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7cec471d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7cec471d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7c5dac66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7c5dac66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7cec471d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7cec471d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7c5dac66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7c5dac66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7cec471d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7cec471d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7cec471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7cec471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7cec471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7cec471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7cec471d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7cec471d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89da37ecb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89da37ecb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7cec471d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7cec471d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7cec471d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7cec471d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7cec471d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7cec471d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10" Type="http://schemas.openxmlformats.org/officeDocument/2006/relationships/slide" Target="/ppt/slides/slide13.xml"/><Relationship Id="rId9" Type="http://schemas.openxmlformats.org/officeDocument/2006/relationships/slide" Target="/ppt/slides/slide12.xml"/><Relationship Id="rId5" Type="http://schemas.openxmlformats.org/officeDocument/2006/relationships/slide" Target="/ppt/slides/slide5.xml"/><Relationship Id="rId6" Type="http://schemas.openxmlformats.org/officeDocument/2006/relationships/slide" Target="/ppt/slides/slide9.xml"/><Relationship Id="rId7" Type="http://schemas.openxmlformats.org/officeDocument/2006/relationships/slide" Target="/ppt/slides/slide10.xml"/><Relationship Id="rId8" Type="http://schemas.openxmlformats.org/officeDocument/2006/relationships/slide" Target="/ppt/slides/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5.jpg"/><Relationship Id="rId5"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s-419" sz="3800"/>
              <a:t>Estimación del valor del colesterol HDL a partir de otros indicadores clínicos y de laboratorio</a:t>
            </a:r>
            <a:endParaRPr sz="3800"/>
          </a:p>
        </p:txBody>
      </p:sp>
      <p:sp>
        <p:nvSpPr>
          <p:cNvPr id="55" name="Google Shape;55;p13"/>
          <p:cNvSpPr txBox="1"/>
          <p:nvPr>
            <p:ph idx="1" type="subTitle"/>
          </p:nvPr>
        </p:nvSpPr>
        <p:spPr>
          <a:xfrm>
            <a:off x="311700" y="40228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sz="1600">
                <a:solidFill>
                  <a:schemeClr val="dk1"/>
                </a:solidFill>
              </a:rPr>
              <a:t>Natacha Chiaravalloti</a:t>
            </a:r>
            <a:endParaRPr sz="1600">
              <a:solidFill>
                <a:schemeClr val="dk1"/>
              </a:solidFill>
            </a:endParaRPr>
          </a:p>
          <a:p>
            <a:pPr indent="0" lvl="0" marL="0" rtl="0" algn="ctr">
              <a:spcBef>
                <a:spcPts val="0"/>
              </a:spcBef>
              <a:spcAft>
                <a:spcPts val="0"/>
              </a:spcAft>
              <a:buNone/>
            </a:pPr>
            <a:r>
              <a:rPr lang="es-419" sz="1600">
                <a:solidFill>
                  <a:schemeClr val="dk1"/>
                </a:solidFill>
              </a:rPr>
              <a:t>CoderHouse - Data Science (2023)</a:t>
            </a:r>
            <a:endParaRPr sz="16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idx="1" type="body"/>
          </p:nvPr>
        </p:nvSpPr>
        <p:spPr>
          <a:xfrm>
            <a:off x="5573625" y="1510000"/>
            <a:ext cx="3178500" cy="2212200"/>
          </a:xfrm>
          <a:prstGeom prst="rect">
            <a:avLst/>
          </a:prstGeom>
        </p:spPr>
        <p:txBody>
          <a:bodyPr anchorCtr="0" anchor="t" bIns="91425" lIns="91425" spcFirstLastPara="1" rIns="91425" wrap="square" tIns="91425">
            <a:normAutofit/>
          </a:bodyPr>
          <a:lstStyle/>
          <a:p>
            <a:pPr indent="0" lvl="0" marL="0" rtl="0" algn="just">
              <a:lnSpc>
                <a:spcPct val="135714"/>
              </a:lnSpc>
              <a:spcBef>
                <a:spcPts val="0"/>
              </a:spcBef>
              <a:spcAft>
                <a:spcPts val="0"/>
              </a:spcAft>
              <a:buNone/>
            </a:pPr>
            <a:r>
              <a:rPr lang="es-419" sz="1400">
                <a:solidFill>
                  <a:schemeClr val="dk1"/>
                </a:solidFill>
              </a:rPr>
              <a:t>Se observan correlaciones positivas fuertes entre TA sistólica y diastólica, e IMC y perímetro de cintura. </a:t>
            </a:r>
            <a:endParaRPr sz="1400">
              <a:solidFill>
                <a:schemeClr val="dk1"/>
              </a:solidFill>
            </a:endParaRPr>
          </a:p>
          <a:p>
            <a:pPr indent="0" lvl="0" marL="0" rtl="0" algn="just">
              <a:lnSpc>
                <a:spcPct val="135714"/>
              </a:lnSpc>
              <a:spcBef>
                <a:spcPts val="0"/>
              </a:spcBef>
              <a:spcAft>
                <a:spcPts val="0"/>
              </a:spcAft>
              <a:buNone/>
            </a:pPr>
            <a:r>
              <a:t/>
            </a:r>
            <a:endParaRPr sz="1400">
              <a:solidFill>
                <a:schemeClr val="dk1"/>
              </a:solidFill>
            </a:endParaRPr>
          </a:p>
          <a:p>
            <a:pPr indent="0" lvl="0" marL="0" rtl="0" algn="just">
              <a:lnSpc>
                <a:spcPct val="135714"/>
              </a:lnSpc>
              <a:spcBef>
                <a:spcPts val="0"/>
              </a:spcBef>
              <a:spcAft>
                <a:spcPts val="0"/>
              </a:spcAft>
              <a:buNone/>
            </a:pPr>
            <a:r>
              <a:rPr b="1" lang="es-419" sz="1400">
                <a:solidFill>
                  <a:schemeClr val="dk1"/>
                </a:solidFill>
              </a:rPr>
              <a:t>El colesterol HDL no tiene una relación fuerte con ninguna de las variables planteadas en la matriz.</a:t>
            </a:r>
            <a:endParaRPr b="1" sz="1400">
              <a:solidFill>
                <a:schemeClr val="dk1"/>
              </a:solidFill>
            </a:endParaRPr>
          </a:p>
        </p:txBody>
      </p:sp>
      <p:sp>
        <p:nvSpPr>
          <p:cNvPr id="118" name="Google Shape;118;p22"/>
          <p:cNvSpPr txBox="1"/>
          <p:nvPr>
            <p:ph type="title"/>
          </p:nvPr>
        </p:nvSpPr>
        <p:spPr>
          <a:xfrm>
            <a:off x="311700" y="186875"/>
            <a:ext cx="8520600" cy="6240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b="1" lang="es-419" u="sng"/>
              <a:t>Ma</a:t>
            </a:r>
            <a:r>
              <a:rPr b="1" lang="es-419" u="sng"/>
              <a:t>tr</a:t>
            </a:r>
            <a:r>
              <a:rPr b="1" lang="es-419" u="sng"/>
              <a:t>iz de correlación</a:t>
            </a:r>
            <a:endParaRPr b="1" u="sng"/>
          </a:p>
        </p:txBody>
      </p:sp>
      <p:pic>
        <p:nvPicPr>
          <p:cNvPr id="119" name="Google Shape;119;p22"/>
          <p:cNvPicPr preferRelativeResize="0"/>
          <p:nvPr/>
        </p:nvPicPr>
        <p:blipFill>
          <a:blip r:embed="rId3">
            <a:alphaModFix/>
          </a:blip>
          <a:stretch>
            <a:fillRect/>
          </a:stretch>
        </p:blipFill>
        <p:spPr>
          <a:xfrm>
            <a:off x="416600" y="860350"/>
            <a:ext cx="5058698" cy="4045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7F7"/>
        </a:solidFill>
      </p:bgPr>
    </p:bg>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3361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s-419" u="sng"/>
              <a:t>Modelos de predicción</a:t>
            </a:r>
            <a:endParaRPr/>
          </a:p>
        </p:txBody>
      </p:sp>
      <p:sp>
        <p:nvSpPr>
          <p:cNvPr id="125" name="Google Shape;125;p23"/>
          <p:cNvSpPr txBox="1"/>
          <p:nvPr>
            <p:ph idx="1" type="body"/>
          </p:nvPr>
        </p:nvSpPr>
        <p:spPr>
          <a:xfrm>
            <a:off x="311700" y="1152475"/>
            <a:ext cx="83361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s-419">
                <a:solidFill>
                  <a:schemeClr val="dk1"/>
                </a:solidFill>
              </a:rPr>
              <a:t>Al programar un modelo para predecir el valor del colesterol HDL a partir de las variables estudiadas: edad, sexo, tensión arterial sistólica y diastólica, IMC y perímetro de cintura, encontramos un R² igual a 0.18. Esto significa que el modelo no era bueno para cumplir con el objetivo planteado.</a:t>
            </a:r>
            <a:endParaRPr>
              <a:solidFill>
                <a:schemeClr val="dk1"/>
              </a:solidFill>
            </a:endParaRPr>
          </a:p>
          <a:p>
            <a:pPr indent="0" lvl="0" marL="0" rtl="0" algn="just">
              <a:spcBef>
                <a:spcPts val="1200"/>
              </a:spcBef>
              <a:spcAft>
                <a:spcPts val="0"/>
              </a:spcAft>
              <a:buNone/>
            </a:pPr>
            <a:r>
              <a:rPr lang="es-419">
                <a:solidFill>
                  <a:schemeClr val="dk1"/>
                </a:solidFill>
              </a:rPr>
              <a:t>Luego de varias pruebas, se logró programar un modelo exitoso. Se tuvieron en cuenta las siguientes variables: </a:t>
            </a:r>
            <a:r>
              <a:rPr lang="es-419">
                <a:solidFill>
                  <a:schemeClr val="dk1"/>
                </a:solidFill>
              </a:rPr>
              <a:t>edad, sexo, tensión arterial sistólica y diastólica, IMC, perímetro de cintura, status de etilismo, colesterol total y LDL y triglicéridos. En este modelo el R² fue de 0.87, y el MAE fue de 2.99. Esto significa que el modelo fue capaz de predecir el valor del colesterol HDL en un 87% de los casos, con un error de +/- 2.99 mmHg.</a:t>
            </a:r>
            <a:endParaRPr>
              <a:solidFill>
                <a:schemeClr val="dk1"/>
              </a:solidFill>
            </a:endParaRPr>
          </a:p>
          <a:p>
            <a:pPr indent="0" lvl="0" marL="0" rtl="0" algn="just">
              <a:spcBef>
                <a:spcPts val="1200"/>
              </a:spcBef>
              <a:spcAft>
                <a:spcPts val="1200"/>
              </a:spcAft>
              <a:buNone/>
            </a:pPr>
            <a:r>
              <a:rPr lang="es-419">
                <a:solidFill>
                  <a:schemeClr val="dk1"/>
                </a:solidFill>
              </a:rPr>
              <a:t>Este modelo funciona de manera correcta y aceptable.</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idx="1" type="body"/>
          </p:nvPr>
        </p:nvSpPr>
        <p:spPr>
          <a:xfrm>
            <a:off x="7049275" y="1056775"/>
            <a:ext cx="1942500" cy="3612600"/>
          </a:xfrm>
          <a:prstGeom prst="rect">
            <a:avLst/>
          </a:prstGeom>
        </p:spPr>
        <p:txBody>
          <a:bodyPr anchorCtr="0" anchor="t" bIns="91425" lIns="91425" spcFirstLastPara="1" rIns="91425" wrap="square" tIns="91425">
            <a:normAutofit fontScale="77500" lnSpcReduction="20000"/>
          </a:bodyPr>
          <a:lstStyle/>
          <a:p>
            <a:pPr indent="0" lvl="0" marL="0" rtl="0" algn="just">
              <a:lnSpc>
                <a:spcPct val="135714"/>
              </a:lnSpc>
              <a:spcBef>
                <a:spcPts val="0"/>
              </a:spcBef>
              <a:spcAft>
                <a:spcPts val="0"/>
              </a:spcAft>
              <a:buNone/>
            </a:pPr>
            <a:r>
              <a:rPr lang="es-419" sz="1400">
                <a:solidFill>
                  <a:schemeClr val="dk1"/>
                </a:solidFill>
              </a:rPr>
              <a:t>Se observa que, de las variables empleadas en el modelo como variables independientes, las de mayor importancia fueron el </a:t>
            </a:r>
            <a:r>
              <a:rPr b="1" lang="es-419" sz="1400">
                <a:solidFill>
                  <a:schemeClr val="dk1"/>
                </a:solidFill>
              </a:rPr>
              <a:t>sexo</a:t>
            </a:r>
            <a:r>
              <a:rPr lang="es-419" sz="1400">
                <a:solidFill>
                  <a:schemeClr val="dk1"/>
                </a:solidFill>
              </a:rPr>
              <a:t>, el </a:t>
            </a:r>
            <a:r>
              <a:rPr b="1" lang="es-419" sz="1400">
                <a:solidFill>
                  <a:schemeClr val="dk1"/>
                </a:solidFill>
              </a:rPr>
              <a:t>colesterol total</a:t>
            </a:r>
            <a:r>
              <a:rPr lang="es-419" sz="1400">
                <a:solidFill>
                  <a:schemeClr val="dk1"/>
                </a:solidFill>
              </a:rPr>
              <a:t>, el</a:t>
            </a:r>
            <a:r>
              <a:rPr b="1" lang="es-419" sz="1400">
                <a:solidFill>
                  <a:schemeClr val="dk1"/>
                </a:solidFill>
              </a:rPr>
              <a:t> colesterol LDL</a:t>
            </a:r>
            <a:r>
              <a:rPr lang="es-419" sz="1400">
                <a:solidFill>
                  <a:schemeClr val="dk1"/>
                </a:solidFill>
              </a:rPr>
              <a:t> y el</a:t>
            </a:r>
            <a:r>
              <a:rPr b="1" lang="es-419" sz="1400">
                <a:solidFill>
                  <a:schemeClr val="dk1"/>
                </a:solidFill>
              </a:rPr>
              <a:t> status de etilismo</a:t>
            </a:r>
            <a:r>
              <a:rPr lang="es-419" sz="1400">
                <a:solidFill>
                  <a:schemeClr val="dk1"/>
                </a:solidFill>
              </a:rPr>
              <a:t>.</a:t>
            </a:r>
            <a:endParaRPr sz="1400">
              <a:solidFill>
                <a:schemeClr val="dk1"/>
              </a:solidFill>
            </a:endParaRPr>
          </a:p>
          <a:p>
            <a:pPr indent="0" lvl="0" marL="0" rtl="0" algn="just">
              <a:lnSpc>
                <a:spcPct val="135714"/>
              </a:lnSpc>
              <a:spcBef>
                <a:spcPts val="0"/>
              </a:spcBef>
              <a:spcAft>
                <a:spcPts val="0"/>
              </a:spcAft>
              <a:buNone/>
            </a:pPr>
            <a:r>
              <a:t/>
            </a:r>
            <a:endParaRPr sz="1400">
              <a:solidFill>
                <a:schemeClr val="dk1"/>
              </a:solidFill>
            </a:endParaRPr>
          </a:p>
          <a:p>
            <a:pPr indent="0" lvl="0" marL="0" rtl="0" algn="just">
              <a:lnSpc>
                <a:spcPct val="135714"/>
              </a:lnSpc>
              <a:spcBef>
                <a:spcPts val="0"/>
              </a:spcBef>
              <a:spcAft>
                <a:spcPts val="0"/>
              </a:spcAft>
              <a:buNone/>
            </a:pPr>
            <a:r>
              <a:rPr lang="es-419" sz="1400">
                <a:solidFill>
                  <a:schemeClr val="dk1"/>
                </a:solidFill>
              </a:rPr>
              <a:t>Por otra parte, otras variables que en principio se consideraron importantes para el modelo, resultaron no serlo:</a:t>
            </a:r>
            <a:r>
              <a:rPr lang="es-419" sz="1400">
                <a:solidFill>
                  <a:schemeClr val="dk1"/>
                </a:solidFill>
              </a:rPr>
              <a:t> edad, perímetro de cintura, IMC, tensión arterial sistólica y </a:t>
            </a:r>
            <a:r>
              <a:rPr lang="es-419" sz="1400">
                <a:solidFill>
                  <a:schemeClr val="dk1"/>
                </a:solidFill>
              </a:rPr>
              <a:t>tensión arterial </a:t>
            </a:r>
            <a:r>
              <a:rPr lang="es-419" sz="1400">
                <a:solidFill>
                  <a:schemeClr val="dk1"/>
                </a:solidFill>
              </a:rPr>
              <a:t>diastólica.</a:t>
            </a:r>
            <a:endParaRPr sz="1400">
              <a:solidFill>
                <a:schemeClr val="dk1"/>
              </a:solidFill>
            </a:endParaRPr>
          </a:p>
        </p:txBody>
      </p:sp>
      <p:sp>
        <p:nvSpPr>
          <p:cNvPr id="131" name="Google Shape;131;p24"/>
          <p:cNvSpPr txBox="1"/>
          <p:nvPr>
            <p:ph type="title"/>
          </p:nvPr>
        </p:nvSpPr>
        <p:spPr>
          <a:xfrm>
            <a:off x="311700" y="186875"/>
            <a:ext cx="8520600" cy="6240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b="1" lang="es-419" u="sng"/>
              <a:t>Importancia de cada variable</a:t>
            </a:r>
            <a:endParaRPr b="1" u="sng"/>
          </a:p>
        </p:txBody>
      </p:sp>
      <p:pic>
        <p:nvPicPr>
          <p:cNvPr id="132" name="Google Shape;132;p24"/>
          <p:cNvPicPr preferRelativeResize="0"/>
          <p:nvPr/>
        </p:nvPicPr>
        <p:blipFill>
          <a:blip r:embed="rId3">
            <a:alphaModFix/>
          </a:blip>
          <a:stretch>
            <a:fillRect/>
          </a:stretch>
        </p:blipFill>
        <p:spPr>
          <a:xfrm>
            <a:off x="152400" y="1191875"/>
            <a:ext cx="6782577" cy="3463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7F7"/>
        </a:solidFill>
      </p:bgPr>
    </p:bg>
    <p:spTree>
      <p:nvGrpSpPr>
        <p:cNvPr id="136" name="Shape 136"/>
        <p:cNvGrpSpPr/>
        <p:nvPr/>
      </p:nvGrpSpPr>
      <p:grpSpPr>
        <a:xfrm>
          <a:off x="0" y="0"/>
          <a:ext cx="0" cy="0"/>
          <a:chOff x="0" y="0"/>
          <a:chExt cx="0" cy="0"/>
        </a:xfrm>
      </p:grpSpPr>
      <p:sp>
        <p:nvSpPr>
          <p:cNvPr id="137" name="Google Shape;137;p25"/>
          <p:cNvSpPr txBox="1"/>
          <p:nvPr>
            <p:ph type="ctrTitle"/>
          </p:nvPr>
        </p:nvSpPr>
        <p:spPr>
          <a:xfrm>
            <a:off x="311700" y="645500"/>
            <a:ext cx="8520600" cy="479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s-419" sz="2800" u="sng"/>
              <a:t>Conclusiones</a:t>
            </a:r>
            <a:endParaRPr/>
          </a:p>
        </p:txBody>
      </p:sp>
      <p:sp>
        <p:nvSpPr>
          <p:cNvPr id="138" name="Google Shape;138;p25"/>
          <p:cNvSpPr txBox="1"/>
          <p:nvPr>
            <p:ph idx="1" type="subTitle"/>
          </p:nvPr>
        </p:nvSpPr>
        <p:spPr>
          <a:xfrm>
            <a:off x="311700" y="1553975"/>
            <a:ext cx="8520600" cy="3032700"/>
          </a:xfrm>
          <a:prstGeom prst="rect">
            <a:avLst/>
          </a:prstGeom>
        </p:spPr>
        <p:txBody>
          <a:bodyPr anchorCtr="0" anchor="t" bIns="91425" lIns="91425" spcFirstLastPara="1" rIns="91425" wrap="square" tIns="91425">
            <a:normAutofit/>
          </a:bodyPr>
          <a:lstStyle/>
          <a:p>
            <a:pPr indent="0" lvl="0" marL="0" rtl="0" algn="just">
              <a:lnSpc>
                <a:spcPct val="135714"/>
              </a:lnSpc>
              <a:spcBef>
                <a:spcPts val="0"/>
              </a:spcBef>
              <a:spcAft>
                <a:spcPts val="0"/>
              </a:spcAft>
              <a:buNone/>
            </a:pPr>
            <a:r>
              <a:rPr lang="es-419" sz="1600">
                <a:solidFill>
                  <a:schemeClr val="dk1"/>
                </a:solidFill>
              </a:rPr>
              <a:t>Se logró desarrollar un modelo que logra predecir correctamente el valor del colesterol HDL a partir de otros valores del estado de salud de la persona.</a:t>
            </a:r>
            <a:endParaRPr sz="1600">
              <a:solidFill>
                <a:schemeClr val="dk1"/>
              </a:solidFill>
            </a:endParaRPr>
          </a:p>
          <a:p>
            <a:pPr indent="0" lvl="0" marL="0" rtl="0" algn="just">
              <a:lnSpc>
                <a:spcPct val="135714"/>
              </a:lnSpc>
              <a:spcBef>
                <a:spcPts val="0"/>
              </a:spcBef>
              <a:spcAft>
                <a:spcPts val="0"/>
              </a:spcAft>
              <a:buNone/>
            </a:pPr>
            <a:r>
              <a:t/>
            </a:r>
            <a:endParaRPr sz="1600">
              <a:solidFill>
                <a:schemeClr val="dk1"/>
              </a:solidFill>
            </a:endParaRPr>
          </a:p>
          <a:p>
            <a:pPr indent="0" lvl="0" marL="0" rtl="0" algn="just">
              <a:lnSpc>
                <a:spcPct val="135714"/>
              </a:lnSpc>
              <a:spcBef>
                <a:spcPts val="0"/>
              </a:spcBef>
              <a:spcAft>
                <a:spcPts val="0"/>
              </a:spcAft>
              <a:buNone/>
            </a:pPr>
            <a:r>
              <a:rPr lang="es-419" sz="1600">
                <a:solidFill>
                  <a:schemeClr val="dk1"/>
                </a:solidFill>
              </a:rPr>
              <a:t>A diferencia de lo planteado en la hipótesis, se observa que la edad, la tensión arterial, el IMC y el perímetro de cintura no son tan importantes para predecirlo.</a:t>
            </a:r>
            <a:endParaRPr sz="1600">
              <a:solidFill>
                <a:schemeClr val="dk1"/>
              </a:solidFill>
            </a:endParaRPr>
          </a:p>
          <a:p>
            <a:pPr indent="0" lvl="0" marL="0" rtl="0" algn="just">
              <a:lnSpc>
                <a:spcPct val="135714"/>
              </a:lnSpc>
              <a:spcBef>
                <a:spcPts val="0"/>
              </a:spcBef>
              <a:spcAft>
                <a:spcPts val="0"/>
              </a:spcAft>
              <a:buNone/>
            </a:pPr>
            <a:r>
              <a:t/>
            </a:r>
            <a:endParaRPr sz="1600">
              <a:solidFill>
                <a:schemeClr val="dk1"/>
              </a:solidFill>
            </a:endParaRPr>
          </a:p>
          <a:p>
            <a:pPr indent="0" lvl="0" marL="0" rtl="0" algn="just">
              <a:lnSpc>
                <a:spcPct val="135714"/>
              </a:lnSpc>
              <a:spcBef>
                <a:spcPts val="0"/>
              </a:spcBef>
              <a:spcAft>
                <a:spcPts val="0"/>
              </a:spcAft>
              <a:buNone/>
            </a:pPr>
            <a:r>
              <a:rPr lang="es-419" sz="1600">
                <a:solidFill>
                  <a:schemeClr val="dk1"/>
                </a:solidFill>
              </a:rPr>
              <a:t>Por otra parte, las variables de mayor importancia en la predicción del colesterol HDL resultaron ser el sexo, el valor del colesterol total y LDL y el status de etilismo.</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7F7"/>
        </a:solidFill>
      </p:bgPr>
    </p:bg>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355950"/>
            <a:ext cx="8520600" cy="479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s-419" sz="2800" u="sng"/>
              <a:t>Índice</a:t>
            </a:r>
            <a:endParaRPr/>
          </a:p>
        </p:txBody>
      </p:sp>
      <p:sp>
        <p:nvSpPr>
          <p:cNvPr id="61" name="Google Shape;61;p14"/>
          <p:cNvSpPr txBox="1"/>
          <p:nvPr>
            <p:ph idx="1" type="subTitle"/>
          </p:nvPr>
        </p:nvSpPr>
        <p:spPr>
          <a:xfrm>
            <a:off x="682050" y="1157550"/>
            <a:ext cx="7779900" cy="3309600"/>
          </a:xfrm>
          <a:prstGeom prst="rect">
            <a:avLst/>
          </a:prstGeom>
        </p:spPr>
        <p:txBody>
          <a:bodyPr anchorCtr="0" anchor="t" bIns="91425" lIns="91425" spcFirstLastPara="1" rIns="91425" wrap="square" tIns="91425">
            <a:normAutofit fontScale="62500" lnSpcReduction="10000"/>
          </a:bodyPr>
          <a:lstStyle/>
          <a:p>
            <a:pPr indent="-339725" lvl="0" marL="457200" rtl="0" algn="l">
              <a:lnSpc>
                <a:spcPct val="115000"/>
              </a:lnSpc>
              <a:spcBef>
                <a:spcPts val="1000"/>
              </a:spcBef>
              <a:spcAft>
                <a:spcPts val="0"/>
              </a:spcAft>
              <a:buClr>
                <a:schemeClr val="dk1"/>
              </a:buClr>
              <a:buSzPct val="100000"/>
              <a:buChar char="➔"/>
            </a:pPr>
            <a:r>
              <a:rPr lang="es-419" u="sng">
                <a:solidFill>
                  <a:schemeClr val="hlink"/>
                </a:solidFill>
                <a:hlinkClick action="ppaction://hlinksldjump" r:id="rId3"/>
              </a:rPr>
              <a:t>Presentación y Objetivo del trabajo</a:t>
            </a:r>
            <a:endParaRPr>
              <a:solidFill>
                <a:schemeClr val="dk1"/>
              </a:solidFill>
            </a:endParaRPr>
          </a:p>
          <a:p>
            <a:pPr indent="-339725" lvl="0" marL="457200" rtl="0" algn="l">
              <a:lnSpc>
                <a:spcPct val="115000"/>
              </a:lnSpc>
              <a:spcBef>
                <a:spcPts val="1000"/>
              </a:spcBef>
              <a:spcAft>
                <a:spcPts val="0"/>
              </a:spcAft>
              <a:buClr>
                <a:schemeClr val="dk1"/>
              </a:buClr>
              <a:buSzPct val="100000"/>
              <a:buChar char="➔"/>
            </a:pPr>
            <a:r>
              <a:rPr lang="es-419" u="sng">
                <a:solidFill>
                  <a:schemeClr val="hlink"/>
                </a:solidFill>
                <a:hlinkClick action="ppaction://hlinksldjump" r:id="rId4"/>
              </a:rPr>
              <a:t>Resumen de los datos analizados</a:t>
            </a:r>
            <a:endParaRPr>
              <a:solidFill>
                <a:schemeClr val="dk1"/>
              </a:solidFill>
            </a:endParaRPr>
          </a:p>
          <a:p>
            <a:pPr indent="-339725" lvl="0" marL="457200" rtl="0" algn="l">
              <a:lnSpc>
                <a:spcPct val="115000"/>
              </a:lnSpc>
              <a:spcBef>
                <a:spcPts val="1000"/>
              </a:spcBef>
              <a:spcAft>
                <a:spcPts val="0"/>
              </a:spcAft>
              <a:buClr>
                <a:schemeClr val="dk1"/>
              </a:buClr>
              <a:buSzPct val="100000"/>
              <a:buChar char="➔"/>
            </a:pPr>
            <a:r>
              <a:rPr lang="es-419" u="sng">
                <a:solidFill>
                  <a:schemeClr val="hlink"/>
                </a:solidFill>
                <a:hlinkClick action="ppaction://hlinksldjump" r:id="rId5"/>
              </a:rPr>
              <a:t>Análisis de la variable “Colesterol HDL”</a:t>
            </a:r>
            <a:endParaRPr>
              <a:solidFill>
                <a:schemeClr val="dk1"/>
              </a:solidFill>
            </a:endParaRPr>
          </a:p>
          <a:p>
            <a:pPr indent="-339725" lvl="0" marL="457200" marR="0" rtl="0" algn="l">
              <a:lnSpc>
                <a:spcPct val="115000"/>
              </a:lnSpc>
              <a:spcBef>
                <a:spcPts val="1000"/>
              </a:spcBef>
              <a:spcAft>
                <a:spcPts val="0"/>
              </a:spcAft>
              <a:buClr>
                <a:schemeClr val="dk1"/>
              </a:buClr>
              <a:buSzPct val="100000"/>
              <a:buChar char="➔"/>
            </a:pPr>
            <a:r>
              <a:rPr lang="es-419" u="sng">
                <a:solidFill>
                  <a:schemeClr val="hlink"/>
                </a:solidFill>
                <a:hlinkClick action="ppaction://hlinksldjump" r:id="rId6"/>
              </a:rPr>
              <a:t>Regresión logística</a:t>
            </a:r>
            <a:endParaRPr>
              <a:solidFill>
                <a:schemeClr val="dk1"/>
              </a:solidFill>
            </a:endParaRPr>
          </a:p>
          <a:p>
            <a:pPr indent="-339725" lvl="0" marL="457200" marR="0" rtl="0" algn="l">
              <a:lnSpc>
                <a:spcPct val="115000"/>
              </a:lnSpc>
              <a:spcBef>
                <a:spcPts val="1000"/>
              </a:spcBef>
              <a:spcAft>
                <a:spcPts val="0"/>
              </a:spcAft>
              <a:buClr>
                <a:schemeClr val="dk1"/>
              </a:buClr>
              <a:buSzPct val="100000"/>
              <a:buChar char="➔"/>
            </a:pPr>
            <a:r>
              <a:rPr lang="es-419" u="sng">
                <a:solidFill>
                  <a:schemeClr val="hlink"/>
                </a:solidFill>
                <a:hlinkClick action="ppaction://hlinksldjump" r:id="rId7"/>
              </a:rPr>
              <a:t>Matriz de correlación</a:t>
            </a:r>
            <a:endParaRPr>
              <a:solidFill>
                <a:schemeClr val="dk1"/>
              </a:solidFill>
            </a:endParaRPr>
          </a:p>
          <a:p>
            <a:pPr indent="-339725" lvl="0" marL="457200" marR="0" rtl="0" algn="l">
              <a:lnSpc>
                <a:spcPct val="115000"/>
              </a:lnSpc>
              <a:spcBef>
                <a:spcPts val="1000"/>
              </a:spcBef>
              <a:spcAft>
                <a:spcPts val="0"/>
              </a:spcAft>
              <a:buClr>
                <a:schemeClr val="dk1"/>
              </a:buClr>
              <a:buSzPct val="100000"/>
              <a:buChar char="➔"/>
            </a:pPr>
            <a:r>
              <a:rPr lang="es-419" u="sng">
                <a:solidFill>
                  <a:schemeClr val="hlink"/>
                </a:solidFill>
                <a:hlinkClick action="ppaction://hlinksldjump" r:id="rId8"/>
              </a:rPr>
              <a:t>Modelos de predicción</a:t>
            </a:r>
            <a:endParaRPr>
              <a:solidFill>
                <a:schemeClr val="dk1"/>
              </a:solidFill>
            </a:endParaRPr>
          </a:p>
          <a:p>
            <a:pPr indent="-339725" lvl="0" marL="457200" marR="0" rtl="0" algn="l">
              <a:lnSpc>
                <a:spcPct val="115000"/>
              </a:lnSpc>
              <a:spcBef>
                <a:spcPts val="1000"/>
              </a:spcBef>
              <a:spcAft>
                <a:spcPts val="0"/>
              </a:spcAft>
              <a:buClr>
                <a:schemeClr val="dk1"/>
              </a:buClr>
              <a:buSzPct val="100000"/>
              <a:buChar char="➔"/>
            </a:pPr>
            <a:r>
              <a:rPr lang="es-419" u="sng">
                <a:solidFill>
                  <a:schemeClr val="hlink"/>
                </a:solidFill>
                <a:hlinkClick action="ppaction://hlinksldjump" r:id="rId9"/>
              </a:rPr>
              <a:t>Importancia de cada variable</a:t>
            </a:r>
            <a:endParaRPr>
              <a:solidFill>
                <a:schemeClr val="dk1"/>
              </a:solidFill>
            </a:endParaRPr>
          </a:p>
          <a:p>
            <a:pPr indent="-339725" lvl="0" marL="457200" marR="0" rtl="0" algn="l">
              <a:lnSpc>
                <a:spcPct val="115000"/>
              </a:lnSpc>
              <a:spcBef>
                <a:spcPts val="1000"/>
              </a:spcBef>
              <a:spcAft>
                <a:spcPts val="0"/>
              </a:spcAft>
              <a:buClr>
                <a:schemeClr val="dk1"/>
              </a:buClr>
              <a:buSzPct val="100000"/>
              <a:buChar char="➔"/>
            </a:pPr>
            <a:r>
              <a:rPr lang="es-419" u="sng">
                <a:solidFill>
                  <a:schemeClr val="hlink"/>
                </a:solidFill>
                <a:hlinkClick action="ppaction://hlinksldjump" r:id="rId10"/>
              </a:rPr>
              <a:t>Conclusiones</a:t>
            </a:r>
            <a:endParaRPr b="1" u="sng">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7F7"/>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s-419" u="sng"/>
              <a:t>Presentación y Objetivo del trabajo</a:t>
            </a:r>
            <a:endParaRPr b="1" u="sng"/>
          </a:p>
        </p:txBody>
      </p:sp>
      <p:sp>
        <p:nvSpPr>
          <p:cNvPr id="67" name="Google Shape;67;p15"/>
          <p:cNvSpPr txBox="1"/>
          <p:nvPr>
            <p:ph idx="1" type="body"/>
          </p:nvPr>
        </p:nvSpPr>
        <p:spPr>
          <a:xfrm>
            <a:off x="311700" y="1284200"/>
            <a:ext cx="8520600" cy="34644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lang="es-419" sz="1300">
                <a:solidFill>
                  <a:schemeClr val="accent2"/>
                </a:solidFill>
              </a:rPr>
              <a:t>De acuerdo a la información científica vigente, se sabe que el colesterol HDL (conocido popularmente como "colesterol bueno") tiene un papel en la prevención del riesgo de enfermedad cardiovascular. Por otra parte, tanto el perímetro de cintura (circunferencia abdominal) como el índice de masa corporal se relacionan con un mayor riesgo cardiovascular.</a:t>
            </a:r>
            <a:endParaRPr sz="1300">
              <a:solidFill>
                <a:schemeClr val="accent2"/>
              </a:solidFill>
            </a:endParaRPr>
          </a:p>
          <a:p>
            <a:pPr indent="0" lvl="0" marL="0" rtl="0" algn="just">
              <a:lnSpc>
                <a:spcPct val="95000"/>
              </a:lnSpc>
              <a:spcBef>
                <a:spcPts val="1200"/>
              </a:spcBef>
              <a:spcAft>
                <a:spcPts val="0"/>
              </a:spcAft>
              <a:buClr>
                <a:schemeClr val="dk1"/>
              </a:buClr>
              <a:buSzPts val="1100"/>
              <a:buFont typeface="Arial"/>
              <a:buNone/>
            </a:pPr>
            <a:r>
              <a:rPr lang="es-419" sz="1300">
                <a:solidFill>
                  <a:schemeClr val="accent2"/>
                </a:solidFill>
              </a:rPr>
              <a:t>Me desempeño como científica de datos en una institución sanitaria privada que desea conocer si es posible predecir el valor de colesterol HDL de un paciente sin efectuar el examen de laboratorio. Con esto pretenden implementar medidas de prevención primaria dirigidas a las personas con bajo colesterol HDL.</a:t>
            </a:r>
            <a:endParaRPr sz="1300">
              <a:solidFill>
                <a:schemeClr val="accent2"/>
              </a:solidFill>
            </a:endParaRPr>
          </a:p>
          <a:p>
            <a:pPr indent="0" lvl="0" marL="0" rtl="0" algn="just">
              <a:lnSpc>
                <a:spcPct val="95000"/>
              </a:lnSpc>
              <a:spcBef>
                <a:spcPts val="600"/>
              </a:spcBef>
              <a:spcAft>
                <a:spcPts val="0"/>
              </a:spcAft>
              <a:buNone/>
            </a:pPr>
            <a:r>
              <a:rPr lang="es-419" sz="1300">
                <a:solidFill>
                  <a:schemeClr val="accent2"/>
                </a:solidFill>
              </a:rPr>
              <a:t>El departamento de administración nos ha proporcionado una base de datos donde constan los registros de los pacientes que han sido atendidos en los últimos 5 años. Sobre este conjunto de datos se aplicarán técnicas de aprendizaje supervisado para resolver el problema planteado.</a:t>
            </a:r>
            <a:endParaRPr sz="1300">
              <a:solidFill>
                <a:schemeClr val="accent2"/>
              </a:solidFill>
            </a:endParaRPr>
          </a:p>
          <a:p>
            <a:pPr indent="0" lvl="0" marL="0" rtl="0" algn="just">
              <a:lnSpc>
                <a:spcPct val="95000"/>
              </a:lnSpc>
              <a:spcBef>
                <a:spcPts val="500"/>
              </a:spcBef>
              <a:spcAft>
                <a:spcPts val="0"/>
              </a:spcAft>
              <a:buNone/>
            </a:pPr>
            <a:r>
              <a:rPr lang="es-419" sz="1300">
                <a:solidFill>
                  <a:schemeClr val="accent2"/>
                </a:solidFill>
              </a:rPr>
              <a:t>El objetivo de este trabajo es crear un modelo de machine learning que pueda predecir el valor del colesterol HDL a partir de algunas variables independientes.</a:t>
            </a:r>
            <a:endParaRPr sz="1300">
              <a:solidFill>
                <a:schemeClr val="accent2"/>
              </a:solidFill>
            </a:endParaRPr>
          </a:p>
          <a:p>
            <a:pPr indent="0" lvl="0" marL="0" rtl="0" algn="just">
              <a:lnSpc>
                <a:spcPct val="95000"/>
              </a:lnSpc>
              <a:spcBef>
                <a:spcPts val="1200"/>
              </a:spcBef>
              <a:spcAft>
                <a:spcPts val="0"/>
              </a:spcAft>
              <a:buNone/>
            </a:pPr>
            <a:r>
              <a:rPr lang="es-419" sz="1300">
                <a:solidFill>
                  <a:schemeClr val="accent2"/>
                </a:solidFill>
              </a:rPr>
              <a:t>Partimos de esta hipótesis: </a:t>
            </a:r>
            <a:r>
              <a:rPr b="1" lang="es-419" sz="1300">
                <a:solidFill>
                  <a:schemeClr val="accent2"/>
                </a:solidFill>
              </a:rPr>
              <a:t>“Se podría determinar el valor del colesterol HDL a partir de la edad, el sexo, la tensión arterial, el índice de masa corporal y/o el perímetro de cintura”.</a:t>
            </a:r>
            <a:endParaRPr sz="1300">
              <a:solidFill>
                <a:schemeClr val="accent2"/>
              </a:solidFill>
            </a:endParaRPr>
          </a:p>
          <a:p>
            <a:pPr indent="0" lvl="0" marL="0" rtl="0" algn="just">
              <a:lnSpc>
                <a:spcPct val="95000"/>
              </a:lnSpc>
              <a:spcBef>
                <a:spcPts val="1200"/>
              </a:spcBef>
              <a:spcAft>
                <a:spcPts val="1200"/>
              </a:spcAft>
              <a:buNone/>
            </a:pPr>
            <a:r>
              <a:t/>
            </a:r>
            <a:endParaRPr sz="1300">
              <a:solidFill>
                <a:schemeClr val="accent2"/>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7F7"/>
        </a:solidFill>
      </p:bgPr>
    </p:bg>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1152475"/>
            <a:ext cx="8344500" cy="34164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None/>
            </a:pPr>
            <a:r>
              <a:rPr lang="es-419">
                <a:solidFill>
                  <a:schemeClr val="dk1"/>
                </a:solidFill>
              </a:rPr>
              <a:t>Se analizó un set de datos proporcionado por una institución sanitaria privada que inicialmente contenía 991346 registros de 24 columnas. Las columnas se referían a datos de pacientes (edad, sexo, altura, peso, perímetro de cintura, diversos valores de laboratorio, status de etilismo y tabaquismo, agudeza visual y auditiva bilateral).</a:t>
            </a:r>
            <a:endParaRPr>
              <a:solidFill>
                <a:schemeClr val="dk1"/>
              </a:solidFill>
            </a:endParaRPr>
          </a:p>
          <a:p>
            <a:pPr indent="0" lvl="0" marL="0" rtl="0" algn="just">
              <a:spcBef>
                <a:spcPts val="1200"/>
              </a:spcBef>
              <a:spcAft>
                <a:spcPts val="0"/>
              </a:spcAft>
              <a:buNone/>
            </a:pPr>
            <a:r>
              <a:rPr lang="es-419">
                <a:solidFill>
                  <a:schemeClr val="dk1"/>
                </a:solidFill>
              </a:rPr>
              <a:t>Este set de datos fue tratado para optimizar la calidad de los datos, borrando valores erróneos y creando nuevas columnas para facilitar el análisis. Al final de este tratamiento, el set de datos quedó conformado por 931891 registros de 24 columnas.</a:t>
            </a:r>
            <a:endParaRPr>
              <a:solidFill>
                <a:schemeClr val="dk1"/>
              </a:solidFill>
            </a:endParaRPr>
          </a:p>
          <a:p>
            <a:pPr indent="0" lvl="0" marL="0" rtl="0" algn="just">
              <a:spcBef>
                <a:spcPts val="1200"/>
              </a:spcBef>
              <a:spcAft>
                <a:spcPts val="1200"/>
              </a:spcAft>
              <a:buNone/>
            </a:pPr>
            <a:r>
              <a:rPr lang="es-419">
                <a:solidFill>
                  <a:schemeClr val="dk1"/>
                </a:solidFill>
              </a:rPr>
              <a:t>La mayor parte de las columnas contienen datos numéricos y contienen los datos a analizar. Otras columnas con datos categóricos (numéricos o alfanuméricos) se utilizaron para la clasificación de dichos datos (sexo, edad, status de tabaquismo y etilismo).</a:t>
            </a:r>
            <a:endParaRPr>
              <a:solidFill>
                <a:schemeClr val="dk1"/>
              </a:solidFill>
            </a:endParaRPr>
          </a:p>
        </p:txBody>
      </p:sp>
      <p:sp>
        <p:nvSpPr>
          <p:cNvPr id="73" name="Google Shape;73;p16"/>
          <p:cNvSpPr txBox="1"/>
          <p:nvPr>
            <p:ph type="title"/>
          </p:nvPr>
        </p:nvSpPr>
        <p:spPr>
          <a:xfrm>
            <a:off x="311700" y="445025"/>
            <a:ext cx="8344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s-419" u="sng"/>
              <a:t>Resumen de los datos analizados</a:t>
            </a:r>
            <a:endParaRPr b="1" u="sng"/>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186875"/>
            <a:ext cx="8520600" cy="5727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SzPts val="990"/>
              <a:buNone/>
            </a:pPr>
            <a:r>
              <a:rPr b="1" lang="es-419" sz="2120" u="sng"/>
              <a:t>Análisis de la variable “Colesterol HDL”</a:t>
            </a:r>
            <a:endParaRPr b="1" sz="2120" u="sng"/>
          </a:p>
        </p:txBody>
      </p:sp>
      <p:sp>
        <p:nvSpPr>
          <p:cNvPr id="79" name="Google Shape;79;p17"/>
          <p:cNvSpPr txBox="1"/>
          <p:nvPr>
            <p:ph idx="1" type="body"/>
          </p:nvPr>
        </p:nvSpPr>
        <p:spPr>
          <a:xfrm>
            <a:off x="1189700" y="4307200"/>
            <a:ext cx="6637800" cy="639900"/>
          </a:xfrm>
          <a:prstGeom prst="rect">
            <a:avLst/>
          </a:prstGeom>
        </p:spPr>
        <p:txBody>
          <a:bodyPr anchorCtr="0" anchor="t" bIns="91425" lIns="91425" spcFirstLastPara="1" rIns="91425" wrap="square" tIns="91425">
            <a:noAutofit/>
          </a:bodyPr>
          <a:lstStyle/>
          <a:p>
            <a:pPr indent="-298450" lvl="0" marL="457200" rtl="0" algn="just">
              <a:lnSpc>
                <a:spcPct val="135714"/>
              </a:lnSpc>
              <a:spcBef>
                <a:spcPts val="0"/>
              </a:spcBef>
              <a:spcAft>
                <a:spcPts val="0"/>
              </a:spcAft>
              <a:buClr>
                <a:schemeClr val="dk1"/>
              </a:buClr>
              <a:buSzPts val="1100"/>
              <a:buChar char="●"/>
            </a:pPr>
            <a:r>
              <a:rPr lang="es-419" sz="1100">
                <a:solidFill>
                  <a:schemeClr val="dk1"/>
                </a:solidFill>
              </a:rPr>
              <a:t>Los valores de colesterol HDL van de 5 mg/dl a 120 mg/dl, con un pico estimado entre 40 mg/dl y 60 mg/dl. </a:t>
            </a:r>
            <a:endParaRPr sz="1100">
              <a:solidFill>
                <a:schemeClr val="dk1"/>
              </a:solidFill>
            </a:endParaRPr>
          </a:p>
          <a:p>
            <a:pPr indent="0" lvl="0" marL="0" rtl="0" algn="just">
              <a:lnSpc>
                <a:spcPct val="135714"/>
              </a:lnSpc>
              <a:spcBef>
                <a:spcPts val="0"/>
              </a:spcBef>
              <a:spcAft>
                <a:spcPts val="0"/>
              </a:spcAft>
              <a:buClr>
                <a:schemeClr val="dk1"/>
              </a:buClr>
              <a:buSzPts val="1100"/>
              <a:buFont typeface="Arial"/>
              <a:buNone/>
            </a:pPr>
            <a:r>
              <a:t/>
            </a:r>
            <a:endParaRPr sz="1100">
              <a:solidFill>
                <a:schemeClr val="dk1"/>
              </a:solidFill>
            </a:endParaRPr>
          </a:p>
          <a:p>
            <a:pPr indent="0" lvl="0" marL="0" rtl="0" algn="just">
              <a:lnSpc>
                <a:spcPct val="135714"/>
              </a:lnSpc>
              <a:spcBef>
                <a:spcPts val="0"/>
              </a:spcBef>
              <a:spcAft>
                <a:spcPts val="0"/>
              </a:spcAft>
              <a:buClr>
                <a:schemeClr val="dk1"/>
              </a:buClr>
              <a:buSzPts val="1100"/>
              <a:buFont typeface="Arial"/>
              <a:buNone/>
            </a:pPr>
            <a:r>
              <a:t/>
            </a:r>
            <a:endParaRPr i="1" sz="1100">
              <a:solidFill>
                <a:schemeClr val="dk1"/>
              </a:solidFill>
            </a:endParaRPr>
          </a:p>
          <a:p>
            <a:pPr indent="0" lvl="0" marL="0" rtl="0" algn="just">
              <a:spcBef>
                <a:spcPts val="0"/>
              </a:spcBef>
              <a:spcAft>
                <a:spcPts val="1200"/>
              </a:spcAft>
              <a:buNone/>
            </a:pPr>
            <a:r>
              <a:t/>
            </a:r>
            <a:endParaRPr sz="1100">
              <a:solidFill>
                <a:schemeClr val="dk1"/>
              </a:solidFill>
            </a:endParaRPr>
          </a:p>
        </p:txBody>
      </p:sp>
      <p:pic>
        <p:nvPicPr>
          <p:cNvPr id="80" name="Google Shape;80;p17"/>
          <p:cNvPicPr preferRelativeResize="0"/>
          <p:nvPr/>
        </p:nvPicPr>
        <p:blipFill>
          <a:blip r:embed="rId3">
            <a:alphaModFix/>
          </a:blip>
          <a:stretch>
            <a:fillRect/>
          </a:stretch>
        </p:blipFill>
        <p:spPr>
          <a:xfrm>
            <a:off x="673674" y="1391575"/>
            <a:ext cx="3220502" cy="2782861"/>
          </a:xfrm>
          <a:prstGeom prst="rect">
            <a:avLst/>
          </a:prstGeom>
          <a:noFill/>
          <a:ln>
            <a:noFill/>
          </a:ln>
        </p:spPr>
      </p:pic>
      <p:sp>
        <p:nvSpPr>
          <p:cNvPr id="81" name="Google Shape;81;p17"/>
          <p:cNvSpPr txBox="1"/>
          <p:nvPr/>
        </p:nvSpPr>
        <p:spPr>
          <a:xfrm>
            <a:off x="642150" y="751125"/>
            <a:ext cx="7859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1600">
                <a:solidFill>
                  <a:schemeClr val="dk1"/>
                </a:solidFill>
              </a:rPr>
              <a:t>¿Cuáles son los valores mínimo y máximo de Colesterol HDL en nuestra población?</a:t>
            </a:r>
            <a:endParaRPr sz="1600">
              <a:solidFill>
                <a:schemeClr val="dk1"/>
              </a:solidFill>
            </a:endParaRPr>
          </a:p>
        </p:txBody>
      </p:sp>
      <p:pic>
        <p:nvPicPr>
          <p:cNvPr id="82" name="Google Shape;82;p17"/>
          <p:cNvPicPr preferRelativeResize="0"/>
          <p:nvPr/>
        </p:nvPicPr>
        <p:blipFill>
          <a:blip r:embed="rId4">
            <a:alphaModFix/>
          </a:blip>
          <a:stretch>
            <a:fillRect/>
          </a:stretch>
        </p:blipFill>
        <p:spPr>
          <a:xfrm>
            <a:off x="4489417" y="1295588"/>
            <a:ext cx="3966432" cy="29748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3647700" y="95812"/>
            <a:ext cx="4838100" cy="1811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s-419">
                <a:solidFill>
                  <a:schemeClr val="dk1"/>
                </a:solidFill>
              </a:rPr>
              <a:t>¿Cómo influyen el sexo y la edad en el</a:t>
            </a:r>
            <a:r>
              <a:rPr lang="es-419">
                <a:solidFill>
                  <a:schemeClr val="dk1"/>
                </a:solidFill>
              </a:rPr>
              <a:t> valor del colesterol HDL?</a:t>
            </a:r>
            <a:endParaRPr sz="1100">
              <a:solidFill>
                <a:schemeClr val="dk1"/>
              </a:solidFill>
            </a:endParaRPr>
          </a:p>
          <a:p>
            <a:pPr indent="0" lvl="0" marL="457200" rtl="0" algn="just">
              <a:lnSpc>
                <a:spcPct val="135714"/>
              </a:lnSpc>
              <a:spcBef>
                <a:spcPts val="0"/>
              </a:spcBef>
              <a:spcAft>
                <a:spcPts val="0"/>
              </a:spcAft>
              <a:buNone/>
            </a:pPr>
            <a:r>
              <a:t/>
            </a:r>
            <a:endParaRPr sz="1100">
              <a:solidFill>
                <a:schemeClr val="dk1"/>
              </a:solidFill>
            </a:endParaRPr>
          </a:p>
          <a:p>
            <a:pPr indent="-298450" lvl="0" marL="457200" rtl="0" algn="just">
              <a:lnSpc>
                <a:spcPct val="135714"/>
              </a:lnSpc>
              <a:spcBef>
                <a:spcPts val="0"/>
              </a:spcBef>
              <a:spcAft>
                <a:spcPts val="0"/>
              </a:spcAft>
              <a:buClr>
                <a:schemeClr val="dk1"/>
              </a:buClr>
              <a:buSzPts val="1100"/>
              <a:buChar char="●"/>
            </a:pPr>
            <a:r>
              <a:rPr lang="es-419" sz="1100">
                <a:solidFill>
                  <a:schemeClr val="dk1"/>
                </a:solidFill>
              </a:rPr>
              <a:t>L</a:t>
            </a:r>
            <a:r>
              <a:rPr lang="es-419" sz="1100">
                <a:solidFill>
                  <a:schemeClr val="dk1"/>
                </a:solidFill>
              </a:rPr>
              <a:t>os valores de colesterol HDL son en general más altos en hombres que en mujeres.</a:t>
            </a:r>
            <a:endParaRPr sz="1100">
              <a:solidFill>
                <a:schemeClr val="dk1"/>
              </a:solidFill>
            </a:endParaRPr>
          </a:p>
          <a:p>
            <a:pPr indent="-298450" lvl="0" marL="457200" rtl="0" algn="just">
              <a:lnSpc>
                <a:spcPct val="135714"/>
              </a:lnSpc>
              <a:spcBef>
                <a:spcPts val="0"/>
              </a:spcBef>
              <a:spcAft>
                <a:spcPts val="0"/>
              </a:spcAft>
              <a:buClr>
                <a:schemeClr val="dk1"/>
              </a:buClr>
              <a:buSzPts val="1100"/>
              <a:buChar char="●"/>
            </a:pPr>
            <a:r>
              <a:rPr lang="es-419" sz="1100">
                <a:solidFill>
                  <a:schemeClr val="dk1"/>
                </a:solidFill>
              </a:rPr>
              <a:t>A medida que aumenta la edad, el valor de colesterol HDL tiende a disminuir lentamente.</a:t>
            </a:r>
            <a:endParaRPr sz="1100">
              <a:solidFill>
                <a:schemeClr val="dk1"/>
              </a:solidFill>
            </a:endParaRPr>
          </a:p>
        </p:txBody>
      </p:sp>
      <p:pic>
        <p:nvPicPr>
          <p:cNvPr id="88" name="Google Shape;88;p18"/>
          <p:cNvPicPr preferRelativeResize="0"/>
          <p:nvPr/>
        </p:nvPicPr>
        <p:blipFill>
          <a:blip r:embed="rId3">
            <a:alphaModFix/>
          </a:blip>
          <a:stretch>
            <a:fillRect/>
          </a:stretch>
        </p:blipFill>
        <p:spPr>
          <a:xfrm>
            <a:off x="443550" y="0"/>
            <a:ext cx="2873899" cy="2155424"/>
          </a:xfrm>
          <a:prstGeom prst="rect">
            <a:avLst/>
          </a:prstGeom>
          <a:noFill/>
          <a:ln>
            <a:noFill/>
          </a:ln>
        </p:spPr>
      </p:pic>
      <p:pic>
        <p:nvPicPr>
          <p:cNvPr id="89" name="Google Shape;89;p18"/>
          <p:cNvPicPr preferRelativeResize="0"/>
          <p:nvPr/>
        </p:nvPicPr>
        <p:blipFill>
          <a:blip r:embed="rId4">
            <a:alphaModFix/>
          </a:blip>
          <a:stretch>
            <a:fillRect/>
          </a:stretch>
        </p:blipFill>
        <p:spPr>
          <a:xfrm>
            <a:off x="515650" y="2084100"/>
            <a:ext cx="8112701" cy="3059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 type="body"/>
          </p:nvPr>
        </p:nvSpPr>
        <p:spPr>
          <a:xfrm>
            <a:off x="682050" y="3929550"/>
            <a:ext cx="7779900" cy="11247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135714"/>
              </a:lnSpc>
              <a:spcBef>
                <a:spcPts val="0"/>
              </a:spcBef>
              <a:spcAft>
                <a:spcPts val="0"/>
              </a:spcAft>
              <a:buClr>
                <a:schemeClr val="dk1"/>
              </a:buClr>
              <a:buSzPct val="104761"/>
              <a:buFont typeface="Arial"/>
              <a:buNone/>
            </a:pPr>
            <a:r>
              <a:rPr b="1" lang="es-419" sz="1050">
                <a:solidFill>
                  <a:schemeClr val="dk1"/>
                </a:solidFill>
              </a:rPr>
              <a:t>Conclusiones preliminares:</a:t>
            </a:r>
            <a:endParaRPr b="1" sz="1050">
              <a:solidFill>
                <a:schemeClr val="dk1"/>
              </a:solidFill>
            </a:endParaRPr>
          </a:p>
          <a:p>
            <a:pPr indent="-290274" lvl="0" marL="457200" rtl="0" algn="just">
              <a:lnSpc>
                <a:spcPct val="135714"/>
              </a:lnSpc>
              <a:spcBef>
                <a:spcPts val="0"/>
              </a:spcBef>
              <a:spcAft>
                <a:spcPts val="0"/>
              </a:spcAft>
              <a:buClr>
                <a:schemeClr val="dk1"/>
              </a:buClr>
              <a:buSzPct val="100000"/>
              <a:buChar char="●"/>
            </a:pPr>
            <a:r>
              <a:rPr lang="es-419" sz="1050">
                <a:solidFill>
                  <a:schemeClr val="dk1"/>
                </a:solidFill>
              </a:rPr>
              <a:t>Los valores más altos de colesterol HDL se relacionan con menores valores de tensión arterial.</a:t>
            </a:r>
            <a:endParaRPr sz="1050">
              <a:solidFill>
                <a:schemeClr val="dk1"/>
              </a:solidFill>
            </a:endParaRPr>
          </a:p>
          <a:p>
            <a:pPr indent="-290274" lvl="0" marL="457200" rtl="0" algn="just">
              <a:lnSpc>
                <a:spcPct val="135714"/>
              </a:lnSpc>
              <a:spcBef>
                <a:spcPts val="0"/>
              </a:spcBef>
              <a:spcAft>
                <a:spcPts val="0"/>
              </a:spcAft>
              <a:buClr>
                <a:schemeClr val="dk1"/>
              </a:buClr>
              <a:buSzPct val="100000"/>
              <a:buChar char="●"/>
            </a:pPr>
            <a:r>
              <a:rPr lang="es-419" sz="1050">
                <a:solidFill>
                  <a:schemeClr val="dk1"/>
                </a:solidFill>
              </a:rPr>
              <a:t>En general, los hombres jóvenes tienen valores de colesterol más altos que las mujeres de su mismo rango etario. </a:t>
            </a:r>
            <a:endParaRPr sz="1050">
              <a:solidFill>
                <a:schemeClr val="dk1"/>
              </a:solidFill>
            </a:endParaRPr>
          </a:p>
          <a:p>
            <a:pPr indent="0" lvl="0" marL="457200" rtl="0" algn="just">
              <a:lnSpc>
                <a:spcPct val="135714"/>
              </a:lnSpc>
              <a:spcBef>
                <a:spcPts val="0"/>
              </a:spcBef>
              <a:spcAft>
                <a:spcPts val="0"/>
              </a:spcAft>
              <a:buNone/>
            </a:pPr>
            <a:r>
              <a:rPr lang="es-419" sz="1050">
                <a:solidFill>
                  <a:schemeClr val="dk1"/>
                </a:solidFill>
              </a:rPr>
              <a:t>A edades más avanzadas, la diferencia entre sexos tiende a equipararse, aunque siempre es mayor en el sexo masculino.</a:t>
            </a:r>
            <a:endParaRPr sz="1050">
              <a:solidFill>
                <a:schemeClr val="dk1"/>
              </a:solidFill>
            </a:endParaRPr>
          </a:p>
          <a:p>
            <a:pPr indent="-290274" lvl="0" marL="457200" rtl="0" algn="just">
              <a:lnSpc>
                <a:spcPct val="135714"/>
              </a:lnSpc>
              <a:spcBef>
                <a:spcPts val="0"/>
              </a:spcBef>
              <a:spcAft>
                <a:spcPts val="0"/>
              </a:spcAft>
              <a:buClr>
                <a:schemeClr val="dk1"/>
              </a:buClr>
              <a:buSzPct val="100000"/>
              <a:buChar char="●"/>
            </a:pPr>
            <a:r>
              <a:rPr lang="es-419" sz="1050">
                <a:solidFill>
                  <a:schemeClr val="dk1"/>
                </a:solidFill>
              </a:rPr>
              <a:t>Los valores más altos de colesterol HDL se relacionan con menores valores de IMC y perímetro de cintura.</a:t>
            </a:r>
            <a:endParaRPr/>
          </a:p>
        </p:txBody>
      </p:sp>
      <p:pic>
        <p:nvPicPr>
          <p:cNvPr id="95" name="Google Shape;95;p19"/>
          <p:cNvPicPr preferRelativeResize="0"/>
          <p:nvPr/>
        </p:nvPicPr>
        <p:blipFill>
          <a:blip r:embed="rId3">
            <a:alphaModFix/>
          </a:blip>
          <a:stretch>
            <a:fillRect/>
          </a:stretch>
        </p:blipFill>
        <p:spPr>
          <a:xfrm>
            <a:off x="271650" y="1313213"/>
            <a:ext cx="8520602" cy="2517071"/>
          </a:xfrm>
          <a:prstGeom prst="rect">
            <a:avLst/>
          </a:prstGeom>
          <a:noFill/>
          <a:ln>
            <a:noFill/>
          </a:ln>
        </p:spPr>
      </p:pic>
      <p:sp>
        <p:nvSpPr>
          <p:cNvPr id="96" name="Google Shape;96;p19"/>
          <p:cNvSpPr txBox="1"/>
          <p:nvPr/>
        </p:nvSpPr>
        <p:spPr>
          <a:xfrm>
            <a:off x="428250" y="288975"/>
            <a:ext cx="82074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800">
                <a:solidFill>
                  <a:schemeClr val="dk1"/>
                </a:solidFill>
              </a:rPr>
              <a:t>¿Qué relación tiene </a:t>
            </a:r>
            <a:r>
              <a:rPr lang="es-419" sz="1800">
                <a:solidFill>
                  <a:schemeClr val="dk1"/>
                </a:solidFill>
              </a:rPr>
              <a:t>el colesterol HDL </a:t>
            </a:r>
            <a:r>
              <a:rPr lang="es-419" sz="1800">
                <a:solidFill>
                  <a:schemeClr val="dk1"/>
                </a:solidFill>
              </a:rPr>
              <a:t>con </a:t>
            </a:r>
            <a:r>
              <a:rPr lang="es-419" sz="1800">
                <a:solidFill>
                  <a:schemeClr val="dk1"/>
                </a:solidFill>
              </a:rPr>
              <a:t>la tensión arterial? ¿Se encuentran diferencias en sus valores al relacionar</a:t>
            </a:r>
            <a:r>
              <a:rPr lang="es-419" sz="1800">
                <a:solidFill>
                  <a:schemeClr val="dk1"/>
                </a:solidFill>
              </a:rPr>
              <a:t> sexo y edad? ¿Se relaciona con el perímetro de cintura y el índice de masa corporal?</a:t>
            </a:r>
            <a:endParaRPr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idx="1" type="body"/>
          </p:nvPr>
        </p:nvSpPr>
        <p:spPr>
          <a:xfrm>
            <a:off x="351750" y="3913150"/>
            <a:ext cx="8440500" cy="1049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b="1" lang="es-419" sz="1050">
                <a:solidFill>
                  <a:schemeClr val="dk1"/>
                </a:solidFill>
              </a:rPr>
              <a:t>Conclusiones preliminares:</a:t>
            </a:r>
            <a:endParaRPr b="1" sz="1050">
              <a:solidFill>
                <a:schemeClr val="dk1"/>
              </a:solidFill>
            </a:endParaRPr>
          </a:p>
          <a:p>
            <a:pPr indent="-295275" lvl="0" marL="457200" rtl="0" algn="l">
              <a:lnSpc>
                <a:spcPct val="135714"/>
              </a:lnSpc>
              <a:spcBef>
                <a:spcPts val="0"/>
              </a:spcBef>
              <a:spcAft>
                <a:spcPts val="0"/>
              </a:spcAft>
              <a:buClr>
                <a:schemeClr val="dk1"/>
              </a:buClr>
              <a:buSzPts val="1050"/>
              <a:buChar char="●"/>
            </a:pPr>
            <a:r>
              <a:rPr lang="es-419" sz="1050">
                <a:solidFill>
                  <a:schemeClr val="dk1"/>
                </a:solidFill>
              </a:rPr>
              <a:t>Los bebedores tienen valores de colesterol HDL más altos que los no bebedores.</a:t>
            </a:r>
            <a:endParaRPr sz="1050">
              <a:solidFill>
                <a:schemeClr val="dk1"/>
              </a:solidFill>
            </a:endParaRPr>
          </a:p>
          <a:p>
            <a:pPr indent="-295275" lvl="0" marL="457200" rtl="0" algn="l">
              <a:lnSpc>
                <a:spcPct val="135714"/>
              </a:lnSpc>
              <a:spcBef>
                <a:spcPts val="0"/>
              </a:spcBef>
              <a:spcAft>
                <a:spcPts val="0"/>
              </a:spcAft>
              <a:buClr>
                <a:schemeClr val="dk1"/>
              </a:buClr>
              <a:buSzPts val="1050"/>
              <a:buChar char="●"/>
            </a:pPr>
            <a:r>
              <a:rPr lang="es-419" sz="1050">
                <a:solidFill>
                  <a:schemeClr val="dk1"/>
                </a:solidFill>
              </a:rPr>
              <a:t>El colesterol HDL es más alto en las personas que nunca fumaron y más bajo en los que actualmente fuman. </a:t>
            </a:r>
            <a:endParaRPr sz="1050">
              <a:solidFill>
                <a:schemeClr val="dk1"/>
              </a:solidFill>
            </a:endParaRPr>
          </a:p>
          <a:p>
            <a:pPr indent="0" lvl="0" marL="457200" rtl="0" algn="l">
              <a:lnSpc>
                <a:spcPct val="135714"/>
              </a:lnSpc>
              <a:spcBef>
                <a:spcPts val="0"/>
              </a:spcBef>
              <a:spcAft>
                <a:spcPts val="0"/>
              </a:spcAft>
              <a:buNone/>
            </a:pPr>
            <a:r>
              <a:rPr lang="es-419" sz="1050">
                <a:solidFill>
                  <a:schemeClr val="dk1"/>
                </a:solidFill>
              </a:rPr>
              <a:t>En aquellos con antecedentes de tabaquismo pero que han dejado de fumar, el colesterol HDL se ubica en un valor intermedio.</a:t>
            </a:r>
            <a:endParaRPr sz="1050">
              <a:solidFill>
                <a:schemeClr val="dk1"/>
              </a:solidFill>
            </a:endParaRPr>
          </a:p>
        </p:txBody>
      </p:sp>
      <p:sp>
        <p:nvSpPr>
          <p:cNvPr id="102" name="Google Shape;102;p20"/>
          <p:cNvSpPr txBox="1"/>
          <p:nvPr/>
        </p:nvSpPr>
        <p:spPr>
          <a:xfrm>
            <a:off x="428250" y="288975"/>
            <a:ext cx="8207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800">
                <a:solidFill>
                  <a:schemeClr val="dk1"/>
                </a:solidFill>
              </a:rPr>
              <a:t>¿Qué relación tiene el colesterol HDL con el etilismo y el tabaquismo?</a:t>
            </a:r>
            <a:endParaRPr sz="1100">
              <a:solidFill>
                <a:schemeClr val="dk1"/>
              </a:solidFill>
            </a:endParaRPr>
          </a:p>
        </p:txBody>
      </p:sp>
      <p:pic>
        <p:nvPicPr>
          <p:cNvPr id="103" name="Google Shape;103;p20"/>
          <p:cNvPicPr preferRelativeResize="0"/>
          <p:nvPr/>
        </p:nvPicPr>
        <p:blipFill>
          <a:blip r:embed="rId3">
            <a:alphaModFix/>
          </a:blip>
          <a:stretch>
            <a:fillRect/>
          </a:stretch>
        </p:blipFill>
        <p:spPr>
          <a:xfrm>
            <a:off x="672675" y="659850"/>
            <a:ext cx="7718538" cy="32148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idx="1" type="body"/>
          </p:nvPr>
        </p:nvSpPr>
        <p:spPr>
          <a:xfrm>
            <a:off x="311700" y="3419700"/>
            <a:ext cx="8440500" cy="15687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b="1" lang="es-419" sz="1050">
                <a:solidFill>
                  <a:schemeClr val="dk1"/>
                </a:solidFill>
              </a:rPr>
              <a:t>Conclusiones preliminares:</a:t>
            </a:r>
            <a:endParaRPr b="1" sz="1050">
              <a:solidFill>
                <a:schemeClr val="dk1"/>
              </a:solidFill>
            </a:endParaRPr>
          </a:p>
          <a:p>
            <a:pPr indent="0" lvl="0" marL="0" rtl="0" algn="l">
              <a:lnSpc>
                <a:spcPct val="135714"/>
              </a:lnSpc>
              <a:spcBef>
                <a:spcPts val="0"/>
              </a:spcBef>
              <a:spcAft>
                <a:spcPts val="0"/>
              </a:spcAft>
              <a:buNone/>
            </a:pPr>
            <a:r>
              <a:t/>
            </a:r>
            <a:endParaRPr b="1" sz="1050">
              <a:solidFill>
                <a:schemeClr val="dk1"/>
              </a:solidFill>
            </a:endParaRPr>
          </a:p>
          <a:p>
            <a:pPr indent="-304800" lvl="0" marL="457200" rtl="0" algn="l">
              <a:lnSpc>
                <a:spcPct val="135714"/>
              </a:lnSpc>
              <a:spcBef>
                <a:spcPts val="0"/>
              </a:spcBef>
              <a:spcAft>
                <a:spcPts val="0"/>
              </a:spcAft>
              <a:buClr>
                <a:schemeClr val="accent2"/>
              </a:buClr>
              <a:buSzPts val="1200"/>
              <a:buChar char="●"/>
            </a:pPr>
            <a:r>
              <a:rPr lang="es-419" sz="1200">
                <a:solidFill>
                  <a:schemeClr val="accent2"/>
                </a:solidFill>
                <a:highlight>
                  <a:srgbClr val="FFFFFF"/>
                </a:highlight>
              </a:rPr>
              <a:t>En los tres casos se observa una relación negativa: a mayor colesterol HDL, menor tensión arterial media, menor índice de masa corporal y menor perímetro de cintura. Teniendo en cuenta la inclinación de la recta, se infiere que la relación negativa es débil.</a:t>
            </a:r>
            <a:endParaRPr sz="1050">
              <a:solidFill>
                <a:schemeClr val="dk1"/>
              </a:solidFill>
            </a:endParaRPr>
          </a:p>
        </p:txBody>
      </p:sp>
      <p:sp>
        <p:nvSpPr>
          <p:cNvPr id="109" name="Google Shape;109;p21"/>
          <p:cNvSpPr txBox="1"/>
          <p:nvPr>
            <p:ph type="title"/>
          </p:nvPr>
        </p:nvSpPr>
        <p:spPr>
          <a:xfrm>
            <a:off x="311700" y="186875"/>
            <a:ext cx="8520600" cy="6405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b="1" lang="es-419" u="sng"/>
              <a:t>Regresión logística</a:t>
            </a:r>
            <a:endParaRPr b="1" u="sng"/>
          </a:p>
        </p:txBody>
      </p:sp>
      <p:pic>
        <p:nvPicPr>
          <p:cNvPr id="110" name="Google Shape;110;p21"/>
          <p:cNvPicPr preferRelativeResize="0"/>
          <p:nvPr/>
        </p:nvPicPr>
        <p:blipFill>
          <a:blip r:embed="rId3">
            <a:alphaModFix/>
          </a:blip>
          <a:stretch>
            <a:fillRect/>
          </a:stretch>
        </p:blipFill>
        <p:spPr>
          <a:xfrm>
            <a:off x="0" y="979775"/>
            <a:ext cx="2989027" cy="2241774"/>
          </a:xfrm>
          <a:prstGeom prst="rect">
            <a:avLst/>
          </a:prstGeom>
          <a:noFill/>
          <a:ln>
            <a:noFill/>
          </a:ln>
        </p:spPr>
      </p:pic>
      <p:pic>
        <p:nvPicPr>
          <p:cNvPr id="111" name="Google Shape;111;p21"/>
          <p:cNvPicPr preferRelativeResize="0"/>
          <p:nvPr/>
        </p:nvPicPr>
        <p:blipFill>
          <a:blip r:embed="rId4">
            <a:alphaModFix/>
          </a:blip>
          <a:stretch>
            <a:fillRect/>
          </a:stretch>
        </p:blipFill>
        <p:spPr>
          <a:xfrm>
            <a:off x="3027000" y="979775"/>
            <a:ext cx="2989027" cy="2241763"/>
          </a:xfrm>
          <a:prstGeom prst="rect">
            <a:avLst/>
          </a:prstGeom>
          <a:noFill/>
          <a:ln>
            <a:noFill/>
          </a:ln>
        </p:spPr>
      </p:pic>
      <p:pic>
        <p:nvPicPr>
          <p:cNvPr id="112" name="Google Shape;112;p21"/>
          <p:cNvPicPr preferRelativeResize="0"/>
          <p:nvPr/>
        </p:nvPicPr>
        <p:blipFill>
          <a:blip r:embed="rId5">
            <a:alphaModFix/>
          </a:blip>
          <a:stretch>
            <a:fillRect/>
          </a:stretch>
        </p:blipFill>
        <p:spPr>
          <a:xfrm>
            <a:off x="6018800" y="979774"/>
            <a:ext cx="2989027" cy="22417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