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notesMasterIdLst>
    <p:notesMasterId r:id="rId32"/>
  </p:notesMasterIdLst>
  <p:sldIdLst>
    <p:sldId id="256" r:id="rId9"/>
    <p:sldId id="257" r:id="rId10"/>
    <p:sldId id="312" r:id="rId11"/>
    <p:sldId id="315" r:id="rId12"/>
    <p:sldId id="314" r:id="rId13"/>
    <p:sldId id="316" r:id="rId14"/>
    <p:sldId id="313" r:id="rId15"/>
    <p:sldId id="317" r:id="rId16"/>
    <p:sldId id="308" r:id="rId17"/>
    <p:sldId id="318" r:id="rId18"/>
    <p:sldId id="309" r:id="rId19"/>
    <p:sldId id="307" r:id="rId20"/>
    <p:sldId id="304" r:id="rId21"/>
    <p:sldId id="301" r:id="rId22"/>
    <p:sldId id="302" r:id="rId23"/>
    <p:sldId id="303" r:id="rId24"/>
    <p:sldId id="305" r:id="rId25"/>
    <p:sldId id="306" r:id="rId26"/>
    <p:sldId id="319" r:id="rId27"/>
    <p:sldId id="320" r:id="rId28"/>
    <p:sldId id="311" r:id="rId29"/>
    <p:sldId id="321" r:id="rId30"/>
    <p:sldId id="299" r:id="rId3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88" d="100"/>
          <a:sy n="88" d="100"/>
        </p:scale>
        <p:origin x="-710"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040"/>
            <a:ext cx="5486040" cy="4114440"/>
          </a:xfrm>
          <a:prstGeom prst="rect">
            <a:avLst/>
          </a:prstGeom>
        </p:spPr>
        <p:txBody>
          <a:bodyPr lIns="0" tIns="0" rIns="0" bIns="0"/>
          <a:lstStyle/>
          <a:p>
            <a:r>
              <a:rPr lang="es-CO" sz="2400" b="0" strike="noStrike" spc="-1">
                <a:solidFill>
                  <a:srgbClr val="000000"/>
                </a:solidFill>
                <a:uFill>
                  <a:solidFill>
                    <a:srgbClr val="FFFFFF"/>
                  </a:solidFill>
                </a:uFill>
                <a:latin typeface="Arial"/>
              </a:rPr>
              <a:t>Click to edit the notes format</a:t>
            </a:r>
          </a:p>
        </p:txBody>
      </p:sp>
      <p:sp>
        <p:nvSpPr>
          <p:cNvPr id="303" name="PlaceHolder 2"/>
          <p:cNvSpPr>
            <a:spLocks noGrp="1"/>
          </p:cNvSpPr>
          <p:nvPr>
            <p:ph type="hdr"/>
          </p:nvPr>
        </p:nvSpPr>
        <p:spPr>
          <a:xfrm>
            <a:off x="0" y="0"/>
            <a:ext cx="2976120" cy="456840"/>
          </a:xfrm>
          <a:prstGeom prst="rect">
            <a:avLst/>
          </a:prstGeom>
        </p:spPr>
        <p:txBody>
          <a:bodyPr lIns="0" tIns="0" rIns="0" bIns="0"/>
          <a:lstStyle/>
          <a:p>
            <a:r>
              <a:rPr lang="es-CO" sz="1400" b="0" strike="noStrike" spc="-1">
                <a:solidFill>
                  <a:srgbClr val="000000"/>
                </a:solidFill>
                <a:uFill>
                  <a:solidFill>
                    <a:srgbClr val="FFFFFF"/>
                  </a:solidFill>
                </a:uFill>
                <a:latin typeface="Times New Roman"/>
              </a:rPr>
              <a:t>&lt;header&gt;</a:t>
            </a:r>
          </a:p>
        </p:txBody>
      </p:sp>
      <p:sp>
        <p:nvSpPr>
          <p:cNvPr id="304" name="PlaceHolder 3"/>
          <p:cNvSpPr>
            <a:spLocks noGrp="1"/>
          </p:cNvSpPr>
          <p:nvPr>
            <p:ph type="dt"/>
          </p:nvPr>
        </p:nvSpPr>
        <p:spPr>
          <a:xfrm>
            <a:off x="3881520" y="0"/>
            <a:ext cx="2976120" cy="456840"/>
          </a:xfrm>
          <a:prstGeom prst="rect">
            <a:avLst/>
          </a:prstGeom>
        </p:spPr>
        <p:txBody>
          <a:bodyPr lIns="0" tIns="0" rIns="0" bIns="0"/>
          <a:lstStyle/>
          <a:p>
            <a:pPr algn="r"/>
            <a:r>
              <a:rPr lang="es-CO" sz="1400" b="0" strike="noStrike" spc="-1">
                <a:solidFill>
                  <a:srgbClr val="000000"/>
                </a:solidFill>
                <a:uFill>
                  <a:solidFill>
                    <a:srgbClr val="FFFFFF"/>
                  </a:solidFill>
                </a:uFill>
                <a:latin typeface="Times New Roman"/>
              </a:rPr>
              <a:t>&lt;date/time&gt;</a:t>
            </a:r>
          </a:p>
        </p:txBody>
      </p:sp>
      <p:sp>
        <p:nvSpPr>
          <p:cNvPr id="305" name="PlaceHolder 4"/>
          <p:cNvSpPr>
            <a:spLocks noGrp="1"/>
          </p:cNvSpPr>
          <p:nvPr>
            <p:ph type="ftr"/>
          </p:nvPr>
        </p:nvSpPr>
        <p:spPr>
          <a:xfrm>
            <a:off x="0" y="8686800"/>
            <a:ext cx="2976120" cy="456840"/>
          </a:xfrm>
          <a:prstGeom prst="rect">
            <a:avLst/>
          </a:prstGeom>
        </p:spPr>
        <p:txBody>
          <a:bodyPr lIns="0" tIns="0" rIns="0" bIns="0" anchor="b"/>
          <a:lstStyle/>
          <a:p>
            <a:r>
              <a:rPr lang="es-CO" sz="1400" b="0" strike="noStrike" spc="-1">
                <a:solidFill>
                  <a:srgbClr val="000000"/>
                </a:solidFill>
                <a:uFill>
                  <a:solidFill>
                    <a:srgbClr val="FFFFFF"/>
                  </a:solidFill>
                </a:uFill>
                <a:latin typeface="Times New Roman"/>
              </a:rPr>
              <a:t>&lt;footer&gt;</a:t>
            </a:r>
          </a:p>
        </p:txBody>
      </p:sp>
      <p:sp>
        <p:nvSpPr>
          <p:cNvPr id="306" name="PlaceHolder 5"/>
          <p:cNvSpPr>
            <a:spLocks noGrp="1"/>
          </p:cNvSpPr>
          <p:nvPr>
            <p:ph type="sldNum"/>
          </p:nvPr>
        </p:nvSpPr>
        <p:spPr>
          <a:xfrm>
            <a:off x="3881520" y="8686800"/>
            <a:ext cx="2976120" cy="456840"/>
          </a:xfrm>
          <a:prstGeom prst="rect">
            <a:avLst/>
          </a:prstGeom>
        </p:spPr>
        <p:txBody>
          <a:bodyPr lIns="0" tIns="0" rIns="0" bIns="0" anchor="b"/>
          <a:lstStyle/>
          <a:p>
            <a:pPr algn="r"/>
            <a:fld id="{E99A5DB0-0BFE-4883-BFBF-F4EE0CA538B7}" type="slidenum">
              <a:rPr lang="es-CO" sz="1400" b="0" strike="noStrike" spc="-1">
                <a:solidFill>
                  <a:srgbClr val="000000"/>
                </a:solidFill>
                <a:uFill>
                  <a:solidFill>
                    <a:srgbClr val="FFFFFF"/>
                  </a:solidFill>
                </a:uFill>
                <a:latin typeface="Times New Roman"/>
              </a:rPr>
              <a:t>‹Nº›</a:t>
            </a:fld>
            <a:endParaRPr lang="es-CO"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9552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685800" y="4343400"/>
            <a:ext cx="5484960" cy="4113360"/>
          </a:xfrm>
          <a:prstGeom prst="rect">
            <a:avLst/>
          </a:prstGeom>
        </p:spPr>
        <p:txBody>
          <a:bodyPr lIns="0" tIns="0" rIns="0" bIns="0"/>
          <a:lstStyle/>
          <a:p>
            <a:endParaRPr lang="es-CO" sz="2400" b="0" strike="noStrike" spc="-1">
              <a:solidFill>
                <a:srgbClr val="000000"/>
              </a:solidFill>
              <a:uFill>
                <a:solidFill>
                  <a:srgbClr val="FFFFFF"/>
                </a:solidFill>
              </a:uFill>
              <a:latin typeface="Arial"/>
            </a:endParaRPr>
          </a:p>
        </p:txBody>
      </p:sp>
      <p:sp>
        <p:nvSpPr>
          <p:cNvPr id="643" name="CustomShape 2"/>
          <p:cNvSpPr/>
          <p:nvPr/>
        </p:nvSpPr>
        <p:spPr>
          <a:xfrm>
            <a:off x="3884760" y="8685360"/>
            <a:ext cx="297036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4F9CE2-6CE6-48C5-B4D9-74BC44487242}" type="slidenum">
              <a:rPr lang="es-CO" sz="1200" b="0" strike="noStrike" spc="-1">
                <a:solidFill>
                  <a:srgbClr val="000000"/>
                </a:solidFill>
                <a:uFill>
                  <a:solidFill>
                    <a:srgbClr val="FFFFFF"/>
                  </a:solidFill>
                </a:uFill>
                <a:latin typeface="Arial"/>
                <a:ea typeface="Arial"/>
              </a:rPr>
              <a:t>1</a:t>
            </a:fld>
            <a:endParaRPr lang="es-CO"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37" name="Imagen 36"/>
          <p:cNvPicPr/>
          <p:nvPr/>
        </p:nvPicPr>
        <p:blipFill>
          <a:blip r:embed="rId2"/>
          <a:stretch/>
        </p:blipFill>
        <p:spPr>
          <a:xfrm>
            <a:off x="2079000" y="1604520"/>
            <a:ext cx="4984920" cy="3977280"/>
          </a:xfrm>
          <a:prstGeom prst="rect">
            <a:avLst/>
          </a:prstGeom>
          <a:ln>
            <a:noFill/>
          </a:ln>
        </p:spPr>
      </p:pic>
      <p:pic>
        <p:nvPicPr>
          <p:cNvPr id="38" name="Imagen 37"/>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53"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54"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70"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72"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73"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74" name="Imagen 73"/>
          <p:cNvPicPr/>
          <p:nvPr/>
        </p:nvPicPr>
        <p:blipFill>
          <a:blip r:embed="rId2"/>
          <a:stretch/>
        </p:blipFill>
        <p:spPr>
          <a:xfrm>
            <a:off x="2079000" y="1604520"/>
            <a:ext cx="4984920" cy="3977280"/>
          </a:xfrm>
          <a:prstGeom prst="rect">
            <a:avLst/>
          </a:prstGeom>
          <a:ln>
            <a:noFill/>
          </a:ln>
        </p:spPr>
      </p:pic>
      <p:pic>
        <p:nvPicPr>
          <p:cNvPr id="75" name="Imagen 7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8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82"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84"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85"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89"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90"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91"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93"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06"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07"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111" name="Imagen 110"/>
          <p:cNvPicPr/>
          <p:nvPr/>
        </p:nvPicPr>
        <p:blipFill>
          <a:blip r:embed="rId2"/>
          <a:stretch/>
        </p:blipFill>
        <p:spPr>
          <a:xfrm>
            <a:off x="2079000" y="1604520"/>
            <a:ext cx="4984920" cy="3977280"/>
          </a:xfrm>
          <a:prstGeom prst="rect">
            <a:avLst/>
          </a:prstGeom>
          <a:ln>
            <a:noFill/>
          </a:ln>
        </p:spPr>
      </p:pic>
      <p:pic>
        <p:nvPicPr>
          <p:cNvPr id="112" name="Imagen 111"/>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27"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28"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43"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44"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46"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47"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148" name="Imagen 147"/>
          <p:cNvPicPr/>
          <p:nvPr/>
        </p:nvPicPr>
        <p:blipFill>
          <a:blip r:embed="rId2"/>
          <a:stretch/>
        </p:blipFill>
        <p:spPr>
          <a:xfrm>
            <a:off x="2079000" y="1604520"/>
            <a:ext cx="4984920" cy="3977280"/>
          </a:xfrm>
          <a:prstGeom prst="rect">
            <a:avLst/>
          </a:prstGeom>
          <a:ln>
            <a:noFill/>
          </a:ln>
        </p:spPr>
      </p:pic>
      <p:pic>
        <p:nvPicPr>
          <p:cNvPr id="149" name="Imagen 14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5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56"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58"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59"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63"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64"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65"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67"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68"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69"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71"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72"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73"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75"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76"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78"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79"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80"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81"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83"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84"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185" name="Imagen 184"/>
          <p:cNvPicPr/>
          <p:nvPr/>
        </p:nvPicPr>
        <p:blipFill>
          <a:blip r:embed="rId2"/>
          <a:stretch/>
        </p:blipFill>
        <p:spPr>
          <a:xfrm>
            <a:off x="2079000" y="1604520"/>
            <a:ext cx="4984920" cy="3977280"/>
          </a:xfrm>
          <a:prstGeom prst="rect">
            <a:avLst/>
          </a:prstGeom>
          <a:ln>
            <a:noFill/>
          </a:ln>
        </p:spPr>
      </p:pic>
      <p:pic>
        <p:nvPicPr>
          <p:cNvPr id="186" name="Imagen 185"/>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9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95"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97"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98"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02"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03"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04"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06"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07"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08"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10"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11"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12"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14"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15"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17"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18"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19"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20"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22"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23"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224" name="Imagen 223"/>
          <p:cNvPicPr/>
          <p:nvPr/>
        </p:nvPicPr>
        <p:blipFill>
          <a:blip r:embed="rId2"/>
          <a:stretch/>
        </p:blipFill>
        <p:spPr>
          <a:xfrm>
            <a:off x="2079000" y="1604520"/>
            <a:ext cx="4984920" cy="3977280"/>
          </a:xfrm>
          <a:prstGeom prst="rect">
            <a:avLst/>
          </a:prstGeom>
          <a:ln>
            <a:noFill/>
          </a:ln>
        </p:spPr>
      </p:pic>
      <p:pic>
        <p:nvPicPr>
          <p:cNvPr id="225" name="Imagen 22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3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35"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37"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38"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42"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43"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44"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46"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47"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48"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50"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51"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52"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54"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55"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57"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58"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59"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60"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62"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63"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264" name="Imagen 263"/>
          <p:cNvPicPr/>
          <p:nvPr/>
        </p:nvPicPr>
        <p:blipFill>
          <a:blip r:embed="rId2"/>
          <a:stretch/>
        </p:blipFill>
        <p:spPr>
          <a:xfrm>
            <a:off x="2079000" y="1604520"/>
            <a:ext cx="4984920" cy="3977280"/>
          </a:xfrm>
          <a:prstGeom prst="rect">
            <a:avLst/>
          </a:prstGeom>
          <a:ln>
            <a:noFill/>
          </a:ln>
        </p:spPr>
      </p:pic>
      <p:pic>
        <p:nvPicPr>
          <p:cNvPr id="265" name="Imagen 26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6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71"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73"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74" name="PlaceHolder 3"/>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85800" y="2130480"/>
            <a:ext cx="7772040" cy="6813000"/>
          </a:xfrm>
          <a:prstGeom prst="rect">
            <a:avLst/>
          </a:prstGeom>
        </p:spPr>
        <p:txBody>
          <a:bodyPr lIns="0" tIns="0" rIns="0" bIns="0" anchor="ctr"/>
          <a:lstStyle/>
          <a:p>
            <a:pPr algn="ctr"/>
            <a:endParaRPr lang="es-CO"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78"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79" name="PlaceHolder 3"/>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80" name="PlaceHolder 4"/>
          <p:cNvSpPr>
            <a:spLocks noGrp="1"/>
          </p:cNvSpPr>
          <p:nvPr>
            <p:ph type="body"/>
          </p:nvPr>
        </p:nvSpPr>
        <p:spPr>
          <a:xfrm>
            <a:off x="467424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82" name="PlaceHolder 2"/>
          <p:cNvSpPr>
            <a:spLocks noGrp="1"/>
          </p:cNvSpPr>
          <p:nvPr>
            <p:ph type="body"/>
          </p:nvPr>
        </p:nvSpPr>
        <p:spPr>
          <a:xfrm>
            <a:off x="457200" y="1604520"/>
            <a:ext cx="401580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83"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84"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86"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87"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88" name="PlaceHolder 4"/>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90" name="PlaceHolder 2"/>
          <p:cNvSpPr>
            <a:spLocks noGrp="1"/>
          </p:cNvSpPr>
          <p:nvPr>
            <p:ph type="body"/>
          </p:nvPr>
        </p:nvSpPr>
        <p:spPr>
          <a:xfrm>
            <a:off x="457200" y="160452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91" name="PlaceHolder 3"/>
          <p:cNvSpPr>
            <a:spLocks noGrp="1"/>
          </p:cNvSpPr>
          <p:nvPr>
            <p:ph type="body"/>
          </p:nvPr>
        </p:nvSpPr>
        <p:spPr>
          <a:xfrm>
            <a:off x="457200" y="3682080"/>
            <a:ext cx="822924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93" name="PlaceHolder 2"/>
          <p:cNvSpPr>
            <a:spLocks noGrp="1"/>
          </p:cNvSpPr>
          <p:nvPr>
            <p:ph type="body"/>
          </p:nvPr>
        </p:nvSpPr>
        <p:spPr>
          <a:xfrm>
            <a:off x="45720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94" name="PlaceHolder 3"/>
          <p:cNvSpPr>
            <a:spLocks noGrp="1"/>
          </p:cNvSpPr>
          <p:nvPr>
            <p:ph type="body"/>
          </p:nvPr>
        </p:nvSpPr>
        <p:spPr>
          <a:xfrm>
            <a:off x="4674240" y="160452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95" name="PlaceHolder 4"/>
          <p:cNvSpPr>
            <a:spLocks noGrp="1"/>
          </p:cNvSpPr>
          <p:nvPr>
            <p:ph type="body"/>
          </p:nvPr>
        </p:nvSpPr>
        <p:spPr>
          <a:xfrm>
            <a:off x="467424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96" name="PlaceHolder 5"/>
          <p:cNvSpPr>
            <a:spLocks noGrp="1"/>
          </p:cNvSpPr>
          <p:nvPr>
            <p:ph type="body"/>
          </p:nvPr>
        </p:nvSpPr>
        <p:spPr>
          <a:xfrm>
            <a:off x="457200" y="3682080"/>
            <a:ext cx="4015800" cy="189684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85800" y="2130480"/>
            <a:ext cx="7772040" cy="1469520"/>
          </a:xfrm>
          <a:prstGeom prst="rect">
            <a:avLst/>
          </a:prstGeom>
        </p:spPr>
        <p:txBody>
          <a:bodyPr lIns="0" tIns="0" rIns="0" bIns="0" anchor="ctr"/>
          <a:lstStyle/>
          <a:p>
            <a:endParaRPr lang="es-CO" sz="1640" b="0" strike="noStrike" spc="-1">
              <a:solidFill>
                <a:srgbClr val="000000"/>
              </a:solidFill>
              <a:uFill>
                <a:solidFill>
                  <a:srgbClr val="FFFFFF"/>
                </a:solidFill>
              </a:uFill>
              <a:latin typeface="Calibri"/>
            </a:endParaRPr>
          </a:p>
        </p:txBody>
      </p:sp>
      <p:sp>
        <p:nvSpPr>
          <p:cNvPr id="298" name="PlaceHolder 2"/>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sp>
        <p:nvSpPr>
          <p:cNvPr id="299" name="PlaceHolder 3"/>
          <p:cNvSpPr>
            <a:spLocks noGrp="1"/>
          </p:cNvSpPr>
          <p:nvPr>
            <p:ph type="body"/>
          </p:nvPr>
        </p:nvSpPr>
        <p:spPr>
          <a:xfrm>
            <a:off x="457200" y="1604520"/>
            <a:ext cx="8229240" cy="3977280"/>
          </a:xfrm>
          <a:prstGeom prst="rect">
            <a:avLst/>
          </a:prstGeom>
        </p:spPr>
        <p:txBody>
          <a:bodyPr lIns="0" tIns="0" rIns="0" bIns="0"/>
          <a:lstStyle/>
          <a:p>
            <a:endParaRPr lang="es-CO" sz="3200" b="0" strike="noStrike" spc="-1">
              <a:solidFill>
                <a:srgbClr val="000000"/>
              </a:solidFill>
              <a:uFill>
                <a:solidFill>
                  <a:srgbClr val="FFFFFF"/>
                </a:solidFill>
              </a:uFill>
              <a:latin typeface="Calibri"/>
            </a:endParaRPr>
          </a:p>
        </p:txBody>
      </p:sp>
      <p:pic>
        <p:nvPicPr>
          <p:cNvPr id="300" name="Imagen 299"/>
          <p:cNvPicPr/>
          <p:nvPr/>
        </p:nvPicPr>
        <p:blipFill>
          <a:blip r:embed="rId2"/>
          <a:stretch/>
        </p:blipFill>
        <p:spPr>
          <a:xfrm>
            <a:off x="2079000" y="1604520"/>
            <a:ext cx="4984920" cy="3977280"/>
          </a:xfrm>
          <a:prstGeom prst="rect">
            <a:avLst/>
          </a:prstGeom>
          <a:ln>
            <a:noFill/>
          </a:ln>
        </p:spPr>
      </p:pic>
      <p:pic>
        <p:nvPicPr>
          <p:cNvPr id="301" name="Imagen 30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5.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5.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5"/>
          <p:cNvPicPr/>
          <p:nvPr/>
        </p:nvPicPr>
        <p:blipFill>
          <a:blip r:embed="rId14"/>
          <a:stretch/>
        </p:blipFill>
        <p:spPr>
          <a:xfrm>
            <a:off x="0" y="0"/>
            <a:ext cx="9142560" cy="6856560"/>
          </a:xfrm>
          <a:prstGeom prst="rect">
            <a:avLst/>
          </a:prstGeom>
          <a:ln>
            <a:noFill/>
          </a:ln>
        </p:spPr>
      </p:pic>
      <p:pic>
        <p:nvPicPr>
          <p:cNvPr id="6" name="Picture 6"/>
          <p:cNvPicPr/>
          <p:nvPr/>
        </p:nvPicPr>
        <p:blipFill>
          <a:blip r:embed="rId15"/>
          <a:stretch/>
        </p:blipFill>
        <p:spPr>
          <a:xfrm>
            <a:off x="928800" y="6208560"/>
            <a:ext cx="7175520" cy="433440"/>
          </a:xfrm>
          <a:prstGeom prst="rect">
            <a:avLst/>
          </a:prstGeom>
          <a:ln>
            <a:noFill/>
          </a:ln>
        </p:spPr>
      </p:pic>
      <p:pic>
        <p:nvPicPr>
          <p:cNvPr id="2" name="Picture 6"/>
          <p:cNvPicPr/>
          <p:nvPr/>
        </p:nvPicPr>
        <p:blipFill>
          <a:blip r:embed="rId16"/>
          <a:stretch/>
        </p:blipFill>
        <p:spPr>
          <a:xfrm>
            <a:off x="0" y="0"/>
            <a:ext cx="9142560" cy="6856560"/>
          </a:xfrm>
          <a:prstGeom prst="rect">
            <a:avLst/>
          </a:prstGeom>
          <a:ln>
            <a:noFill/>
          </a:ln>
        </p:spPr>
      </p:pic>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s-CO" sz="4400" b="0" strike="noStrike" spc="-1">
                <a:solidFill>
                  <a:srgbClr val="000000"/>
                </a:solidFill>
                <a:uFill>
                  <a:solidFill>
                    <a:srgbClr val="FFFFFF"/>
                  </a:solidFill>
                </a:uFill>
                <a:latin typeface="Arial"/>
              </a:rPr>
              <a:t>Click to edit the title text format</a:t>
            </a:r>
          </a:p>
        </p:txBody>
      </p:sp>
      <p:sp>
        <p:nvSpPr>
          <p:cNvPr id="4"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5"/>
          <p:cNvPicPr/>
          <p:nvPr/>
        </p:nvPicPr>
        <p:blipFill>
          <a:blip r:embed="rId14"/>
          <a:stretch/>
        </p:blipFill>
        <p:spPr>
          <a:xfrm>
            <a:off x="0" y="0"/>
            <a:ext cx="9142560" cy="6856560"/>
          </a:xfrm>
          <a:prstGeom prst="rect">
            <a:avLst/>
          </a:prstGeom>
          <a:ln>
            <a:noFill/>
          </a:ln>
        </p:spPr>
      </p:pic>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s-CO" sz="44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6" name="Picture 5"/>
          <p:cNvPicPr/>
          <p:nvPr/>
        </p:nvPicPr>
        <p:blipFill>
          <a:blip r:embed="rId14"/>
          <a:stretch/>
        </p:blipFill>
        <p:spPr>
          <a:xfrm>
            <a:off x="0" y="0"/>
            <a:ext cx="9142560" cy="6856560"/>
          </a:xfrm>
          <a:prstGeom prst="rect">
            <a:avLst/>
          </a:prstGeom>
          <a:ln>
            <a:noFill/>
          </a:ln>
        </p:spPr>
      </p:pic>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s-CO" sz="4400" b="0" strike="noStrike" spc="-1">
                <a:solidFill>
                  <a:srgbClr val="000000"/>
                </a:solidFill>
                <a:uFill>
                  <a:solidFill>
                    <a:srgbClr val="FFFFFF"/>
                  </a:solidFill>
                </a:uFill>
                <a:latin typeface="Arial"/>
              </a:rPr>
              <a:t>Click to edit the title text format</a:t>
            </a:r>
          </a:p>
        </p:txBody>
      </p:sp>
      <p:sp>
        <p:nvSpPr>
          <p:cNvPr id="78"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3" name="Picture 5"/>
          <p:cNvPicPr/>
          <p:nvPr/>
        </p:nvPicPr>
        <p:blipFill>
          <a:blip r:embed="rId14"/>
          <a:stretch/>
        </p:blipFill>
        <p:spPr>
          <a:xfrm>
            <a:off x="0" y="0"/>
            <a:ext cx="9142560" cy="6856560"/>
          </a:xfrm>
          <a:prstGeom prst="rect">
            <a:avLst/>
          </a:prstGeom>
          <a:ln>
            <a:noFill/>
          </a:ln>
        </p:spPr>
      </p:pic>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s-CO" sz="4400" b="0" strike="noStrike" spc="-1">
                <a:solidFill>
                  <a:srgbClr val="000000"/>
                </a:solidFill>
                <a:uFill>
                  <a:solidFill>
                    <a:srgbClr val="FFFFFF"/>
                  </a:solidFill>
                </a:uFill>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0" name="Picture 5"/>
          <p:cNvPicPr/>
          <p:nvPr/>
        </p:nvPicPr>
        <p:blipFill>
          <a:blip r:embed="rId14"/>
          <a:stretch/>
        </p:blipFill>
        <p:spPr>
          <a:xfrm>
            <a:off x="0" y="0"/>
            <a:ext cx="9142560" cy="6856560"/>
          </a:xfrm>
          <a:prstGeom prst="rect">
            <a:avLst/>
          </a:prstGeom>
          <a:ln>
            <a:noFill/>
          </a:ln>
        </p:spPr>
      </p:pic>
      <p:sp>
        <p:nvSpPr>
          <p:cNvPr id="151" name="PlaceHolder 1"/>
          <p:cNvSpPr>
            <a:spLocks noGrp="1"/>
          </p:cNvSpPr>
          <p:nvPr>
            <p:ph type="title"/>
          </p:nvPr>
        </p:nvSpPr>
        <p:spPr>
          <a:xfrm>
            <a:off x="457200" y="273600"/>
            <a:ext cx="8228880" cy="1144440"/>
          </a:xfrm>
          <a:prstGeom prst="rect">
            <a:avLst/>
          </a:prstGeom>
        </p:spPr>
        <p:txBody>
          <a:bodyPr lIns="0" tIns="0" rIns="0" bIns="0" anchor="ctr"/>
          <a:lstStyle/>
          <a:p>
            <a:pPr algn="ctr"/>
            <a:endParaRPr lang="es-CO"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s-CO" sz="4400" b="0" strike="noStrike" spc="-1">
                <a:solidFill>
                  <a:srgbClr val="000000"/>
                </a:solidFill>
                <a:uFill>
                  <a:solidFill>
                    <a:srgbClr val="FFFFFF"/>
                  </a:solidFill>
                </a:uFill>
                <a:latin typeface="Calibri"/>
              </a:rPr>
              <a:t>Haga clic para modificar el estilo de título del patrón</a:t>
            </a:r>
            <a:endParaRPr lang="es-CO" sz="1640" b="0" strike="noStrike" spc="-1">
              <a:solidFill>
                <a:srgbClr val="000000"/>
              </a:solidFill>
              <a:uFill>
                <a:solidFill>
                  <a:srgbClr val="FFFFFF"/>
                </a:solidFill>
              </a:uFill>
              <a:latin typeface="Calibri"/>
            </a:endParaRPr>
          </a:p>
        </p:txBody>
      </p:sp>
      <p:sp>
        <p:nvSpPr>
          <p:cNvPr id="188" name="PlaceHolder 2"/>
          <p:cNvSpPr>
            <a:spLocks noGrp="1"/>
          </p:cNvSpPr>
          <p:nvPr>
            <p:ph type="dt"/>
          </p:nvPr>
        </p:nvSpPr>
        <p:spPr>
          <a:xfrm>
            <a:off x="457200" y="6356520"/>
            <a:ext cx="2133360" cy="364680"/>
          </a:xfrm>
          <a:prstGeom prst="rect">
            <a:avLst/>
          </a:prstGeom>
        </p:spPr>
        <p:txBody>
          <a:bodyPr anchor="ctr"/>
          <a:lstStyle/>
          <a:p>
            <a:pPr>
              <a:lnSpc>
                <a:spcPct val="100000"/>
              </a:lnSpc>
            </a:pPr>
            <a:fld id="{545F82F3-CA51-4DA1-A517-D0B24F11F680}" type="datetime">
              <a:rPr lang="es-CO" sz="1200" b="0" strike="noStrike" spc="-1">
                <a:solidFill>
                  <a:srgbClr val="8B8B8B"/>
                </a:solidFill>
                <a:uFill>
                  <a:solidFill>
                    <a:srgbClr val="FFFFFF"/>
                  </a:solidFill>
                </a:uFill>
                <a:latin typeface="Calibri"/>
              </a:rPr>
              <a:t>11/04/2018</a:t>
            </a:fld>
            <a:endParaRPr lang="es-CO" sz="1200" b="0" strike="noStrike" spc="-1">
              <a:solidFill>
                <a:srgbClr val="000000"/>
              </a:solidFill>
              <a:uFill>
                <a:solidFill>
                  <a:srgbClr val="FFFFFF"/>
                </a:solidFill>
              </a:uFill>
              <a:latin typeface="Times New Roman"/>
            </a:endParaRPr>
          </a:p>
        </p:txBody>
      </p:sp>
      <p:sp>
        <p:nvSpPr>
          <p:cNvPr id="189" name="PlaceHolder 3"/>
          <p:cNvSpPr>
            <a:spLocks noGrp="1"/>
          </p:cNvSpPr>
          <p:nvPr>
            <p:ph type="ftr"/>
          </p:nvPr>
        </p:nvSpPr>
        <p:spPr>
          <a:xfrm>
            <a:off x="3124080" y="6356520"/>
            <a:ext cx="2895120" cy="364680"/>
          </a:xfrm>
          <a:prstGeom prst="rect">
            <a:avLst/>
          </a:prstGeom>
        </p:spPr>
        <p:txBody>
          <a:bodyPr anchor="ctr"/>
          <a:lstStyle/>
          <a:p>
            <a:endParaRPr lang="es-CO" sz="2400" b="0" strike="noStrike" spc="-1">
              <a:solidFill>
                <a:srgbClr val="000000"/>
              </a:solidFill>
              <a:uFill>
                <a:solidFill>
                  <a:srgbClr val="FFFFFF"/>
                </a:solidFill>
              </a:uFill>
              <a:latin typeface="Times New Roman"/>
            </a:endParaRPr>
          </a:p>
        </p:txBody>
      </p:sp>
      <p:sp>
        <p:nvSpPr>
          <p:cNvPr id="190"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4433D114-7962-4C78-96AA-FC03CCC7890C}" type="slidenum">
              <a:rPr lang="es-CO" sz="1200" b="0" strike="noStrike" spc="-1">
                <a:solidFill>
                  <a:srgbClr val="8B8B8B"/>
                </a:solidFill>
                <a:uFill>
                  <a:solidFill>
                    <a:srgbClr val="FFFFFF"/>
                  </a:solidFill>
                </a:uFill>
                <a:latin typeface="Calibri"/>
              </a:rPr>
              <a:t>‹Nº›</a:t>
            </a:fld>
            <a:endParaRPr lang="es-CO" sz="1200" b="0" strike="noStrike" spc="-1">
              <a:solidFill>
                <a:srgbClr val="000000"/>
              </a:solidFill>
              <a:uFill>
                <a:solidFill>
                  <a:srgbClr val="FFFFFF"/>
                </a:solidFill>
              </a:uFill>
              <a:latin typeface="Times New Roman"/>
            </a:endParaRPr>
          </a:p>
        </p:txBody>
      </p:sp>
      <p:sp>
        <p:nvSpPr>
          <p:cNvPr id="191"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s-CO"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s-CO"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s-CO" sz="4400" b="0" strike="noStrike" spc="-1">
                <a:solidFill>
                  <a:srgbClr val="000000"/>
                </a:solidFill>
                <a:uFill>
                  <a:solidFill>
                    <a:srgbClr val="FFFFFF"/>
                  </a:solidFill>
                </a:uFill>
                <a:latin typeface="Calibri"/>
              </a:rPr>
              <a:t>Haga clic para modificar el estilo de título del patrón</a:t>
            </a:r>
            <a:endParaRPr lang="es-CO" sz="4000" b="0" strike="noStrike" spc="-1">
              <a:solidFill>
                <a:srgbClr val="000000"/>
              </a:solidFill>
              <a:uFill>
                <a:solidFill>
                  <a:srgbClr val="FFFFFF"/>
                </a:solidFill>
              </a:uFill>
              <a:latin typeface="Arial"/>
            </a:endParaRPr>
          </a:p>
        </p:txBody>
      </p:sp>
      <p:sp>
        <p:nvSpPr>
          <p:cNvPr id="227" name="TextShape 2"/>
          <p:cNvSpPr txBox="1"/>
          <p:nvPr/>
        </p:nvSpPr>
        <p:spPr>
          <a:xfrm>
            <a:off x="457200" y="1600200"/>
            <a:ext cx="8229240" cy="4525560"/>
          </a:xfrm>
          <a:prstGeom prst="rect">
            <a:avLst/>
          </a:prstGeom>
          <a:noFill/>
          <a:ln>
            <a:noFill/>
          </a:ln>
        </p:spPr>
        <p:txBody>
          <a:bodyPr/>
          <a:lstStyle/>
          <a:p>
            <a:pPr marL="216000" indent="-216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Click to edit the outline text format</a:t>
            </a:r>
            <a:endParaRPr lang="es-CO" sz="1800" b="0" strike="noStrike" spc="-1">
              <a:solidFill>
                <a:srgbClr val="000000"/>
              </a:solidFill>
              <a:uFill>
                <a:solidFill>
                  <a:srgbClr val="FFFFFF"/>
                </a:solidFill>
              </a:uFill>
              <a:latin typeface="Arial"/>
            </a:endParaRPr>
          </a:p>
          <a:p>
            <a:pPr marL="432000" lvl="1" indent="-216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Second Outline Level</a:t>
            </a:r>
            <a:endParaRPr lang="es-CO" sz="1800" b="0" strike="noStrike" spc="-1">
              <a:solidFill>
                <a:srgbClr val="000000"/>
              </a:solidFill>
              <a:uFill>
                <a:solidFill>
                  <a:srgbClr val="FFFFFF"/>
                </a:solidFill>
              </a:uFill>
              <a:latin typeface="Arial"/>
            </a:endParaRPr>
          </a:p>
          <a:p>
            <a:pPr marL="648000" lvl="2" indent="-216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Third Outline Level</a:t>
            </a:r>
            <a:endParaRPr lang="es-CO" sz="1800" b="0" strike="noStrike" spc="-1">
              <a:solidFill>
                <a:srgbClr val="000000"/>
              </a:solidFill>
              <a:uFill>
                <a:solidFill>
                  <a:srgbClr val="FFFFFF"/>
                </a:solidFill>
              </a:uFill>
              <a:latin typeface="Arial"/>
            </a:endParaRPr>
          </a:p>
          <a:p>
            <a:pPr marL="864000" lvl="3" indent="-216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Fourth Outline Level</a:t>
            </a:r>
            <a:endParaRPr lang="es-CO" sz="1800" b="0" strike="noStrike" spc="-1">
              <a:solidFill>
                <a:srgbClr val="000000"/>
              </a:solidFill>
              <a:uFill>
                <a:solidFill>
                  <a:srgbClr val="FFFFFF"/>
                </a:solidFill>
              </a:uFill>
              <a:latin typeface="Arial"/>
            </a:endParaRPr>
          </a:p>
          <a:p>
            <a:pPr marL="1080000" lvl="4" indent="-216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Fifth Outline Level</a:t>
            </a:r>
            <a:endParaRPr lang="es-CO" sz="1800" b="0" strike="noStrike" spc="-1">
              <a:solidFill>
                <a:srgbClr val="000000"/>
              </a:solidFill>
              <a:uFill>
                <a:solidFill>
                  <a:srgbClr val="FFFFFF"/>
                </a:solidFill>
              </a:uFill>
              <a:latin typeface="Arial"/>
            </a:endParaRPr>
          </a:p>
          <a:p>
            <a:pPr marL="1296000" lvl="5" indent="-216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Sixth Outline Level</a:t>
            </a:r>
            <a:endParaRPr lang="es-CO" sz="1800" b="0" strike="noStrike" spc="-1">
              <a:solidFill>
                <a:srgbClr val="000000"/>
              </a:solidFill>
              <a:uFill>
                <a:solidFill>
                  <a:srgbClr val="FFFFFF"/>
                </a:solidFill>
              </a:uFill>
              <a:latin typeface="Arial"/>
            </a:endParaRPr>
          </a:p>
          <a:p>
            <a:pPr marL="1512000" lvl="6" indent="-216000">
              <a:buClr>
                <a:srgbClr val="000000"/>
              </a:buClr>
              <a:buSzPct val="45000"/>
              <a:buFont typeface="Wingdings" charset="2"/>
              <a:buChar char=""/>
            </a:pPr>
            <a:r>
              <a:rPr lang="es-CO" sz="3200" b="0" strike="noStrike" spc="-1">
                <a:solidFill>
                  <a:srgbClr val="000000"/>
                </a:solidFill>
                <a:uFill>
                  <a:solidFill>
                    <a:srgbClr val="FFFFFF"/>
                  </a:solidFill>
                </a:uFill>
                <a:latin typeface="Calibri"/>
              </a:rPr>
              <a:t>Seventh Outline LevelHaga clic para modificar el estilo de texto del patrón</a:t>
            </a:r>
            <a:endParaRPr lang="es-CO" sz="1800" b="0" strike="noStrike" spc="-1">
              <a:solidFill>
                <a:srgbClr val="000000"/>
              </a:solidFill>
              <a:uFill>
                <a:solidFill>
                  <a:srgbClr val="FFFFFF"/>
                </a:solidFill>
              </a:uFill>
              <a:latin typeface="Arial"/>
            </a:endParaRPr>
          </a:p>
          <a:p>
            <a:pPr marL="1728000" lvl="7" indent="-216000">
              <a:buClr>
                <a:srgbClr val="000000"/>
              </a:buClr>
              <a:buSzPct val="45000"/>
              <a:buFont typeface="Wingdings" charset="2"/>
              <a:buChar char=""/>
            </a:pPr>
            <a:r>
              <a:rPr lang="es-CO" sz="2800" b="0" strike="noStrike" spc="-1">
                <a:solidFill>
                  <a:srgbClr val="000000"/>
                </a:solidFill>
                <a:uFill>
                  <a:solidFill>
                    <a:srgbClr val="FFFFFF"/>
                  </a:solidFill>
                </a:uFill>
                <a:latin typeface="Calibri"/>
              </a:rPr>
              <a:t>Segundo nivel</a:t>
            </a:r>
            <a:endParaRPr lang="es-CO" sz="1800" b="0" strike="noStrike" spc="-1">
              <a:solidFill>
                <a:srgbClr val="000000"/>
              </a:solidFill>
              <a:uFill>
                <a:solidFill>
                  <a:srgbClr val="FFFFFF"/>
                </a:solidFill>
              </a:uFill>
              <a:latin typeface="Arial"/>
            </a:endParaRPr>
          </a:p>
          <a:p>
            <a:pPr marL="1944000" lvl="8" indent="-216000">
              <a:buClr>
                <a:srgbClr val="000000"/>
              </a:buClr>
              <a:buSzPct val="45000"/>
              <a:buFont typeface="Wingdings" charset="2"/>
              <a:buChar char=""/>
            </a:pPr>
            <a:r>
              <a:rPr lang="es-CO" sz="2400" b="0" strike="noStrike" spc="-1">
                <a:solidFill>
                  <a:srgbClr val="000000"/>
                </a:solidFill>
                <a:uFill>
                  <a:solidFill>
                    <a:srgbClr val="FFFFFF"/>
                  </a:solidFill>
                </a:uFill>
                <a:latin typeface="Calibri"/>
              </a:rPr>
              <a:t>Tercer nivel</a:t>
            </a:r>
            <a:endParaRPr lang="es-CO" sz="1800" b="0" strike="noStrike" spc="-1">
              <a:solidFill>
                <a:srgbClr val="000000"/>
              </a:solidFill>
              <a:uFill>
                <a:solidFill>
                  <a:srgbClr val="FFFFFF"/>
                </a:solidFill>
              </a:uFill>
              <a:latin typeface="Arial"/>
            </a:endParaRPr>
          </a:p>
          <a:p>
            <a:pPr marL="2160000" lvl="0" indent="-216000">
              <a:lnSpc>
                <a:spcPct val="100000"/>
              </a:lnSpc>
              <a:buClr>
                <a:srgbClr val="000000"/>
              </a:buClr>
              <a:buSzPct val="45000"/>
              <a:buFont typeface="Wingdings" charset="2"/>
              <a:buChar char=""/>
            </a:pPr>
            <a:r>
              <a:rPr lang="es-CO" sz="2000" b="0" strike="noStrike" spc="-1">
                <a:solidFill>
                  <a:srgbClr val="000000"/>
                </a:solidFill>
                <a:uFill>
                  <a:solidFill>
                    <a:srgbClr val="FFFFFF"/>
                  </a:solidFill>
                </a:uFill>
                <a:latin typeface="Calibri"/>
              </a:rPr>
              <a:t>Cuarto nivel</a:t>
            </a:r>
            <a:endParaRPr lang="es-CO" sz="1800" b="0" strike="noStrike" spc="-1">
              <a:solidFill>
                <a:srgbClr val="000000"/>
              </a:solidFill>
              <a:uFill>
                <a:solidFill>
                  <a:srgbClr val="FFFFFF"/>
                </a:solidFill>
              </a:uFill>
              <a:latin typeface="Arial"/>
            </a:endParaRPr>
          </a:p>
          <a:p>
            <a:pPr marL="2160000" lvl="0" indent="-216000">
              <a:lnSpc>
                <a:spcPct val="100000"/>
              </a:lnSpc>
              <a:buClr>
                <a:srgbClr val="000000"/>
              </a:buClr>
              <a:buSzPct val="45000"/>
              <a:buFont typeface="Wingdings" charset="2"/>
              <a:buChar char=""/>
            </a:pPr>
            <a:r>
              <a:rPr lang="es-CO" sz="2000" b="0" strike="noStrike" spc="-1">
                <a:solidFill>
                  <a:srgbClr val="000000"/>
                </a:solidFill>
                <a:uFill>
                  <a:solidFill>
                    <a:srgbClr val="FFFFFF"/>
                  </a:solidFill>
                </a:uFill>
                <a:latin typeface="Calibri"/>
              </a:rPr>
              <a:t>Quinto nivel</a:t>
            </a:r>
            <a:endParaRPr lang="es-CO" sz="1800" b="0" strike="noStrike" spc="-1">
              <a:solidFill>
                <a:srgbClr val="000000"/>
              </a:solidFill>
              <a:uFill>
                <a:solidFill>
                  <a:srgbClr val="FFFFFF"/>
                </a:solidFill>
              </a:uFill>
              <a:latin typeface="Arial"/>
            </a:endParaRPr>
          </a:p>
        </p:txBody>
      </p:sp>
      <p:sp>
        <p:nvSpPr>
          <p:cNvPr id="228" name="PlaceHolder 3"/>
          <p:cNvSpPr>
            <a:spLocks noGrp="1"/>
          </p:cNvSpPr>
          <p:nvPr>
            <p:ph type="dt"/>
          </p:nvPr>
        </p:nvSpPr>
        <p:spPr>
          <a:xfrm>
            <a:off x="457200" y="6356520"/>
            <a:ext cx="2133360" cy="364680"/>
          </a:xfrm>
          <a:prstGeom prst="rect">
            <a:avLst/>
          </a:prstGeom>
        </p:spPr>
        <p:txBody>
          <a:bodyPr anchor="ctr"/>
          <a:lstStyle/>
          <a:p>
            <a:pPr>
              <a:lnSpc>
                <a:spcPct val="100000"/>
              </a:lnSpc>
            </a:pPr>
            <a:fld id="{8ED9C794-E50C-4FCB-992C-AE76377A8477}" type="datetime">
              <a:rPr lang="es-CO" sz="1200" b="0" strike="noStrike" spc="-1">
                <a:solidFill>
                  <a:srgbClr val="8B8B8B"/>
                </a:solidFill>
                <a:uFill>
                  <a:solidFill>
                    <a:srgbClr val="FFFFFF"/>
                  </a:solidFill>
                </a:uFill>
                <a:latin typeface="Calibri"/>
              </a:rPr>
              <a:t>11/04/2018</a:t>
            </a:fld>
            <a:endParaRPr lang="es-CO" sz="1200" b="0" strike="noStrike" spc="-1">
              <a:solidFill>
                <a:srgbClr val="000000"/>
              </a:solidFill>
              <a:uFill>
                <a:solidFill>
                  <a:srgbClr val="FFFFFF"/>
                </a:solidFill>
              </a:uFill>
              <a:latin typeface="Times New Roman"/>
            </a:endParaRPr>
          </a:p>
        </p:txBody>
      </p:sp>
      <p:sp>
        <p:nvSpPr>
          <p:cNvPr id="229" name="PlaceHolder 4"/>
          <p:cNvSpPr>
            <a:spLocks noGrp="1"/>
          </p:cNvSpPr>
          <p:nvPr>
            <p:ph type="ftr"/>
          </p:nvPr>
        </p:nvSpPr>
        <p:spPr>
          <a:xfrm>
            <a:off x="3124080" y="6356520"/>
            <a:ext cx="2895120" cy="364680"/>
          </a:xfrm>
          <a:prstGeom prst="rect">
            <a:avLst/>
          </a:prstGeom>
        </p:spPr>
        <p:txBody>
          <a:bodyPr anchor="ctr"/>
          <a:lstStyle/>
          <a:p>
            <a:endParaRPr lang="es-CO" sz="2400" b="0" strike="noStrike" spc="-1">
              <a:solidFill>
                <a:srgbClr val="000000"/>
              </a:solidFill>
              <a:uFill>
                <a:solidFill>
                  <a:srgbClr val="FFFFFF"/>
                </a:solidFill>
              </a:uFill>
              <a:latin typeface="Times New Roman"/>
            </a:endParaRPr>
          </a:p>
        </p:txBody>
      </p:sp>
      <p:sp>
        <p:nvSpPr>
          <p:cNvPr id="230"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D81115F5-3FD4-42FF-8326-8F50E6B030A2}" type="slidenum">
              <a:rPr lang="es-CO" sz="1200" b="0" strike="noStrike" spc="-1">
                <a:solidFill>
                  <a:srgbClr val="8B8B8B"/>
                </a:solidFill>
                <a:uFill>
                  <a:solidFill>
                    <a:srgbClr val="FFFFFF"/>
                  </a:solidFill>
                </a:uFill>
                <a:latin typeface="Calibri"/>
              </a:rPr>
              <a:t>‹Nº›</a:t>
            </a:fld>
            <a:endParaRPr lang="es-CO" sz="1200" b="0" strike="noStrike" spc="-1">
              <a:solidFill>
                <a:srgbClr val="000000"/>
              </a:solidFill>
              <a:uFill>
                <a:solidFill>
                  <a:srgbClr val="FFFFFF"/>
                </a:solidFill>
              </a:uFill>
              <a:latin typeface="Times New Roman"/>
            </a:endParaRPr>
          </a:p>
        </p:txBody>
      </p:sp>
      <p:sp>
        <p:nvSpPr>
          <p:cNvPr id="231"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685800" y="2130480"/>
            <a:ext cx="7771680" cy="1469160"/>
          </a:xfrm>
          <a:prstGeom prst="rect">
            <a:avLst/>
          </a:prstGeom>
        </p:spPr>
        <p:txBody>
          <a:bodyPr lIns="0" tIns="0" rIns="0" bIns="0" anchor="ctr"/>
          <a:lstStyle/>
          <a:p>
            <a:pPr algn="ctr"/>
            <a:endParaRPr lang="es-CO" sz="4000" b="0" strike="noStrike" spc="-1">
              <a:solidFill>
                <a:srgbClr val="000000"/>
              </a:solidFill>
              <a:uFill>
                <a:solidFill>
                  <a:srgbClr val="FFFFFF"/>
                </a:solidFill>
              </a:uFill>
              <a:latin typeface="Arial"/>
            </a:endParaRPr>
          </a:p>
        </p:txBody>
      </p:sp>
      <p:sp>
        <p:nvSpPr>
          <p:cNvPr id="26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6.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1</a:t>
            </a:r>
            <a:endParaRPr lang="es-CO" sz="1800" b="0" strike="noStrike" spc="-1">
              <a:solidFill>
                <a:srgbClr val="000000"/>
              </a:solidFill>
              <a:uFill>
                <a:solidFill>
                  <a:srgbClr val="FFFFFF"/>
                </a:solidFill>
              </a:uFill>
              <a:latin typeface="Arial"/>
            </a:endParaRPr>
          </a:p>
        </p:txBody>
      </p:sp>
      <p:sp>
        <p:nvSpPr>
          <p:cNvPr id="308" name="CustomShape 2"/>
          <p:cNvSpPr/>
          <p:nvPr/>
        </p:nvSpPr>
        <p:spPr>
          <a:xfrm>
            <a:off x="685800" y="1285560"/>
            <a:ext cx="781380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2400" b="1" spc="-1" dirty="0">
                <a:solidFill>
                  <a:srgbClr val="002060"/>
                </a:solidFill>
                <a:uFill>
                  <a:solidFill>
                    <a:srgbClr val="FFFFFF"/>
                  </a:solidFill>
                </a:uFill>
                <a:latin typeface="Book Antiqua"/>
              </a:rPr>
              <a:t>GESTIÓN DE INFORMACIÓN GEOGRÁFICA PARA LA PRESENTACIÓN DE RUTAS CON ÍNDICES DE BIENESTAR ADECUADOS.</a:t>
            </a:r>
          </a:p>
          <a:p>
            <a:pPr algn="ctr">
              <a:lnSpc>
                <a:spcPct val="100000"/>
              </a:lnSpc>
            </a:pPr>
            <a:r>
              <a:rPr lang="es-CO" sz="2400" b="1" spc="-1" dirty="0">
                <a:solidFill>
                  <a:srgbClr val="002060"/>
                </a:solidFill>
                <a:uFill>
                  <a:solidFill>
                    <a:srgbClr val="FFFFFF"/>
                  </a:solidFill>
                </a:uFill>
                <a:latin typeface="Book Antiqua"/>
              </a:rPr>
              <a:t>CASO DE ESTUDIO: BOGOTÁ D.C.</a:t>
            </a:r>
            <a:endParaRPr lang="es-CO" sz="2400" b="1" spc="-1" dirty="0">
              <a:solidFill>
                <a:srgbClr val="002060"/>
              </a:solidFill>
              <a:uFill>
                <a:solidFill>
                  <a:srgbClr val="FFFFFF"/>
                </a:solidFill>
              </a:uFill>
              <a:latin typeface="Book Antiqua"/>
            </a:endParaRPr>
          </a:p>
        </p:txBody>
      </p:sp>
      <p:sp>
        <p:nvSpPr>
          <p:cNvPr id="309" name="CustomShape 3"/>
          <p:cNvSpPr/>
          <p:nvPr/>
        </p:nvSpPr>
        <p:spPr>
          <a:xfrm>
            <a:off x="914400" y="3301272"/>
            <a:ext cx="7356600" cy="179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CO" sz="2000" spc="-1" dirty="0">
                <a:uFill>
                  <a:solidFill>
                    <a:srgbClr val="FFFFFF"/>
                  </a:solidFill>
                </a:uFill>
                <a:latin typeface="Book Antiqua"/>
                <a:ea typeface="Arial"/>
              </a:rPr>
              <a:t>Autores: Carlos Armando López, Natalia Diaz Mesa</a:t>
            </a:r>
          </a:p>
          <a:p>
            <a:pPr algn="ctr">
              <a:lnSpc>
                <a:spcPct val="100000"/>
              </a:lnSpc>
            </a:pPr>
            <a:r>
              <a:rPr lang="es-CO" sz="2000" spc="-1" dirty="0">
                <a:uFill>
                  <a:solidFill>
                    <a:srgbClr val="FFFFFF"/>
                  </a:solidFill>
                </a:uFill>
                <a:latin typeface="Book Antiqua"/>
                <a:ea typeface="Arial"/>
              </a:rPr>
              <a:t/>
            </a:r>
            <a:br>
              <a:rPr lang="es-CO" sz="2000" spc="-1" dirty="0">
                <a:uFill>
                  <a:solidFill>
                    <a:srgbClr val="FFFFFF"/>
                  </a:solidFill>
                </a:uFill>
                <a:latin typeface="Book Antiqua"/>
                <a:ea typeface="Arial"/>
              </a:rPr>
            </a:br>
            <a:r>
              <a:rPr lang="es-CO" sz="2000" spc="-1" dirty="0">
                <a:uFill>
                  <a:solidFill>
                    <a:srgbClr val="FFFFFF"/>
                  </a:solidFill>
                </a:uFill>
                <a:latin typeface="Book Antiqua"/>
                <a:ea typeface="Arial"/>
              </a:rPr>
              <a:t>Corporación Universitaria Minuto de Dios. UNIMINUTO. Bogotá, Colombia.</a:t>
            </a:r>
            <a:br>
              <a:rPr lang="es-CO" sz="2000" spc="-1" dirty="0">
                <a:uFill>
                  <a:solidFill>
                    <a:srgbClr val="FFFFFF"/>
                  </a:solidFill>
                </a:uFill>
                <a:latin typeface="Book Antiqua"/>
                <a:ea typeface="Arial"/>
              </a:rPr>
            </a:br>
            <a:endParaRPr lang="es-CO" sz="2000" spc="-1" dirty="0">
              <a:uFill>
                <a:solidFill>
                  <a:srgbClr val="FFFFFF"/>
                </a:solidFill>
              </a:uFill>
              <a:latin typeface="Book Antiqua"/>
              <a:ea typeface="Arial"/>
            </a:endParaRPr>
          </a:p>
          <a:p>
            <a:pPr algn="ctr">
              <a:lnSpc>
                <a:spcPct val="100000"/>
              </a:lnSpc>
            </a:pPr>
            <a:r>
              <a:rPr lang="es-CO" sz="2000" spc="-1" dirty="0">
                <a:uFill>
                  <a:solidFill>
                    <a:srgbClr val="FFFFFF"/>
                  </a:solidFill>
                </a:uFill>
                <a:latin typeface="Book Antiqua"/>
                <a:ea typeface="Arial"/>
              </a:rPr>
              <a:t>Arquitectura de datos, sistemas de información geográfica. Semillero SOPHIA</a:t>
            </a:r>
            <a:endParaRPr lang="es-CO" sz="2000" spc="-1" dirty="0">
              <a:uFill>
                <a:solidFill>
                  <a:srgbClr val="FFFFFF"/>
                </a:solidFill>
              </a:uFill>
              <a:latin typeface="Book Antiqua"/>
              <a:ea typeface="Arial"/>
            </a:endParaRPr>
          </a:p>
        </p:txBody>
      </p:sp>
      <p:sp>
        <p:nvSpPr>
          <p:cNvPr id="310" name="CustomShape 4"/>
          <p:cNvSpPr/>
          <p:nvPr/>
        </p:nvSpPr>
        <p:spPr>
          <a:xfrm>
            <a:off x="2286000" y="4714560"/>
            <a:ext cx="182880" cy="368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2</a:t>
            </a:r>
            <a:r>
              <a:rPr lang="es-CO" sz="2400" b="1" strike="noStrike" spc="-1" dirty="0" smtClean="0">
                <a:solidFill>
                  <a:srgbClr val="FFFFFF"/>
                </a:solidFill>
                <a:uFill>
                  <a:solidFill>
                    <a:srgbClr val="FFFFFF"/>
                  </a:solidFill>
                </a:uFill>
                <a:latin typeface="Book Antiqua"/>
                <a:ea typeface="Arial"/>
              </a:rPr>
              <a:t>. Problemática</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293962" y="2651481"/>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pic>
        <p:nvPicPr>
          <p:cNvPr id="11266" name="Picture 2" descr="Resultado de imagen para transporte en bogot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903" y="1120424"/>
            <a:ext cx="6653600" cy="49902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2626205" y="6110624"/>
            <a:ext cx="3727687" cy="338554"/>
          </a:xfrm>
          <a:prstGeom prst="rect">
            <a:avLst/>
          </a:prstGeom>
        </p:spPr>
        <p:txBody>
          <a:bodyPr wrap="none">
            <a:spAutoFit/>
          </a:bodyPr>
          <a:lstStyle/>
          <a:p>
            <a:r>
              <a:rPr lang="es-CO" altLang="es-CO" sz="1600" i="1" dirty="0" smtClean="0"/>
              <a:t>Tomado de</a:t>
            </a:r>
            <a:r>
              <a:rPr lang="es-CO" altLang="es-CO" sz="1600" b="1" i="1" dirty="0" smtClean="0"/>
              <a:t>: </a:t>
            </a:r>
            <a:r>
              <a:rPr lang="es-CO" altLang="es-CO" sz="1600" i="1" dirty="0"/>
              <a:t>http://</a:t>
            </a:r>
            <a:r>
              <a:rPr lang="es-CO" altLang="es-CO" sz="1600" i="1" dirty="0" smtClean="0"/>
              <a:t>blogs.eltiempo.com/</a:t>
            </a:r>
            <a:endParaRPr lang="es-CO" sz="1600" dirty="0"/>
          </a:p>
        </p:txBody>
      </p:sp>
    </p:spTree>
    <p:extLst>
      <p:ext uri="{BB962C8B-B14F-4D97-AF65-F5344CB8AC3E}">
        <p14:creationId xmlns:p14="http://schemas.microsoft.com/office/powerpoint/2010/main" val="2161053778"/>
      </p:ext>
    </p:extLst>
  </p:cSld>
  <p:clrMapOvr>
    <a:masterClrMapping/>
  </p:clrMapOvr>
  <mc:AlternateContent xmlns:mc="http://schemas.openxmlformats.org/markup-compatibility/2006">
    <mc:Choice xmlns:p14="http://schemas.microsoft.com/office/powerpoint/2010/main" Requires="p14">
      <p:transition spd="slow" p14:dur="2000" advTm="6000"/>
    </mc:Choice>
    <mc:Fallback>
      <p:transition spd="slow"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1000" fill="hold"/>
                                        <p:tgtEl>
                                          <p:spTgt spid="11266"/>
                                        </p:tgtEl>
                                        <p:attrNameLst>
                                          <p:attrName>ppt_x</p:attrName>
                                        </p:attrNameLst>
                                      </p:cBhvr>
                                      <p:tavLst>
                                        <p:tav tm="0">
                                          <p:val>
                                            <p:strVal val="1+#ppt_w/2"/>
                                          </p:val>
                                        </p:tav>
                                        <p:tav tm="100000">
                                          <p:val>
                                            <p:strVal val="#ppt_x"/>
                                          </p:val>
                                        </p:tav>
                                      </p:tavLst>
                                    </p:anim>
                                    <p:anim calcmode="lin" valueType="num">
                                      <p:cBhvr additive="base">
                                        <p:cTn id="8" dur="1000" fill="hold"/>
                                        <p:tgtEl>
                                          <p:spTgt spid="1126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2</a:t>
            </a:r>
            <a:r>
              <a:rPr lang="es-CO" sz="2400" b="1" strike="noStrike" spc="-1" dirty="0" smtClean="0">
                <a:solidFill>
                  <a:srgbClr val="FFFFFF"/>
                </a:solidFill>
                <a:uFill>
                  <a:solidFill>
                    <a:srgbClr val="FFFFFF"/>
                  </a:solidFill>
                </a:uFill>
                <a:latin typeface="Book Antiqua"/>
                <a:ea typeface="Arial"/>
              </a:rPr>
              <a:t>. Problemática</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 name="2 Rectángulo"/>
          <p:cNvSpPr/>
          <p:nvPr/>
        </p:nvSpPr>
        <p:spPr>
          <a:xfrm>
            <a:off x="770039" y="1340324"/>
            <a:ext cx="7821869" cy="2369880"/>
          </a:xfrm>
          <a:prstGeom prst="rect">
            <a:avLst/>
          </a:prstGeom>
        </p:spPr>
        <p:txBody>
          <a:bodyPr wrap="square">
            <a:spAutoFit/>
          </a:bodyPr>
          <a:lstStyle/>
          <a:p>
            <a:pPr marL="514440" indent="-513000">
              <a:lnSpc>
                <a:spcPct val="100000"/>
              </a:lnSpc>
            </a:pPr>
            <a:r>
              <a:rPr lang="es-CO" sz="2000" b="1" spc="-1" dirty="0">
                <a:solidFill>
                  <a:srgbClr val="FFFFFF"/>
                </a:solidFill>
                <a:uFill>
                  <a:solidFill>
                    <a:srgbClr val="FFFFFF"/>
                  </a:solidFill>
                </a:uFill>
                <a:latin typeface="Book Antiqua"/>
                <a:ea typeface="Arial"/>
              </a:rPr>
              <a:t>4. Avance de los Resultados</a:t>
            </a:r>
            <a:endParaRPr lang="es-CO" sz="1600" spc="-1" dirty="0">
              <a:solidFill>
                <a:srgbClr val="000000"/>
              </a:solidFill>
              <a:uFill>
                <a:solidFill>
                  <a:srgbClr val="FFFFFF"/>
                </a:solidFill>
              </a:uFill>
            </a:endParaRPr>
          </a:p>
          <a:p>
            <a:r>
              <a:rPr lang="es-CO" sz="2200" spc="-1" dirty="0" smtClean="0">
                <a:solidFill>
                  <a:srgbClr val="000000"/>
                </a:solidFill>
                <a:uFill>
                  <a:solidFill>
                    <a:srgbClr val="FFFFFF"/>
                  </a:solidFill>
                </a:uFill>
                <a:latin typeface="Book Antiqua"/>
                <a:ea typeface="Arial"/>
              </a:rPr>
              <a:t>Las </a:t>
            </a:r>
            <a:r>
              <a:rPr lang="es-CO" sz="2200" spc="-1" dirty="0">
                <a:solidFill>
                  <a:srgbClr val="000000"/>
                </a:solidFill>
                <a:uFill>
                  <a:solidFill>
                    <a:srgbClr val="FFFFFF"/>
                  </a:solidFill>
                </a:uFill>
                <a:latin typeface="Book Antiqua"/>
                <a:ea typeface="Arial"/>
              </a:rPr>
              <a:t>aplicaciones conocidas como </a:t>
            </a:r>
            <a:r>
              <a:rPr lang="es-CO" sz="2200" spc="-1" dirty="0" err="1">
                <a:solidFill>
                  <a:srgbClr val="000000"/>
                </a:solidFill>
                <a:uFill>
                  <a:solidFill>
                    <a:srgbClr val="FFFFFF"/>
                  </a:solidFill>
                </a:uFill>
                <a:latin typeface="Book Antiqua"/>
                <a:ea typeface="Arial"/>
              </a:rPr>
              <a:t>Waze</a:t>
            </a:r>
            <a:r>
              <a:rPr lang="es-CO" sz="2200" spc="-1" dirty="0">
                <a:solidFill>
                  <a:srgbClr val="000000"/>
                </a:solidFill>
                <a:uFill>
                  <a:solidFill>
                    <a:srgbClr val="FFFFFF"/>
                  </a:solidFill>
                </a:uFill>
                <a:latin typeface="Book Antiqua"/>
                <a:ea typeface="Arial"/>
              </a:rPr>
              <a:t>, DGT, Google </a:t>
            </a:r>
            <a:r>
              <a:rPr lang="es-CO" sz="2200" spc="-1" dirty="0" err="1">
                <a:solidFill>
                  <a:srgbClr val="000000"/>
                </a:solidFill>
                <a:uFill>
                  <a:solidFill>
                    <a:srgbClr val="FFFFFF"/>
                  </a:solidFill>
                </a:uFill>
                <a:latin typeface="Book Antiqua"/>
                <a:ea typeface="Arial"/>
              </a:rPr>
              <a:t>Maps</a:t>
            </a:r>
            <a:r>
              <a:rPr lang="es-CO" sz="2200" spc="-1" dirty="0">
                <a:solidFill>
                  <a:srgbClr val="000000"/>
                </a:solidFill>
                <a:uFill>
                  <a:solidFill>
                    <a:srgbClr val="FFFFFF"/>
                  </a:solidFill>
                </a:uFill>
                <a:latin typeface="Book Antiqua"/>
                <a:ea typeface="Arial"/>
              </a:rPr>
              <a:t>, entre otras, </a:t>
            </a:r>
            <a:r>
              <a:rPr lang="es-CO" sz="2200" spc="-1" dirty="0">
                <a:solidFill>
                  <a:srgbClr val="000000"/>
                </a:solidFill>
                <a:uFill>
                  <a:solidFill>
                    <a:srgbClr val="FFFFFF"/>
                  </a:solidFill>
                </a:uFill>
                <a:latin typeface="Book Antiqua"/>
                <a:ea typeface="Arial"/>
              </a:rPr>
              <a:t>enfocan su funcionalidad para encontrar la ruta más rápida para un conductor, o evadir el </a:t>
            </a:r>
            <a:r>
              <a:rPr lang="es-CO" sz="2200" spc="-1" dirty="0" smtClean="0">
                <a:solidFill>
                  <a:srgbClr val="000000"/>
                </a:solidFill>
                <a:uFill>
                  <a:solidFill>
                    <a:srgbClr val="FFFFFF"/>
                  </a:solidFill>
                </a:uFill>
                <a:latin typeface="Book Antiqua"/>
                <a:ea typeface="Arial"/>
              </a:rPr>
              <a:t>tráfico pero no </a:t>
            </a:r>
            <a:r>
              <a:rPr lang="es-CO" sz="2200" spc="-1" dirty="0">
                <a:solidFill>
                  <a:srgbClr val="000000"/>
                </a:solidFill>
                <a:uFill>
                  <a:solidFill>
                    <a:srgbClr val="FFFFFF"/>
                  </a:solidFill>
                </a:uFill>
                <a:latin typeface="Book Antiqua"/>
                <a:ea typeface="Arial"/>
              </a:rPr>
              <a:t>permiten la posibilidad de brindar una valoración ciudadana, con el fin de proporcionar un índice de bienestar.</a:t>
            </a:r>
          </a:p>
          <a:p>
            <a:endParaRPr lang="es-CO"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49" y="3916392"/>
            <a:ext cx="2191704" cy="72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170" y="4769365"/>
            <a:ext cx="2337220" cy="126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550" y="3710204"/>
            <a:ext cx="1549070" cy="1429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233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p:cTn id="13" dur="500" fill="hold"/>
                                        <p:tgtEl>
                                          <p:spTgt spid="12290"/>
                                        </p:tgtEl>
                                        <p:attrNameLst>
                                          <p:attrName>ppt_w</p:attrName>
                                        </p:attrNameLst>
                                      </p:cBhvr>
                                      <p:tavLst>
                                        <p:tav tm="0">
                                          <p:val>
                                            <p:fltVal val="0"/>
                                          </p:val>
                                        </p:tav>
                                        <p:tav tm="100000">
                                          <p:val>
                                            <p:strVal val="#ppt_w"/>
                                          </p:val>
                                        </p:tav>
                                      </p:tavLst>
                                    </p:anim>
                                    <p:anim calcmode="lin" valueType="num">
                                      <p:cBhvr>
                                        <p:cTn id="14" dur="500" fill="hold"/>
                                        <p:tgtEl>
                                          <p:spTgt spid="12290"/>
                                        </p:tgtEl>
                                        <p:attrNameLst>
                                          <p:attrName>ppt_h</p:attrName>
                                        </p:attrNameLst>
                                      </p:cBhvr>
                                      <p:tavLst>
                                        <p:tav tm="0">
                                          <p:val>
                                            <p:fltVal val="0"/>
                                          </p:val>
                                        </p:tav>
                                        <p:tav tm="100000">
                                          <p:val>
                                            <p:strVal val="#ppt_h"/>
                                          </p:val>
                                        </p:tav>
                                      </p:tavLst>
                                    </p:anim>
                                    <p:animEffect transition="in" filter="fade">
                                      <p:cBhvr>
                                        <p:cTn id="15" dur="500"/>
                                        <p:tgtEl>
                                          <p:spTgt spid="1229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291"/>
                                        </p:tgtEl>
                                        <p:attrNameLst>
                                          <p:attrName>style.visibility</p:attrName>
                                        </p:attrNameLst>
                                      </p:cBhvr>
                                      <p:to>
                                        <p:strVal val="visible"/>
                                      </p:to>
                                    </p:set>
                                    <p:animEffect transition="in" filter="fade">
                                      <p:cBhvr>
                                        <p:cTn id="20" dur="1000"/>
                                        <p:tgtEl>
                                          <p:spTgt spid="12291"/>
                                        </p:tgtEl>
                                      </p:cBhvr>
                                    </p:animEffect>
                                    <p:anim calcmode="lin" valueType="num">
                                      <p:cBhvr>
                                        <p:cTn id="21" dur="1000" fill="hold"/>
                                        <p:tgtEl>
                                          <p:spTgt spid="12291"/>
                                        </p:tgtEl>
                                        <p:attrNameLst>
                                          <p:attrName>ppt_x</p:attrName>
                                        </p:attrNameLst>
                                      </p:cBhvr>
                                      <p:tavLst>
                                        <p:tav tm="0">
                                          <p:val>
                                            <p:strVal val="#ppt_x"/>
                                          </p:val>
                                        </p:tav>
                                        <p:tav tm="100000">
                                          <p:val>
                                            <p:strVal val="#ppt_x"/>
                                          </p:val>
                                        </p:tav>
                                      </p:tavLst>
                                    </p:anim>
                                    <p:anim calcmode="lin" valueType="num">
                                      <p:cBhvr>
                                        <p:cTn id="22"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2292"/>
                                        </p:tgtEl>
                                        <p:attrNameLst>
                                          <p:attrName>style.visibility</p:attrName>
                                        </p:attrNameLst>
                                      </p:cBhvr>
                                      <p:to>
                                        <p:strVal val="visible"/>
                                      </p:to>
                                    </p:set>
                                    <p:anim calcmode="lin" valueType="num">
                                      <p:cBhvr>
                                        <p:cTn id="27" dur="1000" fill="hold"/>
                                        <p:tgtEl>
                                          <p:spTgt spid="12292"/>
                                        </p:tgtEl>
                                        <p:attrNameLst>
                                          <p:attrName>ppt_w</p:attrName>
                                        </p:attrNameLst>
                                      </p:cBhvr>
                                      <p:tavLst>
                                        <p:tav tm="0">
                                          <p:val>
                                            <p:fltVal val="0"/>
                                          </p:val>
                                        </p:tav>
                                        <p:tav tm="100000">
                                          <p:val>
                                            <p:strVal val="#ppt_w"/>
                                          </p:val>
                                        </p:tav>
                                      </p:tavLst>
                                    </p:anim>
                                    <p:anim calcmode="lin" valueType="num">
                                      <p:cBhvr>
                                        <p:cTn id="28" dur="1000" fill="hold"/>
                                        <p:tgtEl>
                                          <p:spTgt spid="12292"/>
                                        </p:tgtEl>
                                        <p:attrNameLst>
                                          <p:attrName>ppt_h</p:attrName>
                                        </p:attrNameLst>
                                      </p:cBhvr>
                                      <p:tavLst>
                                        <p:tav tm="0">
                                          <p:val>
                                            <p:fltVal val="0"/>
                                          </p:val>
                                        </p:tav>
                                        <p:tav tm="100000">
                                          <p:val>
                                            <p:strVal val="#ppt_h"/>
                                          </p:val>
                                        </p:tav>
                                      </p:tavLst>
                                    </p:anim>
                                    <p:anim calcmode="lin" valueType="num">
                                      <p:cBhvr>
                                        <p:cTn id="29" dur="1000" fill="hold"/>
                                        <p:tgtEl>
                                          <p:spTgt spid="12292"/>
                                        </p:tgtEl>
                                        <p:attrNameLst>
                                          <p:attrName>style.rotation</p:attrName>
                                        </p:attrNameLst>
                                      </p:cBhvr>
                                      <p:tavLst>
                                        <p:tav tm="0">
                                          <p:val>
                                            <p:fltVal val="90"/>
                                          </p:val>
                                        </p:tav>
                                        <p:tav tm="100000">
                                          <p:val>
                                            <p:fltVal val="0"/>
                                          </p:val>
                                        </p:tav>
                                      </p:tavLst>
                                    </p:anim>
                                    <p:animEffect transition="in" filter="fade">
                                      <p:cBhvr>
                                        <p:cTn id="30" dur="10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2</a:t>
            </a:r>
            <a:r>
              <a:rPr lang="es-CO" sz="2400" b="1" strike="noStrike" spc="-1" dirty="0" smtClean="0">
                <a:solidFill>
                  <a:srgbClr val="FFFFFF"/>
                </a:solidFill>
                <a:uFill>
                  <a:solidFill>
                    <a:srgbClr val="FFFFFF"/>
                  </a:solidFill>
                </a:uFill>
                <a:latin typeface="Book Antiqua"/>
                <a:ea typeface="Arial"/>
              </a:rPr>
              <a:t>. Problemática</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 name="2 Rectángulo"/>
          <p:cNvSpPr/>
          <p:nvPr/>
        </p:nvSpPr>
        <p:spPr>
          <a:xfrm>
            <a:off x="770039" y="1340324"/>
            <a:ext cx="7821869" cy="2369880"/>
          </a:xfrm>
          <a:prstGeom prst="rect">
            <a:avLst/>
          </a:prstGeom>
        </p:spPr>
        <p:txBody>
          <a:bodyPr wrap="square">
            <a:spAutoFit/>
          </a:bodyPr>
          <a:lstStyle/>
          <a:p>
            <a:pPr marL="514440" indent="-513000">
              <a:lnSpc>
                <a:spcPct val="100000"/>
              </a:lnSpc>
            </a:pPr>
            <a:r>
              <a:rPr lang="es-CO" sz="2000" b="1" spc="-1" dirty="0">
                <a:solidFill>
                  <a:srgbClr val="FFFFFF"/>
                </a:solidFill>
                <a:uFill>
                  <a:solidFill>
                    <a:srgbClr val="FFFFFF"/>
                  </a:solidFill>
                </a:uFill>
                <a:latin typeface="Book Antiqua"/>
                <a:ea typeface="Arial"/>
              </a:rPr>
              <a:t>4. Avance de los Resultados</a:t>
            </a:r>
            <a:endParaRPr lang="es-CO" sz="1600" spc="-1" dirty="0">
              <a:solidFill>
                <a:srgbClr val="000000"/>
              </a:solidFill>
              <a:uFill>
                <a:solidFill>
                  <a:srgbClr val="FFFFFF"/>
                </a:solidFill>
              </a:uFill>
            </a:endParaRPr>
          </a:p>
          <a:p>
            <a:pPr algn="just"/>
            <a:r>
              <a:rPr lang="es-CO" sz="2200" spc="-1" dirty="0" smtClean="0">
                <a:solidFill>
                  <a:srgbClr val="000000"/>
                </a:solidFill>
                <a:uFill>
                  <a:solidFill>
                    <a:srgbClr val="FFFFFF"/>
                  </a:solidFill>
                </a:uFill>
                <a:latin typeface="Book Antiqua"/>
                <a:ea typeface="Arial"/>
              </a:rPr>
              <a:t>No </a:t>
            </a:r>
            <a:r>
              <a:rPr lang="es-CO" sz="2200" spc="-1" dirty="0">
                <a:solidFill>
                  <a:srgbClr val="000000"/>
                </a:solidFill>
                <a:uFill>
                  <a:solidFill>
                    <a:srgbClr val="FFFFFF"/>
                  </a:solidFill>
                </a:uFill>
                <a:latin typeface="Book Antiqua"/>
                <a:ea typeface="Arial"/>
              </a:rPr>
              <a:t>solo el tráfico es un problema para un conductor; También lo son las vías </a:t>
            </a:r>
            <a:r>
              <a:rPr lang="es-CO" sz="2200" spc="-1" dirty="0" smtClean="0">
                <a:solidFill>
                  <a:srgbClr val="000000"/>
                </a:solidFill>
                <a:uFill>
                  <a:solidFill>
                    <a:srgbClr val="FFFFFF"/>
                  </a:solidFill>
                </a:uFill>
                <a:latin typeface="Book Antiqua"/>
                <a:ea typeface="Arial"/>
              </a:rPr>
              <a:t>inseguras, mal </a:t>
            </a:r>
            <a:r>
              <a:rPr lang="es-CO" sz="2200" spc="-1" dirty="0">
                <a:solidFill>
                  <a:srgbClr val="000000"/>
                </a:solidFill>
                <a:uFill>
                  <a:solidFill>
                    <a:srgbClr val="FFFFFF"/>
                  </a:solidFill>
                </a:uFill>
                <a:latin typeface="Book Antiqua"/>
                <a:ea typeface="Arial"/>
              </a:rPr>
              <a:t>pavimentadas o con </a:t>
            </a:r>
            <a:r>
              <a:rPr lang="es-CO" sz="2200" spc="-1" dirty="0" smtClean="0">
                <a:solidFill>
                  <a:srgbClr val="000000"/>
                </a:solidFill>
                <a:uFill>
                  <a:solidFill>
                    <a:srgbClr val="FFFFFF"/>
                  </a:solidFill>
                </a:uFill>
                <a:latin typeface="Book Antiqua"/>
                <a:ea typeface="Arial"/>
              </a:rPr>
              <a:t>huecos, entre otras. </a:t>
            </a:r>
            <a:r>
              <a:rPr lang="es-CO" sz="2200" spc="-1" dirty="0">
                <a:solidFill>
                  <a:srgbClr val="000000"/>
                </a:solidFill>
                <a:uFill>
                  <a:solidFill>
                    <a:srgbClr val="FFFFFF"/>
                  </a:solidFill>
                </a:uFill>
                <a:latin typeface="Book Antiqua"/>
                <a:ea typeface="Arial"/>
              </a:rPr>
              <a:t>Son factores que sumados pueden ocasionar malestar no solo al conductor sino también a su vehículo.</a:t>
            </a:r>
          </a:p>
          <a:p>
            <a:endParaRPr lang="es-CO" b="1" dirty="0"/>
          </a:p>
        </p:txBody>
      </p:sp>
      <p:sp>
        <p:nvSpPr>
          <p:cNvPr id="2" name="1 Igual que"/>
          <p:cNvSpPr/>
          <p:nvPr/>
        </p:nvSpPr>
        <p:spPr>
          <a:xfrm>
            <a:off x="4223233" y="4288333"/>
            <a:ext cx="530422" cy="569482"/>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solidFill>
                <a:schemeClr val="tx1"/>
              </a:solidFill>
            </a:endParaRPr>
          </a:p>
        </p:txBody>
      </p:sp>
      <p:sp>
        <p:nvSpPr>
          <p:cNvPr id="4" name="3 Más"/>
          <p:cNvSpPr/>
          <p:nvPr/>
        </p:nvSpPr>
        <p:spPr>
          <a:xfrm>
            <a:off x="2397227" y="4331465"/>
            <a:ext cx="457261" cy="4790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 name="4 Rectángulo"/>
          <p:cNvSpPr/>
          <p:nvPr/>
        </p:nvSpPr>
        <p:spPr>
          <a:xfrm>
            <a:off x="1614282" y="6060928"/>
            <a:ext cx="6685472" cy="338554"/>
          </a:xfrm>
          <a:prstGeom prst="rect">
            <a:avLst/>
          </a:prstGeom>
        </p:spPr>
        <p:txBody>
          <a:bodyPr wrap="square">
            <a:spAutoFit/>
          </a:bodyPr>
          <a:lstStyle/>
          <a:p>
            <a:r>
              <a:rPr lang="es-CO" sz="1600" i="1" spc="-1" dirty="0">
                <a:solidFill>
                  <a:srgbClr val="000000"/>
                </a:solidFill>
                <a:uFill>
                  <a:solidFill>
                    <a:srgbClr val="FFFFFF"/>
                  </a:solidFill>
                </a:uFill>
                <a:latin typeface="Book Antiqua"/>
                <a:ea typeface="Arial"/>
              </a:rPr>
              <a:t>Tomado de</a:t>
            </a:r>
            <a:r>
              <a:rPr lang="es-CO" sz="1600" i="1" spc="-1" dirty="0">
                <a:solidFill>
                  <a:srgbClr val="000000"/>
                </a:solidFill>
                <a:uFill>
                  <a:solidFill>
                    <a:srgbClr val="FFFFFF"/>
                  </a:solidFill>
                </a:uFill>
                <a:latin typeface="Book Antiqua"/>
                <a:ea typeface="Arial"/>
              </a:rPr>
              <a:t>: http://www.larevista.ec/orientacion/psicologia/furia-al-volante </a:t>
            </a:r>
          </a:p>
        </p:txBody>
      </p:sp>
      <p:pic>
        <p:nvPicPr>
          <p:cNvPr id="13316" name="Picture 4" descr="Resultado de imagen para transporte en bogotÃ¡"/>
          <p:cNvPicPr>
            <a:picLocks noChangeAspect="1" noChangeArrowheads="1"/>
          </p:cNvPicPr>
          <p:nvPr/>
        </p:nvPicPr>
        <p:blipFill rotWithShape="1">
          <a:blip r:embed="rId2">
            <a:extLst>
              <a:ext uri="{28A0092B-C50C-407E-A947-70E740481C1C}">
                <a14:useLocalDpi xmlns:a14="http://schemas.microsoft.com/office/drawing/2010/main" val="0"/>
              </a:ext>
            </a:extLst>
          </a:blip>
          <a:srcRect l="17167" r="25248"/>
          <a:stretch/>
        </p:blipFill>
        <p:spPr bwMode="auto">
          <a:xfrm>
            <a:off x="1306626" y="3451395"/>
            <a:ext cx="2769640" cy="240484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Imagen relacionad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059"/>
          <a:stretch/>
        </p:blipFill>
        <p:spPr bwMode="auto">
          <a:xfrm>
            <a:off x="1069665" y="3482916"/>
            <a:ext cx="3107564" cy="2283858"/>
          </a:xfrm>
          <a:prstGeom prst="rect">
            <a:avLst/>
          </a:prstGeom>
          <a:noFill/>
          <a:extLst>
            <a:ext uri="{909E8E84-426E-40DD-AFC4-6F175D3DCCD1}">
              <a14:hiddenFill xmlns:a14="http://schemas.microsoft.com/office/drawing/2010/main">
                <a:solidFill>
                  <a:srgbClr val="FFFFFF"/>
                </a:solidFill>
              </a14:hiddenFill>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65" y="3560767"/>
            <a:ext cx="3020852" cy="211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Más"/>
          <p:cNvSpPr/>
          <p:nvPr/>
        </p:nvSpPr>
        <p:spPr>
          <a:xfrm>
            <a:off x="2278745" y="4487661"/>
            <a:ext cx="457261" cy="47908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pic>
        <p:nvPicPr>
          <p:cNvPr id="133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1049" y="3451395"/>
            <a:ext cx="3539706" cy="234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761438"/>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3250"/>
                                  </p:stCondLst>
                                  <p:childTnLst>
                                    <p:set>
                                      <p:cBhvr>
                                        <p:cTn id="10" dur="1" fill="hold">
                                          <p:stCondLst>
                                            <p:cond delay="0"/>
                                          </p:stCondLst>
                                        </p:cTn>
                                        <p:tgtEl>
                                          <p:spTgt spid="13319"/>
                                        </p:tgtEl>
                                        <p:attrNameLst>
                                          <p:attrName>style.visibility</p:attrName>
                                        </p:attrNameLst>
                                      </p:cBhvr>
                                      <p:to>
                                        <p:strVal val="visible"/>
                                      </p:to>
                                    </p:set>
                                    <p:animEffect transition="in" filter="fade">
                                      <p:cBhvr>
                                        <p:cTn id="11" dur="1000"/>
                                        <p:tgtEl>
                                          <p:spTgt spid="13319"/>
                                        </p:tgtEl>
                                      </p:cBhvr>
                                    </p:animEffect>
                                  </p:childTnLst>
                                </p:cTn>
                              </p:par>
                            </p:childTnLst>
                          </p:cTn>
                        </p:par>
                        <p:par>
                          <p:cTn id="12" fill="hold">
                            <p:stCondLst>
                              <p:cond delay="4750"/>
                            </p:stCondLst>
                            <p:childTnLst>
                              <p:par>
                                <p:cTn id="13" presetID="1" presetClass="exit" presetSubtype="0" fill="hold" nodeType="afterEffect">
                                  <p:stCondLst>
                                    <p:cond delay="0"/>
                                  </p:stCondLst>
                                  <p:childTnLst>
                                    <p:set>
                                      <p:cBhvr>
                                        <p:cTn id="14" dur="1" fill="hold">
                                          <p:stCondLst>
                                            <p:cond delay="0"/>
                                          </p:stCondLst>
                                        </p:cTn>
                                        <p:tgtEl>
                                          <p:spTgt spid="13319"/>
                                        </p:tgtEl>
                                        <p:attrNameLst>
                                          <p:attrName>style.visibility</p:attrName>
                                        </p:attrNameLst>
                                      </p:cBhvr>
                                      <p:to>
                                        <p:strVal val="hidden"/>
                                      </p:to>
                                    </p:set>
                                  </p:childTnLst>
                                </p:cTn>
                              </p:par>
                            </p:childTnLst>
                          </p:cTn>
                        </p:par>
                        <p:par>
                          <p:cTn id="15" fill="hold">
                            <p:stCondLst>
                              <p:cond delay="4750"/>
                            </p:stCondLst>
                            <p:childTnLst>
                              <p:par>
                                <p:cTn id="16" presetID="53" presetClass="entr" presetSubtype="16" fill="hold" grpId="1"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par>
                          <p:cTn id="21" fill="hold">
                            <p:stCondLst>
                              <p:cond delay="5250"/>
                            </p:stCondLst>
                            <p:childTnLst>
                              <p:par>
                                <p:cTn id="22" presetID="26" presetClass="emph" presetSubtype="0" fill="hold" grpId="0" nodeType="afterEffect">
                                  <p:stCondLst>
                                    <p:cond delay="0"/>
                                  </p:stCondLst>
                                  <p:childTnLst>
                                    <p:animEffect transition="out" filter="fade">
                                      <p:cBhvr>
                                        <p:cTn id="23" dur="500" tmFilter="0, 0; .2, .5; .8, .5; 1, 0"/>
                                        <p:tgtEl>
                                          <p:spTgt spid="4"/>
                                        </p:tgtEl>
                                      </p:cBhvr>
                                    </p:animEffect>
                                    <p:animScale>
                                      <p:cBhvr>
                                        <p:cTn id="24" dur="250" autoRev="1" fill="hold"/>
                                        <p:tgtEl>
                                          <p:spTgt spid="4"/>
                                        </p:tgtEl>
                                      </p:cBhvr>
                                      <p:by x="105000" y="105000"/>
                                    </p:animScale>
                                  </p:childTnLst>
                                </p:cTn>
                              </p:par>
                            </p:childTnLst>
                          </p:cTn>
                        </p:par>
                        <p:par>
                          <p:cTn id="25" fill="hold">
                            <p:stCondLst>
                              <p:cond delay="5750"/>
                            </p:stCondLst>
                            <p:childTnLst>
                              <p:par>
                                <p:cTn id="26" presetID="1" presetClass="exit" presetSubtype="0" fill="hold" grpId="2" nodeType="after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p:stCondLst>
                              <p:cond delay="5750"/>
                            </p:stCondLst>
                            <p:childTnLst>
                              <p:par>
                                <p:cTn id="29" presetID="10" presetClass="entr" presetSubtype="0" fill="hold" nodeType="afterEffect">
                                  <p:stCondLst>
                                    <p:cond delay="0"/>
                                  </p:stCondLst>
                                  <p:childTnLst>
                                    <p:set>
                                      <p:cBhvr>
                                        <p:cTn id="30" dur="1" fill="hold">
                                          <p:stCondLst>
                                            <p:cond delay="0"/>
                                          </p:stCondLst>
                                        </p:cTn>
                                        <p:tgtEl>
                                          <p:spTgt spid="13318"/>
                                        </p:tgtEl>
                                        <p:attrNameLst>
                                          <p:attrName>style.visibility</p:attrName>
                                        </p:attrNameLst>
                                      </p:cBhvr>
                                      <p:to>
                                        <p:strVal val="visible"/>
                                      </p:to>
                                    </p:set>
                                    <p:animEffect transition="in" filter="fade">
                                      <p:cBhvr>
                                        <p:cTn id="31" dur="1000"/>
                                        <p:tgtEl>
                                          <p:spTgt spid="13318"/>
                                        </p:tgtEl>
                                      </p:cBhvr>
                                    </p:animEffect>
                                  </p:childTnLst>
                                </p:cTn>
                              </p:par>
                            </p:childTnLst>
                          </p:cTn>
                        </p:par>
                        <p:par>
                          <p:cTn id="32" fill="hold">
                            <p:stCondLst>
                              <p:cond delay="6750"/>
                            </p:stCondLst>
                            <p:childTnLst>
                              <p:par>
                                <p:cTn id="33" presetID="1" presetClass="exit" presetSubtype="0" fill="hold" nodeType="afterEffect">
                                  <p:stCondLst>
                                    <p:cond delay="0"/>
                                  </p:stCondLst>
                                  <p:childTnLst>
                                    <p:set>
                                      <p:cBhvr>
                                        <p:cTn id="34" dur="1" fill="hold">
                                          <p:stCondLst>
                                            <p:cond delay="0"/>
                                          </p:stCondLst>
                                        </p:cTn>
                                        <p:tgtEl>
                                          <p:spTgt spid="13318"/>
                                        </p:tgtEl>
                                        <p:attrNameLst>
                                          <p:attrName>style.visibility</p:attrName>
                                        </p:attrNameLst>
                                      </p:cBhvr>
                                      <p:to>
                                        <p:strVal val="hidden"/>
                                      </p:to>
                                    </p:set>
                                  </p:childTnLst>
                                </p:cTn>
                              </p:par>
                            </p:childTnLst>
                          </p:cTn>
                        </p:par>
                        <p:par>
                          <p:cTn id="35" fill="hold">
                            <p:stCondLst>
                              <p:cond delay="6750"/>
                            </p:stCondLst>
                            <p:childTnLst>
                              <p:par>
                                <p:cTn id="36" presetID="53" presetClass="entr" presetSubtype="16" fill="hold" grpId="2"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par>
                          <p:cTn id="41" fill="hold">
                            <p:stCondLst>
                              <p:cond delay="7250"/>
                            </p:stCondLst>
                            <p:childTnLst>
                              <p:par>
                                <p:cTn id="42" presetID="26" presetClass="emph" presetSubtype="0" fill="hold" grpId="0" nodeType="afterEffect">
                                  <p:stCondLst>
                                    <p:cond delay="0"/>
                                  </p:stCondLst>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par>
                          <p:cTn id="45" fill="hold">
                            <p:stCondLst>
                              <p:cond delay="7750"/>
                            </p:stCondLst>
                            <p:childTnLst>
                              <p:par>
                                <p:cTn id="46" presetID="1" presetClass="exit" presetSubtype="0" fill="hold" grpId="1" nodeType="afterEffect">
                                  <p:stCondLst>
                                    <p:cond delay="0"/>
                                  </p:stCondLst>
                                  <p:childTnLst>
                                    <p:set>
                                      <p:cBhvr>
                                        <p:cTn id="47" dur="1" fill="hold">
                                          <p:stCondLst>
                                            <p:cond delay="0"/>
                                          </p:stCondLst>
                                        </p:cTn>
                                        <p:tgtEl>
                                          <p:spTgt spid="12"/>
                                        </p:tgtEl>
                                        <p:attrNameLst>
                                          <p:attrName>style.visibility</p:attrName>
                                        </p:attrNameLst>
                                      </p:cBhvr>
                                      <p:to>
                                        <p:strVal val="hidden"/>
                                      </p:to>
                                    </p:set>
                                  </p:childTnLst>
                                </p:cTn>
                              </p:par>
                            </p:childTnLst>
                          </p:cTn>
                        </p:par>
                        <p:par>
                          <p:cTn id="48" fill="hold">
                            <p:stCondLst>
                              <p:cond delay="7750"/>
                            </p:stCondLst>
                            <p:childTnLst>
                              <p:par>
                                <p:cTn id="49" presetID="10" presetClass="entr" presetSubtype="0" fill="hold" nodeType="afterEffect">
                                  <p:stCondLst>
                                    <p:cond delay="0"/>
                                  </p:stCondLst>
                                  <p:childTnLst>
                                    <p:set>
                                      <p:cBhvr>
                                        <p:cTn id="50" dur="1" fill="hold">
                                          <p:stCondLst>
                                            <p:cond delay="0"/>
                                          </p:stCondLst>
                                        </p:cTn>
                                        <p:tgtEl>
                                          <p:spTgt spid="13316"/>
                                        </p:tgtEl>
                                        <p:attrNameLst>
                                          <p:attrName>style.visibility</p:attrName>
                                        </p:attrNameLst>
                                      </p:cBhvr>
                                      <p:to>
                                        <p:strVal val="visible"/>
                                      </p:to>
                                    </p:set>
                                    <p:animEffect transition="in" filter="fade">
                                      <p:cBhvr>
                                        <p:cTn id="51" dur="1000"/>
                                        <p:tgtEl>
                                          <p:spTgt spid="13316"/>
                                        </p:tgtEl>
                                      </p:cBhvr>
                                    </p:animEffect>
                                  </p:childTnLst>
                                </p:cTn>
                              </p:par>
                            </p:childTnLst>
                          </p:cTn>
                        </p:par>
                        <p:par>
                          <p:cTn id="52" fill="hold">
                            <p:stCondLst>
                              <p:cond delay="8750"/>
                            </p:stCondLst>
                            <p:childTnLst>
                              <p:par>
                                <p:cTn id="53" presetID="42" presetClass="entr" presetSubtype="0"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1000"/>
                                        <p:tgtEl>
                                          <p:spTgt spid="2"/>
                                        </p:tgtEl>
                                      </p:cBhvr>
                                    </p:animEffect>
                                    <p:anim calcmode="lin" valueType="num">
                                      <p:cBhvr>
                                        <p:cTn id="56" dur="1000" fill="hold"/>
                                        <p:tgtEl>
                                          <p:spTgt spid="2"/>
                                        </p:tgtEl>
                                        <p:attrNameLst>
                                          <p:attrName>ppt_x</p:attrName>
                                        </p:attrNameLst>
                                      </p:cBhvr>
                                      <p:tavLst>
                                        <p:tav tm="0">
                                          <p:val>
                                            <p:strVal val="#ppt_x"/>
                                          </p:val>
                                        </p:tav>
                                        <p:tav tm="100000">
                                          <p:val>
                                            <p:strVal val="#ppt_x"/>
                                          </p:val>
                                        </p:tav>
                                      </p:tavLst>
                                    </p:anim>
                                    <p:anim calcmode="lin" valueType="num">
                                      <p:cBhvr>
                                        <p:cTn id="57" dur="1000" fill="hold"/>
                                        <p:tgtEl>
                                          <p:spTgt spid="2"/>
                                        </p:tgtEl>
                                        <p:attrNameLst>
                                          <p:attrName>ppt_y</p:attrName>
                                        </p:attrNameLst>
                                      </p:cBhvr>
                                      <p:tavLst>
                                        <p:tav tm="0">
                                          <p:val>
                                            <p:strVal val="#ppt_y+.1"/>
                                          </p:val>
                                        </p:tav>
                                        <p:tav tm="100000">
                                          <p:val>
                                            <p:strVal val="#ppt_y"/>
                                          </p:val>
                                        </p:tav>
                                      </p:tavLst>
                                    </p:anim>
                                  </p:childTnLst>
                                </p:cTn>
                              </p:par>
                            </p:childTnLst>
                          </p:cTn>
                        </p:par>
                        <p:par>
                          <p:cTn id="58" fill="hold">
                            <p:stCondLst>
                              <p:cond delay="9750"/>
                            </p:stCondLst>
                            <p:childTnLst>
                              <p:par>
                                <p:cTn id="59" presetID="1" presetClass="entr" presetSubtype="0"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par>
                          <p:cTn id="61" fill="hold">
                            <p:stCondLst>
                              <p:cond delay="9750"/>
                            </p:stCondLst>
                            <p:childTnLst>
                              <p:par>
                                <p:cTn id="62" presetID="31" presetClass="entr" presetSubtype="0" fill="hold" nodeType="afterEffect">
                                  <p:stCondLst>
                                    <p:cond delay="0"/>
                                  </p:stCondLst>
                                  <p:childTnLst>
                                    <p:set>
                                      <p:cBhvr>
                                        <p:cTn id="63" dur="1" fill="hold">
                                          <p:stCondLst>
                                            <p:cond delay="0"/>
                                          </p:stCondLst>
                                        </p:cTn>
                                        <p:tgtEl>
                                          <p:spTgt spid="13320"/>
                                        </p:tgtEl>
                                        <p:attrNameLst>
                                          <p:attrName>style.visibility</p:attrName>
                                        </p:attrNameLst>
                                      </p:cBhvr>
                                      <p:to>
                                        <p:strVal val="visible"/>
                                      </p:to>
                                    </p:set>
                                    <p:anim calcmode="lin" valueType="num">
                                      <p:cBhvr>
                                        <p:cTn id="64" dur="1000" fill="hold"/>
                                        <p:tgtEl>
                                          <p:spTgt spid="13320"/>
                                        </p:tgtEl>
                                        <p:attrNameLst>
                                          <p:attrName>ppt_w</p:attrName>
                                        </p:attrNameLst>
                                      </p:cBhvr>
                                      <p:tavLst>
                                        <p:tav tm="0">
                                          <p:val>
                                            <p:fltVal val="0"/>
                                          </p:val>
                                        </p:tav>
                                        <p:tav tm="100000">
                                          <p:val>
                                            <p:strVal val="#ppt_w"/>
                                          </p:val>
                                        </p:tav>
                                      </p:tavLst>
                                    </p:anim>
                                    <p:anim calcmode="lin" valueType="num">
                                      <p:cBhvr>
                                        <p:cTn id="65" dur="1000" fill="hold"/>
                                        <p:tgtEl>
                                          <p:spTgt spid="13320"/>
                                        </p:tgtEl>
                                        <p:attrNameLst>
                                          <p:attrName>ppt_h</p:attrName>
                                        </p:attrNameLst>
                                      </p:cBhvr>
                                      <p:tavLst>
                                        <p:tav tm="0">
                                          <p:val>
                                            <p:fltVal val="0"/>
                                          </p:val>
                                        </p:tav>
                                        <p:tav tm="100000">
                                          <p:val>
                                            <p:strVal val="#ppt_h"/>
                                          </p:val>
                                        </p:tav>
                                      </p:tavLst>
                                    </p:anim>
                                    <p:anim calcmode="lin" valueType="num">
                                      <p:cBhvr>
                                        <p:cTn id="66" dur="1000" fill="hold"/>
                                        <p:tgtEl>
                                          <p:spTgt spid="13320"/>
                                        </p:tgtEl>
                                        <p:attrNameLst>
                                          <p:attrName>style.rotation</p:attrName>
                                        </p:attrNameLst>
                                      </p:cBhvr>
                                      <p:tavLst>
                                        <p:tav tm="0">
                                          <p:val>
                                            <p:fltVal val="90"/>
                                          </p:val>
                                        </p:tav>
                                        <p:tav tm="100000">
                                          <p:val>
                                            <p:fltVal val="0"/>
                                          </p:val>
                                        </p:tav>
                                      </p:tavLst>
                                    </p:anim>
                                    <p:animEffect transition="in" filter="fade">
                                      <p:cBhvr>
                                        <p:cTn id="67" dur="10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4" grpId="0" animBg="1"/>
      <p:bldP spid="4" grpId="1" animBg="1"/>
      <p:bldP spid="4" grpId="2" animBg="1"/>
      <p:bldP spid="5" grpId="0"/>
      <p:bldP spid="12" grpId="0" animBg="1"/>
      <p:bldP spid="12" grpId="1" animBg="1"/>
      <p:bldP spid="12"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3</a:t>
            </a:r>
            <a:r>
              <a:rPr lang="es-CO" sz="2400" b="1" strike="noStrike" spc="-1" dirty="0" smtClean="0">
                <a:solidFill>
                  <a:srgbClr val="FFFFFF"/>
                </a:solidFill>
                <a:uFill>
                  <a:solidFill>
                    <a:srgbClr val="FFFFFF"/>
                  </a:solidFill>
                </a:uFill>
                <a:latin typeface="Book Antiqua"/>
                <a:ea typeface="Arial"/>
              </a:rPr>
              <a:t>. Metodología</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8050321" cy="1323439"/>
          </a:xfrm>
          <a:prstGeom prst="rect">
            <a:avLst/>
          </a:prstGeom>
        </p:spPr>
        <p:txBody>
          <a:bodyPr wrap="square">
            <a:spAutoFit/>
          </a:bodyPr>
          <a:lstStyle/>
          <a:p>
            <a:r>
              <a:rPr lang="es-CO" sz="2000" b="1" spc="-1" dirty="0" smtClean="0">
                <a:solidFill>
                  <a:srgbClr val="000000"/>
                </a:solidFill>
                <a:uFill>
                  <a:solidFill>
                    <a:srgbClr val="FFFFFF"/>
                  </a:solidFill>
                </a:uFill>
                <a:latin typeface="Book Antiqua"/>
                <a:ea typeface="Arial"/>
              </a:rPr>
              <a:t>Metodología </a:t>
            </a:r>
            <a:r>
              <a:rPr lang="es-CO" sz="2000" b="1" spc="-1" dirty="0">
                <a:solidFill>
                  <a:srgbClr val="000000"/>
                </a:solidFill>
                <a:uFill>
                  <a:solidFill>
                    <a:srgbClr val="FFFFFF"/>
                  </a:solidFill>
                </a:uFill>
                <a:latin typeface="Book Antiqua"/>
                <a:ea typeface="Arial"/>
              </a:rPr>
              <a:t>y Modelo de Desarrollo</a:t>
            </a:r>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r>
              <a:rPr lang="es-CO" sz="2000" spc="-1" dirty="0" smtClean="0">
                <a:solidFill>
                  <a:srgbClr val="000000"/>
                </a:solidFill>
                <a:uFill>
                  <a:solidFill>
                    <a:srgbClr val="FFFFFF"/>
                  </a:solidFill>
                </a:uFill>
                <a:latin typeface="Book Antiqua"/>
                <a:ea typeface="Arial"/>
              </a:rPr>
              <a:t>Para </a:t>
            </a:r>
            <a:r>
              <a:rPr lang="es-CO" sz="2000" spc="-1" dirty="0">
                <a:solidFill>
                  <a:srgbClr val="000000"/>
                </a:solidFill>
                <a:uFill>
                  <a:solidFill>
                    <a:srgbClr val="FFFFFF"/>
                  </a:solidFill>
                </a:uFill>
                <a:latin typeface="Book Antiqua"/>
                <a:ea typeface="Arial"/>
              </a:rPr>
              <a:t>este proyecto se aplicó la metodología ágil </a:t>
            </a:r>
            <a:r>
              <a:rPr lang="es-CO" sz="2000" i="1" spc="-1" dirty="0" err="1">
                <a:solidFill>
                  <a:srgbClr val="000000"/>
                </a:solidFill>
                <a:uFill>
                  <a:solidFill>
                    <a:srgbClr val="FFFFFF"/>
                  </a:solidFill>
                </a:uFill>
                <a:latin typeface="Book Antiqua"/>
                <a:ea typeface="Arial"/>
              </a:rPr>
              <a:t>Xtreme</a:t>
            </a:r>
            <a:r>
              <a:rPr lang="es-CO" sz="2000" i="1" spc="-1" dirty="0">
                <a:solidFill>
                  <a:srgbClr val="000000"/>
                </a:solidFill>
                <a:uFill>
                  <a:solidFill>
                    <a:srgbClr val="FFFFFF"/>
                  </a:solidFill>
                </a:uFill>
                <a:latin typeface="Book Antiqua"/>
                <a:ea typeface="Arial"/>
              </a:rPr>
              <a:t> </a:t>
            </a:r>
            <a:r>
              <a:rPr lang="es-CO" sz="2000" i="1" spc="-1" dirty="0" err="1">
                <a:solidFill>
                  <a:srgbClr val="000000"/>
                </a:solidFill>
                <a:uFill>
                  <a:solidFill>
                    <a:srgbClr val="FFFFFF"/>
                  </a:solidFill>
                </a:uFill>
                <a:latin typeface="Book Antiqua"/>
                <a:ea typeface="Arial"/>
              </a:rPr>
              <a:t>Programming</a:t>
            </a:r>
            <a:r>
              <a:rPr lang="es-CO" sz="2000" i="1" spc="-1" dirty="0">
                <a:solidFill>
                  <a:srgbClr val="000000"/>
                </a:solidFill>
                <a:uFill>
                  <a:solidFill>
                    <a:srgbClr val="FFFFFF"/>
                  </a:solidFill>
                </a:uFill>
                <a:latin typeface="Book Antiqua"/>
                <a:ea typeface="Arial"/>
              </a:rPr>
              <a:t> (XP</a:t>
            </a:r>
            <a:r>
              <a:rPr lang="es-CO" sz="2000" i="1" spc="-1" dirty="0" smtClean="0">
                <a:solidFill>
                  <a:srgbClr val="000000"/>
                </a:solidFill>
                <a:uFill>
                  <a:solidFill>
                    <a:srgbClr val="FFFFFF"/>
                  </a:solidFill>
                </a:uFill>
                <a:latin typeface="Book Antiqua"/>
                <a:ea typeface="Arial"/>
              </a:rPr>
              <a:t>)</a:t>
            </a:r>
            <a:endParaRPr lang="es-CO" dirty="0"/>
          </a:p>
        </p:txBody>
      </p:sp>
      <p:pic>
        <p:nvPicPr>
          <p:cNvPr id="7" name="6 Imagen"/>
          <p:cNvPicPr/>
          <p:nvPr/>
        </p:nvPicPr>
        <p:blipFill>
          <a:blip r:embed="rId2"/>
          <a:stretch>
            <a:fillRect/>
          </a:stretch>
        </p:blipFill>
        <p:spPr>
          <a:xfrm>
            <a:off x="2409510" y="2376365"/>
            <a:ext cx="4471628" cy="3295716"/>
          </a:xfrm>
          <a:prstGeom prst="rect">
            <a:avLst/>
          </a:prstGeom>
        </p:spPr>
      </p:pic>
      <p:sp>
        <p:nvSpPr>
          <p:cNvPr id="2" name="1 Rectángulo"/>
          <p:cNvSpPr/>
          <p:nvPr/>
        </p:nvSpPr>
        <p:spPr>
          <a:xfrm>
            <a:off x="1820174" y="5672081"/>
            <a:ext cx="6124754" cy="584775"/>
          </a:xfrm>
          <a:prstGeom prst="rect">
            <a:avLst/>
          </a:prstGeom>
        </p:spPr>
        <p:txBody>
          <a:bodyPr wrap="square">
            <a:spAutoFit/>
          </a:bodyPr>
          <a:lstStyle/>
          <a:p>
            <a:pPr algn="ctr"/>
            <a:r>
              <a:rPr lang="es-CO" sz="1600" b="1" i="1" spc="-1" dirty="0">
                <a:solidFill>
                  <a:srgbClr val="000000"/>
                </a:solidFill>
                <a:uFill>
                  <a:solidFill>
                    <a:srgbClr val="FFFFFF"/>
                  </a:solidFill>
                </a:uFill>
                <a:latin typeface="Book Antiqua"/>
                <a:ea typeface="Arial"/>
              </a:rPr>
              <a:t>Figura 2. </a:t>
            </a:r>
            <a:r>
              <a:rPr lang="es-CO" sz="1600" i="1" spc="-1" dirty="0">
                <a:solidFill>
                  <a:srgbClr val="000000"/>
                </a:solidFill>
                <a:uFill>
                  <a:solidFill>
                    <a:srgbClr val="FFFFFF"/>
                  </a:solidFill>
                </a:uFill>
                <a:latin typeface="Book Antiqua"/>
                <a:ea typeface="Arial"/>
              </a:rPr>
              <a:t>Esquema conceptual de XP</a:t>
            </a:r>
            <a:br>
              <a:rPr lang="es-CO" sz="1600" i="1" spc="-1" dirty="0">
                <a:solidFill>
                  <a:srgbClr val="000000"/>
                </a:solidFill>
                <a:uFill>
                  <a:solidFill>
                    <a:srgbClr val="FFFFFF"/>
                  </a:solidFill>
                </a:uFill>
                <a:latin typeface="Book Antiqua"/>
                <a:ea typeface="Arial"/>
              </a:rPr>
            </a:br>
            <a:r>
              <a:rPr lang="es-CO" sz="1600" b="1" i="1" spc="-1" dirty="0">
                <a:solidFill>
                  <a:srgbClr val="000000"/>
                </a:solidFill>
                <a:uFill>
                  <a:solidFill>
                    <a:srgbClr val="FFFFFF"/>
                  </a:solidFill>
                </a:uFill>
                <a:latin typeface="Book Antiqua"/>
                <a:ea typeface="Arial"/>
              </a:rPr>
              <a:t>Fuente: </a:t>
            </a:r>
            <a:r>
              <a:rPr lang="es-CO" sz="1600" i="1" spc="-1" dirty="0" err="1">
                <a:solidFill>
                  <a:srgbClr val="000000"/>
                </a:solidFill>
                <a:uFill>
                  <a:solidFill>
                    <a:srgbClr val="FFFFFF"/>
                  </a:solidFill>
                </a:uFill>
                <a:latin typeface="Book Antiqua"/>
                <a:ea typeface="Arial"/>
              </a:rPr>
              <a:t>Pantaleo</a:t>
            </a:r>
            <a:r>
              <a:rPr lang="es-CO" sz="1600" i="1" spc="-1" dirty="0">
                <a:solidFill>
                  <a:srgbClr val="000000"/>
                </a:solidFill>
                <a:uFill>
                  <a:solidFill>
                    <a:srgbClr val="FFFFFF"/>
                  </a:solidFill>
                </a:uFill>
                <a:latin typeface="Book Antiqua"/>
                <a:ea typeface="Arial"/>
              </a:rPr>
              <a:t>, Guillermo (2016). </a:t>
            </a:r>
            <a:r>
              <a:rPr lang="es-CO" sz="1600" i="1" spc="-1" dirty="0">
                <a:solidFill>
                  <a:srgbClr val="000000"/>
                </a:solidFill>
                <a:uFill>
                  <a:solidFill>
                    <a:srgbClr val="FFFFFF"/>
                  </a:solidFill>
                </a:uFill>
                <a:latin typeface="Book Antiqua"/>
                <a:ea typeface="Arial"/>
              </a:rPr>
              <a:t>Ingeniería de </a:t>
            </a:r>
            <a:r>
              <a:rPr lang="es-CO" sz="1600" i="1" spc="-1" dirty="0" smtClean="0">
                <a:solidFill>
                  <a:srgbClr val="000000"/>
                </a:solidFill>
                <a:uFill>
                  <a:solidFill>
                    <a:srgbClr val="FFFFFF"/>
                  </a:solidFill>
                </a:uFill>
                <a:latin typeface="Book Antiqua"/>
                <a:ea typeface="Arial"/>
              </a:rPr>
              <a:t>Software.</a:t>
            </a:r>
            <a:endParaRPr lang="es-CO" sz="1600" i="1" spc="-1" dirty="0">
              <a:solidFill>
                <a:srgbClr val="000000"/>
              </a:solidFill>
              <a:uFill>
                <a:solidFill>
                  <a:srgbClr val="FFFFFF"/>
                </a:solidFill>
              </a:uFill>
              <a:latin typeface="Book Antiqua"/>
              <a:ea typeface="Arial"/>
            </a:endParaRPr>
          </a:p>
        </p:txBody>
      </p:sp>
    </p:spTree>
    <p:extLst>
      <p:ext uri="{BB962C8B-B14F-4D97-AF65-F5344CB8AC3E}">
        <p14:creationId xmlns:p14="http://schemas.microsoft.com/office/powerpoint/2010/main" val="24554263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6"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3</a:t>
            </a:r>
            <a:r>
              <a:rPr lang="es-CO" sz="2400" b="1" strike="noStrike" spc="-1" dirty="0" smtClean="0">
                <a:solidFill>
                  <a:srgbClr val="FFFFFF"/>
                </a:solidFill>
                <a:uFill>
                  <a:solidFill>
                    <a:srgbClr val="FFFFFF"/>
                  </a:solidFill>
                </a:uFill>
                <a:latin typeface="Book Antiqua"/>
                <a:ea typeface="Arial"/>
              </a:rPr>
              <a:t>. Metodología</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293962" y="2651481"/>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1292662"/>
          </a:xfrm>
          <a:prstGeom prst="rect">
            <a:avLst/>
          </a:prstGeom>
        </p:spPr>
        <p:txBody>
          <a:bodyPr wrap="square">
            <a:spAutoFit/>
          </a:bodyPr>
          <a:lstStyle/>
          <a:p>
            <a:r>
              <a:rPr lang="es-CO" sz="2000" spc="-1" dirty="0" smtClean="0">
                <a:solidFill>
                  <a:srgbClr val="000000"/>
                </a:solidFill>
                <a:uFill>
                  <a:solidFill>
                    <a:srgbClr val="FFFFFF"/>
                  </a:solidFill>
                </a:uFill>
                <a:latin typeface="Book Antiqua"/>
                <a:ea typeface="Arial"/>
              </a:rPr>
              <a:t>Las </a:t>
            </a:r>
            <a:r>
              <a:rPr lang="es-CO" sz="2000" spc="-1" dirty="0">
                <a:solidFill>
                  <a:srgbClr val="000000"/>
                </a:solidFill>
                <a:uFill>
                  <a:solidFill>
                    <a:srgbClr val="FFFFFF"/>
                  </a:solidFill>
                </a:uFill>
                <a:latin typeface="Book Antiqua"/>
                <a:ea typeface="Arial"/>
              </a:rPr>
              <a:t>rutas se obtienen mediante el uso de algoritmos de </a:t>
            </a:r>
            <a:r>
              <a:rPr lang="es-CO" sz="2000" spc="-1" dirty="0" smtClean="0">
                <a:solidFill>
                  <a:srgbClr val="000000"/>
                </a:solidFill>
                <a:uFill>
                  <a:solidFill>
                    <a:srgbClr val="FFFFFF"/>
                  </a:solidFill>
                </a:uFill>
                <a:latin typeface="Book Antiqua"/>
                <a:ea typeface="Arial"/>
              </a:rPr>
              <a:t>enrutamiento. Para éste caso hemos seleccionado </a:t>
            </a:r>
            <a:r>
              <a:rPr lang="es-CO" sz="2000" spc="-1" dirty="0">
                <a:solidFill>
                  <a:srgbClr val="000000"/>
                </a:solidFill>
                <a:uFill>
                  <a:solidFill>
                    <a:srgbClr val="FFFFFF"/>
                  </a:solidFill>
                </a:uFill>
                <a:latin typeface="Book Antiqua"/>
                <a:ea typeface="Arial"/>
              </a:rPr>
              <a:t>el algoritmo de </a:t>
            </a:r>
            <a:r>
              <a:rPr lang="es-CO" sz="2000" spc="-1" dirty="0" err="1">
                <a:solidFill>
                  <a:srgbClr val="000000"/>
                </a:solidFill>
                <a:uFill>
                  <a:solidFill>
                    <a:srgbClr val="FFFFFF"/>
                  </a:solidFill>
                </a:uFill>
                <a:latin typeface="Book Antiqua"/>
                <a:ea typeface="Arial"/>
              </a:rPr>
              <a:t>Dijkstra</a:t>
            </a:r>
            <a:r>
              <a:rPr lang="es-CO" sz="2000" spc="-1" dirty="0">
                <a:solidFill>
                  <a:srgbClr val="000000"/>
                </a:solidFill>
                <a:uFill>
                  <a:solidFill>
                    <a:srgbClr val="FFFFFF"/>
                  </a:solidFill>
                </a:uFill>
                <a:latin typeface="Book Antiqua"/>
                <a:ea typeface="Arial"/>
              </a:rPr>
              <a:t> y su aplicación en el problema clásico de la ruta óptima.</a:t>
            </a:r>
          </a:p>
          <a:p>
            <a:endParaRPr lang="es-CO" b="1" dirty="0"/>
          </a:p>
        </p:txBody>
      </p:sp>
      <p:pic>
        <p:nvPicPr>
          <p:cNvPr id="6" name="5 Imagen"/>
          <p:cNvPicPr/>
          <p:nvPr/>
        </p:nvPicPr>
        <p:blipFill>
          <a:blip r:embed="rId2"/>
          <a:stretch>
            <a:fillRect/>
          </a:stretch>
        </p:blipFill>
        <p:spPr>
          <a:xfrm>
            <a:off x="2627606" y="2632985"/>
            <a:ext cx="3862908" cy="2706801"/>
          </a:xfrm>
          <a:prstGeom prst="rect">
            <a:avLst/>
          </a:prstGeom>
        </p:spPr>
      </p:pic>
      <p:sp>
        <p:nvSpPr>
          <p:cNvPr id="2" name="1 Rectángulo"/>
          <p:cNvSpPr/>
          <p:nvPr/>
        </p:nvSpPr>
        <p:spPr>
          <a:xfrm>
            <a:off x="1854679" y="5358282"/>
            <a:ext cx="5615796" cy="830997"/>
          </a:xfrm>
          <a:prstGeom prst="rect">
            <a:avLst/>
          </a:prstGeom>
        </p:spPr>
        <p:txBody>
          <a:bodyPr wrap="square">
            <a:spAutoFit/>
          </a:bodyPr>
          <a:lstStyle/>
          <a:p>
            <a:pPr algn="ctr"/>
            <a:r>
              <a:rPr lang="es-CO" sz="1600" b="1" i="1" spc="-1" dirty="0">
                <a:solidFill>
                  <a:srgbClr val="000000"/>
                </a:solidFill>
                <a:uFill>
                  <a:solidFill>
                    <a:srgbClr val="FFFFFF"/>
                  </a:solidFill>
                </a:uFill>
                <a:latin typeface="Book Antiqua"/>
                <a:ea typeface="Arial"/>
              </a:rPr>
              <a:t>Figura 1. </a:t>
            </a:r>
            <a:r>
              <a:rPr lang="es-CO" sz="1600" i="1" spc="-1" dirty="0">
                <a:solidFill>
                  <a:srgbClr val="000000"/>
                </a:solidFill>
                <a:uFill>
                  <a:solidFill>
                    <a:srgbClr val="FFFFFF"/>
                  </a:solidFill>
                </a:uFill>
                <a:latin typeface="Book Antiqua"/>
                <a:ea typeface="Arial"/>
              </a:rPr>
              <a:t>Algoritmo de </a:t>
            </a:r>
            <a:r>
              <a:rPr lang="es-CO" sz="1600" i="1" spc="-1" dirty="0" err="1">
                <a:solidFill>
                  <a:srgbClr val="000000"/>
                </a:solidFill>
                <a:uFill>
                  <a:solidFill>
                    <a:srgbClr val="FFFFFF"/>
                  </a:solidFill>
                </a:uFill>
                <a:latin typeface="Book Antiqua"/>
                <a:ea typeface="Arial"/>
              </a:rPr>
              <a:t>Dijkstra</a:t>
            </a:r>
            <a:endParaRPr lang="es-CO" sz="1600" i="1" spc="-1" dirty="0">
              <a:solidFill>
                <a:srgbClr val="000000"/>
              </a:solidFill>
              <a:uFill>
                <a:solidFill>
                  <a:srgbClr val="FFFFFF"/>
                </a:solidFill>
              </a:uFill>
              <a:latin typeface="Book Antiqua"/>
              <a:ea typeface="Arial"/>
            </a:endParaRPr>
          </a:p>
          <a:p>
            <a:pPr algn="ctr"/>
            <a:r>
              <a:rPr lang="es-CO" sz="1600" b="1" i="1" spc="-1" dirty="0">
                <a:solidFill>
                  <a:srgbClr val="000000"/>
                </a:solidFill>
                <a:uFill>
                  <a:solidFill>
                    <a:srgbClr val="FFFFFF"/>
                  </a:solidFill>
                </a:uFill>
                <a:latin typeface="Book Antiqua"/>
                <a:ea typeface="Arial"/>
              </a:rPr>
              <a:t>Fuente:</a:t>
            </a:r>
            <a:r>
              <a:rPr lang="es-CO" sz="1600" i="1" spc="-1" dirty="0">
                <a:solidFill>
                  <a:srgbClr val="000000"/>
                </a:solidFill>
                <a:uFill>
                  <a:solidFill>
                    <a:srgbClr val="FFFFFF"/>
                  </a:solidFill>
                </a:uFill>
                <a:latin typeface="Book Antiqua"/>
                <a:ea typeface="Arial"/>
              </a:rPr>
              <a:t> </a:t>
            </a:r>
            <a:r>
              <a:rPr lang="es-CO" sz="1600" i="1" spc="-1" dirty="0" err="1">
                <a:solidFill>
                  <a:srgbClr val="000000"/>
                </a:solidFill>
                <a:uFill>
                  <a:solidFill>
                    <a:srgbClr val="FFFFFF"/>
                  </a:solidFill>
                </a:uFill>
                <a:latin typeface="Book Antiqua"/>
                <a:ea typeface="Arial"/>
              </a:rPr>
              <a:t>Johnsonbaugh</a:t>
            </a:r>
            <a:r>
              <a:rPr lang="es-CO" sz="1600" i="1" spc="-1" dirty="0">
                <a:solidFill>
                  <a:srgbClr val="000000"/>
                </a:solidFill>
                <a:uFill>
                  <a:solidFill>
                    <a:srgbClr val="FFFFFF"/>
                  </a:solidFill>
                </a:uFill>
                <a:latin typeface="Book Antiqua"/>
                <a:ea typeface="Arial"/>
              </a:rPr>
              <a:t>, Richard. (2005). Matemáticas discretas. P.351</a:t>
            </a:r>
          </a:p>
        </p:txBody>
      </p:sp>
    </p:spTree>
    <p:extLst>
      <p:ext uri="{BB962C8B-B14F-4D97-AF65-F5344CB8AC3E}">
        <p14:creationId xmlns:p14="http://schemas.microsoft.com/office/powerpoint/2010/main" val="330441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0" presetClass="entr" presetSubtype="0" fill="hold" nodeType="afterEffect">
                                  <p:stCondLst>
                                    <p:cond delay="1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3000"/>
                            </p:stCondLst>
                            <p:childTnLst>
                              <p:par>
                                <p:cTn id="13" presetID="1"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3</a:t>
            </a:r>
            <a:r>
              <a:rPr lang="es-CO" sz="2400" b="1" strike="noStrike" spc="-1" dirty="0" smtClean="0">
                <a:solidFill>
                  <a:srgbClr val="FFFFFF"/>
                </a:solidFill>
                <a:uFill>
                  <a:solidFill>
                    <a:srgbClr val="FFFFFF"/>
                  </a:solidFill>
                </a:uFill>
                <a:latin typeface="Book Antiqua"/>
                <a:ea typeface="Arial"/>
              </a:rPr>
              <a:t>. Metodología</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mc:AlternateContent xmlns:mc="http://schemas.openxmlformats.org/markup-compatibility/2006">
        <mc:Choice xmlns:a14="http://schemas.microsoft.com/office/drawing/2010/main" Requires="a14">
          <p:sp>
            <p:nvSpPr>
              <p:cNvPr id="3" name="2 Rectángulo"/>
              <p:cNvSpPr/>
              <p:nvPr/>
            </p:nvSpPr>
            <p:spPr>
              <a:xfrm>
                <a:off x="770039" y="1340324"/>
                <a:ext cx="7821869" cy="3185296"/>
              </a:xfrm>
              <a:prstGeom prst="rect">
                <a:avLst/>
              </a:prstGeom>
            </p:spPr>
            <p:txBody>
              <a:bodyPr wrap="square">
                <a:spAutoFit/>
              </a:bodyPr>
              <a:lstStyle/>
              <a:p>
                <a:r>
                  <a:rPr lang="es-CO" sz="2000" b="1" spc="-1" dirty="0">
                    <a:solidFill>
                      <a:srgbClr val="000000"/>
                    </a:solidFill>
                    <a:uFill>
                      <a:solidFill>
                        <a:srgbClr val="FFFFFF"/>
                      </a:solidFill>
                    </a:uFill>
                    <a:latin typeface="Book Antiqua"/>
                    <a:ea typeface="Arial"/>
                  </a:rPr>
                  <a:t>Generación de </a:t>
                </a:r>
                <a:r>
                  <a:rPr lang="es-CO" sz="2000" b="1" spc="-1" dirty="0" smtClean="0">
                    <a:solidFill>
                      <a:srgbClr val="000000"/>
                    </a:solidFill>
                    <a:uFill>
                      <a:solidFill>
                        <a:srgbClr val="FFFFFF"/>
                      </a:solidFill>
                    </a:uFill>
                    <a:latin typeface="Book Antiqua"/>
                    <a:ea typeface="Arial"/>
                  </a:rPr>
                  <a:t>IB</a:t>
                </a:r>
                <a:br>
                  <a:rPr lang="es-CO" sz="2000" b="1" spc="-1" dirty="0" smtClean="0">
                    <a:solidFill>
                      <a:srgbClr val="000000"/>
                    </a:solidFill>
                    <a:uFill>
                      <a:solidFill>
                        <a:srgbClr val="FFFFFF"/>
                      </a:solidFill>
                    </a:uFill>
                    <a:latin typeface="Book Antiqua"/>
                    <a:ea typeface="Arial"/>
                  </a:rPr>
                </a:br>
                <a:endParaRPr lang="es-CO" sz="2000" b="1" spc="-1" dirty="0">
                  <a:solidFill>
                    <a:srgbClr val="000000"/>
                  </a:solidFill>
                  <a:uFill>
                    <a:solidFill>
                      <a:srgbClr val="FFFFFF"/>
                    </a:solidFill>
                  </a:uFill>
                  <a:latin typeface="Book Antiqua"/>
                  <a:ea typeface="Arial"/>
                </a:endParaRPr>
              </a:p>
              <a:p>
                <a:r>
                  <a:rPr lang="es-CO" sz="2000" spc="-1" dirty="0">
                    <a:solidFill>
                      <a:srgbClr val="000000"/>
                    </a:solidFill>
                    <a:uFill>
                      <a:solidFill>
                        <a:srgbClr val="FFFFFF"/>
                      </a:solidFill>
                    </a:uFill>
                    <a:latin typeface="Book Antiqua"/>
                    <a:ea typeface="Arial"/>
                  </a:rPr>
                  <a:t>Cada punto evaluado dentro de las zonas urbanas, por parte de los ciudadanos, tiene una valoración en función del bienestar que percibe un ciudadano al visitarlo en un recorrido. </a:t>
                </a:r>
                <a:r>
                  <a:rPr lang="es-CO" sz="2000" spc="-1" dirty="0">
                    <a:solidFill>
                      <a:srgbClr val="000000"/>
                    </a:solidFill>
                    <a:uFill>
                      <a:solidFill>
                        <a:srgbClr val="FFFFFF"/>
                      </a:solidFill>
                    </a:uFill>
                    <a:latin typeface="Book Antiqua"/>
                    <a:ea typeface="Arial"/>
                  </a:rPr>
                  <a:t>El Índice de </a:t>
                </a:r>
                <a:r>
                  <a:rPr lang="es-CO" sz="2000" spc="-1" dirty="0" smtClean="0">
                    <a:solidFill>
                      <a:srgbClr val="000000"/>
                    </a:solidFill>
                    <a:uFill>
                      <a:solidFill>
                        <a:srgbClr val="FFFFFF"/>
                      </a:solidFill>
                    </a:uFill>
                    <a:latin typeface="Book Antiqua"/>
                    <a:ea typeface="Arial"/>
                  </a:rPr>
                  <a:t>Bienestar </a:t>
                </a:r>
                <a:r>
                  <a:rPr lang="es-CO" sz="2000" spc="-1" dirty="0">
                    <a:solidFill>
                      <a:srgbClr val="000000"/>
                    </a:solidFill>
                    <a:uFill>
                      <a:solidFill>
                        <a:srgbClr val="FFFFFF"/>
                      </a:solidFill>
                    </a:uFill>
                    <a:latin typeface="Book Antiqua"/>
                    <a:ea typeface="Arial"/>
                  </a:rPr>
                  <a:t>(IB) </a:t>
                </a:r>
                <a:r>
                  <a:rPr lang="es-CO" sz="2000" spc="-1" dirty="0">
                    <a:solidFill>
                      <a:srgbClr val="000000"/>
                    </a:solidFill>
                    <a:uFill>
                      <a:solidFill>
                        <a:srgbClr val="FFFFFF"/>
                      </a:solidFill>
                    </a:uFill>
                    <a:latin typeface="Book Antiqua"/>
                    <a:ea typeface="Arial"/>
                  </a:rPr>
                  <a:t>está dado por la ecuación: </a:t>
                </a:r>
                <a:endParaRPr lang="es-CO" sz="2000" spc="-1" dirty="0" smtClean="0">
                  <a:solidFill>
                    <a:srgbClr val="000000"/>
                  </a:solidFill>
                  <a:uFill>
                    <a:solidFill>
                      <a:srgbClr val="FFFFFF"/>
                    </a:solidFill>
                  </a:uFill>
                  <a:latin typeface="Book Antiqua"/>
                  <a:ea typeface="Arial"/>
                </a:endParaRPr>
              </a:p>
              <a:p>
                <a:endParaRPr lang="es-CO" sz="2000" spc="-1" dirty="0">
                  <a:solidFill>
                    <a:srgbClr val="000000"/>
                  </a:solidFill>
                  <a:uFill>
                    <a:solidFill>
                      <a:srgbClr val="FFFFFF"/>
                    </a:solidFill>
                  </a:uFill>
                  <a:latin typeface="Book Antiqua"/>
                  <a:ea typeface="Arial"/>
                </a:endParaRPr>
              </a:p>
              <a:p>
                <a:endParaRPr lang="es-CO" sz="2000" dirty="0"/>
              </a:p>
              <a:p>
                <a14:m>
                  <m:oMathPara xmlns:m="http://schemas.openxmlformats.org/officeDocument/2006/math">
                    <m:oMathParaPr>
                      <m:jc m:val="centerGroup"/>
                    </m:oMathParaPr>
                    <m:oMath xmlns:m="http://schemas.openxmlformats.org/officeDocument/2006/math">
                      <m:r>
                        <a:rPr lang="es-CO" sz="2000" i="1"/>
                        <m:t>𝐼𝐵</m:t>
                      </m:r>
                      <m:r>
                        <a:rPr lang="es-CO" sz="2000"/>
                        <m:t>=</m:t>
                      </m:r>
                      <m:f>
                        <m:fPr>
                          <m:ctrlPr>
                            <a:rPr lang="es-CO" sz="2000" i="1"/>
                          </m:ctrlPr>
                        </m:fPr>
                        <m:num>
                          <m:nary>
                            <m:naryPr>
                              <m:chr m:val="∑"/>
                              <m:limLoc m:val="undOvr"/>
                              <m:ctrlPr>
                                <a:rPr lang="es-CO" sz="2000" i="1"/>
                              </m:ctrlPr>
                            </m:naryPr>
                            <m:sub>
                              <m:r>
                                <a:rPr lang="es-CO" sz="2000" i="1"/>
                                <m:t>𝑖</m:t>
                              </m:r>
                              <m:r>
                                <a:rPr lang="es-CO" sz="2000" i="1"/>
                                <m:t>=0</m:t>
                              </m:r>
                            </m:sub>
                            <m:sup>
                              <m:r>
                                <a:rPr lang="es-CO" sz="2000" i="1"/>
                                <m:t>𝑁</m:t>
                              </m:r>
                            </m:sup>
                            <m:e>
                              <m:d>
                                <m:dPr>
                                  <m:ctrlPr>
                                    <a:rPr lang="es-CO" sz="2000" i="1"/>
                                  </m:ctrlPr>
                                </m:dPr>
                                <m:e>
                                  <m:r>
                                    <a:rPr lang="es-CO" sz="2000" i="1"/>
                                    <m:t>𝑎</m:t>
                                  </m:r>
                                  <m:r>
                                    <a:rPr lang="es-CO" sz="2000" i="1"/>
                                    <m:t>∗</m:t>
                                  </m:r>
                                  <m:r>
                                    <a:rPr lang="es-CO" sz="2000" i="1"/>
                                    <m:t>𝑃𝑆𝑒</m:t>
                                  </m:r>
                                  <m:r>
                                    <a:rPr lang="es-CO" sz="2000"/>
                                    <m:t>+</m:t>
                                  </m:r>
                                  <m:r>
                                    <a:rPr lang="es-CO" sz="2000" i="1"/>
                                    <m:t>𝑏</m:t>
                                  </m:r>
                                  <m:r>
                                    <a:rPr lang="es-CO" sz="2000" i="1"/>
                                    <m:t>∗</m:t>
                                  </m:r>
                                  <m:r>
                                    <a:rPr lang="es-CO" sz="2000" i="1"/>
                                    <m:t>𝑃𝑆𝑎</m:t>
                                  </m:r>
                                  <m:r>
                                    <a:rPr lang="es-CO" sz="2000"/>
                                    <m:t>+</m:t>
                                  </m:r>
                                  <m:r>
                                    <a:rPr lang="es-CO" sz="2000" i="1"/>
                                    <m:t>𝑐</m:t>
                                  </m:r>
                                  <m:r>
                                    <a:rPr lang="es-CO" sz="2000" i="1"/>
                                    <m:t>∗</m:t>
                                  </m:r>
                                  <m:r>
                                    <a:rPr lang="es-CO" sz="2000" i="1"/>
                                    <m:t>𝑃𝐴</m:t>
                                  </m:r>
                                </m:e>
                              </m:d>
                            </m:e>
                          </m:nary>
                        </m:num>
                        <m:den>
                          <m:r>
                            <a:rPr lang="es-CO" sz="2000" i="1"/>
                            <m:t>𝑁</m:t>
                          </m:r>
                        </m:den>
                      </m:f>
                    </m:oMath>
                  </m:oMathPara>
                </a14:m>
                <a:endParaRPr lang="es-CO" b="1" dirty="0"/>
              </a:p>
            </p:txBody>
          </p:sp>
        </mc:Choice>
        <mc:Fallback>
          <p:sp>
            <p:nvSpPr>
              <p:cNvPr id="3" name="2 Rectángulo"/>
              <p:cNvSpPr>
                <a:spLocks noRot="1" noChangeAspect="1" noMove="1" noResize="1" noEditPoints="1" noAdjustHandles="1" noChangeArrowheads="1" noChangeShapeType="1" noTextEdit="1"/>
              </p:cNvSpPr>
              <p:nvPr/>
            </p:nvSpPr>
            <p:spPr>
              <a:xfrm>
                <a:off x="770039" y="1340324"/>
                <a:ext cx="7821869" cy="3185296"/>
              </a:xfrm>
              <a:prstGeom prst="rect">
                <a:avLst/>
              </a:prstGeom>
              <a:blipFill rotWithShape="1">
                <a:blip r:embed="rId2"/>
                <a:stretch>
                  <a:fillRect l="-779" t="-958" r="-78"/>
                </a:stretch>
              </a:blipFill>
            </p:spPr>
            <p:txBody>
              <a:bodyPr/>
              <a:lstStyle/>
              <a:p>
                <a:r>
                  <a:rPr lang="es-CO">
                    <a:noFill/>
                  </a:rPr>
                  <a:t> </a:t>
                </a:r>
              </a:p>
            </p:txBody>
          </p:sp>
        </mc:Fallback>
      </mc:AlternateContent>
      <p:sp>
        <p:nvSpPr>
          <p:cNvPr id="4" name="3 Rectángulo"/>
          <p:cNvSpPr/>
          <p:nvPr/>
        </p:nvSpPr>
        <p:spPr>
          <a:xfrm>
            <a:off x="770039" y="4912591"/>
            <a:ext cx="7821869" cy="707886"/>
          </a:xfrm>
          <a:prstGeom prst="rect">
            <a:avLst/>
          </a:prstGeom>
        </p:spPr>
        <p:txBody>
          <a:bodyPr wrap="square">
            <a:spAutoFit/>
          </a:bodyPr>
          <a:lstStyle/>
          <a:p>
            <a:r>
              <a:rPr lang="es-CO" sz="2000" spc="-1" dirty="0">
                <a:solidFill>
                  <a:srgbClr val="000000"/>
                </a:solidFill>
                <a:uFill>
                  <a:solidFill>
                    <a:srgbClr val="FFFFFF"/>
                  </a:solidFill>
                </a:uFill>
                <a:latin typeface="Book Antiqua"/>
                <a:ea typeface="Arial"/>
              </a:rPr>
              <a:t>Donde </a:t>
            </a:r>
            <a:r>
              <a:rPr lang="es-CO" sz="2000" b="1" i="1" spc="-1" dirty="0">
                <a:solidFill>
                  <a:srgbClr val="000000"/>
                </a:solidFill>
                <a:uFill>
                  <a:solidFill>
                    <a:srgbClr val="FFFFFF"/>
                  </a:solidFill>
                </a:uFill>
                <a:latin typeface="Book Antiqua"/>
                <a:ea typeface="Arial"/>
              </a:rPr>
              <a:t>IB</a:t>
            </a:r>
            <a:r>
              <a:rPr lang="es-CO" sz="2000" spc="-1" dirty="0">
                <a:solidFill>
                  <a:srgbClr val="000000"/>
                </a:solidFill>
                <a:uFill>
                  <a:solidFill>
                    <a:srgbClr val="FFFFFF"/>
                  </a:solidFill>
                </a:uFill>
                <a:latin typeface="Book Antiqua"/>
                <a:ea typeface="Arial"/>
              </a:rPr>
              <a:t> corresponde al promedio de las puntuaciones que brindan los usuarios, en términos de porcentaje.</a:t>
            </a:r>
          </a:p>
        </p:txBody>
      </p:sp>
    </p:spTree>
    <p:extLst>
      <p:ext uri="{BB962C8B-B14F-4D97-AF65-F5344CB8AC3E}">
        <p14:creationId xmlns:p14="http://schemas.microsoft.com/office/powerpoint/2010/main" val="19919140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60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4</a:t>
            </a:r>
            <a:r>
              <a:rPr lang="es-CO" sz="2400" b="1" strike="noStrike" spc="-1" dirty="0" smtClean="0">
                <a:solidFill>
                  <a:srgbClr val="FFFFFF"/>
                </a:solidFill>
                <a:uFill>
                  <a:solidFill>
                    <a:srgbClr val="FFFFFF"/>
                  </a:solidFill>
                </a:uFill>
                <a:latin typeface="Book Antiqua"/>
                <a:ea typeface="Arial"/>
              </a:rPr>
              <a:t>. Avance de los Resultados</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 name="2 Rectángulo"/>
          <p:cNvSpPr/>
          <p:nvPr/>
        </p:nvSpPr>
        <p:spPr>
          <a:xfrm>
            <a:off x="770039" y="1340324"/>
            <a:ext cx="7821869" cy="1600438"/>
          </a:xfrm>
          <a:prstGeom prst="rect">
            <a:avLst/>
          </a:prstGeom>
        </p:spPr>
        <p:txBody>
          <a:bodyPr wrap="square">
            <a:spAutoFit/>
          </a:bodyPr>
          <a:lstStyle/>
          <a:p>
            <a:r>
              <a:rPr lang="es-CO" sz="2000" b="1" spc="-1" dirty="0" smtClean="0">
                <a:solidFill>
                  <a:srgbClr val="000000"/>
                </a:solidFill>
                <a:uFill>
                  <a:solidFill>
                    <a:srgbClr val="FFFFFF"/>
                  </a:solidFill>
                </a:uFill>
                <a:latin typeface="Book Antiqua"/>
                <a:ea typeface="Arial"/>
              </a:rPr>
              <a:t>Comportamiento </a:t>
            </a:r>
            <a:r>
              <a:rPr lang="es-CO" sz="2000" b="1" spc="-1" dirty="0">
                <a:solidFill>
                  <a:srgbClr val="000000"/>
                </a:solidFill>
                <a:uFill>
                  <a:solidFill>
                    <a:srgbClr val="FFFFFF"/>
                  </a:solidFill>
                </a:uFill>
                <a:latin typeface="Book Antiqua"/>
                <a:ea typeface="Arial"/>
              </a:rPr>
              <a:t>del Sistema</a:t>
            </a:r>
          </a:p>
          <a:p>
            <a:pPr algn="just"/>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endParaRPr lang="es-CO" sz="2000" spc="-1" dirty="0">
              <a:solidFill>
                <a:srgbClr val="000000"/>
              </a:solidFill>
              <a:uFill>
                <a:solidFill>
                  <a:srgbClr val="FFFFFF"/>
                </a:solidFill>
              </a:uFill>
              <a:latin typeface="Book Antiqua"/>
              <a:ea typeface="Arial"/>
            </a:endParaRPr>
          </a:p>
          <a:p>
            <a:endParaRPr lang="es-CO" sz="2000" dirty="0"/>
          </a:p>
          <a:p>
            <a:endParaRPr lang="es-CO"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082" y="2340598"/>
            <a:ext cx="4831938" cy="6484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770039" y="1940488"/>
            <a:ext cx="7821869" cy="400110"/>
          </a:xfrm>
          <a:prstGeom prst="rect">
            <a:avLst/>
          </a:prstGeom>
        </p:spPr>
        <p:txBody>
          <a:bodyPr wrap="square">
            <a:spAutoFit/>
          </a:bodyPr>
          <a:lstStyle/>
          <a:p>
            <a:r>
              <a:rPr lang="es-CO" sz="2000" spc="-1" dirty="0" smtClean="0">
                <a:solidFill>
                  <a:srgbClr val="000000"/>
                </a:solidFill>
                <a:uFill>
                  <a:solidFill>
                    <a:srgbClr val="FFFFFF"/>
                  </a:solidFill>
                </a:uFill>
                <a:latin typeface="Book Antiqua"/>
                <a:ea typeface="Arial"/>
              </a:rPr>
              <a:t>1. El usuario ingresa los datos</a:t>
            </a:r>
            <a:endParaRPr lang="es-CO" sz="2000" spc="-1" dirty="0">
              <a:solidFill>
                <a:srgbClr val="000000"/>
              </a:solidFill>
              <a:uFill>
                <a:solidFill>
                  <a:srgbClr val="FFFFFF"/>
                </a:solidFill>
              </a:uFill>
              <a:latin typeface="Book Antiqua"/>
              <a:ea typeface="Arial"/>
            </a:endParaRPr>
          </a:p>
        </p:txBody>
      </p:sp>
      <p:sp>
        <p:nvSpPr>
          <p:cNvPr id="9" name="8 Rectángulo"/>
          <p:cNvSpPr/>
          <p:nvPr/>
        </p:nvSpPr>
        <p:spPr>
          <a:xfrm>
            <a:off x="770039" y="3090295"/>
            <a:ext cx="7821869" cy="400110"/>
          </a:xfrm>
          <a:prstGeom prst="rect">
            <a:avLst/>
          </a:prstGeom>
        </p:spPr>
        <p:txBody>
          <a:bodyPr wrap="square">
            <a:spAutoFit/>
          </a:bodyPr>
          <a:lstStyle/>
          <a:p>
            <a:r>
              <a:rPr lang="es-CO" sz="2000" spc="-1" dirty="0">
                <a:solidFill>
                  <a:srgbClr val="000000"/>
                </a:solidFill>
                <a:uFill>
                  <a:solidFill>
                    <a:srgbClr val="FFFFFF"/>
                  </a:solidFill>
                </a:uFill>
                <a:latin typeface="Book Antiqua"/>
                <a:ea typeface="Arial"/>
              </a:rPr>
              <a:t>2</a:t>
            </a:r>
            <a:r>
              <a:rPr lang="es-CO" sz="2000" spc="-1" dirty="0" smtClean="0">
                <a:solidFill>
                  <a:srgbClr val="000000"/>
                </a:solidFill>
                <a:uFill>
                  <a:solidFill>
                    <a:srgbClr val="FFFFFF"/>
                  </a:solidFill>
                </a:uFill>
                <a:latin typeface="Book Antiqua"/>
                <a:ea typeface="Arial"/>
              </a:rPr>
              <a:t>. El sistema calcula y muestra las posibles rutas</a:t>
            </a:r>
            <a:endParaRPr lang="es-CO" sz="2000" spc="-1" dirty="0">
              <a:solidFill>
                <a:srgbClr val="000000"/>
              </a:solidFill>
              <a:uFill>
                <a:solidFill>
                  <a:srgbClr val="FFFFFF"/>
                </a:solidFill>
              </a:uFill>
              <a:latin typeface="Book Antiqua"/>
              <a:ea typeface="Arial"/>
            </a:endParaRPr>
          </a:p>
        </p:txBody>
      </p:sp>
      <p:pic>
        <p:nvPicPr>
          <p:cNvPr id="10" name="9 Imagen"/>
          <p:cNvPicPr/>
          <p:nvPr/>
        </p:nvPicPr>
        <p:blipFill rotWithShape="1">
          <a:blip r:embed="rId3">
            <a:extLst>
              <a:ext uri="{28A0092B-C50C-407E-A947-70E740481C1C}">
                <a14:useLocalDpi xmlns:a14="http://schemas.microsoft.com/office/drawing/2010/main" val="0"/>
              </a:ext>
            </a:extLst>
          </a:blip>
          <a:srcRect t="23477"/>
          <a:stretch/>
        </p:blipFill>
        <p:spPr bwMode="auto">
          <a:xfrm>
            <a:off x="1362973" y="3640345"/>
            <a:ext cx="3862070" cy="25073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4776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par>
                          <p:cTn id="8" fill="hold">
                            <p:stCondLst>
                              <p:cond delay="750"/>
                            </p:stCondLst>
                            <p:childTnLst>
                              <p:par>
                                <p:cTn id="9" presetID="10" presetClass="entr" presetSubtype="0" fill="hold" nodeType="afterEffect">
                                  <p:stCondLst>
                                    <p:cond delay="5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750"/>
                            </p:stCondLst>
                            <p:childTnLst>
                              <p:par>
                                <p:cTn id="13" presetID="10" presetClass="entr" presetSubtype="0"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750"/>
                                        <p:tgtEl>
                                          <p:spTgt spid="9"/>
                                        </p:tgtEl>
                                      </p:cBhvr>
                                    </p:animEffect>
                                  </p:childTnLst>
                                </p:cTn>
                              </p:par>
                            </p:childTnLst>
                          </p:cTn>
                        </p:par>
                        <p:par>
                          <p:cTn id="16" fill="hold">
                            <p:stCondLst>
                              <p:cond delay="3000"/>
                            </p:stCondLst>
                            <p:childTnLst>
                              <p:par>
                                <p:cTn id="17" presetID="10" presetClass="entr" presetSubtype="0" fill="hold" nodeType="after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4. Avance de los Resultados</a:t>
            </a:r>
            <a:endParaRPr lang="es-CO" spc="-1" dirty="0">
              <a:solidFill>
                <a:srgbClr val="000000"/>
              </a:solidFill>
              <a:uFill>
                <a:solidFill>
                  <a:srgbClr val="FFFFFF"/>
                </a:solidFill>
              </a:uFil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1600438"/>
          </a:xfrm>
          <a:prstGeom prst="rect">
            <a:avLst/>
          </a:prstGeom>
        </p:spPr>
        <p:txBody>
          <a:bodyPr wrap="square">
            <a:spAutoFit/>
          </a:bodyPr>
          <a:lstStyle/>
          <a:p>
            <a:r>
              <a:rPr lang="es-CO" sz="2000" b="1" spc="-1" dirty="0" smtClean="0">
                <a:solidFill>
                  <a:srgbClr val="000000"/>
                </a:solidFill>
                <a:uFill>
                  <a:solidFill>
                    <a:srgbClr val="FFFFFF"/>
                  </a:solidFill>
                </a:uFill>
                <a:latin typeface="Book Antiqua"/>
                <a:ea typeface="Arial"/>
              </a:rPr>
              <a:t>Comportamiento </a:t>
            </a:r>
            <a:r>
              <a:rPr lang="es-CO" sz="2000" b="1" spc="-1" dirty="0">
                <a:solidFill>
                  <a:srgbClr val="000000"/>
                </a:solidFill>
                <a:uFill>
                  <a:solidFill>
                    <a:srgbClr val="FFFFFF"/>
                  </a:solidFill>
                </a:uFill>
                <a:latin typeface="Book Antiqua"/>
                <a:ea typeface="Arial"/>
              </a:rPr>
              <a:t>del Sistema</a:t>
            </a:r>
          </a:p>
          <a:p>
            <a:pPr algn="just"/>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endParaRPr lang="es-CO" sz="2000" spc="-1" dirty="0">
              <a:solidFill>
                <a:srgbClr val="000000"/>
              </a:solidFill>
              <a:uFill>
                <a:solidFill>
                  <a:srgbClr val="FFFFFF"/>
                </a:solidFill>
              </a:uFill>
              <a:latin typeface="Book Antiqua"/>
              <a:ea typeface="Arial"/>
            </a:endParaRPr>
          </a:p>
          <a:p>
            <a:endParaRPr lang="es-CO" sz="2000" dirty="0"/>
          </a:p>
          <a:p>
            <a:endParaRPr lang="es-CO" b="1" dirty="0"/>
          </a:p>
        </p:txBody>
      </p:sp>
      <p:sp>
        <p:nvSpPr>
          <p:cNvPr id="8" name="7 Rectángulo"/>
          <p:cNvSpPr/>
          <p:nvPr/>
        </p:nvSpPr>
        <p:spPr>
          <a:xfrm>
            <a:off x="770039" y="1940488"/>
            <a:ext cx="7821869" cy="400110"/>
          </a:xfrm>
          <a:prstGeom prst="rect">
            <a:avLst/>
          </a:prstGeom>
        </p:spPr>
        <p:txBody>
          <a:bodyPr wrap="square">
            <a:spAutoFit/>
          </a:bodyPr>
          <a:lstStyle/>
          <a:p>
            <a:r>
              <a:rPr lang="es-CO" sz="2000" spc="-1" dirty="0">
                <a:solidFill>
                  <a:srgbClr val="000000"/>
                </a:solidFill>
                <a:uFill>
                  <a:solidFill>
                    <a:srgbClr val="FFFFFF"/>
                  </a:solidFill>
                </a:uFill>
                <a:latin typeface="Book Antiqua"/>
                <a:ea typeface="Arial"/>
              </a:rPr>
              <a:t>3</a:t>
            </a:r>
            <a:r>
              <a:rPr lang="es-CO" sz="2000" spc="-1" dirty="0" smtClean="0">
                <a:solidFill>
                  <a:srgbClr val="000000"/>
                </a:solidFill>
                <a:uFill>
                  <a:solidFill>
                    <a:srgbClr val="FFFFFF"/>
                  </a:solidFill>
                </a:uFill>
                <a:latin typeface="Book Antiqua"/>
                <a:ea typeface="Arial"/>
              </a:rPr>
              <a:t>. El sistema muestra el IB para cada ruta calculada.</a:t>
            </a:r>
            <a:endParaRPr lang="es-CO" sz="2000" spc="-1" dirty="0">
              <a:solidFill>
                <a:srgbClr val="000000"/>
              </a:solidFill>
              <a:uFill>
                <a:solidFill>
                  <a:srgbClr val="FFFFFF"/>
                </a:solidFill>
              </a:uFill>
              <a:latin typeface="Book Antiqua"/>
              <a:ea typeface="Arial"/>
            </a:endParaRPr>
          </a:p>
        </p:txBody>
      </p:sp>
      <p:pic>
        <p:nvPicPr>
          <p:cNvPr id="10" name="9 Imagen"/>
          <p:cNvPicPr/>
          <p:nvPr/>
        </p:nvPicPr>
        <p:blipFill rotWithShape="1">
          <a:blip r:embed="rId2">
            <a:extLst>
              <a:ext uri="{28A0092B-C50C-407E-A947-70E740481C1C}">
                <a14:useLocalDpi xmlns:a14="http://schemas.microsoft.com/office/drawing/2010/main" val="0"/>
              </a:ext>
            </a:extLst>
          </a:blip>
          <a:srcRect t="23477"/>
          <a:stretch/>
        </p:blipFill>
        <p:spPr bwMode="auto">
          <a:xfrm>
            <a:off x="1518248" y="2386675"/>
            <a:ext cx="5667555" cy="38243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6151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0"/>
                            </p:stCondLst>
                            <p:childTnLst>
                              <p:par>
                                <p:cTn id="14" presetID="42" presetClass="entr" presetSubtype="0" fill="hold" nodeType="afterEffect">
                                  <p:stCondLst>
                                    <p:cond delay="10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4. Avance de los Resultados</a:t>
            </a:r>
            <a:endParaRPr lang="es-CO" spc="-1" dirty="0">
              <a:solidFill>
                <a:srgbClr val="000000"/>
              </a:solidFill>
              <a:uFill>
                <a:solidFill>
                  <a:srgbClr val="FFFFFF"/>
                </a:solidFill>
              </a:uFil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2831544"/>
          </a:xfrm>
          <a:prstGeom prst="rect">
            <a:avLst/>
          </a:prstGeom>
        </p:spPr>
        <p:txBody>
          <a:bodyPr wrap="square">
            <a:spAutoFit/>
          </a:bodyPr>
          <a:lstStyle/>
          <a:p>
            <a:r>
              <a:rPr lang="es-CO" sz="2000" b="1" spc="-1" dirty="0">
                <a:solidFill>
                  <a:srgbClr val="000000"/>
                </a:solidFill>
                <a:uFill>
                  <a:solidFill>
                    <a:srgbClr val="FFFFFF"/>
                  </a:solidFill>
                </a:uFill>
                <a:latin typeface="Book Antiqua"/>
                <a:ea typeface="Arial"/>
              </a:rPr>
              <a:t>Captura de IB de los </a:t>
            </a:r>
            <a:r>
              <a:rPr lang="es-CO" sz="2000" b="1" spc="-1" dirty="0" smtClean="0">
                <a:solidFill>
                  <a:srgbClr val="000000"/>
                </a:solidFill>
                <a:uFill>
                  <a:solidFill>
                    <a:srgbClr val="FFFFFF"/>
                  </a:solidFill>
                </a:uFill>
                <a:latin typeface="Book Antiqua"/>
                <a:ea typeface="Arial"/>
              </a:rPr>
              <a:t>usuarios</a:t>
            </a:r>
          </a:p>
          <a:p>
            <a:endParaRPr lang="es-CO" sz="2000" b="1" spc="-1" dirty="0">
              <a:solidFill>
                <a:srgbClr val="000000"/>
              </a:solidFill>
              <a:uFill>
                <a:solidFill>
                  <a:srgbClr val="FFFFFF"/>
                </a:solidFill>
              </a:uFill>
              <a:latin typeface="Book Antiqua"/>
              <a:ea typeface="Arial"/>
            </a:endParaRPr>
          </a:p>
          <a:p>
            <a:pPr algn="just"/>
            <a:r>
              <a:rPr lang="es-CO" sz="2000" spc="-1" dirty="0">
                <a:solidFill>
                  <a:srgbClr val="000000"/>
                </a:solidFill>
                <a:uFill>
                  <a:solidFill>
                    <a:srgbClr val="FFFFFF"/>
                  </a:solidFill>
                </a:uFill>
                <a:latin typeface="Book Antiqua"/>
                <a:ea typeface="Arial"/>
              </a:rPr>
              <a:t>Se evaluó con porcentaje los tres criterios de percepción previamente establecidos: La seguridad, los efectos sobre la salud y que tan agradable es el lugar.</a:t>
            </a:r>
          </a:p>
          <a:p>
            <a:pPr algn="just"/>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endParaRPr lang="es-CO" sz="2000" spc="-1" dirty="0">
              <a:solidFill>
                <a:srgbClr val="000000"/>
              </a:solidFill>
              <a:uFill>
                <a:solidFill>
                  <a:srgbClr val="FFFFFF"/>
                </a:solidFill>
              </a:uFill>
              <a:latin typeface="Book Antiqua"/>
              <a:ea typeface="Arial"/>
            </a:endParaRPr>
          </a:p>
          <a:p>
            <a:endParaRPr lang="es-CO" sz="2000" dirty="0"/>
          </a:p>
          <a:p>
            <a:endParaRPr lang="es-CO" b="1" dirty="0"/>
          </a:p>
        </p:txBody>
      </p:sp>
      <p:pic>
        <p:nvPicPr>
          <p:cNvPr id="9" name="8 Imagen"/>
          <p:cNvPicPr/>
          <p:nvPr/>
        </p:nvPicPr>
        <p:blipFill>
          <a:blip r:embed="rId2"/>
          <a:stretch>
            <a:fillRect/>
          </a:stretch>
        </p:blipFill>
        <p:spPr>
          <a:xfrm>
            <a:off x="3513240" y="3111405"/>
            <a:ext cx="1559092" cy="1460596"/>
          </a:xfrm>
          <a:prstGeom prst="rect">
            <a:avLst/>
          </a:prstGeom>
          <a:ln>
            <a:noFill/>
          </a:ln>
          <a:effectLst>
            <a:outerShdw blurRad="292100" dist="139700" dir="2700000" algn="tl" rotWithShape="0">
              <a:srgbClr val="333333">
                <a:alpha val="65000"/>
              </a:srgbClr>
            </a:outerShdw>
          </a:effectLst>
        </p:spPr>
      </p:pic>
      <p:sp>
        <p:nvSpPr>
          <p:cNvPr id="2" name="1 Rectángulo"/>
          <p:cNvSpPr/>
          <p:nvPr/>
        </p:nvSpPr>
        <p:spPr>
          <a:xfrm>
            <a:off x="770039" y="4933681"/>
            <a:ext cx="7821869" cy="1015663"/>
          </a:xfrm>
          <a:prstGeom prst="rect">
            <a:avLst/>
          </a:prstGeom>
        </p:spPr>
        <p:txBody>
          <a:bodyPr wrap="square">
            <a:spAutoFit/>
          </a:bodyPr>
          <a:lstStyle/>
          <a:p>
            <a:pPr algn="just"/>
            <a:r>
              <a:rPr lang="es-CO" sz="2000" spc="-1" dirty="0">
                <a:solidFill>
                  <a:srgbClr val="000000"/>
                </a:solidFill>
                <a:uFill>
                  <a:solidFill>
                    <a:srgbClr val="FFFFFF"/>
                  </a:solidFill>
                </a:uFill>
                <a:latin typeface="Book Antiqua"/>
                <a:ea typeface="Arial"/>
              </a:rPr>
              <a:t>Y al dar click sobre ésta puedo ver la calificación que tiene, y el usuario también podrá calificarla, quedando guardada en la base de datos. </a:t>
            </a:r>
          </a:p>
        </p:txBody>
      </p:sp>
    </p:spTree>
    <p:extLst>
      <p:ext uri="{BB962C8B-B14F-4D97-AF65-F5344CB8AC3E}">
        <p14:creationId xmlns:p14="http://schemas.microsoft.com/office/powerpoint/2010/main" val="867973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3" fill="hold" nodeType="afterEffect">
                                  <p:stCondLst>
                                    <p:cond delay="3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4250"/>
                            </p:stCondLst>
                            <p:childTnLst>
                              <p:par>
                                <p:cTn id="14" presetID="10" presetClass="entr" presetSubtype="0" fill="hold" grpId="0" nodeType="afterEffect">
                                  <p:stCondLst>
                                    <p:cond delay="3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smtClean="0">
                <a:solidFill>
                  <a:srgbClr val="FFFFFF"/>
                </a:solidFill>
                <a:uFill>
                  <a:solidFill>
                    <a:srgbClr val="FFFFFF"/>
                  </a:solidFill>
                </a:uFill>
                <a:latin typeface="Book Antiqua"/>
                <a:ea typeface="Arial"/>
              </a:rPr>
              <a:t>5. Conclusiones</a:t>
            </a:r>
            <a:endParaRPr lang="es-CO" spc="-1" dirty="0">
              <a:solidFill>
                <a:srgbClr val="000000"/>
              </a:solidFill>
              <a:uFill>
                <a:solidFill>
                  <a:srgbClr val="FFFFFF"/>
                </a:solidFill>
              </a:uFil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2954655"/>
          </a:xfrm>
          <a:prstGeom prst="rect">
            <a:avLst/>
          </a:prstGeom>
        </p:spPr>
        <p:txBody>
          <a:bodyPr wrap="square">
            <a:spAutoFit/>
          </a:bodyPr>
          <a:lstStyle/>
          <a:p>
            <a:endParaRPr lang="es-CO" sz="2000" spc="-1" dirty="0">
              <a:solidFill>
                <a:srgbClr val="000000"/>
              </a:solidFill>
              <a:uFill>
                <a:solidFill>
                  <a:srgbClr val="FFFFFF"/>
                </a:solidFill>
              </a:uFill>
              <a:latin typeface="Book Antiqua"/>
              <a:ea typeface="Arial"/>
            </a:endParaRPr>
          </a:p>
          <a:p>
            <a:pPr marL="342900" indent="-342900" algn="just">
              <a:buFont typeface="Wingdings" panose="05000000000000000000" pitchFamily="2" charset="2"/>
              <a:buChar char="ü"/>
            </a:pPr>
            <a:r>
              <a:rPr lang="es-CO" sz="2200" spc="-1" dirty="0" smtClean="0">
                <a:solidFill>
                  <a:srgbClr val="000000"/>
                </a:solidFill>
                <a:uFill>
                  <a:solidFill>
                    <a:srgbClr val="FFFFFF"/>
                  </a:solidFill>
                </a:uFill>
                <a:latin typeface="Book Antiqua"/>
                <a:ea typeface="Arial"/>
              </a:rPr>
              <a:t>El </a:t>
            </a:r>
            <a:r>
              <a:rPr lang="es-CO" sz="2200" spc="-1" dirty="0">
                <a:solidFill>
                  <a:srgbClr val="000000"/>
                </a:solidFill>
                <a:uFill>
                  <a:solidFill>
                    <a:srgbClr val="FFFFFF"/>
                  </a:solidFill>
                </a:uFill>
                <a:latin typeface="Book Antiqua"/>
                <a:ea typeface="Arial"/>
              </a:rPr>
              <a:t>API de Google </a:t>
            </a:r>
            <a:r>
              <a:rPr lang="es-CO" sz="2200" spc="-1" dirty="0" err="1">
                <a:solidFill>
                  <a:srgbClr val="000000"/>
                </a:solidFill>
                <a:uFill>
                  <a:solidFill>
                    <a:srgbClr val="FFFFFF"/>
                  </a:solidFill>
                </a:uFill>
                <a:latin typeface="Book Antiqua"/>
                <a:ea typeface="Arial"/>
              </a:rPr>
              <a:t>Maps</a:t>
            </a:r>
            <a:r>
              <a:rPr lang="es-CO" sz="2200" spc="-1" dirty="0">
                <a:solidFill>
                  <a:srgbClr val="000000"/>
                </a:solidFill>
                <a:uFill>
                  <a:solidFill>
                    <a:srgbClr val="FFFFFF"/>
                  </a:solidFill>
                </a:uFill>
                <a:latin typeface="Book Antiqua"/>
                <a:ea typeface="Arial"/>
              </a:rPr>
              <a:t> ofrece muchas facilidades para el desarrollo de aplicaciones que incluyen mapas, ya que provee una extensa librería que permite su uso de forma gratuita.</a:t>
            </a:r>
          </a:p>
          <a:p>
            <a:pPr algn="just"/>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endParaRPr lang="es-CO" sz="2000" spc="-1" dirty="0">
              <a:solidFill>
                <a:srgbClr val="000000"/>
              </a:solidFill>
              <a:uFill>
                <a:solidFill>
                  <a:srgbClr val="FFFFFF"/>
                </a:solidFill>
              </a:uFill>
              <a:latin typeface="Book Antiqua"/>
              <a:ea typeface="Arial"/>
            </a:endParaRPr>
          </a:p>
          <a:p>
            <a:endParaRPr lang="es-CO" sz="2000" dirty="0"/>
          </a:p>
          <a:p>
            <a:endParaRPr lang="es-CO" b="1" dirty="0"/>
          </a:p>
        </p:txBody>
      </p:sp>
      <p:sp>
        <p:nvSpPr>
          <p:cNvPr id="5" name="4 Rectángulo"/>
          <p:cNvSpPr/>
          <p:nvPr/>
        </p:nvSpPr>
        <p:spPr>
          <a:xfrm>
            <a:off x="770037" y="3725637"/>
            <a:ext cx="7821871" cy="2000548"/>
          </a:xfrm>
          <a:prstGeom prst="rect">
            <a:avLst/>
          </a:prstGeom>
        </p:spPr>
        <p:txBody>
          <a:bodyPr wrap="square">
            <a:spAutoFit/>
          </a:bodyPr>
          <a:lstStyle/>
          <a:p>
            <a:pPr marL="342900" indent="-342900">
              <a:buFont typeface="Wingdings" panose="05000000000000000000" pitchFamily="2" charset="2"/>
              <a:buChar char="ü"/>
            </a:pPr>
            <a:r>
              <a:rPr lang="es-CO" sz="2200" spc="-1" dirty="0" smtClean="0">
                <a:solidFill>
                  <a:srgbClr val="000000"/>
                </a:solidFill>
                <a:uFill>
                  <a:solidFill>
                    <a:srgbClr val="FFFFFF"/>
                  </a:solidFill>
                </a:uFill>
                <a:latin typeface="Book Antiqua"/>
                <a:ea typeface="Arial"/>
              </a:rPr>
              <a:t>Las </a:t>
            </a:r>
            <a:r>
              <a:rPr lang="es-CO" sz="2200" spc="-1" dirty="0">
                <a:solidFill>
                  <a:srgbClr val="000000"/>
                </a:solidFill>
                <a:uFill>
                  <a:solidFill>
                    <a:srgbClr val="FFFFFF"/>
                  </a:solidFill>
                </a:uFill>
                <a:latin typeface="Book Antiqua"/>
                <a:ea typeface="Arial"/>
              </a:rPr>
              <a:t>rutas cortas no siempre son la mejor opción, ya que permanecen congestionadas ocasionando inconvenientes </a:t>
            </a:r>
            <a:r>
              <a:rPr lang="es-CO" sz="2200" spc="-1" dirty="0" smtClean="0">
                <a:solidFill>
                  <a:srgbClr val="000000"/>
                </a:solidFill>
                <a:uFill>
                  <a:solidFill>
                    <a:srgbClr val="FFFFFF"/>
                  </a:solidFill>
                </a:uFill>
                <a:latin typeface="Book Antiqua"/>
                <a:ea typeface="Arial"/>
              </a:rPr>
              <a:t>como </a:t>
            </a:r>
            <a:r>
              <a:rPr lang="es-CO" sz="2200" spc="-1" dirty="0">
                <a:solidFill>
                  <a:srgbClr val="000000"/>
                </a:solidFill>
                <a:uFill>
                  <a:solidFill>
                    <a:srgbClr val="FFFFFF"/>
                  </a:solidFill>
                </a:uFill>
                <a:latin typeface="Book Antiqua"/>
                <a:ea typeface="Arial"/>
              </a:rPr>
              <a:t>estrés al </a:t>
            </a:r>
            <a:r>
              <a:rPr lang="es-CO" sz="2200" spc="-1" dirty="0" smtClean="0">
                <a:solidFill>
                  <a:srgbClr val="000000"/>
                </a:solidFill>
                <a:uFill>
                  <a:solidFill>
                    <a:srgbClr val="FFFFFF"/>
                  </a:solidFill>
                </a:uFill>
                <a:latin typeface="Book Antiqua"/>
                <a:ea typeface="Arial"/>
              </a:rPr>
              <a:t>usuario, </a:t>
            </a:r>
            <a:r>
              <a:rPr lang="es-CO" sz="2200" spc="-1" dirty="0">
                <a:solidFill>
                  <a:srgbClr val="000000"/>
                </a:solidFill>
                <a:uFill>
                  <a:solidFill>
                    <a:srgbClr val="FFFFFF"/>
                  </a:solidFill>
                </a:uFill>
                <a:latin typeface="Book Antiqua"/>
                <a:ea typeface="Arial"/>
              </a:rPr>
              <a:t>mayor tiempo de </a:t>
            </a:r>
            <a:r>
              <a:rPr lang="es-CO" sz="2200" spc="-1" dirty="0" smtClean="0">
                <a:solidFill>
                  <a:srgbClr val="000000"/>
                </a:solidFill>
                <a:uFill>
                  <a:solidFill>
                    <a:srgbClr val="FFFFFF"/>
                  </a:solidFill>
                </a:uFill>
                <a:latin typeface="Book Antiqua"/>
                <a:ea typeface="Arial"/>
              </a:rPr>
              <a:t>desplazamiento y </a:t>
            </a:r>
            <a:r>
              <a:rPr lang="es-CO" sz="2200" spc="-1" dirty="0">
                <a:solidFill>
                  <a:srgbClr val="000000"/>
                </a:solidFill>
                <a:uFill>
                  <a:solidFill>
                    <a:srgbClr val="FFFFFF"/>
                  </a:solidFill>
                </a:uFill>
                <a:latin typeface="Book Antiqua"/>
                <a:ea typeface="Arial"/>
              </a:rPr>
              <a:t>la degradación </a:t>
            </a:r>
            <a:r>
              <a:rPr lang="es-CO" sz="2200" spc="-1" dirty="0" smtClean="0">
                <a:solidFill>
                  <a:srgbClr val="000000"/>
                </a:solidFill>
                <a:uFill>
                  <a:solidFill>
                    <a:srgbClr val="FFFFFF"/>
                  </a:solidFill>
                </a:uFill>
                <a:latin typeface="Book Antiqua"/>
                <a:ea typeface="Arial"/>
              </a:rPr>
              <a:t>acelerada de </a:t>
            </a:r>
            <a:r>
              <a:rPr lang="es-CO" sz="2200" spc="-1" dirty="0">
                <a:solidFill>
                  <a:srgbClr val="000000"/>
                </a:solidFill>
                <a:uFill>
                  <a:solidFill>
                    <a:srgbClr val="FFFFFF"/>
                  </a:solidFill>
                </a:uFill>
                <a:latin typeface="Book Antiqua"/>
                <a:ea typeface="Arial"/>
              </a:rPr>
              <a:t>las calles</a:t>
            </a:r>
            <a:r>
              <a:rPr lang="es-CO" sz="2200" spc="-1" dirty="0" smtClean="0">
                <a:solidFill>
                  <a:srgbClr val="000000"/>
                </a:solidFill>
                <a:uFill>
                  <a:solidFill>
                    <a:srgbClr val="FFFFFF"/>
                  </a:solidFill>
                </a:uFill>
                <a:latin typeface="Book Antiqua"/>
                <a:ea typeface="Arial"/>
              </a:rPr>
              <a:t>.</a:t>
            </a:r>
            <a:endParaRPr lang="es-CO" sz="2200" spc="-1" dirty="0">
              <a:solidFill>
                <a:srgbClr val="000000"/>
              </a:solidFill>
              <a:uFill>
                <a:solidFill>
                  <a:srgbClr val="FFFFFF"/>
                </a:solidFill>
              </a:uFill>
              <a:latin typeface="Book Antiqua"/>
              <a:ea typeface="Arial"/>
            </a:endParaRPr>
          </a:p>
          <a:p>
            <a:endParaRPr lang="es-CO" spc="-1" dirty="0">
              <a:solidFill>
                <a:srgbClr val="000000"/>
              </a:solidFill>
              <a:uFill>
                <a:solidFill>
                  <a:srgbClr val="FFFFFF"/>
                </a:solidFill>
              </a:uFill>
              <a:latin typeface="Book Antiqua"/>
              <a:ea typeface="Arial"/>
            </a:endParaRPr>
          </a:p>
          <a:p>
            <a:endParaRPr lang="es-CO" spc="-1" dirty="0">
              <a:solidFill>
                <a:srgbClr val="000000"/>
              </a:solidFill>
              <a:uFill>
                <a:solidFill>
                  <a:srgbClr val="FFFFFF"/>
                </a:solidFill>
              </a:uFill>
              <a:latin typeface="Book Antiqua"/>
              <a:ea typeface="Arial"/>
            </a:endParaRPr>
          </a:p>
        </p:txBody>
      </p:sp>
    </p:spTree>
    <p:extLst>
      <p:ext uri="{BB962C8B-B14F-4D97-AF65-F5344CB8AC3E}">
        <p14:creationId xmlns:p14="http://schemas.microsoft.com/office/powerpoint/2010/main" val="2722537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31" presetClass="entr" presetSubtype="0" fill="hold" grpId="0" nodeType="afterEffect">
                                  <p:stCondLst>
                                    <p:cond delay="600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trike="noStrike" spc="-1" dirty="0" smtClean="0">
                <a:solidFill>
                  <a:srgbClr val="FFFFFF"/>
                </a:solidFill>
                <a:uFill>
                  <a:solidFill>
                    <a:srgbClr val="FFFFFF"/>
                  </a:solidFill>
                </a:uFill>
                <a:latin typeface="Book Antiqua"/>
                <a:ea typeface="Arial"/>
              </a:rPr>
              <a:t>Contenido </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041168" y="1843770"/>
            <a:ext cx="5342379" cy="194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AutoNum type="arabicPeriod"/>
            </a:pPr>
            <a:r>
              <a:rPr lang="es-CO" sz="2400" b="0" strike="noStrike" spc="-1" dirty="0" smtClean="0">
                <a:solidFill>
                  <a:srgbClr val="000000"/>
                </a:solidFill>
                <a:uFill>
                  <a:solidFill>
                    <a:srgbClr val="FFFFFF"/>
                  </a:solidFill>
                </a:uFill>
                <a:latin typeface="Book Antiqua"/>
                <a:ea typeface="Arial"/>
              </a:rPr>
              <a:t>Introducción</a:t>
            </a:r>
          </a:p>
          <a:p>
            <a:pPr marL="342900" indent="-342900">
              <a:lnSpc>
                <a:spcPct val="100000"/>
              </a:lnSpc>
              <a:buAutoNum type="arabicPeriod"/>
            </a:pPr>
            <a:r>
              <a:rPr lang="es-CO" sz="2400" spc="-1" dirty="0" smtClean="0">
                <a:solidFill>
                  <a:srgbClr val="000000"/>
                </a:solidFill>
                <a:uFill>
                  <a:solidFill>
                    <a:srgbClr val="FFFFFF"/>
                  </a:solidFill>
                </a:uFill>
                <a:latin typeface="Book Antiqua"/>
              </a:rPr>
              <a:t>Problemática</a:t>
            </a:r>
            <a:endParaRPr lang="es-CO" sz="2400" b="0" strike="noStrike" spc="-1" dirty="0" smtClean="0">
              <a:solidFill>
                <a:srgbClr val="000000"/>
              </a:solidFill>
              <a:uFill>
                <a:solidFill>
                  <a:srgbClr val="FFFFFF"/>
                </a:solidFill>
              </a:uFill>
              <a:latin typeface="Book Antiqua"/>
            </a:endParaRPr>
          </a:p>
          <a:p>
            <a:pPr marL="342900" indent="-342900">
              <a:lnSpc>
                <a:spcPct val="100000"/>
              </a:lnSpc>
              <a:buAutoNum type="arabicPeriod"/>
            </a:pPr>
            <a:r>
              <a:rPr lang="es-CO" sz="2400" spc="-1" dirty="0" smtClean="0">
                <a:solidFill>
                  <a:srgbClr val="000000"/>
                </a:solidFill>
                <a:uFill>
                  <a:solidFill>
                    <a:srgbClr val="FFFFFF"/>
                  </a:solidFill>
                </a:uFill>
                <a:latin typeface="Book Antiqua"/>
              </a:rPr>
              <a:t>Metodología</a:t>
            </a:r>
          </a:p>
          <a:p>
            <a:pPr marL="342900" indent="-342900">
              <a:lnSpc>
                <a:spcPct val="100000"/>
              </a:lnSpc>
              <a:buAutoNum type="arabicPeriod"/>
            </a:pPr>
            <a:r>
              <a:rPr lang="es-CO" sz="2400" b="0" strike="noStrike" spc="-1" dirty="0" smtClean="0">
                <a:solidFill>
                  <a:srgbClr val="000000"/>
                </a:solidFill>
                <a:uFill>
                  <a:solidFill>
                    <a:srgbClr val="FFFFFF"/>
                  </a:solidFill>
                </a:uFill>
                <a:latin typeface="Book Antiqua"/>
              </a:rPr>
              <a:t>Avance de los Resultados</a:t>
            </a:r>
          </a:p>
          <a:p>
            <a:pPr marL="342900" indent="-342900">
              <a:lnSpc>
                <a:spcPct val="100000"/>
              </a:lnSpc>
              <a:buAutoNum type="arabicPeriod"/>
            </a:pPr>
            <a:r>
              <a:rPr lang="es-CO" sz="2400" spc="-1" dirty="0" smtClean="0">
                <a:solidFill>
                  <a:srgbClr val="000000"/>
                </a:solidFill>
                <a:uFill>
                  <a:solidFill>
                    <a:srgbClr val="FFFFFF"/>
                  </a:solidFill>
                </a:uFill>
                <a:latin typeface="Book Antiqua"/>
              </a:rPr>
              <a:t>Conclusiones</a:t>
            </a:r>
            <a:endParaRPr lang="es-CO" sz="2400" b="0" strike="noStrike" spc="-1" dirty="0" smtClean="0">
              <a:solidFill>
                <a:srgbClr val="000000"/>
              </a:solidFill>
              <a:uFill>
                <a:solidFill>
                  <a:srgbClr val="FFFFFF"/>
                </a:solidFill>
              </a:uFill>
              <a:latin typeface="Book Antiqua"/>
            </a:endParaRPr>
          </a:p>
          <a:p>
            <a:pPr marL="342900" indent="-342900">
              <a:lnSpc>
                <a:spcPct val="100000"/>
              </a:lnSpc>
              <a:buAutoNum type="arabicPeriod"/>
            </a:pPr>
            <a:r>
              <a:rPr lang="es-CO" sz="2400" spc="-1" dirty="0" smtClean="0">
                <a:solidFill>
                  <a:srgbClr val="000000"/>
                </a:solidFill>
                <a:uFill>
                  <a:solidFill>
                    <a:srgbClr val="FFFFFF"/>
                  </a:solidFill>
                </a:uFill>
                <a:latin typeface="Book Antiqua"/>
              </a:rPr>
              <a:t>Bibliografía</a:t>
            </a:r>
            <a:endParaRPr lang="es-CO" sz="2400" b="0" strike="noStrike" spc="-1" dirty="0">
              <a:solidFill>
                <a:srgbClr val="000000"/>
              </a:solidFill>
              <a:uFill>
                <a:solidFill>
                  <a:srgbClr val="FFFFFF"/>
                </a:solidFill>
              </a:uFill>
              <a:latin typeface="Arial"/>
            </a:endParaRPr>
          </a:p>
        </p:txBody>
      </p:sp>
    </p:spTree>
  </p:cSld>
  <p:clrMapOvr>
    <a:masterClrMapping/>
  </p:clrMapOvr>
  <p:transition spd="slow"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11"/>
                                        </p:tgtEl>
                                      </p:cBhvr>
                                    </p:animEffect>
                                    <p:animScale>
                                      <p:cBhvr>
                                        <p:cTn id="7" dur="250" autoRev="1" fill="hold"/>
                                        <p:tgtEl>
                                          <p:spTgt spid="311"/>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5"/>
                                        </p:tgtEl>
                                        <p:attrNameLst>
                                          <p:attrName>style.visibility</p:attrName>
                                        </p:attrNameLst>
                                      </p:cBhvr>
                                      <p:to>
                                        <p:strVal val="visible"/>
                                      </p:to>
                                    </p:set>
                                    <p:animEffect transition="in" filter="fade">
                                      <p:cBhvr>
                                        <p:cTn id="11" dur="30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smtClean="0">
                <a:solidFill>
                  <a:srgbClr val="FFFFFF"/>
                </a:solidFill>
                <a:uFill>
                  <a:solidFill>
                    <a:srgbClr val="FFFFFF"/>
                  </a:solidFill>
                </a:uFill>
                <a:latin typeface="Book Antiqua"/>
                <a:ea typeface="Arial"/>
              </a:rPr>
              <a:t>5. Conclusiones</a:t>
            </a:r>
            <a:endParaRPr lang="es-CO" spc="-1" dirty="0">
              <a:solidFill>
                <a:srgbClr val="000000"/>
              </a:solidFill>
              <a:uFill>
                <a:solidFill>
                  <a:srgbClr val="FFFFFF"/>
                </a:solidFill>
              </a:uFil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4" name="3 Rectángulo"/>
          <p:cNvSpPr/>
          <p:nvPr/>
        </p:nvSpPr>
        <p:spPr>
          <a:xfrm>
            <a:off x="781835" y="1454709"/>
            <a:ext cx="7554451" cy="1661993"/>
          </a:xfrm>
          <a:prstGeom prst="rect">
            <a:avLst/>
          </a:prstGeom>
        </p:spPr>
        <p:txBody>
          <a:bodyPr wrap="square">
            <a:spAutoFit/>
          </a:bodyPr>
          <a:lstStyle/>
          <a:p>
            <a:endParaRPr lang="es-CO" spc="-1" dirty="0">
              <a:solidFill>
                <a:srgbClr val="000000"/>
              </a:solidFill>
              <a:uFill>
                <a:solidFill>
                  <a:srgbClr val="FFFFFF"/>
                </a:solidFill>
              </a:uFill>
              <a:latin typeface="Book Antiqua"/>
              <a:ea typeface="Arial"/>
            </a:endParaRPr>
          </a:p>
          <a:p>
            <a:pPr marL="285750" indent="-285750" algn="just">
              <a:buFont typeface="Wingdings" panose="05000000000000000000" pitchFamily="2" charset="2"/>
              <a:buChar char="ü"/>
            </a:pPr>
            <a:r>
              <a:rPr lang="es-CO" sz="2200" spc="-1" dirty="0" smtClean="0">
                <a:solidFill>
                  <a:srgbClr val="000000"/>
                </a:solidFill>
                <a:uFill>
                  <a:solidFill>
                    <a:srgbClr val="FFFFFF"/>
                  </a:solidFill>
                </a:uFill>
                <a:latin typeface="Book Antiqua"/>
                <a:ea typeface="Arial"/>
              </a:rPr>
              <a:t>El </a:t>
            </a:r>
            <a:r>
              <a:rPr lang="es-CO" sz="2200" spc="-1" dirty="0">
                <a:solidFill>
                  <a:srgbClr val="000000"/>
                </a:solidFill>
                <a:uFill>
                  <a:solidFill>
                    <a:srgbClr val="FFFFFF"/>
                  </a:solidFill>
                </a:uFill>
                <a:latin typeface="Book Antiqua"/>
                <a:ea typeface="Arial"/>
              </a:rPr>
              <a:t>mapa digital propuesto puede aportar al diagnóstico de la ciudad por zonas y a la configuración de rutas que garanticen bienestar a los conductores que las utilicen. </a:t>
            </a:r>
          </a:p>
          <a:p>
            <a:endParaRPr lang="es-CO" spc="-1" dirty="0">
              <a:solidFill>
                <a:srgbClr val="000000"/>
              </a:solidFill>
              <a:uFill>
                <a:solidFill>
                  <a:srgbClr val="FFFFFF"/>
                </a:solidFill>
              </a:uFill>
              <a:latin typeface="Book Antiqua"/>
              <a:ea typeface="Arial"/>
            </a:endParaRPr>
          </a:p>
        </p:txBody>
      </p:sp>
      <p:sp>
        <p:nvSpPr>
          <p:cNvPr id="2" name="1 Rectángulo"/>
          <p:cNvSpPr/>
          <p:nvPr/>
        </p:nvSpPr>
        <p:spPr>
          <a:xfrm>
            <a:off x="781835" y="3555363"/>
            <a:ext cx="7554450" cy="1107996"/>
          </a:xfrm>
          <a:prstGeom prst="rect">
            <a:avLst/>
          </a:prstGeom>
        </p:spPr>
        <p:txBody>
          <a:bodyPr wrap="square">
            <a:spAutoFit/>
          </a:bodyPr>
          <a:lstStyle/>
          <a:p>
            <a:pPr marL="285750" indent="-285750" algn="just">
              <a:buFont typeface="Wingdings" panose="05000000000000000000" pitchFamily="2" charset="2"/>
              <a:buChar char="ü"/>
            </a:pPr>
            <a:r>
              <a:rPr lang="es-CO" sz="2200" spc="-1" dirty="0" smtClean="0">
                <a:solidFill>
                  <a:srgbClr val="000000"/>
                </a:solidFill>
                <a:uFill>
                  <a:solidFill>
                    <a:srgbClr val="FFFFFF"/>
                  </a:solidFill>
                </a:uFill>
                <a:latin typeface="Book Antiqua"/>
                <a:ea typeface="Arial"/>
              </a:rPr>
              <a:t>Proporcionar </a:t>
            </a:r>
            <a:r>
              <a:rPr lang="es-CO" sz="2200" spc="-1" dirty="0">
                <a:solidFill>
                  <a:srgbClr val="000000"/>
                </a:solidFill>
                <a:uFill>
                  <a:solidFill>
                    <a:srgbClr val="FFFFFF"/>
                  </a:solidFill>
                </a:uFill>
                <a:latin typeface="Book Antiqua"/>
                <a:ea typeface="Arial"/>
              </a:rPr>
              <a:t>una valoración de bienestar a para el trayecto de un usuario, puede contribuir con la solución a mejorar su salud.</a:t>
            </a:r>
            <a:endParaRPr lang="es-CO" sz="2200" spc="-1" dirty="0">
              <a:solidFill>
                <a:srgbClr val="000000"/>
              </a:solidFill>
              <a:uFill>
                <a:solidFill>
                  <a:srgbClr val="FFFFFF"/>
                </a:solidFill>
              </a:uFill>
              <a:latin typeface="Book Antiqua"/>
              <a:ea typeface="Arial"/>
            </a:endParaRPr>
          </a:p>
        </p:txBody>
      </p:sp>
    </p:spTree>
    <p:extLst>
      <p:ext uri="{BB962C8B-B14F-4D97-AF65-F5344CB8AC3E}">
        <p14:creationId xmlns:p14="http://schemas.microsoft.com/office/powerpoint/2010/main" val="469656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31" presetClass="entr" presetSubtype="0" fill="hold" grpId="0" nodeType="afterEffect">
                                  <p:stCondLst>
                                    <p:cond delay="500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6</a:t>
            </a:r>
            <a:r>
              <a:rPr lang="es-CO" sz="2400" b="1" spc="-1" dirty="0" smtClean="0">
                <a:solidFill>
                  <a:srgbClr val="FFFFFF"/>
                </a:solidFill>
                <a:uFill>
                  <a:solidFill>
                    <a:srgbClr val="FFFFFF"/>
                  </a:solidFill>
                </a:uFill>
                <a:latin typeface="Book Antiqua"/>
                <a:ea typeface="Arial"/>
              </a:rPr>
              <a:t>. Bibliografía</a:t>
            </a:r>
            <a:endParaRPr lang="es-CO" spc="-1" dirty="0">
              <a:solidFill>
                <a:srgbClr val="000000"/>
              </a:solidFill>
              <a:uFill>
                <a:solidFill>
                  <a:srgbClr val="FFFFFF"/>
                </a:solidFill>
              </a:uFil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5601533"/>
          </a:xfrm>
          <a:prstGeom prst="rect">
            <a:avLst/>
          </a:prstGeom>
        </p:spPr>
        <p:txBody>
          <a:bodyPr wrap="square">
            <a:spAutoFit/>
          </a:bodyPr>
          <a:lstStyle/>
          <a:p>
            <a:r>
              <a:rPr lang="es-CO" sz="2000" spc="-1" dirty="0" err="1" smtClean="0">
                <a:solidFill>
                  <a:srgbClr val="000000"/>
                </a:solidFill>
                <a:uFill>
                  <a:solidFill>
                    <a:srgbClr val="FFFFFF"/>
                  </a:solidFill>
                </a:uFill>
                <a:latin typeface="Book Antiqua"/>
                <a:ea typeface="Arial"/>
              </a:rPr>
              <a:t>Moller</a:t>
            </a:r>
            <a:r>
              <a:rPr lang="es-CO" sz="2000" spc="-1" dirty="0">
                <a:solidFill>
                  <a:srgbClr val="000000"/>
                </a:solidFill>
                <a:uFill>
                  <a:solidFill>
                    <a:srgbClr val="FFFFFF"/>
                  </a:solidFill>
                </a:uFill>
                <a:latin typeface="Book Antiqua"/>
                <a:ea typeface="Arial"/>
              </a:rPr>
              <a:t>, R. (2004) La alternativa para el transporte público colectivo en Colombia. Universidad del Valle. Programa Editorial. </a:t>
            </a:r>
            <a:r>
              <a:rPr lang="es-CO" sz="2000" spc="-1" dirty="0">
                <a:solidFill>
                  <a:srgbClr val="000000"/>
                </a:solidFill>
                <a:uFill>
                  <a:solidFill>
                    <a:srgbClr val="FFFFFF"/>
                  </a:solidFill>
                </a:uFill>
                <a:latin typeface="Book Antiqua"/>
                <a:ea typeface="Arial"/>
              </a:rPr>
              <a:t>Primera Edición</a:t>
            </a:r>
            <a:r>
              <a:rPr lang="es-CO" sz="2000" spc="-1" dirty="0" smtClean="0">
                <a:solidFill>
                  <a:srgbClr val="000000"/>
                </a:solidFill>
                <a:uFill>
                  <a:solidFill>
                    <a:srgbClr val="FFFFFF"/>
                  </a:solidFill>
                </a:uFill>
                <a:latin typeface="Book Antiqua"/>
                <a:ea typeface="Arial"/>
              </a:rPr>
              <a:t>.</a:t>
            </a:r>
          </a:p>
          <a:p>
            <a:endParaRPr lang="es-CO" sz="2000" spc="-1" dirty="0" smtClean="0">
              <a:solidFill>
                <a:srgbClr val="000000"/>
              </a:solidFill>
              <a:uFill>
                <a:solidFill>
                  <a:srgbClr val="FFFFFF"/>
                </a:solidFill>
              </a:uFill>
              <a:latin typeface="Book Antiqua"/>
              <a:ea typeface="Arial"/>
            </a:endParaRPr>
          </a:p>
          <a:p>
            <a:r>
              <a:rPr lang="es-CO" sz="2000" spc="-1" dirty="0">
                <a:solidFill>
                  <a:srgbClr val="000000"/>
                </a:solidFill>
                <a:uFill>
                  <a:solidFill>
                    <a:srgbClr val="FFFFFF"/>
                  </a:solidFill>
                </a:uFill>
                <a:latin typeface="Book Antiqua"/>
                <a:ea typeface="Arial"/>
              </a:rPr>
              <a:t>Departamento Administrativo Nacional de Estadísticas. (2016). Encuesta de Comercio de        </a:t>
            </a:r>
          </a:p>
          <a:p>
            <a:r>
              <a:rPr lang="es-CO" sz="2000" spc="-1" dirty="0">
                <a:solidFill>
                  <a:srgbClr val="000000"/>
                </a:solidFill>
                <a:uFill>
                  <a:solidFill>
                    <a:srgbClr val="FFFFFF"/>
                  </a:solidFill>
                </a:uFill>
                <a:latin typeface="Book Antiqua"/>
                <a:ea typeface="Arial"/>
              </a:rPr>
              <a:t>Vehículos Automotores Nuevos. Recuperado de: http://www.dane.gov.co/index.php/estadisticas-por-tema/comercio-interno/comercio-de-vehiculos</a:t>
            </a:r>
          </a:p>
          <a:p>
            <a:endParaRPr lang="es-CO" sz="2000" spc="-1" dirty="0">
              <a:solidFill>
                <a:srgbClr val="000000"/>
              </a:solidFill>
              <a:uFill>
                <a:solidFill>
                  <a:srgbClr val="FFFFFF"/>
                </a:solidFill>
              </a:uFill>
              <a:latin typeface="Book Antiqua"/>
              <a:ea typeface="Arial"/>
            </a:endParaRPr>
          </a:p>
          <a:p>
            <a:r>
              <a:rPr lang="es-CO" sz="2000" spc="-1" dirty="0">
                <a:solidFill>
                  <a:srgbClr val="000000"/>
                </a:solidFill>
                <a:uFill>
                  <a:solidFill>
                    <a:srgbClr val="FFFFFF"/>
                  </a:solidFill>
                </a:uFill>
                <a:latin typeface="Book Antiqua"/>
                <a:ea typeface="Arial"/>
              </a:rPr>
              <a:t>Lulle Thierry, </a:t>
            </a:r>
            <a:r>
              <a:rPr lang="es-CO" sz="2000" spc="-1" dirty="0" err="1">
                <a:solidFill>
                  <a:srgbClr val="000000"/>
                </a:solidFill>
                <a:uFill>
                  <a:solidFill>
                    <a:srgbClr val="FFFFFF"/>
                  </a:solidFill>
                </a:uFill>
                <a:latin typeface="Book Antiqua"/>
                <a:ea typeface="Arial"/>
              </a:rPr>
              <a:t>Souchaud</a:t>
            </a:r>
            <a:r>
              <a:rPr lang="es-CO" sz="2000" spc="-1" dirty="0">
                <a:solidFill>
                  <a:srgbClr val="000000"/>
                </a:solidFill>
                <a:uFill>
                  <a:solidFill>
                    <a:srgbClr val="FFFFFF"/>
                  </a:solidFill>
                </a:uFill>
                <a:latin typeface="Book Antiqua"/>
                <a:ea typeface="Arial"/>
              </a:rPr>
              <a:t> </a:t>
            </a:r>
            <a:r>
              <a:rPr lang="es-CO" sz="2000" spc="-1" dirty="0" err="1">
                <a:solidFill>
                  <a:srgbClr val="000000"/>
                </a:solidFill>
                <a:uFill>
                  <a:solidFill>
                    <a:srgbClr val="FFFFFF"/>
                  </a:solidFill>
                </a:uFill>
                <a:latin typeface="Book Antiqua"/>
                <a:ea typeface="Arial"/>
              </a:rPr>
              <a:t>Sylvain</a:t>
            </a:r>
            <a:r>
              <a:rPr lang="es-CO" sz="2000" spc="-1" dirty="0">
                <a:solidFill>
                  <a:srgbClr val="000000"/>
                </a:solidFill>
                <a:uFill>
                  <a:solidFill>
                    <a:srgbClr val="FFFFFF"/>
                  </a:solidFill>
                </a:uFill>
                <a:latin typeface="Book Antiqua"/>
                <a:ea typeface="Arial"/>
              </a:rPr>
              <a:t>, Contreras </a:t>
            </a:r>
            <a:r>
              <a:rPr lang="es-CO" sz="2000" spc="-1" dirty="0" err="1">
                <a:solidFill>
                  <a:srgbClr val="000000"/>
                </a:solidFill>
                <a:uFill>
                  <a:solidFill>
                    <a:srgbClr val="FFFFFF"/>
                  </a:solidFill>
                </a:uFill>
                <a:latin typeface="Book Antiqua"/>
                <a:ea typeface="Arial"/>
              </a:rPr>
              <a:t>Yasna</a:t>
            </a:r>
            <a:r>
              <a:rPr lang="es-CO" sz="2000" spc="-1" dirty="0">
                <a:solidFill>
                  <a:srgbClr val="000000"/>
                </a:solidFill>
                <a:uFill>
                  <a:solidFill>
                    <a:srgbClr val="FFFFFF"/>
                  </a:solidFill>
                </a:uFill>
                <a:latin typeface="Book Antiqua"/>
                <a:ea typeface="Arial"/>
              </a:rPr>
              <a:t> (2015). </a:t>
            </a:r>
          </a:p>
          <a:p>
            <a:r>
              <a:rPr lang="es-CO" sz="2000" spc="-1" dirty="0">
                <a:solidFill>
                  <a:srgbClr val="000000"/>
                </a:solidFill>
                <a:uFill>
                  <a:solidFill>
                    <a:srgbClr val="FFFFFF"/>
                  </a:solidFill>
                </a:uFill>
                <a:latin typeface="Book Antiqua"/>
                <a:ea typeface="Arial"/>
              </a:rPr>
              <a:t>Movilidades y Cambio Urbano:   Bogotá, Santiago Y Sao Paulo</a:t>
            </a:r>
          </a:p>
          <a:p>
            <a:endParaRPr lang="es-CO" sz="2000" spc="-1" dirty="0">
              <a:solidFill>
                <a:srgbClr val="000000"/>
              </a:solidFill>
              <a:uFill>
                <a:solidFill>
                  <a:srgbClr val="FFFFFF"/>
                </a:solidFill>
              </a:uFill>
              <a:latin typeface="Book Antiqua"/>
              <a:ea typeface="Arial"/>
            </a:endParaRPr>
          </a:p>
          <a:p>
            <a:endParaRPr lang="es-CO" sz="2000" spc="-1" dirty="0">
              <a:solidFill>
                <a:srgbClr val="000000"/>
              </a:solidFill>
              <a:uFill>
                <a:solidFill>
                  <a:srgbClr val="FFFFFF"/>
                </a:solidFill>
              </a:uFill>
              <a:latin typeface="Book Antiqua"/>
              <a:ea typeface="Arial"/>
            </a:endParaRPr>
          </a:p>
          <a:p>
            <a:pPr algn="just"/>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endParaRPr lang="es-CO" sz="2000" spc="-1" dirty="0">
              <a:solidFill>
                <a:srgbClr val="000000"/>
              </a:solidFill>
              <a:uFill>
                <a:solidFill>
                  <a:srgbClr val="FFFFFF"/>
                </a:solidFill>
              </a:uFill>
              <a:latin typeface="Book Antiqua"/>
              <a:ea typeface="Arial"/>
            </a:endParaRPr>
          </a:p>
          <a:p>
            <a:endParaRPr lang="es-CO" sz="2000" dirty="0"/>
          </a:p>
          <a:p>
            <a:endParaRPr lang="es-CO" b="1" dirty="0"/>
          </a:p>
        </p:txBody>
      </p:sp>
    </p:spTree>
    <p:extLst>
      <p:ext uri="{BB962C8B-B14F-4D97-AF65-F5344CB8AC3E}">
        <p14:creationId xmlns:p14="http://schemas.microsoft.com/office/powerpoint/2010/main" val="1751063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6</a:t>
            </a:r>
            <a:r>
              <a:rPr lang="es-CO" sz="2400" b="1" spc="-1" dirty="0" smtClean="0">
                <a:solidFill>
                  <a:srgbClr val="FFFFFF"/>
                </a:solidFill>
                <a:uFill>
                  <a:solidFill>
                    <a:srgbClr val="FFFFFF"/>
                  </a:solidFill>
                </a:uFill>
                <a:latin typeface="Book Antiqua"/>
                <a:ea typeface="Arial"/>
              </a:rPr>
              <a:t>. Bibliografía</a:t>
            </a:r>
            <a:endParaRPr lang="es-CO" spc="-1" dirty="0">
              <a:solidFill>
                <a:srgbClr val="000000"/>
              </a:solidFill>
              <a:uFill>
                <a:solidFill>
                  <a:srgbClr val="FFFFFF"/>
                </a:solidFill>
              </a:uFil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362973" y="3476446"/>
            <a:ext cx="6392174" cy="10955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4985980"/>
          </a:xfrm>
          <a:prstGeom prst="rect">
            <a:avLst/>
          </a:prstGeom>
        </p:spPr>
        <p:txBody>
          <a:bodyPr wrap="square">
            <a:spAutoFit/>
          </a:bodyPr>
          <a:lstStyle/>
          <a:p>
            <a:r>
              <a:rPr lang="es-CO" sz="2000" spc="-1" dirty="0" err="1">
                <a:solidFill>
                  <a:srgbClr val="000000"/>
                </a:solidFill>
                <a:uFill>
                  <a:solidFill>
                    <a:srgbClr val="FFFFFF"/>
                  </a:solidFill>
                </a:uFill>
                <a:latin typeface="Book Antiqua"/>
                <a:ea typeface="Arial"/>
              </a:rPr>
              <a:t>Dangond-Gibsone</a:t>
            </a:r>
            <a:r>
              <a:rPr lang="es-CO" sz="2000" spc="-1" dirty="0">
                <a:solidFill>
                  <a:srgbClr val="000000"/>
                </a:solidFill>
                <a:uFill>
                  <a:solidFill>
                    <a:srgbClr val="FFFFFF"/>
                  </a:solidFill>
                </a:uFill>
                <a:latin typeface="Book Antiqua"/>
                <a:ea typeface="Arial"/>
              </a:rPr>
              <a:t>, </a:t>
            </a:r>
            <a:r>
              <a:rPr lang="es-CO" sz="2000" spc="-1" dirty="0" err="1">
                <a:solidFill>
                  <a:srgbClr val="000000"/>
                </a:solidFill>
                <a:uFill>
                  <a:solidFill>
                    <a:srgbClr val="FFFFFF"/>
                  </a:solidFill>
                </a:uFill>
                <a:latin typeface="Book Antiqua"/>
                <a:ea typeface="Arial"/>
              </a:rPr>
              <a:t>Jolly</a:t>
            </a:r>
            <a:r>
              <a:rPr lang="es-CO" sz="2000" spc="-1" dirty="0">
                <a:solidFill>
                  <a:srgbClr val="000000"/>
                </a:solidFill>
                <a:uFill>
                  <a:solidFill>
                    <a:srgbClr val="FFFFFF"/>
                  </a:solidFill>
                </a:uFill>
                <a:latin typeface="Book Antiqua"/>
                <a:ea typeface="Arial"/>
              </a:rPr>
              <a:t>, </a:t>
            </a:r>
            <a:r>
              <a:rPr lang="es-CO" sz="2000" spc="-1" dirty="0" err="1">
                <a:solidFill>
                  <a:srgbClr val="000000"/>
                </a:solidFill>
                <a:uFill>
                  <a:solidFill>
                    <a:srgbClr val="FFFFFF"/>
                  </a:solidFill>
                </a:uFill>
                <a:latin typeface="Book Antiqua"/>
                <a:ea typeface="Arial"/>
              </a:rPr>
              <a:t>Monteoliva</a:t>
            </a:r>
            <a:r>
              <a:rPr lang="es-CO" sz="2000" spc="-1" dirty="0">
                <a:solidFill>
                  <a:srgbClr val="000000"/>
                </a:solidFill>
                <a:uFill>
                  <a:solidFill>
                    <a:srgbClr val="FFFFFF"/>
                  </a:solidFill>
                </a:uFill>
                <a:latin typeface="Book Antiqua"/>
                <a:ea typeface="Arial"/>
              </a:rPr>
              <a:t> y Rojas (2013). Del Transporte a la movilidad urbana.                                              Universidad Javeriana</a:t>
            </a:r>
          </a:p>
          <a:p>
            <a:endParaRPr lang="es-CO" sz="2000" spc="-1" dirty="0">
              <a:solidFill>
                <a:srgbClr val="000000"/>
              </a:solidFill>
              <a:uFill>
                <a:solidFill>
                  <a:srgbClr val="FFFFFF"/>
                </a:solidFill>
              </a:uFill>
              <a:latin typeface="Book Antiqua"/>
              <a:ea typeface="Arial"/>
            </a:endParaRPr>
          </a:p>
          <a:p>
            <a:r>
              <a:rPr lang="es-CO" sz="2000" spc="-1" dirty="0">
                <a:solidFill>
                  <a:srgbClr val="000000"/>
                </a:solidFill>
                <a:uFill>
                  <a:solidFill>
                    <a:srgbClr val="FFFFFF"/>
                  </a:solidFill>
                </a:uFill>
                <a:latin typeface="Book Antiqua"/>
                <a:ea typeface="Arial"/>
              </a:rPr>
              <a:t>Pérez, Gerson J. Aguilera, María. Otero, Andrea. Sánchez, Andrés. Acosta, Karina. (2014). Economía de las grandes ciudades en Colombia: seis estudios de caso. Volumen 1 de Libros BRC. Banco de la República, Colombia.</a:t>
            </a:r>
          </a:p>
          <a:p>
            <a:endParaRPr lang="es-CO" sz="2000" spc="-1" dirty="0" smtClean="0">
              <a:solidFill>
                <a:srgbClr val="000000"/>
              </a:solidFill>
              <a:uFill>
                <a:solidFill>
                  <a:srgbClr val="FFFFFF"/>
                </a:solidFill>
              </a:uFill>
              <a:latin typeface="Book Antiqua"/>
              <a:ea typeface="Arial"/>
            </a:endParaRPr>
          </a:p>
          <a:p>
            <a:r>
              <a:rPr lang="es-CO" sz="2000" spc="-1" dirty="0" err="1">
                <a:solidFill>
                  <a:srgbClr val="000000"/>
                </a:solidFill>
                <a:uFill>
                  <a:solidFill>
                    <a:srgbClr val="FFFFFF"/>
                  </a:solidFill>
                </a:uFill>
                <a:latin typeface="Book Antiqua"/>
                <a:ea typeface="Arial"/>
              </a:rPr>
              <a:t>Pantaleo</a:t>
            </a:r>
            <a:r>
              <a:rPr lang="es-CO" sz="2000" spc="-1" dirty="0">
                <a:solidFill>
                  <a:srgbClr val="000000"/>
                </a:solidFill>
                <a:uFill>
                  <a:solidFill>
                    <a:srgbClr val="FFFFFF"/>
                  </a:solidFill>
                </a:uFill>
                <a:latin typeface="Book Antiqua"/>
                <a:ea typeface="Arial"/>
              </a:rPr>
              <a:t>, </a:t>
            </a:r>
            <a:r>
              <a:rPr lang="es-CO" sz="2000" spc="-1" dirty="0" err="1">
                <a:solidFill>
                  <a:srgbClr val="000000"/>
                </a:solidFill>
                <a:uFill>
                  <a:solidFill>
                    <a:srgbClr val="FFFFFF"/>
                  </a:solidFill>
                </a:uFill>
                <a:latin typeface="Book Antiqua"/>
                <a:ea typeface="Arial"/>
              </a:rPr>
              <a:t>Gullermo</a:t>
            </a:r>
            <a:r>
              <a:rPr lang="es-CO" sz="2000" spc="-1" dirty="0">
                <a:solidFill>
                  <a:srgbClr val="000000"/>
                </a:solidFill>
                <a:uFill>
                  <a:solidFill>
                    <a:srgbClr val="FFFFFF"/>
                  </a:solidFill>
                </a:uFill>
                <a:latin typeface="Book Antiqua"/>
                <a:ea typeface="Arial"/>
              </a:rPr>
              <a:t> (2015). </a:t>
            </a:r>
            <a:r>
              <a:rPr lang="es-CO" sz="2000" spc="-1" dirty="0" err="1">
                <a:solidFill>
                  <a:srgbClr val="000000"/>
                </a:solidFill>
                <a:uFill>
                  <a:solidFill>
                    <a:srgbClr val="FFFFFF"/>
                  </a:solidFill>
                </a:uFill>
                <a:latin typeface="Book Antiqua"/>
                <a:ea typeface="Arial"/>
              </a:rPr>
              <a:t>Ingenieria</a:t>
            </a:r>
            <a:r>
              <a:rPr lang="es-CO" sz="2000" spc="-1" dirty="0">
                <a:solidFill>
                  <a:srgbClr val="000000"/>
                </a:solidFill>
                <a:uFill>
                  <a:solidFill>
                    <a:srgbClr val="FFFFFF"/>
                  </a:solidFill>
                </a:uFill>
                <a:latin typeface="Book Antiqua"/>
                <a:ea typeface="Arial"/>
              </a:rPr>
              <a:t> de Software. </a:t>
            </a:r>
            <a:r>
              <a:rPr lang="es-CO" sz="2000" spc="-1" dirty="0" err="1">
                <a:solidFill>
                  <a:srgbClr val="000000"/>
                </a:solidFill>
                <a:uFill>
                  <a:solidFill>
                    <a:srgbClr val="FFFFFF"/>
                  </a:solidFill>
                </a:uFill>
                <a:latin typeface="Book Antiqua"/>
                <a:ea typeface="Arial"/>
              </a:rPr>
              <a:t>Alfaomega</a:t>
            </a:r>
            <a:r>
              <a:rPr lang="es-CO" sz="2000" spc="-1" dirty="0">
                <a:solidFill>
                  <a:srgbClr val="000000"/>
                </a:solidFill>
                <a:uFill>
                  <a:solidFill>
                    <a:srgbClr val="FFFFFF"/>
                  </a:solidFill>
                </a:uFill>
                <a:latin typeface="Book Antiqua"/>
                <a:ea typeface="Arial"/>
              </a:rPr>
              <a:t> Grupo Editor</a:t>
            </a:r>
          </a:p>
          <a:p>
            <a:endParaRPr lang="es-CO" sz="2000" spc="-1" dirty="0">
              <a:solidFill>
                <a:srgbClr val="000000"/>
              </a:solidFill>
              <a:uFill>
                <a:solidFill>
                  <a:srgbClr val="FFFFFF"/>
                </a:solidFill>
              </a:uFill>
              <a:latin typeface="Book Antiqua"/>
              <a:ea typeface="Arial"/>
            </a:endParaRPr>
          </a:p>
          <a:p>
            <a:pPr algn="just"/>
            <a:r>
              <a:rPr lang="es-CO" sz="2000" b="1" spc="-1" dirty="0" smtClean="0">
                <a:solidFill>
                  <a:srgbClr val="000000"/>
                </a:solidFill>
                <a:uFill>
                  <a:solidFill>
                    <a:srgbClr val="FFFFFF"/>
                  </a:solidFill>
                </a:uFill>
                <a:latin typeface="Book Antiqua"/>
                <a:ea typeface="Arial"/>
              </a:rPr>
              <a:t/>
            </a:r>
            <a:br>
              <a:rPr lang="es-CO" sz="2000" b="1" spc="-1" dirty="0" smtClean="0">
                <a:solidFill>
                  <a:srgbClr val="000000"/>
                </a:solidFill>
                <a:uFill>
                  <a:solidFill>
                    <a:srgbClr val="FFFFFF"/>
                  </a:solidFill>
                </a:uFill>
                <a:latin typeface="Book Antiqua"/>
                <a:ea typeface="Arial"/>
              </a:rPr>
            </a:br>
            <a:endParaRPr lang="es-CO" sz="2000" spc="-1" dirty="0">
              <a:solidFill>
                <a:srgbClr val="000000"/>
              </a:solidFill>
              <a:uFill>
                <a:solidFill>
                  <a:srgbClr val="FFFFFF"/>
                </a:solidFill>
              </a:uFill>
              <a:latin typeface="Book Antiqua"/>
              <a:ea typeface="Arial"/>
            </a:endParaRPr>
          </a:p>
          <a:p>
            <a:endParaRPr lang="es-CO" sz="2000" dirty="0"/>
          </a:p>
          <a:p>
            <a:endParaRPr lang="es-CO" b="1" dirty="0"/>
          </a:p>
        </p:txBody>
      </p:sp>
    </p:spTree>
    <p:extLst>
      <p:ext uri="{BB962C8B-B14F-4D97-AF65-F5344CB8AC3E}">
        <p14:creationId xmlns:p14="http://schemas.microsoft.com/office/powerpoint/2010/main" val="2950607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p:nvPr/>
        </p:nvSpPr>
        <p:spPr>
          <a:xfrm>
            <a:off x="4428000" y="4863240"/>
            <a:ext cx="5028840" cy="109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CO" sz="6600" b="1" strike="noStrike" spc="41">
                <a:solidFill>
                  <a:srgbClr val="1717B5"/>
                </a:solidFill>
                <a:uFill>
                  <a:solidFill>
                    <a:srgbClr val="FFFFFF"/>
                  </a:solidFill>
                </a:uFill>
                <a:latin typeface="Book Antiqua"/>
                <a:ea typeface="DejaVu Sans"/>
              </a:rPr>
              <a:t>Gracias</a:t>
            </a:r>
            <a:endParaRPr lang="es-CO" sz="1800" b="0" strike="noStrike" spc="-1">
              <a:solidFill>
                <a:srgbClr val="000000"/>
              </a:solidFill>
              <a:uFill>
                <a:solidFill>
                  <a:srgbClr val="FFFFFF"/>
                </a:solidFill>
              </a:uFill>
              <a:latin typeface="Arial"/>
            </a:endParaRPr>
          </a:p>
        </p:txBody>
      </p:sp>
      <p:sp>
        <p:nvSpPr>
          <p:cNvPr id="640" name="CustomShape 2"/>
          <p:cNvSpPr/>
          <p:nvPr/>
        </p:nvSpPr>
        <p:spPr>
          <a:xfrm>
            <a:off x="1660320" y="2662920"/>
            <a:ext cx="619128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CO" sz="1800" b="0" strike="noStrike" spc="-1">
                <a:solidFill>
                  <a:srgbClr val="000000"/>
                </a:solidFill>
                <a:uFill>
                  <a:solidFill>
                    <a:srgbClr val="FFFFFF"/>
                  </a:solidFill>
                </a:uFill>
                <a:latin typeface="Arial"/>
                <a:ea typeface="Arial"/>
              </a:rPr>
              <a:t>“</a:t>
            </a:r>
            <a:r>
              <a:rPr lang="es-CO" sz="1800" b="0" i="1" strike="noStrike" spc="-1">
                <a:solidFill>
                  <a:srgbClr val="000000"/>
                </a:solidFill>
                <a:uFill>
                  <a:solidFill>
                    <a:srgbClr val="FFFFFF"/>
                  </a:solidFill>
                </a:uFill>
                <a:latin typeface="Arial"/>
                <a:ea typeface="Arial"/>
              </a:rPr>
              <a:t>Generar impactos positivos y sostenibles en las personas, comunidades y organizaciones a través de soluciones enfocadas a problemas sociales concretos</a:t>
            </a:r>
            <a:r>
              <a:rPr lang="es-CO" sz="1800" b="0" strike="noStrike" spc="-1">
                <a:solidFill>
                  <a:srgbClr val="000000"/>
                </a:solidFill>
                <a:uFill>
                  <a:solidFill>
                    <a:srgbClr val="FFFFFF"/>
                  </a:solidFill>
                </a:uFill>
                <a:latin typeface="Arial"/>
                <a:ea typeface="Arial"/>
              </a:rPr>
              <a:t>” </a:t>
            </a:r>
            <a:endParaRPr lang="es-CO" sz="1800" b="0" strike="noStrike" spc="-1">
              <a:solidFill>
                <a:srgbClr val="000000"/>
              </a:solidFill>
              <a:uFill>
                <a:solidFill>
                  <a:srgbClr val="FFFFFF"/>
                </a:solidFill>
              </a:uFill>
              <a:latin typeface="Arial"/>
            </a:endParaRPr>
          </a:p>
          <a:p>
            <a:pPr>
              <a:lnSpc>
                <a:spcPct val="100000"/>
              </a:lnSpc>
            </a:pPr>
            <a:endParaRPr lang="es-CO" sz="1800" b="0" strike="noStrike" spc="-1">
              <a:solidFill>
                <a:srgbClr val="000000"/>
              </a:solidFill>
              <a:uFill>
                <a:solidFill>
                  <a:srgbClr val="FFFFFF"/>
                </a:solidFill>
              </a:uFill>
              <a:latin typeface="Arial"/>
            </a:endParaRPr>
          </a:p>
          <a:p>
            <a:pPr>
              <a:lnSpc>
                <a:spcPct val="100000"/>
              </a:lnSpc>
            </a:pPr>
            <a:r>
              <a:rPr lang="es-CO" sz="1800" b="0" strike="noStrike" spc="-1">
                <a:solidFill>
                  <a:srgbClr val="000000"/>
                </a:solidFill>
                <a:uFill>
                  <a:solidFill>
                    <a:srgbClr val="FFFFFF"/>
                  </a:solidFill>
                </a:uFill>
                <a:latin typeface="Arial"/>
                <a:ea typeface="Arial"/>
              </a:rPr>
              <a:t>(UNIMINUTO. 2014)</a:t>
            </a:r>
            <a:endParaRPr lang="es-CO" sz="1800" b="0" strike="noStrike" spc="-1">
              <a:solidFill>
                <a:srgbClr val="000000"/>
              </a:solidFill>
              <a:uFill>
                <a:solidFill>
                  <a:srgbClr val="FFFFFF"/>
                </a:solidFill>
              </a:uFill>
              <a:latin typeface="Arial"/>
            </a:endParaRPr>
          </a:p>
        </p:txBody>
      </p:sp>
      <p:sp>
        <p:nvSpPr>
          <p:cNvPr id="641" name="CustomShape 3"/>
          <p:cNvSpPr/>
          <p:nvPr/>
        </p:nvSpPr>
        <p:spPr>
          <a:xfrm>
            <a:off x="8496000" y="6597360"/>
            <a:ext cx="646560" cy="2592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37</a:t>
            </a:r>
            <a:endParaRPr lang="es-CO"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trike="noStrike" spc="-1" dirty="0">
                <a:solidFill>
                  <a:srgbClr val="FFFFFF"/>
                </a:solidFill>
                <a:uFill>
                  <a:solidFill>
                    <a:srgbClr val="FFFFFF"/>
                  </a:solidFill>
                </a:uFill>
                <a:latin typeface="Book Antiqua"/>
                <a:ea typeface="Arial"/>
              </a:rPr>
              <a:t>1. </a:t>
            </a:r>
            <a:r>
              <a:rPr lang="es-CO" sz="2400" b="1" strike="noStrike" spc="-1" dirty="0" smtClean="0">
                <a:solidFill>
                  <a:srgbClr val="FFFFFF"/>
                </a:solidFill>
                <a:uFill>
                  <a:solidFill>
                    <a:srgbClr val="FFFFFF"/>
                  </a:solidFill>
                </a:uFill>
                <a:latin typeface="Book Antiqua"/>
                <a:ea typeface="Arial"/>
              </a:rPr>
              <a:t>Introducción</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293962" y="2651481"/>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692402" y="1340324"/>
            <a:ext cx="4026248" cy="3077766"/>
          </a:xfrm>
          <a:prstGeom prst="rect">
            <a:avLst/>
          </a:prstGeom>
        </p:spPr>
        <p:txBody>
          <a:bodyPr wrap="square">
            <a:spAutoFit/>
          </a:bodyPr>
          <a:lstStyle/>
          <a:p>
            <a:pPr algn="just"/>
            <a:r>
              <a:rPr lang="es-CO" sz="2200" spc="-1" dirty="0">
                <a:solidFill>
                  <a:srgbClr val="000000"/>
                </a:solidFill>
                <a:uFill>
                  <a:solidFill>
                    <a:srgbClr val="FFFFFF"/>
                  </a:solidFill>
                </a:uFill>
                <a:latin typeface="Book Antiqua"/>
                <a:ea typeface="Arial"/>
              </a:rPr>
              <a:t>El transporte de ciudadanos es uno de los procesos de las grandes ciudades que más problemas </a:t>
            </a:r>
            <a:r>
              <a:rPr lang="es-CO" sz="2200" spc="-1" dirty="0" smtClean="0">
                <a:solidFill>
                  <a:srgbClr val="000000"/>
                </a:solidFill>
                <a:uFill>
                  <a:solidFill>
                    <a:srgbClr val="FFFFFF"/>
                  </a:solidFill>
                </a:uFill>
                <a:latin typeface="Book Antiqua"/>
                <a:ea typeface="Arial"/>
              </a:rPr>
              <a:t>presenta, </a:t>
            </a:r>
            <a:r>
              <a:rPr lang="es-CO" sz="2200" spc="-1" dirty="0">
                <a:solidFill>
                  <a:srgbClr val="000000"/>
                </a:solidFill>
                <a:uFill>
                  <a:solidFill>
                    <a:srgbClr val="FFFFFF"/>
                  </a:solidFill>
                </a:uFill>
                <a:latin typeface="Book Antiqua"/>
                <a:ea typeface="Arial"/>
              </a:rPr>
              <a:t>afectando </a:t>
            </a:r>
            <a:r>
              <a:rPr lang="es-CO" sz="2200" spc="-1" dirty="0" smtClean="0">
                <a:solidFill>
                  <a:srgbClr val="000000"/>
                </a:solidFill>
                <a:uFill>
                  <a:solidFill>
                    <a:srgbClr val="FFFFFF"/>
                  </a:solidFill>
                </a:uFill>
                <a:latin typeface="Book Antiqua"/>
                <a:ea typeface="Arial"/>
              </a:rPr>
              <a:t>la </a:t>
            </a:r>
            <a:r>
              <a:rPr lang="es-CO" sz="2200" spc="-1" dirty="0">
                <a:solidFill>
                  <a:srgbClr val="000000"/>
                </a:solidFill>
                <a:uFill>
                  <a:solidFill>
                    <a:srgbClr val="FFFFFF"/>
                  </a:solidFill>
                </a:uFill>
                <a:latin typeface="Book Antiqua"/>
                <a:ea typeface="Arial"/>
              </a:rPr>
              <a:t>calidad de vida. </a:t>
            </a:r>
            <a:endParaRPr lang="es-CO" sz="2200" spc="-1" dirty="0" smtClean="0">
              <a:solidFill>
                <a:srgbClr val="000000"/>
              </a:solidFill>
              <a:uFill>
                <a:solidFill>
                  <a:srgbClr val="FFFFFF"/>
                </a:solidFill>
              </a:uFill>
              <a:latin typeface="Book Antiqua"/>
              <a:ea typeface="Arial"/>
            </a:endParaRPr>
          </a:p>
          <a:p>
            <a:pPr algn="just"/>
            <a:endParaRPr lang="es-CO" sz="2200" spc="-1" dirty="0">
              <a:solidFill>
                <a:srgbClr val="000000"/>
              </a:solidFill>
              <a:uFill>
                <a:solidFill>
                  <a:srgbClr val="FFFFFF"/>
                </a:solidFill>
              </a:uFill>
              <a:latin typeface="Book Antiqua"/>
              <a:ea typeface="Arial"/>
            </a:endParaRPr>
          </a:p>
          <a:p>
            <a:pPr algn="just"/>
            <a:endParaRPr lang="es-CO" sz="2200" spc="-1" dirty="0">
              <a:solidFill>
                <a:srgbClr val="000000"/>
              </a:solidFill>
              <a:uFill>
                <a:solidFill>
                  <a:srgbClr val="FFFFFF"/>
                </a:solidFill>
              </a:uFill>
              <a:latin typeface="Book Antiqua"/>
              <a:ea typeface="Arial"/>
            </a:endParaRPr>
          </a:p>
          <a:p>
            <a:endParaRPr lang="es-CO" sz="2200" b="1" dirty="0"/>
          </a:p>
          <a:p>
            <a:endParaRPr lang="es-CO" b="1" dirty="0"/>
          </a:p>
        </p:txBody>
      </p:sp>
      <p:sp>
        <p:nvSpPr>
          <p:cNvPr id="2" name="1 Rectángulo"/>
          <p:cNvSpPr/>
          <p:nvPr/>
        </p:nvSpPr>
        <p:spPr>
          <a:xfrm>
            <a:off x="4399471" y="3995004"/>
            <a:ext cx="4386531" cy="2462213"/>
          </a:xfrm>
          <a:prstGeom prst="rect">
            <a:avLst/>
          </a:prstGeom>
        </p:spPr>
        <p:txBody>
          <a:bodyPr wrap="square">
            <a:spAutoFit/>
          </a:bodyPr>
          <a:lstStyle/>
          <a:p>
            <a:pPr algn="just"/>
            <a:r>
              <a:rPr lang="es-CO" sz="2200" spc="-1" dirty="0">
                <a:solidFill>
                  <a:srgbClr val="000000"/>
                </a:solidFill>
                <a:uFill>
                  <a:solidFill>
                    <a:srgbClr val="FFFFFF"/>
                  </a:solidFill>
                </a:uFill>
                <a:latin typeface="Book Antiqua"/>
                <a:ea typeface="Arial"/>
              </a:rPr>
              <a:t>Para el caso de Bogotá D.C.,  el </a:t>
            </a:r>
            <a:endParaRPr lang="es-CO" sz="2200" spc="-1" dirty="0" smtClean="0">
              <a:solidFill>
                <a:srgbClr val="000000"/>
              </a:solidFill>
              <a:uFill>
                <a:solidFill>
                  <a:srgbClr val="FFFFFF"/>
                </a:solidFill>
              </a:uFill>
              <a:latin typeface="Book Antiqua"/>
              <a:ea typeface="Arial"/>
            </a:endParaRPr>
          </a:p>
          <a:p>
            <a:pPr algn="just"/>
            <a:r>
              <a:rPr lang="es-CO" sz="2200" spc="-1" dirty="0" smtClean="0">
                <a:solidFill>
                  <a:srgbClr val="000000"/>
                </a:solidFill>
                <a:uFill>
                  <a:solidFill>
                    <a:srgbClr val="FFFFFF"/>
                  </a:solidFill>
                </a:uFill>
                <a:latin typeface="Book Antiqua"/>
                <a:ea typeface="Arial"/>
              </a:rPr>
              <a:t>transporte </a:t>
            </a:r>
            <a:r>
              <a:rPr lang="es-CO" sz="2200" spc="-1" dirty="0">
                <a:solidFill>
                  <a:srgbClr val="000000"/>
                </a:solidFill>
                <a:uFill>
                  <a:solidFill>
                    <a:srgbClr val="FFFFFF"/>
                  </a:solidFill>
                </a:uFill>
                <a:latin typeface="Book Antiqua"/>
                <a:ea typeface="Arial"/>
              </a:rPr>
              <a:t>de ciudadanos ha tenido fuertes </a:t>
            </a:r>
            <a:r>
              <a:rPr lang="es-CO" sz="2200" spc="-1" dirty="0" smtClean="0">
                <a:solidFill>
                  <a:srgbClr val="000000"/>
                </a:solidFill>
                <a:uFill>
                  <a:solidFill>
                    <a:srgbClr val="FFFFFF"/>
                  </a:solidFill>
                </a:uFill>
                <a:latin typeface="Book Antiqua"/>
                <a:ea typeface="Arial"/>
              </a:rPr>
              <a:t>complicaciones </a:t>
            </a:r>
            <a:r>
              <a:rPr lang="es-CO" sz="2200" spc="-1" dirty="0">
                <a:solidFill>
                  <a:srgbClr val="000000"/>
                </a:solidFill>
                <a:uFill>
                  <a:solidFill>
                    <a:srgbClr val="FFFFFF"/>
                  </a:solidFill>
                </a:uFill>
                <a:latin typeface="Book Antiqua"/>
                <a:ea typeface="Arial"/>
              </a:rPr>
              <a:t>en los últimos años debido al incremento de la población y </a:t>
            </a:r>
            <a:r>
              <a:rPr lang="es-CO" sz="2200" spc="-1" dirty="0" smtClean="0">
                <a:solidFill>
                  <a:srgbClr val="000000"/>
                </a:solidFill>
                <a:uFill>
                  <a:solidFill>
                    <a:srgbClr val="FFFFFF"/>
                  </a:solidFill>
                </a:uFill>
                <a:latin typeface="Book Antiqua"/>
                <a:ea typeface="Arial"/>
              </a:rPr>
              <a:t>al deterioro de la infraestructura vial.</a:t>
            </a:r>
            <a:endParaRPr lang="es-CO" sz="2200" spc="-1" dirty="0">
              <a:solidFill>
                <a:srgbClr val="000000"/>
              </a:solidFill>
              <a:uFill>
                <a:solidFill>
                  <a:srgbClr val="FFFFFF"/>
                </a:solidFill>
              </a:uFill>
              <a:latin typeface="Book Antiqua"/>
              <a:ea typeface="Arial"/>
            </a:endParaRPr>
          </a:p>
        </p:txBody>
      </p:sp>
      <p:pic>
        <p:nvPicPr>
          <p:cNvPr id="3076" name="Picture 4" descr="Imagen relacionad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570"/>
          <a:stretch/>
        </p:blipFill>
        <p:spPr bwMode="auto">
          <a:xfrm>
            <a:off x="4923693" y="1389356"/>
            <a:ext cx="3862309" cy="21063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02" y="3366121"/>
            <a:ext cx="3440928" cy="25864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3 Rectángulo"/>
          <p:cNvSpPr/>
          <p:nvPr/>
        </p:nvSpPr>
        <p:spPr>
          <a:xfrm>
            <a:off x="5198123" y="3527080"/>
            <a:ext cx="1260666" cy="338554"/>
          </a:xfrm>
          <a:prstGeom prst="rect">
            <a:avLst/>
          </a:prstGeom>
        </p:spPr>
        <p:txBody>
          <a:bodyPr wrap="none">
            <a:spAutoFit/>
          </a:bodyPr>
          <a:lstStyle/>
          <a:p>
            <a:r>
              <a:rPr lang="es-CO" altLang="es-CO" sz="1600" i="1" dirty="0"/>
              <a:t>Tomado de:</a:t>
            </a:r>
            <a:endParaRPr lang="es-CO" sz="1600" dirty="0"/>
          </a:p>
        </p:txBody>
      </p:sp>
      <p:sp>
        <p:nvSpPr>
          <p:cNvPr id="12" name="11 Rectángulo"/>
          <p:cNvSpPr/>
          <p:nvPr/>
        </p:nvSpPr>
        <p:spPr>
          <a:xfrm>
            <a:off x="1358596" y="6118663"/>
            <a:ext cx="1260666" cy="338554"/>
          </a:xfrm>
          <a:prstGeom prst="rect">
            <a:avLst/>
          </a:prstGeom>
        </p:spPr>
        <p:txBody>
          <a:bodyPr wrap="none">
            <a:spAutoFit/>
          </a:bodyPr>
          <a:lstStyle/>
          <a:p>
            <a:r>
              <a:rPr lang="es-CO" altLang="es-CO" sz="1600" i="1" dirty="0"/>
              <a:t>Tomado de:</a:t>
            </a:r>
            <a:endParaRPr lang="es-CO" sz="1600" dirty="0"/>
          </a:p>
        </p:txBody>
      </p:sp>
    </p:spTree>
    <p:extLst>
      <p:ext uri="{BB962C8B-B14F-4D97-AF65-F5344CB8AC3E}">
        <p14:creationId xmlns:p14="http://schemas.microsoft.com/office/powerpoint/2010/main" val="1394107780"/>
      </p:ext>
    </p:extLst>
  </p:cSld>
  <p:clrMapOvr>
    <a:masterClrMapping/>
  </p:clrMapOvr>
  <mc:AlternateContent xmlns:mc="http://schemas.openxmlformats.org/markup-compatibility/2006">
    <mc:Choice xmlns:p14="http://schemas.microsoft.com/office/powerpoint/2010/main" Requires="p14">
      <p:transition spd="slow" p14:dur="3400" advTm="22000">
        <p14:reveal/>
      </p:transition>
    </mc:Choice>
    <mc:Fallback>
      <p:transition spd="slow" advTm="2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11"/>
                                        </p:tgtEl>
                                      </p:cBhvr>
                                    </p:animEffect>
                                    <p:animScale>
                                      <p:cBhvr>
                                        <p:cTn id="7" dur="250" autoRev="1" fill="hold"/>
                                        <p:tgtEl>
                                          <p:spTgt spid="311"/>
                                        </p:tgtEl>
                                      </p:cBhvr>
                                      <p:by x="105000" y="105000"/>
                                    </p:animScale>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0-#ppt_w/2"/>
                                          </p:val>
                                        </p:tav>
                                        <p:tav tm="100000">
                                          <p:val>
                                            <p:strVal val="#ppt_x"/>
                                          </p:val>
                                        </p:tav>
                                      </p:tavLst>
                                    </p:anim>
                                    <p:anim calcmode="lin" valueType="num">
                                      <p:cBhvr additive="base">
                                        <p:cTn id="12" dur="20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2500"/>
                            </p:stCondLst>
                            <p:childTnLst>
                              <p:par>
                                <p:cTn id="14" presetID="53" presetClass="entr" presetSubtype="16" fill="hold" nodeType="afterEffect">
                                  <p:stCondLst>
                                    <p:cond delay="5000"/>
                                  </p:stCondLst>
                                  <p:childTnLst>
                                    <p:set>
                                      <p:cBhvr>
                                        <p:cTn id="15" dur="1" fill="hold">
                                          <p:stCondLst>
                                            <p:cond delay="0"/>
                                          </p:stCondLst>
                                        </p:cTn>
                                        <p:tgtEl>
                                          <p:spTgt spid="3076"/>
                                        </p:tgtEl>
                                        <p:attrNameLst>
                                          <p:attrName>style.visibility</p:attrName>
                                        </p:attrNameLst>
                                      </p:cBhvr>
                                      <p:to>
                                        <p:strVal val="visible"/>
                                      </p:to>
                                    </p:set>
                                    <p:anim calcmode="lin" valueType="num">
                                      <p:cBhvr>
                                        <p:cTn id="16" dur="3000" fill="hold"/>
                                        <p:tgtEl>
                                          <p:spTgt spid="3076"/>
                                        </p:tgtEl>
                                        <p:attrNameLst>
                                          <p:attrName>ppt_w</p:attrName>
                                        </p:attrNameLst>
                                      </p:cBhvr>
                                      <p:tavLst>
                                        <p:tav tm="0">
                                          <p:val>
                                            <p:fltVal val="0"/>
                                          </p:val>
                                        </p:tav>
                                        <p:tav tm="100000">
                                          <p:val>
                                            <p:strVal val="#ppt_w"/>
                                          </p:val>
                                        </p:tav>
                                      </p:tavLst>
                                    </p:anim>
                                    <p:anim calcmode="lin" valueType="num">
                                      <p:cBhvr>
                                        <p:cTn id="17" dur="3000" fill="hold"/>
                                        <p:tgtEl>
                                          <p:spTgt spid="3076"/>
                                        </p:tgtEl>
                                        <p:attrNameLst>
                                          <p:attrName>ppt_h</p:attrName>
                                        </p:attrNameLst>
                                      </p:cBhvr>
                                      <p:tavLst>
                                        <p:tav tm="0">
                                          <p:val>
                                            <p:fltVal val="0"/>
                                          </p:val>
                                        </p:tav>
                                        <p:tav tm="100000">
                                          <p:val>
                                            <p:strVal val="#ppt_h"/>
                                          </p:val>
                                        </p:tav>
                                      </p:tavLst>
                                    </p:anim>
                                    <p:animEffect transition="in" filter="fade">
                                      <p:cBhvr>
                                        <p:cTn id="18" dur="3000"/>
                                        <p:tgtEl>
                                          <p:spTgt spid="3076"/>
                                        </p:tgtEl>
                                      </p:cBhvr>
                                    </p:animEffect>
                                  </p:childTnLst>
                                </p:cTn>
                              </p:par>
                            </p:childTnLst>
                          </p:cTn>
                        </p:par>
                        <p:par>
                          <p:cTn id="19" fill="hold">
                            <p:stCondLst>
                              <p:cond delay="1050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p:stCondLst>
                              <p:cond delay="10500"/>
                            </p:stCondLst>
                            <p:childTnLst>
                              <p:par>
                                <p:cTn id="23" presetID="2" presetClass="entr" presetSubtype="6" fill="hold" grpId="0" nodeType="afterEffect">
                                  <p:stCondLst>
                                    <p:cond delay="75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2000" fill="hold"/>
                                        <p:tgtEl>
                                          <p:spTgt spid="2"/>
                                        </p:tgtEl>
                                        <p:attrNameLst>
                                          <p:attrName>ppt_x</p:attrName>
                                        </p:attrNameLst>
                                      </p:cBhvr>
                                      <p:tavLst>
                                        <p:tav tm="0">
                                          <p:val>
                                            <p:strVal val="1+#ppt_w/2"/>
                                          </p:val>
                                        </p:tav>
                                        <p:tav tm="100000">
                                          <p:val>
                                            <p:strVal val="#ppt_x"/>
                                          </p:val>
                                        </p:tav>
                                      </p:tavLst>
                                    </p:anim>
                                    <p:anim calcmode="lin" valueType="num">
                                      <p:cBhvr additive="base">
                                        <p:cTn id="26" dur="2000" fill="hold"/>
                                        <p:tgtEl>
                                          <p:spTgt spid="2"/>
                                        </p:tgtEl>
                                        <p:attrNameLst>
                                          <p:attrName>ppt_y</p:attrName>
                                        </p:attrNameLst>
                                      </p:cBhvr>
                                      <p:tavLst>
                                        <p:tav tm="0">
                                          <p:val>
                                            <p:strVal val="1+#ppt_h/2"/>
                                          </p:val>
                                        </p:tav>
                                        <p:tav tm="100000">
                                          <p:val>
                                            <p:strVal val="#ppt_y"/>
                                          </p:val>
                                        </p:tav>
                                      </p:tavLst>
                                    </p:anim>
                                  </p:childTnLst>
                                </p:cTn>
                              </p:par>
                            </p:childTnLst>
                          </p:cTn>
                        </p:par>
                        <p:par>
                          <p:cTn id="27" fill="hold">
                            <p:stCondLst>
                              <p:cond delay="13250"/>
                            </p:stCondLst>
                            <p:childTnLst>
                              <p:par>
                                <p:cTn id="28" presetID="42" presetClass="entr" presetSubtype="0" fill="hold" nodeType="afterEffect">
                                  <p:stCondLst>
                                    <p:cond delay="5000"/>
                                  </p:stCondLst>
                                  <p:childTnLst>
                                    <p:set>
                                      <p:cBhvr>
                                        <p:cTn id="29" dur="1" fill="hold">
                                          <p:stCondLst>
                                            <p:cond delay="0"/>
                                          </p:stCondLst>
                                        </p:cTn>
                                        <p:tgtEl>
                                          <p:spTgt spid="3078"/>
                                        </p:tgtEl>
                                        <p:attrNameLst>
                                          <p:attrName>style.visibility</p:attrName>
                                        </p:attrNameLst>
                                      </p:cBhvr>
                                      <p:to>
                                        <p:strVal val="visible"/>
                                      </p:to>
                                    </p:set>
                                    <p:animEffect transition="in" filter="fade">
                                      <p:cBhvr>
                                        <p:cTn id="30" dur="1500"/>
                                        <p:tgtEl>
                                          <p:spTgt spid="3078"/>
                                        </p:tgtEl>
                                      </p:cBhvr>
                                    </p:animEffect>
                                    <p:anim calcmode="lin" valueType="num">
                                      <p:cBhvr>
                                        <p:cTn id="31" dur="1500" fill="hold"/>
                                        <p:tgtEl>
                                          <p:spTgt spid="3078"/>
                                        </p:tgtEl>
                                        <p:attrNameLst>
                                          <p:attrName>ppt_x</p:attrName>
                                        </p:attrNameLst>
                                      </p:cBhvr>
                                      <p:tavLst>
                                        <p:tav tm="0">
                                          <p:val>
                                            <p:strVal val="#ppt_x"/>
                                          </p:val>
                                        </p:tav>
                                        <p:tav tm="100000">
                                          <p:val>
                                            <p:strVal val="#ppt_x"/>
                                          </p:val>
                                        </p:tav>
                                      </p:tavLst>
                                    </p:anim>
                                    <p:anim calcmode="lin" valueType="num">
                                      <p:cBhvr>
                                        <p:cTn id="32" dur="1500" fill="hold"/>
                                        <p:tgtEl>
                                          <p:spTgt spid="3078"/>
                                        </p:tgtEl>
                                        <p:attrNameLst>
                                          <p:attrName>ppt_y</p:attrName>
                                        </p:attrNameLst>
                                      </p:cBhvr>
                                      <p:tavLst>
                                        <p:tav tm="0">
                                          <p:val>
                                            <p:strVal val="#ppt_y+.1"/>
                                          </p:val>
                                        </p:tav>
                                        <p:tav tm="100000">
                                          <p:val>
                                            <p:strVal val="#ppt_y"/>
                                          </p:val>
                                        </p:tav>
                                      </p:tavLst>
                                    </p:anim>
                                  </p:childTnLst>
                                </p:cTn>
                              </p:par>
                            </p:childTnLst>
                          </p:cTn>
                        </p:par>
                        <p:par>
                          <p:cTn id="33" fill="hold">
                            <p:stCondLst>
                              <p:cond delay="1975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 grpId="0"/>
      <p:bldP spid="2" grpId="0"/>
      <p:bldP spid="4"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trike="noStrike" spc="-1" dirty="0">
                <a:solidFill>
                  <a:srgbClr val="FFFFFF"/>
                </a:solidFill>
                <a:uFill>
                  <a:solidFill>
                    <a:srgbClr val="FFFFFF"/>
                  </a:solidFill>
                </a:uFill>
                <a:latin typeface="Book Antiqua"/>
                <a:ea typeface="Arial"/>
              </a:rPr>
              <a:t>1. </a:t>
            </a:r>
            <a:r>
              <a:rPr lang="es-CO" sz="2400" b="1" strike="noStrike" spc="-1" dirty="0" smtClean="0">
                <a:solidFill>
                  <a:srgbClr val="FFFFFF"/>
                </a:solidFill>
                <a:uFill>
                  <a:solidFill>
                    <a:srgbClr val="FFFFFF"/>
                  </a:solidFill>
                </a:uFill>
                <a:latin typeface="Book Antiqua"/>
                <a:ea typeface="Arial"/>
              </a:rPr>
              <a:t>Introducción</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293962" y="2651481"/>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569343" y="1340324"/>
            <a:ext cx="8022565" cy="2062103"/>
          </a:xfrm>
          <a:prstGeom prst="rect">
            <a:avLst/>
          </a:prstGeom>
        </p:spPr>
        <p:txBody>
          <a:bodyPr wrap="square">
            <a:spAutoFit/>
          </a:bodyPr>
          <a:lstStyle/>
          <a:p>
            <a:r>
              <a:rPr lang="es-CO" sz="2200" spc="-1" dirty="0">
                <a:solidFill>
                  <a:srgbClr val="000000"/>
                </a:solidFill>
                <a:uFill>
                  <a:solidFill>
                    <a:srgbClr val="FFFFFF"/>
                  </a:solidFill>
                </a:uFill>
                <a:latin typeface="Book Antiqua"/>
                <a:ea typeface="Arial"/>
              </a:rPr>
              <a:t>Según estadísticas del DANE frente al comercio de </a:t>
            </a:r>
            <a:r>
              <a:rPr lang="es-CO" sz="2200" spc="-1" dirty="0" smtClean="0">
                <a:solidFill>
                  <a:srgbClr val="000000"/>
                </a:solidFill>
                <a:uFill>
                  <a:solidFill>
                    <a:srgbClr val="FFFFFF"/>
                  </a:solidFill>
                </a:uFill>
                <a:latin typeface="Book Antiqua"/>
                <a:ea typeface="Arial"/>
              </a:rPr>
              <a:t>vehículos, </a:t>
            </a:r>
            <a:r>
              <a:rPr lang="es-CO" sz="2200" spc="-1" dirty="0">
                <a:solidFill>
                  <a:srgbClr val="000000"/>
                </a:solidFill>
                <a:uFill>
                  <a:solidFill>
                    <a:srgbClr val="FFFFFF"/>
                  </a:solidFill>
                </a:uFill>
                <a:latin typeface="Book Antiqua"/>
                <a:ea typeface="Arial"/>
              </a:rPr>
              <a:t>en el primer trimestre de </a:t>
            </a:r>
            <a:r>
              <a:rPr lang="es-CO" sz="2200" spc="-1" dirty="0" smtClean="0">
                <a:solidFill>
                  <a:srgbClr val="000000"/>
                </a:solidFill>
                <a:uFill>
                  <a:solidFill>
                    <a:srgbClr val="FFFFFF"/>
                  </a:solidFill>
                </a:uFill>
                <a:latin typeface="Book Antiqua"/>
                <a:ea typeface="Arial"/>
              </a:rPr>
              <a:t>2014 </a:t>
            </a:r>
            <a:r>
              <a:rPr lang="es-CO" sz="2200" spc="-1" dirty="0">
                <a:solidFill>
                  <a:srgbClr val="000000"/>
                </a:solidFill>
                <a:uFill>
                  <a:solidFill>
                    <a:srgbClr val="FFFFFF"/>
                  </a:solidFill>
                </a:uFill>
                <a:latin typeface="Book Antiqua"/>
                <a:ea typeface="Arial"/>
              </a:rPr>
              <a:t>se vendieron 66.988 unidades de vehículos automotores de los cuales, </a:t>
            </a:r>
            <a:r>
              <a:rPr lang="es-CO" sz="2200" spc="-1" dirty="0" smtClean="0">
                <a:solidFill>
                  <a:srgbClr val="000000"/>
                </a:solidFill>
                <a:uFill>
                  <a:solidFill>
                    <a:srgbClr val="FFFFFF"/>
                  </a:solidFill>
                </a:uFill>
                <a:latin typeface="Book Antiqua"/>
                <a:ea typeface="Arial"/>
              </a:rPr>
              <a:t>34.471 </a:t>
            </a:r>
            <a:r>
              <a:rPr lang="es-CO" sz="2200" spc="-1" dirty="0">
                <a:solidFill>
                  <a:srgbClr val="000000"/>
                </a:solidFill>
                <a:uFill>
                  <a:solidFill>
                    <a:srgbClr val="FFFFFF"/>
                  </a:solidFill>
                </a:uFill>
                <a:latin typeface="Book Antiqua"/>
                <a:ea typeface="Arial"/>
              </a:rPr>
              <a:t>correspondieron a automóviles particulares (51.5%). A la fecha de hoy, la compra de carros sigue aumentando.</a:t>
            </a:r>
            <a:endParaRPr lang="es-CO" sz="2200" b="1" dirty="0"/>
          </a:p>
          <a:p>
            <a:endParaRPr lang="es-CO" b="1" dirty="0"/>
          </a:p>
        </p:txBody>
      </p:sp>
      <p:pic>
        <p:nvPicPr>
          <p:cNvPr id="2050"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1495" y="3176446"/>
            <a:ext cx="4313208" cy="2879067"/>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3147433" y="6137427"/>
            <a:ext cx="1260666" cy="338554"/>
          </a:xfrm>
          <a:prstGeom prst="rect">
            <a:avLst/>
          </a:prstGeom>
        </p:spPr>
        <p:txBody>
          <a:bodyPr wrap="none">
            <a:spAutoFit/>
          </a:bodyPr>
          <a:lstStyle/>
          <a:p>
            <a:r>
              <a:rPr lang="es-CO" altLang="es-CO" sz="1600" i="1" dirty="0"/>
              <a:t>Tomado de:</a:t>
            </a:r>
            <a:endParaRPr lang="es-CO" sz="1600" dirty="0"/>
          </a:p>
        </p:txBody>
      </p:sp>
    </p:spTree>
    <p:extLst>
      <p:ext uri="{BB962C8B-B14F-4D97-AF65-F5344CB8AC3E}">
        <p14:creationId xmlns:p14="http://schemas.microsoft.com/office/powerpoint/2010/main" val="2712725560"/>
      </p:ext>
    </p:extLst>
  </p:cSld>
  <p:clrMapOvr>
    <a:masterClrMapping/>
  </p:clrMapOvr>
  <mc:AlternateContent xmlns:mc="http://schemas.openxmlformats.org/markup-compatibility/2006">
    <mc:Choice xmlns:p14="http://schemas.microsoft.com/office/powerpoint/2010/main" Requires="p14">
      <p:transition spd="slow" p14:dur="2000" advTm="26000"/>
    </mc:Choice>
    <mc:Fallback>
      <p:transition spd="slow" advTm="2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31" presetClass="entr" presetSubtype="0" fill="hold" nodeType="afterEffect">
                                  <p:stCondLst>
                                    <p:cond delay="700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2000" fill="hold"/>
                                        <p:tgtEl>
                                          <p:spTgt spid="2050"/>
                                        </p:tgtEl>
                                        <p:attrNameLst>
                                          <p:attrName>ppt_w</p:attrName>
                                        </p:attrNameLst>
                                      </p:cBhvr>
                                      <p:tavLst>
                                        <p:tav tm="0">
                                          <p:val>
                                            <p:fltVal val="0"/>
                                          </p:val>
                                        </p:tav>
                                        <p:tav tm="100000">
                                          <p:val>
                                            <p:strVal val="#ppt_w"/>
                                          </p:val>
                                        </p:tav>
                                      </p:tavLst>
                                    </p:anim>
                                    <p:anim calcmode="lin" valueType="num">
                                      <p:cBhvr>
                                        <p:cTn id="13" dur="2000" fill="hold"/>
                                        <p:tgtEl>
                                          <p:spTgt spid="2050"/>
                                        </p:tgtEl>
                                        <p:attrNameLst>
                                          <p:attrName>ppt_h</p:attrName>
                                        </p:attrNameLst>
                                      </p:cBhvr>
                                      <p:tavLst>
                                        <p:tav tm="0">
                                          <p:val>
                                            <p:fltVal val="0"/>
                                          </p:val>
                                        </p:tav>
                                        <p:tav tm="100000">
                                          <p:val>
                                            <p:strVal val="#ppt_h"/>
                                          </p:val>
                                        </p:tav>
                                      </p:tavLst>
                                    </p:anim>
                                    <p:anim calcmode="lin" valueType="num">
                                      <p:cBhvr>
                                        <p:cTn id="14" dur="2000" fill="hold"/>
                                        <p:tgtEl>
                                          <p:spTgt spid="2050"/>
                                        </p:tgtEl>
                                        <p:attrNameLst>
                                          <p:attrName>style.rotation</p:attrName>
                                        </p:attrNameLst>
                                      </p:cBhvr>
                                      <p:tavLst>
                                        <p:tav tm="0">
                                          <p:val>
                                            <p:fltVal val="90"/>
                                          </p:val>
                                        </p:tav>
                                        <p:tav tm="100000">
                                          <p:val>
                                            <p:fltVal val="0"/>
                                          </p:val>
                                        </p:tav>
                                      </p:tavLst>
                                    </p:anim>
                                    <p:animEffect transition="in" filter="fade">
                                      <p:cBhvr>
                                        <p:cTn id="15" dur="2000"/>
                                        <p:tgtEl>
                                          <p:spTgt spid="2050"/>
                                        </p:tgtEl>
                                      </p:cBhvr>
                                    </p:animEffect>
                                  </p:childTnLst>
                                </p:cTn>
                              </p:par>
                            </p:childTnLst>
                          </p:cTn>
                        </p:par>
                        <p:par>
                          <p:cTn id="16" fill="hold">
                            <p:stCondLst>
                              <p:cond delay="110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trike="noStrike" spc="-1" dirty="0">
                <a:solidFill>
                  <a:srgbClr val="FFFFFF"/>
                </a:solidFill>
                <a:uFill>
                  <a:solidFill>
                    <a:srgbClr val="FFFFFF"/>
                  </a:solidFill>
                </a:uFill>
                <a:latin typeface="Book Antiqua"/>
                <a:ea typeface="Arial"/>
              </a:rPr>
              <a:t>1. </a:t>
            </a:r>
            <a:r>
              <a:rPr lang="es-CO" sz="2400" b="1" strike="noStrike" spc="-1" dirty="0" smtClean="0">
                <a:solidFill>
                  <a:srgbClr val="FFFFFF"/>
                </a:solidFill>
                <a:uFill>
                  <a:solidFill>
                    <a:srgbClr val="FFFFFF"/>
                  </a:solidFill>
                </a:uFill>
                <a:latin typeface="Book Antiqua"/>
                <a:ea typeface="Arial"/>
              </a:rPr>
              <a:t>Introducción</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293962" y="2651481"/>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2739211"/>
          </a:xfrm>
          <a:prstGeom prst="rect">
            <a:avLst/>
          </a:prstGeom>
        </p:spPr>
        <p:txBody>
          <a:bodyPr wrap="square">
            <a:spAutoFit/>
          </a:bodyPr>
          <a:lstStyle/>
          <a:p>
            <a:pPr algn="just"/>
            <a:r>
              <a:rPr lang="es-CO" sz="2200" spc="-1" dirty="0">
                <a:solidFill>
                  <a:srgbClr val="000000"/>
                </a:solidFill>
                <a:uFill>
                  <a:solidFill>
                    <a:srgbClr val="FFFFFF"/>
                  </a:solidFill>
                </a:uFill>
                <a:latin typeface="Book Antiqua"/>
                <a:ea typeface="Arial"/>
              </a:rPr>
              <a:t>Debido al alto porcentaje, es que la ciudad requiere replantearse el tema de la eficiencia, el costo y la calidad al movilizarse. </a:t>
            </a:r>
            <a:r>
              <a:rPr lang="es-CO" sz="2200" spc="-1" dirty="0">
                <a:solidFill>
                  <a:srgbClr val="000000"/>
                </a:solidFill>
                <a:uFill>
                  <a:solidFill>
                    <a:srgbClr val="FFFFFF"/>
                  </a:solidFill>
                </a:uFill>
                <a:latin typeface="Book Antiqua"/>
                <a:ea typeface="Arial"/>
              </a:rPr>
              <a:t>La dependencia al transporte, implica consumo de tiempo y </a:t>
            </a:r>
            <a:r>
              <a:rPr lang="es-CO" sz="2200" spc="-1" dirty="0" smtClean="0">
                <a:solidFill>
                  <a:srgbClr val="000000"/>
                </a:solidFill>
                <a:uFill>
                  <a:solidFill>
                    <a:srgbClr val="FFFFFF"/>
                  </a:solidFill>
                </a:uFill>
                <a:latin typeface="Book Antiqua"/>
                <a:ea typeface="Arial"/>
              </a:rPr>
              <a:t>espacio, por ende, es necesario </a:t>
            </a:r>
            <a:r>
              <a:rPr lang="es-CO" sz="2200" spc="-1" dirty="0">
                <a:solidFill>
                  <a:srgbClr val="000000"/>
                </a:solidFill>
                <a:uFill>
                  <a:solidFill>
                    <a:srgbClr val="FFFFFF"/>
                  </a:solidFill>
                </a:uFill>
                <a:latin typeface="Book Antiqua"/>
                <a:ea typeface="Arial"/>
              </a:rPr>
              <a:t>contemplar las distintas formas de atención al </a:t>
            </a:r>
            <a:r>
              <a:rPr lang="es-CO" sz="2200" spc="-1" dirty="0" smtClean="0">
                <a:solidFill>
                  <a:srgbClr val="000000"/>
                </a:solidFill>
                <a:uFill>
                  <a:solidFill>
                    <a:srgbClr val="FFFFFF"/>
                  </a:solidFill>
                </a:uFill>
                <a:latin typeface="Book Antiqua"/>
                <a:ea typeface="Arial"/>
              </a:rPr>
              <a:t>usuario, lo que </a:t>
            </a:r>
            <a:r>
              <a:rPr lang="es-CO" sz="2200" spc="-1" dirty="0">
                <a:solidFill>
                  <a:srgbClr val="000000"/>
                </a:solidFill>
                <a:uFill>
                  <a:solidFill>
                    <a:srgbClr val="FFFFFF"/>
                  </a:solidFill>
                </a:uFill>
                <a:latin typeface="Book Antiqua"/>
                <a:ea typeface="Arial"/>
              </a:rPr>
              <a:t>obliga a acentuarse en diferentes opciones para mejorar su bienestar</a:t>
            </a:r>
            <a:r>
              <a:rPr lang="es-CO" sz="2200" spc="-1" dirty="0" smtClean="0">
                <a:solidFill>
                  <a:srgbClr val="000000"/>
                </a:solidFill>
                <a:uFill>
                  <a:solidFill>
                    <a:srgbClr val="FFFFFF"/>
                  </a:solidFill>
                </a:uFill>
                <a:latin typeface="Book Antiqua"/>
                <a:ea typeface="Arial"/>
              </a:rPr>
              <a:t>.</a:t>
            </a:r>
            <a:endParaRPr lang="es-CO" sz="2200" b="1" dirty="0" smtClean="0"/>
          </a:p>
          <a:p>
            <a:endParaRPr lang="es-CO" sz="2200" b="1" dirty="0"/>
          </a:p>
          <a:p>
            <a:endParaRPr lang="es-CO" b="1" dirty="0"/>
          </a:p>
        </p:txBody>
      </p:sp>
      <p:sp>
        <p:nvSpPr>
          <p:cNvPr id="11" name="AutoShape 9" descr="Resultado de imagen para bienest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2" name="AutoShape 11" descr="Resultado de imagen para bienest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AutoShape 13" descr="Resultado de imagen para bienesta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5" name="CustomShape 5"/>
          <p:cNvSpPr/>
          <p:nvPr/>
        </p:nvSpPr>
        <p:spPr>
          <a:xfrm>
            <a:off x="1293962" y="4106317"/>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pic>
        <p:nvPicPr>
          <p:cNvPr id="26" name="Picture 2" descr="Resultado de imagen para eficienc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7997" y="4505311"/>
            <a:ext cx="1135638" cy="12720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Resultado de imagen para cos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89853" y="3795241"/>
            <a:ext cx="1055481" cy="10248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Users\Administrador\AppData\Local\Microsoft\Windows\Temporary Internet Files\Content.IE5\GYMBTK7D\Lupa-de-calidad[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8700" y="5005372"/>
            <a:ext cx="1569783" cy="116535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Resultado de imagen para porcentaj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705" y="4430862"/>
            <a:ext cx="1120995" cy="1149020"/>
          </a:xfrm>
          <a:prstGeom prst="rect">
            <a:avLst/>
          </a:prstGeom>
          <a:noFill/>
          <a:extLst>
            <a:ext uri="{909E8E84-426E-40DD-AFC4-6F175D3DCCD1}">
              <a14:hiddenFill xmlns:a14="http://schemas.microsoft.com/office/drawing/2010/main">
                <a:solidFill>
                  <a:srgbClr val="FFFFFF"/>
                </a:solidFill>
              </a14:hiddenFill>
            </a:ext>
          </a:extLst>
        </p:spPr>
      </p:pic>
      <p:sp>
        <p:nvSpPr>
          <p:cNvPr id="30" name="29 Flecha arriba"/>
          <p:cNvSpPr/>
          <p:nvPr/>
        </p:nvSpPr>
        <p:spPr>
          <a:xfrm>
            <a:off x="1401485" y="4164595"/>
            <a:ext cx="336430" cy="120901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31" name="30 Flecha circular"/>
          <p:cNvSpPr/>
          <p:nvPr/>
        </p:nvSpPr>
        <p:spPr>
          <a:xfrm rot="20537671">
            <a:off x="3325046" y="3748941"/>
            <a:ext cx="1288614" cy="1153995"/>
          </a:xfrm>
          <a:prstGeom prst="circularArrow">
            <a:avLst>
              <a:gd name="adj1" fmla="val 5274"/>
              <a:gd name="adj2" fmla="val 1142319"/>
              <a:gd name="adj3" fmla="val 19750900"/>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2" name="31 Flecha circular"/>
          <p:cNvSpPr/>
          <p:nvPr/>
        </p:nvSpPr>
        <p:spPr>
          <a:xfrm rot="5827119">
            <a:off x="4801027" y="4427815"/>
            <a:ext cx="1288614" cy="1034583"/>
          </a:xfrm>
          <a:prstGeom prst="circularArrow">
            <a:avLst>
              <a:gd name="adj1" fmla="val 5274"/>
              <a:gd name="adj2" fmla="val 1142319"/>
              <a:gd name="adj3" fmla="val 19750900"/>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3" name="32 Flecha circular"/>
          <p:cNvSpPr/>
          <p:nvPr/>
        </p:nvSpPr>
        <p:spPr>
          <a:xfrm rot="12014868">
            <a:off x="3632175" y="5218537"/>
            <a:ext cx="1288614" cy="1191474"/>
          </a:xfrm>
          <a:prstGeom prst="circularArrow">
            <a:avLst>
              <a:gd name="adj1" fmla="val 5274"/>
              <a:gd name="adj2" fmla="val 1142319"/>
              <a:gd name="adj3" fmla="val 19750900"/>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pic>
        <p:nvPicPr>
          <p:cNvPr id="34"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2506" y="3952450"/>
            <a:ext cx="1578633" cy="1578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34 Cheurón"/>
          <p:cNvSpPr/>
          <p:nvPr/>
        </p:nvSpPr>
        <p:spPr>
          <a:xfrm>
            <a:off x="2113472" y="4564009"/>
            <a:ext cx="293298" cy="46835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solidFill>
                <a:schemeClr val="tx1"/>
              </a:solidFill>
            </a:endParaRPr>
          </a:p>
        </p:txBody>
      </p:sp>
      <p:sp>
        <p:nvSpPr>
          <p:cNvPr id="36" name="35 Cheurón"/>
          <p:cNvSpPr/>
          <p:nvPr/>
        </p:nvSpPr>
        <p:spPr>
          <a:xfrm>
            <a:off x="6251276" y="4542092"/>
            <a:ext cx="293298" cy="46835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34316737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12"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1000" fill="hold"/>
                                        <p:tgtEl>
                                          <p:spTgt spid="29"/>
                                        </p:tgtEl>
                                        <p:attrNameLst>
                                          <p:attrName>ppt_x</p:attrName>
                                        </p:attrNameLst>
                                      </p:cBhvr>
                                      <p:tavLst>
                                        <p:tav tm="0">
                                          <p:val>
                                            <p:strVal val="0-#ppt_w/2"/>
                                          </p:val>
                                        </p:tav>
                                        <p:tav tm="100000">
                                          <p:val>
                                            <p:strVal val="#ppt_x"/>
                                          </p:val>
                                        </p:tav>
                                      </p:tavLst>
                                    </p:anim>
                                    <p:anim calcmode="lin" valueType="num">
                                      <p:cBhvr additive="base">
                                        <p:cTn id="13" dur="10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750"/>
                            </p:stCondLst>
                            <p:childTnLst>
                              <p:par>
                                <p:cTn id="15" presetID="42"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par>
                          <p:cTn id="20" fill="hold">
                            <p:stCondLst>
                              <p:cond delay="275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750"/>
                                        <p:tgtEl>
                                          <p:spTgt spid="35"/>
                                        </p:tgtEl>
                                      </p:cBhvr>
                                    </p:animEffect>
                                  </p:childTnLst>
                                </p:cTn>
                              </p:par>
                            </p:childTnLst>
                          </p:cTn>
                        </p:par>
                        <p:par>
                          <p:cTn id="24" fill="hold">
                            <p:stCondLst>
                              <p:cond delay="3500"/>
                            </p:stCondLst>
                            <p:childTnLst>
                              <p:par>
                                <p:cTn id="25" presetID="31"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2000" fill="hold"/>
                                        <p:tgtEl>
                                          <p:spTgt spid="26"/>
                                        </p:tgtEl>
                                        <p:attrNameLst>
                                          <p:attrName>ppt_w</p:attrName>
                                        </p:attrNameLst>
                                      </p:cBhvr>
                                      <p:tavLst>
                                        <p:tav tm="0">
                                          <p:val>
                                            <p:fltVal val="0"/>
                                          </p:val>
                                        </p:tav>
                                        <p:tav tm="100000">
                                          <p:val>
                                            <p:strVal val="#ppt_w"/>
                                          </p:val>
                                        </p:tav>
                                      </p:tavLst>
                                    </p:anim>
                                    <p:anim calcmode="lin" valueType="num">
                                      <p:cBhvr>
                                        <p:cTn id="28" dur="2000" fill="hold"/>
                                        <p:tgtEl>
                                          <p:spTgt spid="26"/>
                                        </p:tgtEl>
                                        <p:attrNameLst>
                                          <p:attrName>ppt_h</p:attrName>
                                        </p:attrNameLst>
                                      </p:cBhvr>
                                      <p:tavLst>
                                        <p:tav tm="0">
                                          <p:val>
                                            <p:fltVal val="0"/>
                                          </p:val>
                                        </p:tav>
                                        <p:tav tm="100000">
                                          <p:val>
                                            <p:strVal val="#ppt_h"/>
                                          </p:val>
                                        </p:tav>
                                      </p:tavLst>
                                    </p:anim>
                                    <p:anim calcmode="lin" valueType="num">
                                      <p:cBhvr>
                                        <p:cTn id="29" dur="2000" fill="hold"/>
                                        <p:tgtEl>
                                          <p:spTgt spid="26"/>
                                        </p:tgtEl>
                                        <p:attrNameLst>
                                          <p:attrName>style.rotation</p:attrName>
                                        </p:attrNameLst>
                                      </p:cBhvr>
                                      <p:tavLst>
                                        <p:tav tm="0">
                                          <p:val>
                                            <p:fltVal val="90"/>
                                          </p:val>
                                        </p:tav>
                                        <p:tav tm="100000">
                                          <p:val>
                                            <p:fltVal val="0"/>
                                          </p:val>
                                        </p:tav>
                                      </p:tavLst>
                                    </p:anim>
                                    <p:animEffect transition="in" filter="fade">
                                      <p:cBhvr>
                                        <p:cTn id="30" dur="2000"/>
                                        <p:tgtEl>
                                          <p:spTgt spid="26"/>
                                        </p:tgtEl>
                                      </p:cBhvr>
                                    </p:animEffect>
                                  </p:childTnLst>
                                </p:cTn>
                              </p:par>
                            </p:childTnLst>
                          </p:cTn>
                        </p:par>
                        <p:par>
                          <p:cTn id="31" fill="hold">
                            <p:stCondLst>
                              <p:cond delay="5500"/>
                            </p:stCondLst>
                            <p:childTnLst>
                              <p:par>
                                <p:cTn id="32" presetID="1" presetClass="entr" presetSubtype="0" fill="hold" grpId="0" nodeType="afterEffect">
                                  <p:stCondLst>
                                    <p:cond delay="0"/>
                                  </p:stCondLst>
                                  <p:childTnLst>
                                    <p:set>
                                      <p:cBhvr>
                                        <p:cTn id="33" dur="1" fill="hold">
                                          <p:stCondLst>
                                            <p:cond delay="499"/>
                                          </p:stCondLst>
                                        </p:cTn>
                                        <p:tgtEl>
                                          <p:spTgt spid="31"/>
                                        </p:tgtEl>
                                        <p:attrNameLst>
                                          <p:attrName>style.visibility</p:attrName>
                                        </p:attrNameLst>
                                      </p:cBhvr>
                                      <p:to>
                                        <p:strVal val="visible"/>
                                      </p:to>
                                    </p:set>
                                  </p:childTnLst>
                                </p:cTn>
                              </p:par>
                            </p:childTnLst>
                          </p:cTn>
                        </p:par>
                        <p:par>
                          <p:cTn id="34" fill="hold">
                            <p:stCondLst>
                              <p:cond delay="6000"/>
                            </p:stCondLst>
                            <p:childTnLst>
                              <p:par>
                                <p:cTn id="35" presetID="31"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2000" fill="hold"/>
                                        <p:tgtEl>
                                          <p:spTgt spid="27"/>
                                        </p:tgtEl>
                                        <p:attrNameLst>
                                          <p:attrName>ppt_w</p:attrName>
                                        </p:attrNameLst>
                                      </p:cBhvr>
                                      <p:tavLst>
                                        <p:tav tm="0">
                                          <p:val>
                                            <p:fltVal val="0"/>
                                          </p:val>
                                        </p:tav>
                                        <p:tav tm="100000">
                                          <p:val>
                                            <p:strVal val="#ppt_w"/>
                                          </p:val>
                                        </p:tav>
                                      </p:tavLst>
                                    </p:anim>
                                    <p:anim calcmode="lin" valueType="num">
                                      <p:cBhvr>
                                        <p:cTn id="38" dur="2000" fill="hold"/>
                                        <p:tgtEl>
                                          <p:spTgt spid="27"/>
                                        </p:tgtEl>
                                        <p:attrNameLst>
                                          <p:attrName>ppt_h</p:attrName>
                                        </p:attrNameLst>
                                      </p:cBhvr>
                                      <p:tavLst>
                                        <p:tav tm="0">
                                          <p:val>
                                            <p:fltVal val="0"/>
                                          </p:val>
                                        </p:tav>
                                        <p:tav tm="100000">
                                          <p:val>
                                            <p:strVal val="#ppt_h"/>
                                          </p:val>
                                        </p:tav>
                                      </p:tavLst>
                                    </p:anim>
                                    <p:anim calcmode="lin" valueType="num">
                                      <p:cBhvr>
                                        <p:cTn id="39" dur="2000" fill="hold"/>
                                        <p:tgtEl>
                                          <p:spTgt spid="27"/>
                                        </p:tgtEl>
                                        <p:attrNameLst>
                                          <p:attrName>style.rotation</p:attrName>
                                        </p:attrNameLst>
                                      </p:cBhvr>
                                      <p:tavLst>
                                        <p:tav tm="0">
                                          <p:val>
                                            <p:fltVal val="90"/>
                                          </p:val>
                                        </p:tav>
                                        <p:tav tm="100000">
                                          <p:val>
                                            <p:fltVal val="0"/>
                                          </p:val>
                                        </p:tav>
                                      </p:tavLst>
                                    </p:anim>
                                    <p:animEffect transition="in" filter="fade">
                                      <p:cBhvr>
                                        <p:cTn id="40" dur="2000"/>
                                        <p:tgtEl>
                                          <p:spTgt spid="27"/>
                                        </p:tgtEl>
                                      </p:cBhvr>
                                    </p:animEffect>
                                  </p:childTnLst>
                                </p:cTn>
                              </p:par>
                            </p:childTnLst>
                          </p:cTn>
                        </p:par>
                        <p:par>
                          <p:cTn id="41" fill="hold">
                            <p:stCondLst>
                              <p:cond delay="8000"/>
                            </p:stCondLst>
                            <p:childTnLst>
                              <p:par>
                                <p:cTn id="42" presetID="1" presetClass="entr" presetSubtype="0" fill="hold" grpId="0" nodeType="afterEffect">
                                  <p:stCondLst>
                                    <p:cond delay="0"/>
                                  </p:stCondLst>
                                  <p:childTnLst>
                                    <p:set>
                                      <p:cBhvr>
                                        <p:cTn id="43" dur="1" fill="hold">
                                          <p:stCondLst>
                                            <p:cond delay="499"/>
                                          </p:stCondLst>
                                        </p:cTn>
                                        <p:tgtEl>
                                          <p:spTgt spid="32"/>
                                        </p:tgtEl>
                                        <p:attrNameLst>
                                          <p:attrName>style.visibility</p:attrName>
                                        </p:attrNameLst>
                                      </p:cBhvr>
                                      <p:to>
                                        <p:strVal val="visible"/>
                                      </p:to>
                                    </p:set>
                                  </p:childTnLst>
                                </p:cTn>
                              </p:par>
                            </p:childTnLst>
                          </p:cTn>
                        </p:par>
                        <p:par>
                          <p:cTn id="44" fill="hold">
                            <p:stCondLst>
                              <p:cond delay="8500"/>
                            </p:stCondLst>
                            <p:childTnLst>
                              <p:par>
                                <p:cTn id="45" presetID="3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2000" fill="hold"/>
                                        <p:tgtEl>
                                          <p:spTgt spid="28"/>
                                        </p:tgtEl>
                                        <p:attrNameLst>
                                          <p:attrName>ppt_w</p:attrName>
                                        </p:attrNameLst>
                                      </p:cBhvr>
                                      <p:tavLst>
                                        <p:tav tm="0">
                                          <p:val>
                                            <p:fltVal val="0"/>
                                          </p:val>
                                        </p:tav>
                                        <p:tav tm="100000">
                                          <p:val>
                                            <p:strVal val="#ppt_w"/>
                                          </p:val>
                                        </p:tav>
                                      </p:tavLst>
                                    </p:anim>
                                    <p:anim calcmode="lin" valueType="num">
                                      <p:cBhvr>
                                        <p:cTn id="48" dur="2000" fill="hold"/>
                                        <p:tgtEl>
                                          <p:spTgt spid="28"/>
                                        </p:tgtEl>
                                        <p:attrNameLst>
                                          <p:attrName>ppt_h</p:attrName>
                                        </p:attrNameLst>
                                      </p:cBhvr>
                                      <p:tavLst>
                                        <p:tav tm="0">
                                          <p:val>
                                            <p:fltVal val="0"/>
                                          </p:val>
                                        </p:tav>
                                        <p:tav tm="100000">
                                          <p:val>
                                            <p:strVal val="#ppt_h"/>
                                          </p:val>
                                        </p:tav>
                                      </p:tavLst>
                                    </p:anim>
                                    <p:anim calcmode="lin" valueType="num">
                                      <p:cBhvr>
                                        <p:cTn id="49" dur="2000" fill="hold"/>
                                        <p:tgtEl>
                                          <p:spTgt spid="28"/>
                                        </p:tgtEl>
                                        <p:attrNameLst>
                                          <p:attrName>style.rotation</p:attrName>
                                        </p:attrNameLst>
                                      </p:cBhvr>
                                      <p:tavLst>
                                        <p:tav tm="0">
                                          <p:val>
                                            <p:fltVal val="90"/>
                                          </p:val>
                                        </p:tav>
                                        <p:tav tm="100000">
                                          <p:val>
                                            <p:fltVal val="0"/>
                                          </p:val>
                                        </p:tav>
                                      </p:tavLst>
                                    </p:anim>
                                    <p:animEffect transition="in" filter="fade">
                                      <p:cBhvr>
                                        <p:cTn id="50" dur="2000"/>
                                        <p:tgtEl>
                                          <p:spTgt spid="28"/>
                                        </p:tgtEl>
                                      </p:cBhvr>
                                    </p:animEffect>
                                  </p:childTnLst>
                                </p:cTn>
                              </p:par>
                            </p:childTnLst>
                          </p:cTn>
                        </p:par>
                        <p:par>
                          <p:cTn id="51" fill="hold">
                            <p:stCondLst>
                              <p:cond delay="10500"/>
                            </p:stCondLst>
                            <p:childTnLst>
                              <p:par>
                                <p:cTn id="52" presetID="1" presetClass="entr" presetSubtype="0" fill="hold" grpId="0" nodeType="afterEffect">
                                  <p:stCondLst>
                                    <p:cond delay="0"/>
                                  </p:stCondLst>
                                  <p:childTnLst>
                                    <p:set>
                                      <p:cBhvr>
                                        <p:cTn id="53" dur="1" fill="hold">
                                          <p:stCondLst>
                                            <p:cond delay="499"/>
                                          </p:stCondLst>
                                        </p:cTn>
                                        <p:tgtEl>
                                          <p:spTgt spid="33"/>
                                        </p:tgtEl>
                                        <p:attrNameLst>
                                          <p:attrName>style.visibility</p:attrName>
                                        </p:attrNameLst>
                                      </p:cBhvr>
                                      <p:to>
                                        <p:strVal val="visible"/>
                                      </p:to>
                                    </p:set>
                                  </p:childTnLst>
                                </p:cTn>
                              </p:par>
                            </p:childTnLst>
                          </p:cTn>
                        </p:par>
                        <p:par>
                          <p:cTn id="54" fill="hold">
                            <p:stCondLst>
                              <p:cond delay="11000"/>
                            </p:stCondLst>
                            <p:childTnLst>
                              <p:par>
                                <p:cTn id="55" presetID="22" presetClass="entr" presetSubtype="4"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750"/>
                                        <p:tgtEl>
                                          <p:spTgt spid="36"/>
                                        </p:tgtEl>
                                      </p:cBhvr>
                                    </p:animEffect>
                                  </p:childTnLst>
                                </p:cTn>
                              </p:par>
                            </p:childTnLst>
                          </p:cTn>
                        </p:par>
                        <p:par>
                          <p:cTn id="58" fill="hold">
                            <p:stCondLst>
                              <p:cond delay="11750"/>
                            </p:stCondLst>
                            <p:childTnLst>
                              <p:par>
                                <p:cTn id="59" presetID="53" presetClass="entr" presetSubtype="16"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2000" fill="hold"/>
                                        <p:tgtEl>
                                          <p:spTgt spid="34"/>
                                        </p:tgtEl>
                                        <p:attrNameLst>
                                          <p:attrName>ppt_w</p:attrName>
                                        </p:attrNameLst>
                                      </p:cBhvr>
                                      <p:tavLst>
                                        <p:tav tm="0">
                                          <p:val>
                                            <p:fltVal val="0"/>
                                          </p:val>
                                        </p:tav>
                                        <p:tav tm="100000">
                                          <p:val>
                                            <p:strVal val="#ppt_w"/>
                                          </p:val>
                                        </p:tav>
                                      </p:tavLst>
                                    </p:anim>
                                    <p:anim calcmode="lin" valueType="num">
                                      <p:cBhvr>
                                        <p:cTn id="62" dur="2000" fill="hold"/>
                                        <p:tgtEl>
                                          <p:spTgt spid="34"/>
                                        </p:tgtEl>
                                        <p:attrNameLst>
                                          <p:attrName>ppt_h</p:attrName>
                                        </p:attrNameLst>
                                      </p:cBhvr>
                                      <p:tavLst>
                                        <p:tav tm="0">
                                          <p:val>
                                            <p:fltVal val="0"/>
                                          </p:val>
                                        </p:tav>
                                        <p:tav tm="100000">
                                          <p:val>
                                            <p:strVal val="#ppt_h"/>
                                          </p:val>
                                        </p:tav>
                                      </p:tavLst>
                                    </p:anim>
                                    <p:animEffect transition="in" filter="fade">
                                      <p:cBhvr>
                                        <p:cTn id="63"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animBg="1"/>
      <p:bldP spid="31" grpId="0" animBg="1"/>
      <p:bldP spid="32" grpId="0" animBg="1"/>
      <p:bldP spid="33"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trike="noStrike" spc="-1" dirty="0">
                <a:solidFill>
                  <a:srgbClr val="FFFFFF"/>
                </a:solidFill>
                <a:uFill>
                  <a:solidFill>
                    <a:srgbClr val="FFFFFF"/>
                  </a:solidFill>
                </a:uFill>
                <a:latin typeface="Book Antiqua"/>
                <a:ea typeface="Arial"/>
              </a:rPr>
              <a:t>1. </a:t>
            </a:r>
            <a:r>
              <a:rPr lang="es-CO" sz="2400" b="1" strike="noStrike" spc="-1" dirty="0" smtClean="0">
                <a:solidFill>
                  <a:srgbClr val="FFFFFF"/>
                </a:solidFill>
                <a:uFill>
                  <a:solidFill>
                    <a:srgbClr val="FFFFFF"/>
                  </a:solidFill>
                </a:uFill>
                <a:latin typeface="Book Antiqua"/>
                <a:ea typeface="Arial"/>
              </a:rPr>
              <a:t>Introducción</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293962" y="2651481"/>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pic>
        <p:nvPicPr>
          <p:cNvPr id="7170" name="Picture 2" descr="Resultado de imagen para eficienc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7997" y="3050475"/>
            <a:ext cx="1135638" cy="12720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para cos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89853" y="2340405"/>
            <a:ext cx="1055481" cy="1024862"/>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Administrador\AppData\Local\Microsoft\Windows\Temporary Internet Files\Content.IE5\GYMBTK7D\Lupa-de-calidad[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8700" y="3550536"/>
            <a:ext cx="1569783" cy="116535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Resultado de imagen para porcentaj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705" y="2976026"/>
            <a:ext cx="1120995" cy="1149020"/>
          </a:xfrm>
          <a:prstGeom prst="rect">
            <a:avLst/>
          </a:prstGeom>
          <a:noFill/>
          <a:extLst>
            <a:ext uri="{909E8E84-426E-40DD-AFC4-6F175D3DCCD1}">
              <a14:hiddenFill xmlns:a14="http://schemas.microsoft.com/office/drawing/2010/main">
                <a:solidFill>
                  <a:srgbClr val="FFFFFF"/>
                </a:solidFill>
              </a14:hiddenFill>
            </a:ext>
          </a:extLst>
        </p:spPr>
      </p:pic>
      <p:sp>
        <p:nvSpPr>
          <p:cNvPr id="2" name="1 Flecha arriba"/>
          <p:cNvSpPr/>
          <p:nvPr/>
        </p:nvSpPr>
        <p:spPr>
          <a:xfrm>
            <a:off x="1401485" y="2709759"/>
            <a:ext cx="336430" cy="120901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6" name="5 Flecha circular"/>
          <p:cNvSpPr/>
          <p:nvPr/>
        </p:nvSpPr>
        <p:spPr>
          <a:xfrm rot="20537671">
            <a:off x="3325046" y="2294105"/>
            <a:ext cx="1288614" cy="1153995"/>
          </a:xfrm>
          <a:prstGeom prst="circularArrow">
            <a:avLst>
              <a:gd name="adj1" fmla="val 5274"/>
              <a:gd name="adj2" fmla="val 1142319"/>
              <a:gd name="adj3" fmla="val 19750900"/>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4" name="13 Flecha circular"/>
          <p:cNvSpPr/>
          <p:nvPr/>
        </p:nvSpPr>
        <p:spPr>
          <a:xfrm rot="5827119">
            <a:off x="4801027" y="2972979"/>
            <a:ext cx="1288614" cy="1034583"/>
          </a:xfrm>
          <a:prstGeom prst="circularArrow">
            <a:avLst>
              <a:gd name="adj1" fmla="val 5274"/>
              <a:gd name="adj2" fmla="val 1142319"/>
              <a:gd name="adj3" fmla="val 19750900"/>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5" name="14 Flecha circular"/>
          <p:cNvSpPr/>
          <p:nvPr/>
        </p:nvSpPr>
        <p:spPr>
          <a:xfrm rot="12014868">
            <a:off x="3632175" y="3763701"/>
            <a:ext cx="1288614" cy="1191474"/>
          </a:xfrm>
          <a:prstGeom prst="circularArrow">
            <a:avLst>
              <a:gd name="adj1" fmla="val 5274"/>
              <a:gd name="adj2" fmla="val 1142319"/>
              <a:gd name="adj3" fmla="val 19750900"/>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1" name="AutoShape 9" descr="Resultado de imagen para bienest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2" name="AutoShape 11" descr="Resultado de imagen para bienest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AutoShape 13" descr="Resultado de imagen para bienesta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18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2506" y="2497614"/>
            <a:ext cx="1578633" cy="1578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heurón"/>
          <p:cNvSpPr/>
          <p:nvPr/>
        </p:nvSpPr>
        <p:spPr>
          <a:xfrm>
            <a:off x="2113472" y="3109173"/>
            <a:ext cx="293298" cy="46835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solidFill>
                <a:schemeClr val="tx1"/>
              </a:solidFill>
            </a:endParaRPr>
          </a:p>
        </p:txBody>
      </p:sp>
      <p:sp>
        <p:nvSpPr>
          <p:cNvPr id="21" name="20 Cheurón"/>
          <p:cNvSpPr/>
          <p:nvPr/>
        </p:nvSpPr>
        <p:spPr>
          <a:xfrm>
            <a:off x="6251276" y="3087256"/>
            <a:ext cx="293298" cy="46835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solidFill>
                <a:schemeClr val="tx1"/>
              </a:solidFill>
            </a:endParaRPr>
          </a:p>
        </p:txBody>
      </p:sp>
      <p:sp>
        <p:nvSpPr>
          <p:cNvPr id="23" name="22 Rectángulo"/>
          <p:cNvSpPr/>
          <p:nvPr/>
        </p:nvSpPr>
        <p:spPr>
          <a:xfrm>
            <a:off x="3826482" y="5631925"/>
            <a:ext cx="1260666" cy="338554"/>
          </a:xfrm>
          <a:prstGeom prst="rect">
            <a:avLst/>
          </a:prstGeom>
        </p:spPr>
        <p:txBody>
          <a:bodyPr wrap="none">
            <a:spAutoFit/>
          </a:bodyPr>
          <a:lstStyle/>
          <a:p>
            <a:r>
              <a:rPr lang="es-CO" altLang="es-CO" sz="1600" i="1" dirty="0"/>
              <a:t>Tomado de:</a:t>
            </a:r>
            <a:endParaRPr lang="es-CO" sz="1600" dirty="0"/>
          </a:p>
        </p:txBody>
      </p:sp>
    </p:spTree>
    <p:extLst>
      <p:ext uri="{BB962C8B-B14F-4D97-AF65-F5344CB8AC3E}">
        <p14:creationId xmlns:p14="http://schemas.microsoft.com/office/powerpoint/2010/main" val="1154738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additive="base">
                                        <p:cTn id="7" dur="1000" fill="hold"/>
                                        <p:tgtEl>
                                          <p:spTgt spid="7175"/>
                                        </p:tgtEl>
                                        <p:attrNameLst>
                                          <p:attrName>ppt_x</p:attrName>
                                        </p:attrNameLst>
                                      </p:cBhvr>
                                      <p:tavLst>
                                        <p:tav tm="0">
                                          <p:val>
                                            <p:strVal val="0-#ppt_w/2"/>
                                          </p:val>
                                        </p:tav>
                                        <p:tav tm="100000">
                                          <p:val>
                                            <p:strVal val="#ppt_x"/>
                                          </p:val>
                                        </p:tav>
                                      </p:tavLst>
                                    </p:anim>
                                    <p:anim calcmode="lin" valueType="num">
                                      <p:cBhvr additive="base">
                                        <p:cTn id="8" dur="1000" fill="hold"/>
                                        <p:tgtEl>
                                          <p:spTgt spid="717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750"/>
                                        <p:tgtEl>
                                          <p:spTgt spid="4"/>
                                        </p:tgtEl>
                                      </p:cBhvr>
                                    </p:animEffect>
                                  </p:childTnLst>
                                </p:cTn>
                              </p:par>
                            </p:childTnLst>
                          </p:cTn>
                        </p:par>
                        <p:par>
                          <p:cTn id="19" fill="hold">
                            <p:stCondLst>
                              <p:cond delay="2750"/>
                            </p:stCondLst>
                            <p:childTnLst>
                              <p:par>
                                <p:cTn id="20" presetID="31" presetClass="entr" presetSubtype="0" fill="hold" nodeType="afterEffect">
                                  <p:stCondLst>
                                    <p:cond delay="0"/>
                                  </p:stCondLst>
                                  <p:childTnLst>
                                    <p:set>
                                      <p:cBhvr>
                                        <p:cTn id="21" dur="1" fill="hold">
                                          <p:stCondLst>
                                            <p:cond delay="0"/>
                                          </p:stCondLst>
                                        </p:cTn>
                                        <p:tgtEl>
                                          <p:spTgt spid="7170"/>
                                        </p:tgtEl>
                                        <p:attrNameLst>
                                          <p:attrName>style.visibility</p:attrName>
                                        </p:attrNameLst>
                                      </p:cBhvr>
                                      <p:to>
                                        <p:strVal val="visible"/>
                                      </p:to>
                                    </p:set>
                                    <p:anim calcmode="lin" valueType="num">
                                      <p:cBhvr>
                                        <p:cTn id="22" dur="2000" fill="hold"/>
                                        <p:tgtEl>
                                          <p:spTgt spid="7170"/>
                                        </p:tgtEl>
                                        <p:attrNameLst>
                                          <p:attrName>ppt_w</p:attrName>
                                        </p:attrNameLst>
                                      </p:cBhvr>
                                      <p:tavLst>
                                        <p:tav tm="0">
                                          <p:val>
                                            <p:fltVal val="0"/>
                                          </p:val>
                                        </p:tav>
                                        <p:tav tm="100000">
                                          <p:val>
                                            <p:strVal val="#ppt_w"/>
                                          </p:val>
                                        </p:tav>
                                      </p:tavLst>
                                    </p:anim>
                                    <p:anim calcmode="lin" valueType="num">
                                      <p:cBhvr>
                                        <p:cTn id="23" dur="2000" fill="hold"/>
                                        <p:tgtEl>
                                          <p:spTgt spid="7170"/>
                                        </p:tgtEl>
                                        <p:attrNameLst>
                                          <p:attrName>ppt_h</p:attrName>
                                        </p:attrNameLst>
                                      </p:cBhvr>
                                      <p:tavLst>
                                        <p:tav tm="0">
                                          <p:val>
                                            <p:fltVal val="0"/>
                                          </p:val>
                                        </p:tav>
                                        <p:tav tm="100000">
                                          <p:val>
                                            <p:strVal val="#ppt_h"/>
                                          </p:val>
                                        </p:tav>
                                      </p:tavLst>
                                    </p:anim>
                                    <p:anim calcmode="lin" valueType="num">
                                      <p:cBhvr>
                                        <p:cTn id="24" dur="2000" fill="hold"/>
                                        <p:tgtEl>
                                          <p:spTgt spid="7170"/>
                                        </p:tgtEl>
                                        <p:attrNameLst>
                                          <p:attrName>style.rotation</p:attrName>
                                        </p:attrNameLst>
                                      </p:cBhvr>
                                      <p:tavLst>
                                        <p:tav tm="0">
                                          <p:val>
                                            <p:fltVal val="90"/>
                                          </p:val>
                                        </p:tav>
                                        <p:tav tm="100000">
                                          <p:val>
                                            <p:fltVal val="0"/>
                                          </p:val>
                                        </p:tav>
                                      </p:tavLst>
                                    </p:anim>
                                    <p:animEffect transition="in" filter="fade">
                                      <p:cBhvr>
                                        <p:cTn id="25" dur="2000"/>
                                        <p:tgtEl>
                                          <p:spTgt spid="7170"/>
                                        </p:tgtEl>
                                      </p:cBhvr>
                                    </p:animEffect>
                                  </p:childTnLst>
                                </p:cTn>
                              </p:par>
                            </p:childTnLst>
                          </p:cTn>
                        </p:par>
                        <p:par>
                          <p:cTn id="26" fill="hold">
                            <p:stCondLst>
                              <p:cond delay="4750"/>
                            </p:stCondLst>
                            <p:childTnLst>
                              <p:par>
                                <p:cTn id="27" presetID="1" presetClass="entr" presetSubtype="0" fill="hold" grpId="0" nodeType="afterEffect">
                                  <p:stCondLst>
                                    <p:cond delay="0"/>
                                  </p:stCondLst>
                                  <p:childTnLst>
                                    <p:set>
                                      <p:cBhvr>
                                        <p:cTn id="28" dur="1" fill="hold">
                                          <p:stCondLst>
                                            <p:cond delay="499"/>
                                          </p:stCondLst>
                                        </p:cTn>
                                        <p:tgtEl>
                                          <p:spTgt spid="6"/>
                                        </p:tgtEl>
                                        <p:attrNameLst>
                                          <p:attrName>style.visibility</p:attrName>
                                        </p:attrNameLst>
                                      </p:cBhvr>
                                      <p:to>
                                        <p:strVal val="visible"/>
                                      </p:to>
                                    </p:set>
                                  </p:childTnLst>
                                </p:cTn>
                              </p:par>
                            </p:childTnLst>
                          </p:cTn>
                        </p:par>
                        <p:par>
                          <p:cTn id="29" fill="hold">
                            <p:stCondLst>
                              <p:cond delay="5250"/>
                            </p:stCondLst>
                            <p:childTnLst>
                              <p:par>
                                <p:cTn id="30" presetID="31" presetClass="entr" presetSubtype="0" fill="hold" nodeType="afterEffect">
                                  <p:stCondLst>
                                    <p:cond delay="0"/>
                                  </p:stCondLst>
                                  <p:childTnLst>
                                    <p:set>
                                      <p:cBhvr>
                                        <p:cTn id="31" dur="1" fill="hold">
                                          <p:stCondLst>
                                            <p:cond delay="0"/>
                                          </p:stCondLst>
                                        </p:cTn>
                                        <p:tgtEl>
                                          <p:spTgt spid="7172"/>
                                        </p:tgtEl>
                                        <p:attrNameLst>
                                          <p:attrName>style.visibility</p:attrName>
                                        </p:attrNameLst>
                                      </p:cBhvr>
                                      <p:to>
                                        <p:strVal val="visible"/>
                                      </p:to>
                                    </p:set>
                                    <p:anim calcmode="lin" valueType="num">
                                      <p:cBhvr>
                                        <p:cTn id="32" dur="2000" fill="hold"/>
                                        <p:tgtEl>
                                          <p:spTgt spid="7172"/>
                                        </p:tgtEl>
                                        <p:attrNameLst>
                                          <p:attrName>ppt_w</p:attrName>
                                        </p:attrNameLst>
                                      </p:cBhvr>
                                      <p:tavLst>
                                        <p:tav tm="0">
                                          <p:val>
                                            <p:fltVal val="0"/>
                                          </p:val>
                                        </p:tav>
                                        <p:tav tm="100000">
                                          <p:val>
                                            <p:strVal val="#ppt_w"/>
                                          </p:val>
                                        </p:tav>
                                      </p:tavLst>
                                    </p:anim>
                                    <p:anim calcmode="lin" valueType="num">
                                      <p:cBhvr>
                                        <p:cTn id="33" dur="2000" fill="hold"/>
                                        <p:tgtEl>
                                          <p:spTgt spid="7172"/>
                                        </p:tgtEl>
                                        <p:attrNameLst>
                                          <p:attrName>ppt_h</p:attrName>
                                        </p:attrNameLst>
                                      </p:cBhvr>
                                      <p:tavLst>
                                        <p:tav tm="0">
                                          <p:val>
                                            <p:fltVal val="0"/>
                                          </p:val>
                                        </p:tav>
                                        <p:tav tm="100000">
                                          <p:val>
                                            <p:strVal val="#ppt_h"/>
                                          </p:val>
                                        </p:tav>
                                      </p:tavLst>
                                    </p:anim>
                                    <p:anim calcmode="lin" valueType="num">
                                      <p:cBhvr>
                                        <p:cTn id="34" dur="2000" fill="hold"/>
                                        <p:tgtEl>
                                          <p:spTgt spid="7172"/>
                                        </p:tgtEl>
                                        <p:attrNameLst>
                                          <p:attrName>style.rotation</p:attrName>
                                        </p:attrNameLst>
                                      </p:cBhvr>
                                      <p:tavLst>
                                        <p:tav tm="0">
                                          <p:val>
                                            <p:fltVal val="90"/>
                                          </p:val>
                                        </p:tav>
                                        <p:tav tm="100000">
                                          <p:val>
                                            <p:fltVal val="0"/>
                                          </p:val>
                                        </p:tav>
                                      </p:tavLst>
                                    </p:anim>
                                    <p:animEffect transition="in" filter="fade">
                                      <p:cBhvr>
                                        <p:cTn id="35" dur="2000"/>
                                        <p:tgtEl>
                                          <p:spTgt spid="7172"/>
                                        </p:tgtEl>
                                      </p:cBhvr>
                                    </p:animEffect>
                                  </p:childTnLst>
                                </p:cTn>
                              </p:par>
                            </p:childTnLst>
                          </p:cTn>
                        </p:par>
                        <p:par>
                          <p:cTn id="36" fill="hold">
                            <p:stCondLst>
                              <p:cond delay="7250"/>
                            </p:stCondLst>
                            <p:childTnLst>
                              <p:par>
                                <p:cTn id="37" presetID="1" presetClass="entr" presetSubtype="0" fill="hold" grpId="0" nodeType="afterEffect">
                                  <p:stCondLst>
                                    <p:cond delay="0"/>
                                  </p:stCondLst>
                                  <p:childTnLst>
                                    <p:set>
                                      <p:cBhvr>
                                        <p:cTn id="38" dur="1" fill="hold">
                                          <p:stCondLst>
                                            <p:cond delay="499"/>
                                          </p:stCondLst>
                                        </p:cTn>
                                        <p:tgtEl>
                                          <p:spTgt spid="14"/>
                                        </p:tgtEl>
                                        <p:attrNameLst>
                                          <p:attrName>style.visibility</p:attrName>
                                        </p:attrNameLst>
                                      </p:cBhvr>
                                      <p:to>
                                        <p:strVal val="visible"/>
                                      </p:to>
                                    </p:set>
                                  </p:childTnLst>
                                </p:cTn>
                              </p:par>
                            </p:childTnLst>
                          </p:cTn>
                        </p:par>
                        <p:par>
                          <p:cTn id="39" fill="hold">
                            <p:stCondLst>
                              <p:cond delay="7750"/>
                            </p:stCondLst>
                            <p:childTnLst>
                              <p:par>
                                <p:cTn id="40" presetID="31" presetClass="entr" presetSubtype="0" fill="hold" nodeType="afterEffect">
                                  <p:stCondLst>
                                    <p:cond delay="0"/>
                                  </p:stCondLst>
                                  <p:childTnLst>
                                    <p:set>
                                      <p:cBhvr>
                                        <p:cTn id="41" dur="1" fill="hold">
                                          <p:stCondLst>
                                            <p:cond delay="0"/>
                                          </p:stCondLst>
                                        </p:cTn>
                                        <p:tgtEl>
                                          <p:spTgt spid="7173"/>
                                        </p:tgtEl>
                                        <p:attrNameLst>
                                          <p:attrName>style.visibility</p:attrName>
                                        </p:attrNameLst>
                                      </p:cBhvr>
                                      <p:to>
                                        <p:strVal val="visible"/>
                                      </p:to>
                                    </p:set>
                                    <p:anim calcmode="lin" valueType="num">
                                      <p:cBhvr>
                                        <p:cTn id="42" dur="2000" fill="hold"/>
                                        <p:tgtEl>
                                          <p:spTgt spid="7173"/>
                                        </p:tgtEl>
                                        <p:attrNameLst>
                                          <p:attrName>ppt_w</p:attrName>
                                        </p:attrNameLst>
                                      </p:cBhvr>
                                      <p:tavLst>
                                        <p:tav tm="0">
                                          <p:val>
                                            <p:fltVal val="0"/>
                                          </p:val>
                                        </p:tav>
                                        <p:tav tm="100000">
                                          <p:val>
                                            <p:strVal val="#ppt_w"/>
                                          </p:val>
                                        </p:tav>
                                      </p:tavLst>
                                    </p:anim>
                                    <p:anim calcmode="lin" valueType="num">
                                      <p:cBhvr>
                                        <p:cTn id="43" dur="2000" fill="hold"/>
                                        <p:tgtEl>
                                          <p:spTgt spid="7173"/>
                                        </p:tgtEl>
                                        <p:attrNameLst>
                                          <p:attrName>ppt_h</p:attrName>
                                        </p:attrNameLst>
                                      </p:cBhvr>
                                      <p:tavLst>
                                        <p:tav tm="0">
                                          <p:val>
                                            <p:fltVal val="0"/>
                                          </p:val>
                                        </p:tav>
                                        <p:tav tm="100000">
                                          <p:val>
                                            <p:strVal val="#ppt_h"/>
                                          </p:val>
                                        </p:tav>
                                      </p:tavLst>
                                    </p:anim>
                                    <p:anim calcmode="lin" valueType="num">
                                      <p:cBhvr>
                                        <p:cTn id="44" dur="2000" fill="hold"/>
                                        <p:tgtEl>
                                          <p:spTgt spid="7173"/>
                                        </p:tgtEl>
                                        <p:attrNameLst>
                                          <p:attrName>style.rotation</p:attrName>
                                        </p:attrNameLst>
                                      </p:cBhvr>
                                      <p:tavLst>
                                        <p:tav tm="0">
                                          <p:val>
                                            <p:fltVal val="90"/>
                                          </p:val>
                                        </p:tav>
                                        <p:tav tm="100000">
                                          <p:val>
                                            <p:fltVal val="0"/>
                                          </p:val>
                                        </p:tav>
                                      </p:tavLst>
                                    </p:anim>
                                    <p:animEffect transition="in" filter="fade">
                                      <p:cBhvr>
                                        <p:cTn id="45" dur="2000"/>
                                        <p:tgtEl>
                                          <p:spTgt spid="7173"/>
                                        </p:tgtEl>
                                      </p:cBhvr>
                                    </p:animEffect>
                                  </p:childTnLst>
                                </p:cTn>
                              </p:par>
                            </p:childTnLst>
                          </p:cTn>
                        </p:par>
                        <p:par>
                          <p:cTn id="46" fill="hold">
                            <p:stCondLst>
                              <p:cond delay="9750"/>
                            </p:stCondLst>
                            <p:childTnLst>
                              <p:par>
                                <p:cTn id="47" presetID="1" presetClass="entr" presetSubtype="0" fill="hold" grpId="0" nodeType="afterEffect">
                                  <p:stCondLst>
                                    <p:cond delay="0"/>
                                  </p:stCondLst>
                                  <p:childTnLst>
                                    <p:set>
                                      <p:cBhvr>
                                        <p:cTn id="48" dur="1" fill="hold">
                                          <p:stCondLst>
                                            <p:cond delay="499"/>
                                          </p:stCondLst>
                                        </p:cTn>
                                        <p:tgtEl>
                                          <p:spTgt spid="15"/>
                                        </p:tgtEl>
                                        <p:attrNameLst>
                                          <p:attrName>style.visibility</p:attrName>
                                        </p:attrNameLst>
                                      </p:cBhvr>
                                      <p:to>
                                        <p:strVal val="visible"/>
                                      </p:to>
                                    </p:set>
                                  </p:childTnLst>
                                </p:cTn>
                              </p:par>
                            </p:childTnLst>
                          </p:cTn>
                        </p:par>
                        <p:par>
                          <p:cTn id="49" fill="hold">
                            <p:stCondLst>
                              <p:cond delay="10250"/>
                            </p:stCondLst>
                            <p:childTnLst>
                              <p:par>
                                <p:cTn id="50" presetID="22" presetClass="entr" presetSubtype="4"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750"/>
                                        <p:tgtEl>
                                          <p:spTgt spid="21"/>
                                        </p:tgtEl>
                                      </p:cBhvr>
                                    </p:animEffect>
                                  </p:childTnLst>
                                </p:cTn>
                              </p:par>
                            </p:childTnLst>
                          </p:cTn>
                        </p:par>
                        <p:par>
                          <p:cTn id="53" fill="hold">
                            <p:stCondLst>
                              <p:cond delay="11000"/>
                            </p:stCondLst>
                            <p:childTnLst>
                              <p:par>
                                <p:cTn id="54" presetID="53" presetClass="entr" presetSubtype="16" fill="hold" nodeType="afterEffect">
                                  <p:stCondLst>
                                    <p:cond delay="0"/>
                                  </p:stCondLst>
                                  <p:childTnLst>
                                    <p:set>
                                      <p:cBhvr>
                                        <p:cTn id="55" dur="1" fill="hold">
                                          <p:stCondLst>
                                            <p:cond delay="0"/>
                                          </p:stCondLst>
                                        </p:cTn>
                                        <p:tgtEl>
                                          <p:spTgt spid="7183"/>
                                        </p:tgtEl>
                                        <p:attrNameLst>
                                          <p:attrName>style.visibility</p:attrName>
                                        </p:attrNameLst>
                                      </p:cBhvr>
                                      <p:to>
                                        <p:strVal val="visible"/>
                                      </p:to>
                                    </p:set>
                                    <p:anim calcmode="lin" valueType="num">
                                      <p:cBhvr>
                                        <p:cTn id="56" dur="2000" fill="hold"/>
                                        <p:tgtEl>
                                          <p:spTgt spid="7183"/>
                                        </p:tgtEl>
                                        <p:attrNameLst>
                                          <p:attrName>ppt_w</p:attrName>
                                        </p:attrNameLst>
                                      </p:cBhvr>
                                      <p:tavLst>
                                        <p:tav tm="0">
                                          <p:val>
                                            <p:fltVal val="0"/>
                                          </p:val>
                                        </p:tav>
                                        <p:tav tm="100000">
                                          <p:val>
                                            <p:strVal val="#ppt_w"/>
                                          </p:val>
                                        </p:tav>
                                      </p:tavLst>
                                    </p:anim>
                                    <p:anim calcmode="lin" valueType="num">
                                      <p:cBhvr>
                                        <p:cTn id="57" dur="2000" fill="hold"/>
                                        <p:tgtEl>
                                          <p:spTgt spid="7183"/>
                                        </p:tgtEl>
                                        <p:attrNameLst>
                                          <p:attrName>ppt_h</p:attrName>
                                        </p:attrNameLst>
                                      </p:cBhvr>
                                      <p:tavLst>
                                        <p:tav tm="0">
                                          <p:val>
                                            <p:fltVal val="0"/>
                                          </p:val>
                                        </p:tav>
                                        <p:tav tm="100000">
                                          <p:val>
                                            <p:strVal val="#ppt_h"/>
                                          </p:val>
                                        </p:tav>
                                      </p:tavLst>
                                    </p:anim>
                                    <p:animEffect transition="in" filter="fade">
                                      <p:cBhvr>
                                        <p:cTn id="58" dur="20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4" grpId="0" animBg="1"/>
      <p:bldP spid="15" grpId="0" animBg="1"/>
      <p:bldP spid="4"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trike="noStrike" spc="-1" dirty="0">
                <a:solidFill>
                  <a:srgbClr val="FFFFFF"/>
                </a:solidFill>
                <a:uFill>
                  <a:solidFill>
                    <a:srgbClr val="FFFFFF"/>
                  </a:solidFill>
                </a:uFill>
                <a:latin typeface="Book Antiqua"/>
                <a:ea typeface="Arial"/>
              </a:rPr>
              <a:t>1. </a:t>
            </a:r>
            <a:r>
              <a:rPr lang="es-CO" sz="2400" b="1" strike="noStrike" spc="-1" dirty="0" smtClean="0">
                <a:solidFill>
                  <a:srgbClr val="FFFFFF"/>
                </a:solidFill>
                <a:uFill>
                  <a:solidFill>
                    <a:srgbClr val="FFFFFF"/>
                  </a:solidFill>
                </a:uFill>
                <a:latin typeface="Book Antiqua"/>
                <a:ea typeface="Arial"/>
              </a:rPr>
              <a:t>Introducción</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 name="2 Rectángulo"/>
          <p:cNvSpPr/>
          <p:nvPr/>
        </p:nvSpPr>
        <p:spPr>
          <a:xfrm>
            <a:off x="4796286" y="1986593"/>
            <a:ext cx="3804249" cy="3077766"/>
          </a:xfrm>
          <a:prstGeom prst="rect">
            <a:avLst/>
          </a:prstGeom>
        </p:spPr>
        <p:txBody>
          <a:bodyPr wrap="square">
            <a:spAutoFit/>
          </a:bodyPr>
          <a:lstStyle/>
          <a:p>
            <a:pPr algn="just"/>
            <a:r>
              <a:rPr lang="es-CO" sz="2200" spc="-1" dirty="0" smtClean="0">
                <a:solidFill>
                  <a:srgbClr val="000000"/>
                </a:solidFill>
                <a:uFill>
                  <a:solidFill>
                    <a:srgbClr val="FFFFFF"/>
                  </a:solidFill>
                </a:uFill>
                <a:latin typeface="Book Antiqua"/>
                <a:ea typeface="Arial"/>
              </a:rPr>
              <a:t>Dentro </a:t>
            </a:r>
            <a:r>
              <a:rPr lang="es-CO" sz="2200" spc="-1" dirty="0">
                <a:solidFill>
                  <a:srgbClr val="000000"/>
                </a:solidFill>
                <a:uFill>
                  <a:solidFill>
                    <a:srgbClr val="FFFFFF"/>
                  </a:solidFill>
                </a:uFill>
                <a:latin typeface="Book Antiqua"/>
                <a:ea typeface="Arial"/>
              </a:rPr>
              <a:t>de dichas opciones surge la posibilidad de usar tecnologías que podrían aportar a la mitigación de los problemas de tráfico, por ejemplo, el uso de aplicaciones móviles de carácter </a:t>
            </a:r>
            <a:r>
              <a:rPr lang="es-CO" sz="2200" spc="-1" dirty="0" smtClean="0">
                <a:solidFill>
                  <a:srgbClr val="000000"/>
                </a:solidFill>
                <a:uFill>
                  <a:solidFill>
                    <a:srgbClr val="FFFFFF"/>
                  </a:solidFill>
                </a:uFill>
                <a:latin typeface="Book Antiqua"/>
                <a:ea typeface="Arial"/>
              </a:rPr>
              <a:t>informativo.</a:t>
            </a:r>
            <a:endParaRPr lang="es-CO" sz="2200" spc="-1" dirty="0">
              <a:solidFill>
                <a:srgbClr val="000000"/>
              </a:solidFill>
              <a:uFill>
                <a:solidFill>
                  <a:srgbClr val="FFFFFF"/>
                </a:solidFill>
              </a:uFill>
              <a:latin typeface="Book Antiqua"/>
              <a:ea typeface="Arial"/>
            </a:endParaRPr>
          </a:p>
          <a:p>
            <a:endParaRPr lang="es-CO"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19" y="2089088"/>
            <a:ext cx="3969229" cy="2566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1316237" y="4817314"/>
            <a:ext cx="1260666" cy="338554"/>
          </a:xfrm>
          <a:prstGeom prst="rect">
            <a:avLst/>
          </a:prstGeom>
        </p:spPr>
        <p:txBody>
          <a:bodyPr wrap="none">
            <a:spAutoFit/>
          </a:bodyPr>
          <a:lstStyle/>
          <a:p>
            <a:r>
              <a:rPr lang="es-CO" altLang="es-CO" sz="1600" i="1" dirty="0"/>
              <a:t>Tomado de:</a:t>
            </a:r>
            <a:endParaRPr lang="es-CO" sz="1600" dirty="0"/>
          </a:p>
        </p:txBody>
      </p:sp>
    </p:spTree>
    <p:extLst>
      <p:ext uri="{BB962C8B-B14F-4D97-AF65-F5344CB8AC3E}">
        <p14:creationId xmlns:p14="http://schemas.microsoft.com/office/powerpoint/2010/main" val="2219406988"/>
      </p:ext>
    </p:extLst>
  </p:cSld>
  <p:clrMapOvr>
    <a:masterClrMapping/>
  </p:clrMapOvr>
  <mc:AlternateContent xmlns:mc="http://schemas.openxmlformats.org/markup-compatibility/2006">
    <mc:Choice xmlns:p14="http://schemas.microsoft.com/office/powerpoint/2010/main" Requires="p14">
      <p:transition spd="med" p14:dur="700" advTm="15000">
        <p:fade/>
      </p:transition>
    </mc:Choice>
    <mc:Fallback>
      <p:transition spd="med"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trike="noStrike" spc="-1" dirty="0">
                <a:solidFill>
                  <a:srgbClr val="FFFFFF"/>
                </a:solidFill>
                <a:uFill>
                  <a:solidFill>
                    <a:srgbClr val="FFFFFF"/>
                  </a:solidFill>
                </a:uFill>
                <a:latin typeface="Book Antiqua"/>
                <a:ea typeface="Arial"/>
              </a:rPr>
              <a:t>1. </a:t>
            </a:r>
            <a:r>
              <a:rPr lang="es-CO" sz="2400" b="1" strike="noStrike" spc="-1" dirty="0" smtClean="0">
                <a:solidFill>
                  <a:srgbClr val="FFFFFF"/>
                </a:solidFill>
                <a:uFill>
                  <a:solidFill>
                    <a:srgbClr val="FFFFFF"/>
                  </a:solidFill>
                </a:uFill>
                <a:latin typeface="Book Antiqua"/>
                <a:ea typeface="Arial"/>
              </a:rPr>
              <a:t>Introducción</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 name="2 Rectángulo"/>
          <p:cNvSpPr/>
          <p:nvPr/>
        </p:nvSpPr>
        <p:spPr>
          <a:xfrm>
            <a:off x="508958" y="1342993"/>
            <a:ext cx="8389040" cy="2739211"/>
          </a:xfrm>
          <a:prstGeom prst="rect">
            <a:avLst/>
          </a:prstGeom>
        </p:spPr>
        <p:txBody>
          <a:bodyPr wrap="square">
            <a:spAutoFit/>
          </a:bodyPr>
          <a:lstStyle/>
          <a:p>
            <a:pPr algn="just"/>
            <a:r>
              <a:rPr lang="es-CO" sz="2200" spc="-1" dirty="0" smtClean="0">
                <a:solidFill>
                  <a:srgbClr val="000000"/>
                </a:solidFill>
                <a:uFill>
                  <a:solidFill>
                    <a:srgbClr val="FFFFFF"/>
                  </a:solidFill>
                </a:uFill>
                <a:latin typeface="Book Antiqua"/>
                <a:ea typeface="Arial"/>
              </a:rPr>
              <a:t>Este </a:t>
            </a:r>
            <a:r>
              <a:rPr lang="es-CO" sz="2200" spc="-1" dirty="0">
                <a:solidFill>
                  <a:srgbClr val="000000"/>
                </a:solidFill>
                <a:uFill>
                  <a:solidFill>
                    <a:srgbClr val="FFFFFF"/>
                  </a:solidFill>
                </a:uFill>
                <a:latin typeface="Book Antiqua"/>
                <a:ea typeface="Arial"/>
              </a:rPr>
              <a:t>proyecto busca crear un prototipo de herramienta aplicable en las redes sociales, que permita capturar la información relevante de los ciudadanos frente a su contexto, mediante la cuantificación de sus percepciones </a:t>
            </a:r>
            <a:r>
              <a:rPr lang="es-CO" sz="2200" spc="-1" dirty="0" smtClean="0">
                <a:solidFill>
                  <a:srgbClr val="000000"/>
                </a:solidFill>
                <a:uFill>
                  <a:solidFill>
                    <a:srgbClr val="FFFFFF"/>
                  </a:solidFill>
                </a:uFill>
                <a:latin typeface="Book Antiqua"/>
                <a:ea typeface="Arial"/>
              </a:rPr>
              <a:t>para </a:t>
            </a:r>
            <a:r>
              <a:rPr lang="es-CO" sz="2200" spc="-1" dirty="0">
                <a:solidFill>
                  <a:srgbClr val="000000"/>
                </a:solidFill>
                <a:uFill>
                  <a:solidFill>
                    <a:srgbClr val="FFFFFF"/>
                  </a:solidFill>
                </a:uFill>
                <a:latin typeface="Book Antiqua"/>
                <a:ea typeface="Arial"/>
              </a:rPr>
              <a:t>aspectos como la salud, agrado y seguridad mediante el uso de un índice de bienestar preestablecido, para aplicarlo en la gestión diagnóstica del transporte, específicamente en vehículos particulares.</a:t>
            </a:r>
          </a:p>
          <a:p>
            <a:endParaRPr lang="es-CO" b="1"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5698"/>
          <a:stretch/>
        </p:blipFill>
        <p:spPr bwMode="auto">
          <a:xfrm>
            <a:off x="3763270" y="5434642"/>
            <a:ext cx="1880416" cy="51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4041974" y="5949149"/>
            <a:ext cx="1521955" cy="338554"/>
          </a:xfrm>
          <a:prstGeom prst="rect">
            <a:avLst/>
          </a:prstGeom>
        </p:spPr>
        <p:txBody>
          <a:bodyPr wrap="none">
            <a:spAutoFit/>
          </a:bodyPr>
          <a:lstStyle/>
          <a:p>
            <a:r>
              <a:rPr lang="es-CO" altLang="es-CO" sz="1600" b="1" i="1" dirty="0" smtClean="0"/>
              <a:t>Fuente: </a:t>
            </a:r>
            <a:r>
              <a:rPr lang="es-CO" altLang="es-CO" sz="1600" i="1" dirty="0" smtClean="0"/>
              <a:t>Autor</a:t>
            </a:r>
            <a:endParaRPr lang="es-CO" sz="1600" dirty="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77" t="4618" r="9129" b="24167"/>
          <a:stretch/>
        </p:blipFill>
        <p:spPr bwMode="auto">
          <a:xfrm>
            <a:off x="4162139" y="4040029"/>
            <a:ext cx="1212616" cy="1326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027447"/>
      </p:ext>
    </p:extLst>
  </p:cSld>
  <p:clrMapOvr>
    <a:masterClrMapping/>
  </p:clrMapOvr>
  <mc:AlternateContent xmlns:mc="http://schemas.openxmlformats.org/markup-compatibility/2006">
    <mc:Choice xmlns:p14="http://schemas.microsoft.com/office/powerpoint/2010/main" Requires="p14">
      <p:transition spd="med" p14:dur="700" advTm="15000">
        <p:fade/>
      </p:transition>
    </mc:Choice>
    <mc:Fallback>
      <p:transition spd="med"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10" presetClass="entr" presetSubtype="0" fill="hold" nodeType="afterEffect">
                                  <p:stCondLst>
                                    <p:cond delay="90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par>
                          <p:cTn id="13" fill="hold">
                            <p:stCondLst>
                              <p:cond delay="12500"/>
                            </p:stCondLst>
                            <p:childTnLst>
                              <p:par>
                                <p:cTn id="14" presetID="8" presetClass="emph" presetSubtype="0" fill="hold" nodeType="afterEffect">
                                  <p:stCondLst>
                                    <p:cond delay="0"/>
                                  </p:stCondLst>
                                  <p:childTnLst>
                                    <p:animRot by="21600000">
                                      <p:cBhvr>
                                        <p:cTn id="15" dur="2000" fill="hold"/>
                                        <p:tgtEl>
                                          <p:spTgt spid="9"/>
                                        </p:tgtEl>
                                        <p:attrNameLst>
                                          <p:attrName>r</p:attrName>
                                        </p:attrNameLst>
                                      </p:cBhvr>
                                    </p:animRot>
                                  </p:childTnLst>
                                </p:cTn>
                              </p:par>
                            </p:childTnLst>
                          </p:cTn>
                        </p:par>
                        <p:par>
                          <p:cTn id="16" fill="hold">
                            <p:stCondLst>
                              <p:cond delay="14500"/>
                            </p:stCondLst>
                            <p:childTnLst>
                              <p:par>
                                <p:cTn id="17" presetID="42" presetClass="entr" presetSubtype="0" fill="hold" nodeType="after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fade">
                                      <p:cBhvr>
                                        <p:cTn id="19" dur="1000"/>
                                        <p:tgtEl>
                                          <p:spTgt spid="10242"/>
                                        </p:tgtEl>
                                      </p:cBhvr>
                                    </p:animEffect>
                                    <p:anim calcmode="lin" valueType="num">
                                      <p:cBhvr>
                                        <p:cTn id="20" dur="1000" fill="hold"/>
                                        <p:tgtEl>
                                          <p:spTgt spid="10242"/>
                                        </p:tgtEl>
                                        <p:attrNameLst>
                                          <p:attrName>ppt_x</p:attrName>
                                        </p:attrNameLst>
                                      </p:cBhvr>
                                      <p:tavLst>
                                        <p:tav tm="0">
                                          <p:val>
                                            <p:strVal val="#ppt_x"/>
                                          </p:val>
                                        </p:tav>
                                        <p:tav tm="100000">
                                          <p:val>
                                            <p:strVal val="#ppt_x"/>
                                          </p:val>
                                        </p:tav>
                                      </p:tavLst>
                                    </p:anim>
                                    <p:anim calcmode="lin" valueType="num">
                                      <p:cBhvr>
                                        <p:cTn id="21" dur="1000" fill="hold"/>
                                        <p:tgtEl>
                                          <p:spTgt spid="10242"/>
                                        </p:tgtEl>
                                        <p:attrNameLst>
                                          <p:attrName>ppt_y</p:attrName>
                                        </p:attrNameLst>
                                      </p:cBhvr>
                                      <p:tavLst>
                                        <p:tav tm="0">
                                          <p:val>
                                            <p:strVal val="#ppt_y+.1"/>
                                          </p:val>
                                        </p:tav>
                                        <p:tav tm="100000">
                                          <p:val>
                                            <p:strVal val="#ppt_y"/>
                                          </p:val>
                                        </p:tav>
                                      </p:tavLst>
                                    </p:anim>
                                  </p:childTnLst>
                                </p:cTn>
                              </p:par>
                            </p:childTnLst>
                          </p:cTn>
                        </p:par>
                        <p:par>
                          <p:cTn id="22" fill="hold">
                            <p:stCondLst>
                              <p:cond delay="15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056040" y="150480"/>
            <a:ext cx="6087960" cy="641520"/>
          </a:xfrm>
          <a:prstGeom prst="homePlate">
            <a:avLst>
              <a:gd name="adj" fmla="val 50000"/>
            </a:avLst>
          </a:prstGeom>
          <a:solidFill>
            <a:srgbClr val="0070C0">
              <a:alpha val="50000"/>
            </a:srgbClr>
          </a:solidFill>
          <a:ln>
            <a:noFill/>
          </a:ln>
          <a:effectLst>
            <a:outerShdw dist="23040" dir="540000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marL="514440" indent="-513000">
              <a:lnSpc>
                <a:spcPct val="100000"/>
              </a:lnSpc>
            </a:pPr>
            <a:r>
              <a:rPr lang="es-CO" sz="2400" b="1" spc="-1" dirty="0">
                <a:solidFill>
                  <a:srgbClr val="FFFFFF"/>
                </a:solidFill>
                <a:uFill>
                  <a:solidFill>
                    <a:srgbClr val="FFFFFF"/>
                  </a:solidFill>
                </a:uFill>
                <a:latin typeface="Book Antiqua"/>
                <a:ea typeface="Arial"/>
              </a:rPr>
              <a:t>2</a:t>
            </a:r>
            <a:r>
              <a:rPr lang="es-CO" sz="2400" b="1" strike="noStrike" spc="-1" dirty="0" smtClean="0">
                <a:solidFill>
                  <a:srgbClr val="FFFFFF"/>
                </a:solidFill>
                <a:uFill>
                  <a:solidFill>
                    <a:srgbClr val="FFFFFF"/>
                  </a:solidFill>
                </a:uFill>
                <a:latin typeface="Book Antiqua"/>
                <a:ea typeface="Arial"/>
              </a:rPr>
              <a:t>. Problemática</a:t>
            </a:r>
            <a:endParaRPr lang="es-CO" sz="1800" b="0" strike="noStrike" spc="-1" dirty="0">
              <a:solidFill>
                <a:srgbClr val="000000"/>
              </a:solidFill>
              <a:uFill>
                <a:solidFill>
                  <a:srgbClr val="FFFFFF"/>
                </a:solidFill>
              </a:uFill>
              <a:latin typeface="Arial"/>
            </a:endParaRPr>
          </a:p>
        </p:txBody>
      </p:sp>
      <p:sp>
        <p:nvSpPr>
          <p:cNvPr id="314" name="CustomShape 4"/>
          <p:cNvSpPr/>
          <p:nvPr/>
        </p:nvSpPr>
        <p:spPr>
          <a:xfrm>
            <a:off x="8820360" y="6597360"/>
            <a:ext cx="322200" cy="2145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CO" sz="1800" b="0" strike="noStrike" spc="-1">
                <a:solidFill>
                  <a:srgbClr val="FFFFFF"/>
                </a:solidFill>
                <a:uFill>
                  <a:solidFill>
                    <a:srgbClr val="FFFFFF"/>
                  </a:solidFill>
                </a:uFill>
                <a:latin typeface="Book Antiqua"/>
                <a:ea typeface="Arial"/>
              </a:rPr>
              <a:t>2</a:t>
            </a:r>
            <a:endParaRPr lang="es-CO" sz="1800" b="0" strike="noStrike" spc="-1">
              <a:solidFill>
                <a:srgbClr val="000000"/>
              </a:solidFill>
              <a:uFill>
                <a:solidFill>
                  <a:srgbClr val="FFFFFF"/>
                </a:solidFill>
              </a:uFill>
              <a:latin typeface="Arial"/>
            </a:endParaRPr>
          </a:p>
        </p:txBody>
      </p:sp>
      <p:sp>
        <p:nvSpPr>
          <p:cNvPr id="315" name="CustomShape 5"/>
          <p:cNvSpPr/>
          <p:nvPr/>
        </p:nvSpPr>
        <p:spPr>
          <a:xfrm>
            <a:off x="1293962" y="2651481"/>
            <a:ext cx="6392174" cy="2489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endParaRPr lang="es-CO" sz="1800" b="0" strike="noStrike" spc="-1" dirty="0">
              <a:solidFill>
                <a:srgbClr val="000000"/>
              </a:solidFill>
              <a:uFill>
                <a:solidFill>
                  <a:srgbClr val="FFFFFF"/>
                </a:solidFill>
              </a:uFill>
              <a:latin typeface="Arial"/>
            </a:endParaRPr>
          </a:p>
        </p:txBody>
      </p:sp>
      <p:sp>
        <p:nvSpPr>
          <p:cNvPr id="3" name="2 Rectángulo"/>
          <p:cNvSpPr/>
          <p:nvPr/>
        </p:nvSpPr>
        <p:spPr>
          <a:xfrm>
            <a:off x="770039" y="1340324"/>
            <a:ext cx="7821869" cy="3385542"/>
          </a:xfrm>
          <a:prstGeom prst="rect">
            <a:avLst/>
          </a:prstGeom>
        </p:spPr>
        <p:txBody>
          <a:bodyPr wrap="square">
            <a:spAutoFit/>
          </a:bodyPr>
          <a:lstStyle/>
          <a:p>
            <a:pPr marL="514440" indent="-513000">
              <a:lnSpc>
                <a:spcPct val="100000"/>
              </a:lnSpc>
            </a:pPr>
            <a:r>
              <a:rPr lang="es-CO" sz="2000" b="1" spc="-1" dirty="0">
                <a:solidFill>
                  <a:srgbClr val="FFFFFF"/>
                </a:solidFill>
                <a:uFill>
                  <a:solidFill>
                    <a:srgbClr val="FFFFFF"/>
                  </a:solidFill>
                </a:uFill>
                <a:latin typeface="Book Antiqua"/>
                <a:ea typeface="Arial"/>
              </a:rPr>
              <a:t>4. Avance de los Resultados</a:t>
            </a:r>
            <a:endParaRPr lang="es-CO" sz="1600" spc="-1" dirty="0">
              <a:solidFill>
                <a:srgbClr val="000000"/>
              </a:solidFill>
              <a:uFill>
                <a:solidFill>
                  <a:srgbClr val="FFFFFF"/>
                </a:solidFill>
              </a:uFill>
            </a:endParaRPr>
          </a:p>
          <a:p>
            <a:pPr algn="just"/>
            <a:r>
              <a:rPr lang="es-CO" sz="2200" spc="-1" dirty="0" smtClean="0">
                <a:solidFill>
                  <a:srgbClr val="000000"/>
                </a:solidFill>
                <a:uFill>
                  <a:solidFill>
                    <a:srgbClr val="FFFFFF"/>
                  </a:solidFill>
                </a:uFill>
                <a:latin typeface="Book Antiqua"/>
                <a:ea typeface="Arial"/>
              </a:rPr>
              <a:t>En </a:t>
            </a:r>
            <a:r>
              <a:rPr lang="es-CO" sz="2200" spc="-1" dirty="0">
                <a:solidFill>
                  <a:srgbClr val="000000"/>
                </a:solidFill>
                <a:uFill>
                  <a:solidFill>
                    <a:srgbClr val="FFFFFF"/>
                  </a:solidFill>
                </a:uFill>
                <a:latin typeface="Book Antiqua"/>
                <a:ea typeface="Arial"/>
              </a:rPr>
              <a:t>una investigación realizada por estudiantes de la universidad Javeriana, se afirma que “Bogotá será una de las ocho mega ciudades del mundo para el 2025 (...) superando la barrera de los 10 millones de habitantes”. </a:t>
            </a:r>
            <a:r>
              <a:rPr lang="es-CO" sz="2200" spc="-1" dirty="0" err="1">
                <a:solidFill>
                  <a:srgbClr val="000000"/>
                </a:solidFill>
                <a:uFill>
                  <a:solidFill>
                    <a:srgbClr val="FFFFFF"/>
                  </a:solidFill>
                </a:uFill>
                <a:latin typeface="Book Antiqua"/>
                <a:ea typeface="Arial"/>
              </a:rPr>
              <a:t>Dangond-Gibsone</a:t>
            </a:r>
            <a:r>
              <a:rPr lang="es-CO" sz="2200" spc="-1" dirty="0">
                <a:solidFill>
                  <a:srgbClr val="000000"/>
                </a:solidFill>
                <a:uFill>
                  <a:solidFill>
                    <a:srgbClr val="FFFFFF"/>
                  </a:solidFill>
                </a:uFill>
                <a:latin typeface="Book Antiqua"/>
                <a:ea typeface="Arial"/>
              </a:rPr>
              <a:t>, </a:t>
            </a:r>
            <a:r>
              <a:rPr lang="es-CO" sz="2200" spc="-1" dirty="0" err="1">
                <a:solidFill>
                  <a:srgbClr val="000000"/>
                </a:solidFill>
                <a:uFill>
                  <a:solidFill>
                    <a:srgbClr val="FFFFFF"/>
                  </a:solidFill>
                </a:uFill>
                <a:latin typeface="Book Antiqua"/>
                <a:ea typeface="Arial"/>
              </a:rPr>
              <a:t>Jolly</a:t>
            </a:r>
            <a:r>
              <a:rPr lang="es-CO" sz="2200" spc="-1" dirty="0">
                <a:solidFill>
                  <a:srgbClr val="000000"/>
                </a:solidFill>
                <a:uFill>
                  <a:solidFill>
                    <a:srgbClr val="FFFFFF"/>
                  </a:solidFill>
                </a:uFill>
                <a:latin typeface="Book Antiqua"/>
                <a:ea typeface="Arial"/>
              </a:rPr>
              <a:t>, </a:t>
            </a:r>
            <a:r>
              <a:rPr lang="es-CO" sz="2200" spc="-1" dirty="0" err="1">
                <a:solidFill>
                  <a:srgbClr val="000000"/>
                </a:solidFill>
                <a:uFill>
                  <a:solidFill>
                    <a:srgbClr val="FFFFFF"/>
                  </a:solidFill>
                </a:uFill>
                <a:latin typeface="Book Antiqua"/>
                <a:ea typeface="Arial"/>
              </a:rPr>
              <a:t>Monteoliva</a:t>
            </a:r>
            <a:r>
              <a:rPr lang="es-CO" sz="2200" spc="-1" dirty="0">
                <a:solidFill>
                  <a:srgbClr val="000000"/>
                </a:solidFill>
                <a:uFill>
                  <a:solidFill>
                    <a:srgbClr val="FFFFFF"/>
                  </a:solidFill>
                </a:uFill>
                <a:latin typeface="Book Antiqua"/>
                <a:ea typeface="Arial"/>
              </a:rPr>
              <a:t> y Rojas (2013). </a:t>
            </a:r>
            <a:endParaRPr lang="es-CO" sz="2200" spc="-1" dirty="0" smtClean="0">
              <a:solidFill>
                <a:srgbClr val="000000"/>
              </a:solidFill>
              <a:uFill>
                <a:solidFill>
                  <a:srgbClr val="FFFFFF"/>
                </a:solidFill>
              </a:uFill>
              <a:latin typeface="Book Antiqua"/>
              <a:ea typeface="Arial"/>
            </a:endParaRPr>
          </a:p>
          <a:p>
            <a:pPr algn="just"/>
            <a:endParaRPr lang="es-CO" sz="2200" spc="-1" dirty="0">
              <a:solidFill>
                <a:srgbClr val="000000"/>
              </a:solidFill>
              <a:uFill>
                <a:solidFill>
                  <a:srgbClr val="FFFFFF"/>
                </a:solidFill>
              </a:uFill>
              <a:latin typeface="Book Antiqua"/>
              <a:ea typeface="Arial"/>
            </a:endParaRPr>
          </a:p>
          <a:p>
            <a:pPr algn="just"/>
            <a:r>
              <a:rPr lang="es-CO" sz="2200" spc="-1" dirty="0" smtClean="0">
                <a:solidFill>
                  <a:srgbClr val="000000"/>
                </a:solidFill>
                <a:uFill>
                  <a:solidFill>
                    <a:srgbClr val="FFFFFF"/>
                  </a:solidFill>
                </a:uFill>
                <a:latin typeface="Book Antiqua"/>
                <a:ea typeface="Arial"/>
              </a:rPr>
              <a:t>Con </a:t>
            </a:r>
            <a:r>
              <a:rPr lang="es-CO" sz="2200" spc="-1" dirty="0">
                <a:solidFill>
                  <a:srgbClr val="000000"/>
                </a:solidFill>
                <a:uFill>
                  <a:solidFill>
                    <a:srgbClr val="FFFFFF"/>
                  </a:solidFill>
                </a:uFill>
                <a:latin typeface="Book Antiqua"/>
                <a:ea typeface="Arial"/>
              </a:rPr>
              <a:t>ésta población, el transportarse será aún más crítico.</a:t>
            </a:r>
          </a:p>
          <a:p>
            <a:pPr algn="just"/>
            <a:endParaRPr lang="es-CO" sz="2200" spc="-1" dirty="0">
              <a:solidFill>
                <a:srgbClr val="000000"/>
              </a:solidFill>
              <a:uFill>
                <a:solidFill>
                  <a:srgbClr val="FFFFFF"/>
                </a:solidFill>
              </a:uFill>
              <a:latin typeface="Book Antiqua"/>
              <a:ea typeface="Arial"/>
            </a:endParaRPr>
          </a:p>
          <a:p>
            <a:endParaRPr lang="es-CO" b="1" dirty="0"/>
          </a:p>
        </p:txBody>
      </p:sp>
    </p:spTree>
    <p:extLst>
      <p:ext uri="{BB962C8B-B14F-4D97-AF65-F5344CB8AC3E}">
        <p14:creationId xmlns:p14="http://schemas.microsoft.com/office/powerpoint/2010/main" val="744055291"/>
      </p:ext>
    </p:extLst>
  </p:cSld>
  <p:clrMapOvr>
    <a:masterClrMapping/>
  </p:clrMapOvr>
  <mc:AlternateContent xmlns:mc="http://schemas.openxmlformats.org/markup-compatibility/2006">
    <mc:Choice xmlns:p14="http://schemas.microsoft.com/office/powerpoint/2010/main" Requires="p14">
      <p:transition spd="slow" p14:dur="3400" advTm="15000">
        <p14:reveal/>
      </p:transition>
    </mc:Choice>
    <mc:Fallback>
      <p:transition spd="slow"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7478</TotalTime>
  <Words>1064</Words>
  <Application>Microsoft Office PowerPoint</Application>
  <PresentationFormat>Presentación en pantalla (4:3)</PresentationFormat>
  <Paragraphs>132</Paragraphs>
  <Slides>23</Slides>
  <Notes>1</Notes>
  <HiddenSlides>1</HiddenSlides>
  <MMClips>0</MMClips>
  <ScaleCrop>false</ScaleCrop>
  <HeadingPairs>
    <vt:vector size="4" baseType="variant">
      <vt:variant>
        <vt:lpstr>Tema</vt:lpstr>
      </vt:variant>
      <vt:variant>
        <vt:i4>8</vt:i4>
      </vt:variant>
      <vt:variant>
        <vt:lpstr>Títulos de diapositiva</vt:lpstr>
      </vt:variant>
      <vt:variant>
        <vt:i4>23</vt:i4>
      </vt:variant>
    </vt:vector>
  </HeadingPairs>
  <TitlesOfParts>
    <vt:vector size="31" baseType="lpstr">
      <vt:lpstr>Office Theme</vt:lpstr>
      <vt:lpstr>Office Theme</vt:lpstr>
      <vt:lpstr>Office Theme</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lamarin</dc:creator>
  <cp:lastModifiedBy>cvjuser</cp:lastModifiedBy>
  <cp:revision>498</cp:revision>
  <dcterms:created xsi:type="dcterms:W3CDTF">2014-02-18T16:14:04Z</dcterms:created>
  <dcterms:modified xsi:type="dcterms:W3CDTF">2018-04-11T23:05:17Z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36</vt:i4>
  </property>
</Properties>
</file>