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295"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6A94A2-A7E3-8A42-9A01-7C381A201D67}" v="78" dt="2025-09-25T04:04:50.809"/>
  </p1510:revLst>
</p1510:revInfo>
</file>

<file path=ppt/tableStyles.xml><?xml version="1.0" encoding="utf-8"?>
<a:tblStyleLst xmlns:a="http://schemas.openxmlformats.org/drawingml/2006/main" def="{5C22544A-7EE6-4342-B048-85BDC9FD1C3A}">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635"/>
  </p:normalViewPr>
  <p:slideViewPr>
    <p:cSldViewPr snapToGrid="0">
      <p:cViewPr varScale="1">
        <p:scale>
          <a:sx n="137" d="100"/>
          <a:sy n="137" d="100"/>
        </p:scale>
        <p:origin x="1440"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3E43A4-0498-078D-772B-399905813677}"/>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CO"/>
          </a:p>
        </p:txBody>
      </p:sp>
      <p:sp>
        <p:nvSpPr>
          <p:cNvPr id="3" name="Subtítulo 2">
            <a:extLst>
              <a:ext uri="{FF2B5EF4-FFF2-40B4-BE49-F238E27FC236}">
                <a16:creationId xmlns:a16="http://schemas.microsoft.com/office/drawing/2014/main" id="{B091FA02-7A57-ABD3-6B25-1B57A4CE0D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CO"/>
          </a:p>
        </p:txBody>
      </p:sp>
      <p:sp>
        <p:nvSpPr>
          <p:cNvPr id="4" name="Marcador de fecha 3">
            <a:extLst>
              <a:ext uri="{FF2B5EF4-FFF2-40B4-BE49-F238E27FC236}">
                <a16:creationId xmlns:a16="http://schemas.microsoft.com/office/drawing/2014/main" id="{2860DFF5-6461-2DB1-C470-92C767ADEE54}"/>
              </a:ext>
            </a:extLst>
          </p:cNvPr>
          <p:cNvSpPr>
            <a:spLocks noGrp="1"/>
          </p:cNvSpPr>
          <p:nvPr>
            <p:ph type="dt" sz="half" idx="10"/>
          </p:nvPr>
        </p:nvSpPr>
        <p:spPr/>
        <p:txBody>
          <a:bodyPr/>
          <a:lstStyle/>
          <a:p>
            <a:fld id="{A60C601C-1B25-A242-8265-1358E3AE4B2F}" type="datetimeFigureOut">
              <a:rPr lang="es-CO" smtClean="0"/>
              <a:t>24/09/25</a:t>
            </a:fld>
            <a:endParaRPr lang="es-CO"/>
          </a:p>
        </p:txBody>
      </p:sp>
      <p:sp>
        <p:nvSpPr>
          <p:cNvPr id="5" name="Marcador de pie de página 4">
            <a:extLst>
              <a:ext uri="{FF2B5EF4-FFF2-40B4-BE49-F238E27FC236}">
                <a16:creationId xmlns:a16="http://schemas.microsoft.com/office/drawing/2014/main" id="{DECF2C42-FFB8-32AF-ADC0-717198BC5AB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AE71921-C974-FD9C-01C0-CACFFB86AB62}"/>
              </a:ext>
            </a:extLst>
          </p:cNvPr>
          <p:cNvSpPr>
            <a:spLocks noGrp="1"/>
          </p:cNvSpPr>
          <p:nvPr>
            <p:ph type="sldNum" sz="quarter" idx="12"/>
          </p:nvPr>
        </p:nvSpPr>
        <p:spPr/>
        <p:txBody>
          <a:bodyPr/>
          <a:lstStyle/>
          <a:p>
            <a:fld id="{CD2D8560-9A71-E345-9B65-D0BFE3F1D3C3}" type="slidenum">
              <a:rPr lang="es-CO" smtClean="0"/>
              <a:t>‹Nº›</a:t>
            </a:fld>
            <a:endParaRPr lang="es-CO"/>
          </a:p>
        </p:txBody>
      </p:sp>
    </p:spTree>
    <p:extLst>
      <p:ext uri="{BB962C8B-B14F-4D97-AF65-F5344CB8AC3E}">
        <p14:creationId xmlns:p14="http://schemas.microsoft.com/office/powerpoint/2010/main" val="2808737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7EE41-3313-0F53-627A-8F191EEC16D9}"/>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9C768C90-1058-8673-0724-506AA45CBAEC}"/>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87B59404-7A35-6342-860B-451596FC019A}"/>
              </a:ext>
            </a:extLst>
          </p:cNvPr>
          <p:cNvSpPr>
            <a:spLocks noGrp="1"/>
          </p:cNvSpPr>
          <p:nvPr>
            <p:ph type="dt" sz="half" idx="10"/>
          </p:nvPr>
        </p:nvSpPr>
        <p:spPr/>
        <p:txBody>
          <a:bodyPr/>
          <a:lstStyle/>
          <a:p>
            <a:fld id="{A60C601C-1B25-A242-8265-1358E3AE4B2F}" type="datetimeFigureOut">
              <a:rPr lang="es-CO" smtClean="0"/>
              <a:t>24/09/25</a:t>
            </a:fld>
            <a:endParaRPr lang="es-CO"/>
          </a:p>
        </p:txBody>
      </p:sp>
      <p:sp>
        <p:nvSpPr>
          <p:cNvPr id="5" name="Marcador de pie de página 4">
            <a:extLst>
              <a:ext uri="{FF2B5EF4-FFF2-40B4-BE49-F238E27FC236}">
                <a16:creationId xmlns:a16="http://schemas.microsoft.com/office/drawing/2014/main" id="{EBBB6236-6CC0-213A-5B4F-D3E391D6DAC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EB764DF-38AB-263E-E161-F9BFC1ED368B}"/>
              </a:ext>
            </a:extLst>
          </p:cNvPr>
          <p:cNvSpPr>
            <a:spLocks noGrp="1"/>
          </p:cNvSpPr>
          <p:nvPr>
            <p:ph type="sldNum" sz="quarter" idx="12"/>
          </p:nvPr>
        </p:nvSpPr>
        <p:spPr/>
        <p:txBody>
          <a:bodyPr/>
          <a:lstStyle/>
          <a:p>
            <a:fld id="{CD2D8560-9A71-E345-9B65-D0BFE3F1D3C3}" type="slidenum">
              <a:rPr lang="es-CO" smtClean="0"/>
              <a:t>‹Nº›</a:t>
            </a:fld>
            <a:endParaRPr lang="es-CO"/>
          </a:p>
        </p:txBody>
      </p:sp>
    </p:spTree>
    <p:extLst>
      <p:ext uri="{BB962C8B-B14F-4D97-AF65-F5344CB8AC3E}">
        <p14:creationId xmlns:p14="http://schemas.microsoft.com/office/powerpoint/2010/main" val="409201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C481293-424A-D033-E4F0-16EBB8910AE5}"/>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EE42F20B-7AC4-FD48-8809-6129E0262114}"/>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441311AA-7534-2F69-C744-5144CA2387D2}"/>
              </a:ext>
            </a:extLst>
          </p:cNvPr>
          <p:cNvSpPr>
            <a:spLocks noGrp="1"/>
          </p:cNvSpPr>
          <p:nvPr>
            <p:ph type="dt" sz="half" idx="10"/>
          </p:nvPr>
        </p:nvSpPr>
        <p:spPr/>
        <p:txBody>
          <a:bodyPr/>
          <a:lstStyle/>
          <a:p>
            <a:fld id="{A60C601C-1B25-A242-8265-1358E3AE4B2F}" type="datetimeFigureOut">
              <a:rPr lang="es-CO" smtClean="0"/>
              <a:t>24/09/25</a:t>
            </a:fld>
            <a:endParaRPr lang="es-CO"/>
          </a:p>
        </p:txBody>
      </p:sp>
      <p:sp>
        <p:nvSpPr>
          <p:cNvPr id="5" name="Marcador de pie de página 4">
            <a:extLst>
              <a:ext uri="{FF2B5EF4-FFF2-40B4-BE49-F238E27FC236}">
                <a16:creationId xmlns:a16="http://schemas.microsoft.com/office/drawing/2014/main" id="{F33C571F-0297-37F6-BC1F-FCEA539B7B7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DE9C559-47B2-1BC7-7232-3D50A5957F01}"/>
              </a:ext>
            </a:extLst>
          </p:cNvPr>
          <p:cNvSpPr>
            <a:spLocks noGrp="1"/>
          </p:cNvSpPr>
          <p:nvPr>
            <p:ph type="sldNum" sz="quarter" idx="12"/>
          </p:nvPr>
        </p:nvSpPr>
        <p:spPr/>
        <p:txBody>
          <a:bodyPr/>
          <a:lstStyle/>
          <a:p>
            <a:fld id="{CD2D8560-9A71-E345-9B65-D0BFE3F1D3C3}" type="slidenum">
              <a:rPr lang="es-CO" smtClean="0"/>
              <a:t>‹Nº›</a:t>
            </a:fld>
            <a:endParaRPr lang="es-CO"/>
          </a:p>
        </p:txBody>
      </p:sp>
    </p:spTree>
    <p:extLst>
      <p:ext uri="{BB962C8B-B14F-4D97-AF65-F5344CB8AC3E}">
        <p14:creationId xmlns:p14="http://schemas.microsoft.com/office/powerpoint/2010/main" val="1977614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52B096-5C3A-04ED-5B76-0C71927FDBD5}"/>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8BC29BB1-7808-3443-14C7-780C6FBDC49D}"/>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5EA7CC93-BCF0-373D-5A2E-EAC6541A46F8}"/>
              </a:ext>
            </a:extLst>
          </p:cNvPr>
          <p:cNvSpPr>
            <a:spLocks noGrp="1"/>
          </p:cNvSpPr>
          <p:nvPr>
            <p:ph type="dt" sz="half" idx="10"/>
          </p:nvPr>
        </p:nvSpPr>
        <p:spPr/>
        <p:txBody>
          <a:bodyPr/>
          <a:lstStyle/>
          <a:p>
            <a:fld id="{A60C601C-1B25-A242-8265-1358E3AE4B2F}" type="datetimeFigureOut">
              <a:rPr lang="es-CO" smtClean="0"/>
              <a:t>24/09/25</a:t>
            </a:fld>
            <a:endParaRPr lang="es-CO"/>
          </a:p>
        </p:txBody>
      </p:sp>
      <p:sp>
        <p:nvSpPr>
          <p:cNvPr id="5" name="Marcador de pie de página 4">
            <a:extLst>
              <a:ext uri="{FF2B5EF4-FFF2-40B4-BE49-F238E27FC236}">
                <a16:creationId xmlns:a16="http://schemas.microsoft.com/office/drawing/2014/main" id="{94F8A940-450C-D79D-174B-6BE31EE834B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3D16FA6-BEFD-A733-59E3-BE4A92ED4EB4}"/>
              </a:ext>
            </a:extLst>
          </p:cNvPr>
          <p:cNvSpPr>
            <a:spLocks noGrp="1"/>
          </p:cNvSpPr>
          <p:nvPr>
            <p:ph type="sldNum" sz="quarter" idx="12"/>
          </p:nvPr>
        </p:nvSpPr>
        <p:spPr/>
        <p:txBody>
          <a:bodyPr/>
          <a:lstStyle/>
          <a:p>
            <a:fld id="{CD2D8560-9A71-E345-9B65-D0BFE3F1D3C3}" type="slidenum">
              <a:rPr lang="es-CO" smtClean="0"/>
              <a:t>‹Nº›</a:t>
            </a:fld>
            <a:endParaRPr lang="es-CO"/>
          </a:p>
        </p:txBody>
      </p:sp>
    </p:spTree>
    <p:extLst>
      <p:ext uri="{BB962C8B-B14F-4D97-AF65-F5344CB8AC3E}">
        <p14:creationId xmlns:p14="http://schemas.microsoft.com/office/powerpoint/2010/main" val="2054741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7A4417-AA13-B49B-569D-C46BF6858C57}"/>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3858D22A-EE95-377C-DE2C-B7410C8DFCC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A7E3F960-EA74-7F64-B293-CB7EF6825A12}"/>
              </a:ext>
            </a:extLst>
          </p:cNvPr>
          <p:cNvSpPr>
            <a:spLocks noGrp="1"/>
          </p:cNvSpPr>
          <p:nvPr>
            <p:ph type="dt" sz="half" idx="10"/>
          </p:nvPr>
        </p:nvSpPr>
        <p:spPr/>
        <p:txBody>
          <a:bodyPr/>
          <a:lstStyle/>
          <a:p>
            <a:fld id="{A60C601C-1B25-A242-8265-1358E3AE4B2F}" type="datetimeFigureOut">
              <a:rPr lang="es-CO" smtClean="0"/>
              <a:t>24/09/25</a:t>
            </a:fld>
            <a:endParaRPr lang="es-CO"/>
          </a:p>
        </p:txBody>
      </p:sp>
      <p:sp>
        <p:nvSpPr>
          <p:cNvPr id="5" name="Marcador de pie de página 4">
            <a:extLst>
              <a:ext uri="{FF2B5EF4-FFF2-40B4-BE49-F238E27FC236}">
                <a16:creationId xmlns:a16="http://schemas.microsoft.com/office/drawing/2014/main" id="{3AC911BF-E6B0-5962-ACCF-09D0FFEBB8E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A5CF2DF-0474-72EF-7283-68D6BACB7CBF}"/>
              </a:ext>
            </a:extLst>
          </p:cNvPr>
          <p:cNvSpPr>
            <a:spLocks noGrp="1"/>
          </p:cNvSpPr>
          <p:nvPr>
            <p:ph type="sldNum" sz="quarter" idx="12"/>
          </p:nvPr>
        </p:nvSpPr>
        <p:spPr/>
        <p:txBody>
          <a:bodyPr/>
          <a:lstStyle/>
          <a:p>
            <a:fld id="{CD2D8560-9A71-E345-9B65-D0BFE3F1D3C3}" type="slidenum">
              <a:rPr lang="es-CO" smtClean="0"/>
              <a:t>‹Nº›</a:t>
            </a:fld>
            <a:endParaRPr lang="es-CO"/>
          </a:p>
        </p:txBody>
      </p:sp>
    </p:spTree>
    <p:extLst>
      <p:ext uri="{BB962C8B-B14F-4D97-AF65-F5344CB8AC3E}">
        <p14:creationId xmlns:p14="http://schemas.microsoft.com/office/powerpoint/2010/main" val="3289376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08A69D-F36A-2F7D-1B5E-D67B6BB2027D}"/>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02B28985-A265-8978-2CBC-56AACAF90FB6}"/>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contenido 3">
            <a:extLst>
              <a:ext uri="{FF2B5EF4-FFF2-40B4-BE49-F238E27FC236}">
                <a16:creationId xmlns:a16="http://schemas.microsoft.com/office/drawing/2014/main" id="{6EBB1C56-280C-A20C-6E08-22058CD96E29}"/>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fecha 4">
            <a:extLst>
              <a:ext uri="{FF2B5EF4-FFF2-40B4-BE49-F238E27FC236}">
                <a16:creationId xmlns:a16="http://schemas.microsoft.com/office/drawing/2014/main" id="{9D4B83B6-495A-1066-FDD2-0FD84643D369}"/>
              </a:ext>
            </a:extLst>
          </p:cNvPr>
          <p:cNvSpPr>
            <a:spLocks noGrp="1"/>
          </p:cNvSpPr>
          <p:nvPr>
            <p:ph type="dt" sz="half" idx="10"/>
          </p:nvPr>
        </p:nvSpPr>
        <p:spPr/>
        <p:txBody>
          <a:bodyPr/>
          <a:lstStyle/>
          <a:p>
            <a:fld id="{A60C601C-1B25-A242-8265-1358E3AE4B2F}" type="datetimeFigureOut">
              <a:rPr lang="es-CO" smtClean="0"/>
              <a:t>24/09/25</a:t>
            </a:fld>
            <a:endParaRPr lang="es-CO"/>
          </a:p>
        </p:txBody>
      </p:sp>
      <p:sp>
        <p:nvSpPr>
          <p:cNvPr id="6" name="Marcador de pie de página 5">
            <a:extLst>
              <a:ext uri="{FF2B5EF4-FFF2-40B4-BE49-F238E27FC236}">
                <a16:creationId xmlns:a16="http://schemas.microsoft.com/office/drawing/2014/main" id="{AC323B3D-12DD-E659-A949-FD95100F1F3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319567E-8DB6-E077-E06D-820571D1E633}"/>
              </a:ext>
            </a:extLst>
          </p:cNvPr>
          <p:cNvSpPr>
            <a:spLocks noGrp="1"/>
          </p:cNvSpPr>
          <p:nvPr>
            <p:ph type="sldNum" sz="quarter" idx="12"/>
          </p:nvPr>
        </p:nvSpPr>
        <p:spPr/>
        <p:txBody>
          <a:bodyPr/>
          <a:lstStyle/>
          <a:p>
            <a:fld id="{CD2D8560-9A71-E345-9B65-D0BFE3F1D3C3}" type="slidenum">
              <a:rPr lang="es-CO" smtClean="0"/>
              <a:t>‹Nº›</a:t>
            </a:fld>
            <a:endParaRPr lang="es-CO"/>
          </a:p>
        </p:txBody>
      </p:sp>
    </p:spTree>
    <p:extLst>
      <p:ext uri="{BB962C8B-B14F-4D97-AF65-F5344CB8AC3E}">
        <p14:creationId xmlns:p14="http://schemas.microsoft.com/office/powerpoint/2010/main" val="1428542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626B01-2674-577E-4F33-BD3F32A9E4BD}"/>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062CB297-50B8-9518-EDD0-8F93993795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3C0653EE-BA96-DAC2-4344-384650BC76D8}"/>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texto 4">
            <a:extLst>
              <a:ext uri="{FF2B5EF4-FFF2-40B4-BE49-F238E27FC236}">
                <a16:creationId xmlns:a16="http://schemas.microsoft.com/office/drawing/2014/main" id="{880744FE-4B8B-3A7D-606F-0A53F56034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42D66E1E-CB7D-D019-FEB5-80644FF2FCF1}"/>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7" name="Marcador de fecha 6">
            <a:extLst>
              <a:ext uri="{FF2B5EF4-FFF2-40B4-BE49-F238E27FC236}">
                <a16:creationId xmlns:a16="http://schemas.microsoft.com/office/drawing/2014/main" id="{3F74711B-602E-D196-9C41-4494648A7401}"/>
              </a:ext>
            </a:extLst>
          </p:cNvPr>
          <p:cNvSpPr>
            <a:spLocks noGrp="1"/>
          </p:cNvSpPr>
          <p:nvPr>
            <p:ph type="dt" sz="half" idx="10"/>
          </p:nvPr>
        </p:nvSpPr>
        <p:spPr/>
        <p:txBody>
          <a:bodyPr/>
          <a:lstStyle/>
          <a:p>
            <a:fld id="{A60C601C-1B25-A242-8265-1358E3AE4B2F}" type="datetimeFigureOut">
              <a:rPr lang="es-CO" smtClean="0"/>
              <a:t>24/09/25</a:t>
            </a:fld>
            <a:endParaRPr lang="es-CO"/>
          </a:p>
        </p:txBody>
      </p:sp>
      <p:sp>
        <p:nvSpPr>
          <p:cNvPr id="8" name="Marcador de pie de página 7">
            <a:extLst>
              <a:ext uri="{FF2B5EF4-FFF2-40B4-BE49-F238E27FC236}">
                <a16:creationId xmlns:a16="http://schemas.microsoft.com/office/drawing/2014/main" id="{B18E6B7E-7B86-AF45-C981-618409198870}"/>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5E6C4B7D-38D7-5ED6-6683-ECB32DB6CEE0}"/>
              </a:ext>
            </a:extLst>
          </p:cNvPr>
          <p:cNvSpPr>
            <a:spLocks noGrp="1"/>
          </p:cNvSpPr>
          <p:nvPr>
            <p:ph type="sldNum" sz="quarter" idx="12"/>
          </p:nvPr>
        </p:nvSpPr>
        <p:spPr/>
        <p:txBody>
          <a:bodyPr/>
          <a:lstStyle/>
          <a:p>
            <a:fld id="{CD2D8560-9A71-E345-9B65-D0BFE3F1D3C3}" type="slidenum">
              <a:rPr lang="es-CO" smtClean="0"/>
              <a:t>‹Nº›</a:t>
            </a:fld>
            <a:endParaRPr lang="es-CO"/>
          </a:p>
        </p:txBody>
      </p:sp>
    </p:spTree>
    <p:extLst>
      <p:ext uri="{BB962C8B-B14F-4D97-AF65-F5344CB8AC3E}">
        <p14:creationId xmlns:p14="http://schemas.microsoft.com/office/powerpoint/2010/main" val="17566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9EB12-B33A-2FDE-4735-12D312285144}"/>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fecha 2">
            <a:extLst>
              <a:ext uri="{FF2B5EF4-FFF2-40B4-BE49-F238E27FC236}">
                <a16:creationId xmlns:a16="http://schemas.microsoft.com/office/drawing/2014/main" id="{86B3BBCF-7759-1FF5-8194-F3AEFA27770B}"/>
              </a:ext>
            </a:extLst>
          </p:cNvPr>
          <p:cNvSpPr>
            <a:spLocks noGrp="1"/>
          </p:cNvSpPr>
          <p:nvPr>
            <p:ph type="dt" sz="half" idx="10"/>
          </p:nvPr>
        </p:nvSpPr>
        <p:spPr/>
        <p:txBody>
          <a:bodyPr/>
          <a:lstStyle/>
          <a:p>
            <a:fld id="{A60C601C-1B25-A242-8265-1358E3AE4B2F}" type="datetimeFigureOut">
              <a:rPr lang="es-CO" smtClean="0"/>
              <a:t>24/09/25</a:t>
            </a:fld>
            <a:endParaRPr lang="es-CO"/>
          </a:p>
        </p:txBody>
      </p:sp>
      <p:sp>
        <p:nvSpPr>
          <p:cNvPr id="4" name="Marcador de pie de página 3">
            <a:extLst>
              <a:ext uri="{FF2B5EF4-FFF2-40B4-BE49-F238E27FC236}">
                <a16:creationId xmlns:a16="http://schemas.microsoft.com/office/drawing/2014/main" id="{152C2B02-6C4B-7BFD-A043-BE5B5D75D3FB}"/>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DC93E77-1816-15A6-5A49-5E0DC1E04673}"/>
              </a:ext>
            </a:extLst>
          </p:cNvPr>
          <p:cNvSpPr>
            <a:spLocks noGrp="1"/>
          </p:cNvSpPr>
          <p:nvPr>
            <p:ph type="sldNum" sz="quarter" idx="12"/>
          </p:nvPr>
        </p:nvSpPr>
        <p:spPr/>
        <p:txBody>
          <a:bodyPr/>
          <a:lstStyle/>
          <a:p>
            <a:fld id="{CD2D8560-9A71-E345-9B65-D0BFE3F1D3C3}" type="slidenum">
              <a:rPr lang="es-CO" smtClean="0"/>
              <a:t>‹Nº›</a:t>
            </a:fld>
            <a:endParaRPr lang="es-CO"/>
          </a:p>
        </p:txBody>
      </p:sp>
    </p:spTree>
    <p:extLst>
      <p:ext uri="{BB962C8B-B14F-4D97-AF65-F5344CB8AC3E}">
        <p14:creationId xmlns:p14="http://schemas.microsoft.com/office/powerpoint/2010/main" val="3105754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A8F6669-A7CA-5051-301F-24E2EC85454E}"/>
              </a:ext>
            </a:extLst>
          </p:cNvPr>
          <p:cNvSpPr>
            <a:spLocks noGrp="1"/>
          </p:cNvSpPr>
          <p:nvPr>
            <p:ph type="dt" sz="half" idx="10"/>
          </p:nvPr>
        </p:nvSpPr>
        <p:spPr/>
        <p:txBody>
          <a:bodyPr/>
          <a:lstStyle/>
          <a:p>
            <a:fld id="{A60C601C-1B25-A242-8265-1358E3AE4B2F}" type="datetimeFigureOut">
              <a:rPr lang="es-CO" smtClean="0"/>
              <a:t>24/09/25</a:t>
            </a:fld>
            <a:endParaRPr lang="es-CO"/>
          </a:p>
        </p:txBody>
      </p:sp>
      <p:sp>
        <p:nvSpPr>
          <p:cNvPr id="3" name="Marcador de pie de página 2">
            <a:extLst>
              <a:ext uri="{FF2B5EF4-FFF2-40B4-BE49-F238E27FC236}">
                <a16:creationId xmlns:a16="http://schemas.microsoft.com/office/drawing/2014/main" id="{D486BB38-1AA3-AB81-7CCB-D0C86652FCF9}"/>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3A41098B-C785-DC8F-0AA1-B0565DA707FD}"/>
              </a:ext>
            </a:extLst>
          </p:cNvPr>
          <p:cNvSpPr>
            <a:spLocks noGrp="1"/>
          </p:cNvSpPr>
          <p:nvPr>
            <p:ph type="sldNum" sz="quarter" idx="12"/>
          </p:nvPr>
        </p:nvSpPr>
        <p:spPr/>
        <p:txBody>
          <a:bodyPr/>
          <a:lstStyle/>
          <a:p>
            <a:fld id="{CD2D8560-9A71-E345-9B65-D0BFE3F1D3C3}" type="slidenum">
              <a:rPr lang="es-CO" smtClean="0"/>
              <a:t>‹Nº›</a:t>
            </a:fld>
            <a:endParaRPr lang="es-CO"/>
          </a:p>
        </p:txBody>
      </p:sp>
    </p:spTree>
    <p:extLst>
      <p:ext uri="{BB962C8B-B14F-4D97-AF65-F5344CB8AC3E}">
        <p14:creationId xmlns:p14="http://schemas.microsoft.com/office/powerpoint/2010/main" val="2769349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722D21-5C85-8808-3884-345B893B22C4}"/>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3963EDCD-73D7-9F16-5BE3-353B607688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texto 3">
            <a:extLst>
              <a:ext uri="{FF2B5EF4-FFF2-40B4-BE49-F238E27FC236}">
                <a16:creationId xmlns:a16="http://schemas.microsoft.com/office/drawing/2014/main" id="{CD869ECE-AA98-19A1-A90B-74574F3FB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A29F5FED-7A2A-229D-A61F-C561DDE25153}"/>
              </a:ext>
            </a:extLst>
          </p:cNvPr>
          <p:cNvSpPr>
            <a:spLocks noGrp="1"/>
          </p:cNvSpPr>
          <p:nvPr>
            <p:ph type="dt" sz="half" idx="10"/>
          </p:nvPr>
        </p:nvSpPr>
        <p:spPr/>
        <p:txBody>
          <a:bodyPr/>
          <a:lstStyle/>
          <a:p>
            <a:fld id="{A60C601C-1B25-A242-8265-1358E3AE4B2F}" type="datetimeFigureOut">
              <a:rPr lang="es-CO" smtClean="0"/>
              <a:t>24/09/25</a:t>
            </a:fld>
            <a:endParaRPr lang="es-CO"/>
          </a:p>
        </p:txBody>
      </p:sp>
      <p:sp>
        <p:nvSpPr>
          <p:cNvPr id="6" name="Marcador de pie de página 5">
            <a:extLst>
              <a:ext uri="{FF2B5EF4-FFF2-40B4-BE49-F238E27FC236}">
                <a16:creationId xmlns:a16="http://schemas.microsoft.com/office/drawing/2014/main" id="{EE0DBB87-4FAC-80B7-C436-3E4EF0B4B46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B7CE6DB-1597-A2FD-CF46-B10C0396B29C}"/>
              </a:ext>
            </a:extLst>
          </p:cNvPr>
          <p:cNvSpPr>
            <a:spLocks noGrp="1"/>
          </p:cNvSpPr>
          <p:nvPr>
            <p:ph type="sldNum" sz="quarter" idx="12"/>
          </p:nvPr>
        </p:nvSpPr>
        <p:spPr/>
        <p:txBody>
          <a:bodyPr/>
          <a:lstStyle/>
          <a:p>
            <a:fld id="{CD2D8560-9A71-E345-9B65-D0BFE3F1D3C3}" type="slidenum">
              <a:rPr lang="es-CO" smtClean="0"/>
              <a:t>‹Nº›</a:t>
            </a:fld>
            <a:endParaRPr lang="es-CO"/>
          </a:p>
        </p:txBody>
      </p:sp>
    </p:spTree>
    <p:extLst>
      <p:ext uri="{BB962C8B-B14F-4D97-AF65-F5344CB8AC3E}">
        <p14:creationId xmlns:p14="http://schemas.microsoft.com/office/powerpoint/2010/main" val="1202604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20F599-5F8D-2AE6-EF33-4C66C1E548CF}"/>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O"/>
          </a:p>
        </p:txBody>
      </p:sp>
      <p:sp>
        <p:nvSpPr>
          <p:cNvPr id="3" name="Marcador de posición de imagen 2">
            <a:extLst>
              <a:ext uri="{FF2B5EF4-FFF2-40B4-BE49-F238E27FC236}">
                <a16:creationId xmlns:a16="http://schemas.microsoft.com/office/drawing/2014/main" id="{FE77D068-3493-DF66-86E9-6AFBECE95B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E5969EC6-C7AE-A3AC-DF0F-3C18061B4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60BF07FF-F0A6-77AD-9581-C5C22AB92B1F}"/>
              </a:ext>
            </a:extLst>
          </p:cNvPr>
          <p:cNvSpPr>
            <a:spLocks noGrp="1"/>
          </p:cNvSpPr>
          <p:nvPr>
            <p:ph type="dt" sz="half" idx="10"/>
          </p:nvPr>
        </p:nvSpPr>
        <p:spPr/>
        <p:txBody>
          <a:bodyPr/>
          <a:lstStyle/>
          <a:p>
            <a:fld id="{A60C601C-1B25-A242-8265-1358E3AE4B2F}" type="datetimeFigureOut">
              <a:rPr lang="es-CO" smtClean="0"/>
              <a:t>24/09/25</a:t>
            </a:fld>
            <a:endParaRPr lang="es-CO"/>
          </a:p>
        </p:txBody>
      </p:sp>
      <p:sp>
        <p:nvSpPr>
          <p:cNvPr id="6" name="Marcador de pie de página 5">
            <a:extLst>
              <a:ext uri="{FF2B5EF4-FFF2-40B4-BE49-F238E27FC236}">
                <a16:creationId xmlns:a16="http://schemas.microsoft.com/office/drawing/2014/main" id="{F70CAA2F-5649-B3A5-ED84-49D34B850A6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66B8A85-4E35-30DC-41FE-153CCEDF839A}"/>
              </a:ext>
            </a:extLst>
          </p:cNvPr>
          <p:cNvSpPr>
            <a:spLocks noGrp="1"/>
          </p:cNvSpPr>
          <p:nvPr>
            <p:ph type="sldNum" sz="quarter" idx="12"/>
          </p:nvPr>
        </p:nvSpPr>
        <p:spPr/>
        <p:txBody>
          <a:bodyPr/>
          <a:lstStyle/>
          <a:p>
            <a:fld id="{CD2D8560-9A71-E345-9B65-D0BFE3F1D3C3}" type="slidenum">
              <a:rPr lang="es-CO" smtClean="0"/>
              <a:t>‹Nº›</a:t>
            </a:fld>
            <a:endParaRPr lang="es-CO"/>
          </a:p>
        </p:txBody>
      </p:sp>
    </p:spTree>
    <p:extLst>
      <p:ext uri="{BB962C8B-B14F-4D97-AF65-F5344CB8AC3E}">
        <p14:creationId xmlns:p14="http://schemas.microsoft.com/office/powerpoint/2010/main" val="2983239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E04200A-3FBC-C650-CA37-8DBCCBA0E4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D8C67217-244C-CD93-0396-82C8F66520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10CFCBC9-0BFC-2FA5-492D-08B34924D3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60C601C-1B25-A242-8265-1358E3AE4B2F}" type="datetimeFigureOut">
              <a:rPr lang="es-CO" smtClean="0"/>
              <a:t>24/09/25</a:t>
            </a:fld>
            <a:endParaRPr lang="es-CO"/>
          </a:p>
        </p:txBody>
      </p:sp>
      <p:sp>
        <p:nvSpPr>
          <p:cNvPr id="5" name="Marcador de pie de página 4">
            <a:extLst>
              <a:ext uri="{FF2B5EF4-FFF2-40B4-BE49-F238E27FC236}">
                <a16:creationId xmlns:a16="http://schemas.microsoft.com/office/drawing/2014/main" id="{6E39767B-25B8-F56C-F8A0-A4D2E578D2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Marcador de número de diapositiva 5">
            <a:extLst>
              <a:ext uri="{FF2B5EF4-FFF2-40B4-BE49-F238E27FC236}">
                <a16:creationId xmlns:a16="http://schemas.microsoft.com/office/drawing/2014/main" id="{B38785D7-76FE-E7F6-0C94-653E4C6311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D2D8560-9A71-E345-9B65-D0BFE3F1D3C3}" type="slidenum">
              <a:rPr lang="es-CO" smtClean="0"/>
              <a:t>‹Nº›</a:t>
            </a:fld>
            <a:endParaRPr lang="es-CO"/>
          </a:p>
        </p:txBody>
      </p:sp>
    </p:spTree>
    <p:extLst>
      <p:ext uri="{BB962C8B-B14F-4D97-AF65-F5344CB8AC3E}">
        <p14:creationId xmlns:p14="http://schemas.microsoft.com/office/powerpoint/2010/main" val="636247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DEEA7F-D99E-0EFD-F6E1-BC6EE6A60952}"/>
              </a:ext>
            </a:extLst>
          </p:cNvPr>
          <p:cNvSpPr>
            <a:spLocks noGrp="1"/>
          </p:cNvSpPr>
          <p:nvPr>
            <p:ph type="ctrTitle"/>
          </p:nvPr>
        </p:nvSpPr>
        <p:spPr/>
        <p:txBody>
          <a:bodyPr>
            <a:normAutofit fontScale="90000"/>
          </a:bodyPr>
          <a:lstStyle/>
          <a:p>
            <a:r>
              <a:rPr lang="es-CO" b="1" dirty="0"/>
              <a:t>¿Qué hacer cuando una regresión lineal tiene problemas?</a:t>
            </a:r>
            <a:r>
              <a:rPr lang="es-CO" dirty="0">
                <a:effectLst/>
              </a:rPr>
              <a:t> </a:t>
            </a:r>
            <a:endParaRPr lang="es-CO" dirty="0"/>
          </a:p>
        </p:txBody>
      </p:sp>
      <p:sp>
        <p:nvSpPr>
          <p:cNvPr id="3" name="Subtítulo 2">
            <a:extLst>
              <a:ext uri="{FF2B5EF4-FFF2-40B4-BE49-F238E27FC236}">
                <a16:creationId xmlns:a16="http://schemas.microsoft.com/office/drawing/2014/main" id="{052337E9-4BA2-4B8F-75AE-CE98DA1B98E2}"/>
              </a:ext>
            </a:extLst>
          </p:cNvPr>
          <p:cNvSpPr>
            <a:spLocks noGrp="1"/>
          </p:cNvSpPr>
          <p:nvPr>
            <p:ph type="subTitle" idx="1"/>
          </p:nvPr>
        </p:nvSpPr>
        <p:spPr/>
        <p:txBody>
          <a:bodyPr/>
          <a:lstStyle/>
          <a:p>
            <a:endParaRPr lang="es-CO"/>
          </a:p>
        </p:txBody>
      </p:sp>
    </p:spTree>
    <p:extLst>
      <p:ext uri="{BB962C8B-B14F-4D97-AF65-F5344CB8AC3E}">
        <p14:creationId xmlns:p14="http://schemas.microsoft.com/office/powerpoint/2010/main" val="3339295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FF4E14-59AF-3A5B-69D6-150E7D1287FD}"/>
              </a:ext>
            </a:extLst>
          </p:cNvPr>
          <p:cNvSpPr>
            <a:spLocks noGrp="1"/>
          </p:cNvSpPr>
          <p:nvPr>
            <p:ph type="title"/>
          </p:nvPr>
        </p:nvSpPr>
        <p:spPr/>
        <p:txBody>
          <a:bodyPr/>
          <a:lstStyle/>
          <a:p>
            <a:r>
              <a:rPr lang="es-CO" dirty="0" err="1"/>
              <a:t>Correción</a:t>
            </a:r>
            <a:r>
              <a:rPr lang="es-CO" dirty="0"/>
              <a:t> 1: modelo cuadrático</a:t>
            </a:r>
          </a:p>
        </p:txBody>
      </p:sp>
      <p:pic>
        <p:nvPicPr>
          <p:cNvPr id="5" name="Marcador de contenido 4">
            <a:extLst>
              <a:ext uri="{FF2B5EF4-FFF2-40B4-BE49-F238E27FC236}">
                <a16:creationId xmlns:a16="http://schemas.microsoft.com/office/drawing/2014/main" id="{6B007D83-6B75-21BC-E5E3-32186E76AD90}"/>
              </a:ext>
            </a:extLst>
          </p:cNvPr>
          <p:cNvPicPr>
            <a:picLocks noGrp="1" noChangeAspect="1"/>
          </p:cNvPicPr>
          <p:nvPr>
            <p:ph sz="half" idx="1"/>
          </p:nvPr>
        </p:nvPicPr>
        <p:blipFill>
          <a:blip r:embed="rId2"/>
          <a:stretch>
            <a:fillRect/>
          </a:stretch>
        </p:blipFill>
        <p:spPr>
          <a:xfrm>
            <a:off x="838200" y="2201193"/>
            <a:ext cx="5181600" cy="3600202"/>
          </a:xfrm>
          <a:prstGeom prst="rect">
            <a:avLst/>
          </a:prstGeom>
        </p:spPr>
      </p:pic>
      <p:sp>
        <p:nvSpPr>
          <p:cNvPr id="4" name="Marcador de contenido 3">
            <a:extLst>
              <a:ext uri="{FF2B5EF4-FFF2-40B4-BE49-F238E27FC236}">
                <a16:creationId xmlns:a16="http://schemas.microsoft.com/office/drawing/2014/main" id="{1D1C0D2B-C640-89A7-AA3E-82C0037BC6F6}"/>
              </a:ext>
            </a:extLst>
          </p:cNvPr>
          <p:cNvSpPr>
            <a:spLocks noGrp="1"/>
          </p:cNvSpPr>
          <p:nvPr>
            <p:ph sz="half" idx="2"/>
          </p:nvPr>
        </p:nvSpPr>
        <p:spPr/>
        <p:txBody>
          <a:bodyPr>
            <a:normAutofit fontScale="77500" lnSpcReduction="20000"/>
          </a:bodyPr>
          <a:lstStyle/>
          <a:p>
            <a:r>
              <a:rPr lang="es-CO" b="1" dirty="0"/>
              <a:t>Ingreso = 1066 + 115·educ – 1.88·educ²</a:t>
            </a:r>
            <a:endParaRPr lang="es-CO" dirty="0"/>
          </a:p>
          <a:p>
            <a:r>
              <a:rPr lang="es-CO" dirty="0"/>
              <a:t>El efecto inicial de la educación es positivo (</a:t>
            </a:r>
            <a:r>
              <a:rPr lang="es-CO" b="1" dirty="0"/>
              <a:t>+116 por año</a:t>
            </a:r>
            <a:r>
              <a:rPr lang="es-CO" dirty="0"/>
              <a:t>).</a:t>
            </a:r>
          </a:p>
          <a:p>
            <a:r>
              <a:rPr lang="es-CO" dirty="0"/>
              <a:t>El término cuadrático es negativo (–1.88) → indica </a:t>
            </a:r>
            <a:r>
              <a:rPr lang="es-CO" b="1" dirty="0"/>
              <a:t>rendimientos decrecientes</a:t>
            </a:r>
            <a:r>
              <a:rPr lang="es-CO" dirty="0"/>
              <a:t>, pero </a:t>
            </a:r>
            <a:r>
              <a:rPr lang="es-CO" b="1" dirty="0"/>
              <a:t>no es significativo</a:t>
            </a:r>
            <a:r>
              <a:rPr lang="es-CO" dirty="0"/>
              <a:t> (p = 0.136).</a:t>
            </a:r>
          </a:p>
          <a:p>
            <a:r>
              <a:rPr lang="es-CO" b="1" dirty="0"/>
              <a:t>R² = 0.331</a:t>
            </a:r>
            <a:r>
              <a:rPr lang="es-CO" dirty="0"/>
              <a:t> (vs. 0.325 en el modelo lineal) → mejora mínima.</a:t>
            </a:r>
          </a:p>
          <a:p>
            <a:r>
              <a:rPr lang="es-CO" b="1" dirty="0"/>
              <a:t>Conclusión:</a:t>
            </a:r>
            <a:r>
              <a:rPr lang="es-CO" dirty="0"/>
              <a:t> el cuadrático sugiere curvatura, pero no aporta evidencia fuerte frente al modelo ingenuo. El siguiente paso es probar </a:t>
            </a:r>
            <a:r>
              <a:rPr lang="es-CO" b="1" dirty="0"/>
              <a:t>log(ingreso)</a:t>
            </a:r>
            <a:r>
              <a:rPr lang="es-CO" dirty="0"/>
              <a:t>.</a:t>
            </a:r>
          </a:p>
          <a:p>
            <a:endParaRPr lang="es-CO" dirty="0"/>
          </a:p>
        </p:txBody>
      </p:sp>
    </p:spTree>
    <p:extLst>
      <p:ext uri="{BB962C8B-B14F-4D97-AF65-F5344CB8AC3E}">
        <p14:creationId xmlns:p14="http://schemas.microsoft.com/office/powerpoint/2010/main" val="395418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C6A74B-78A8-C736-FCDC-E45D20F8CF65}"/>
              </a:ext>
            </a:extLst>
          </p:cNvPr>
          <p:cNvSpPr>
            <a:spLocks noGrp="1"/>
          </p:cNvSpPr>
          <p:nvPr>
            <p:ph type="title"/>
          </p:nvPr>
        </p:nvSpPr>
        <p:spPr/>
        <p:txBody>
          <a:bodyPr/>
          <a:lstStyle/>
          <a:p>
            <a:r>
              <a:rPr lang="es-CO" dirty="0"/>
              <a:t>Visual modelo cuadrático</a:t>
            </a:r>
          </a:p>
        </p:txBody>
      </p:sp>
      <p:pic>
        <p:nvPicPr>
          <p:cNvPr id="5" name="Marcador de contenido 4">
            <a:extLst>
              <a:ext uri="{FF2B5EF4-FFF2-40B4-BE49-F238E27FC236}">
                <a16:creationId xmlns:a16="http://schemas.microsoft.com/office/drawing/2014/main" id="{37D01EC3-2900-8D28-F590-E29061AE1BB4}"/>
              </a:ext>
            </a:extLst>
          </p:cNvPr>
          <p:cNvPicPr>
            <a:picLocks noGrp="1" noChangeAspect="1"/>
          </p:cNvPicPr>
          <p:nvPr>
            <p:ph sz="half" idx="1"/>
          </p:nvPr>
        </p:nvPicPr>
        <p:blipFill>
          <a:blip r:embed="rId2"/>
          <a:stretch>
            <a:fillRect/>
          </a:stretch>
        </p:blipFill>
        <p:spPr>
          <a:xfrm>
            <a:off x="848305" y="1825625"/>
            <a:ext cx="5161389" cy="4351338"/>
          </a:xfrm>
          <a:prstGeom prst="rect">
            <a:avLst/>
          </a:prstGeom>
        </p:spPr>
      </p:pic>
      <p:sp>
        <p:nvSpPr>
          <p:cNvPr id="4" name="Marcador de contenido 3">
            <a:extLst>
              <a:ext uri="{FF2B5EF4-FFF2-40B4-BE49-F238E27FC236}">
                <a16:creationId xmlns:a16="http://schemas.microsoft.com/office/drawing/2014/main" id="{A4EA5DA8-5330-2AE4-C205-1DDBDE26FFD0}"/>
              </a:ext>
            </a:extLst>
          </p:cNvPr>
          <p:cNvSpPr>
            <a:spLocks noGrp="1"/>
          </p:cNvSpPr>
          <p:nvPr>
            <p:ph sz="half" idx="2"/>
          </p:nvPr>
        </p:nvSpPr>
        <p:spPr/>
        <p:txBody>
          <a:bodyPr>
            <a:normAutofit fontScale="77500" lnSpcReduction="20000"/>
          </a:bodyPr>
          <a:lstStyle/>
          <a:p>
            <a:r>
              <a:rPr lang="es-CO" b="1" dirty="0"/>
              <a:t>Tendencia positiva</a:t>
            </a:r>
            <a:r>
              <a:rPr lang="es-CO" dirty="0"/>
              <a:t>: a mayor educación, mayor ingreso en promedio.</a:t>
            </a:r>
          </a:p>
          <a:p>
            <a:r>
              <a:rPr lang="es-CO" b="1" dirty="0"/>
              <a:t>Curvatura leve</a:t>
            </a:r>
            <a:r>
              <a:rPr lang="es-CO" dirty="0"/>
              <a:t>: la pendiente de la curva se va “aplanando” → cada año adicional de educación aporta algo menos que el anterior (</a:t>
            </a:r>
            <a:r>
              <a:rPr lang="es-CO" b="1" dirty="0"/>
              <a:t>rendimientos decrecientes</a:t>
            </a:r>
            <a:r>
              <a:rPr lang="es-CO" dirty="0"/>
              <a:t>).</a:t>
            </a:r>
          </a:p>
          <a:p>
            <a:r>
              <a:rPr lang="es-CO" b="1" dirty="0"/>
              <a:t>Mejora respecto a la recta</a:t>
            </a:r>
            <a:r>
              <a:rPr lang="es-CO" dirty="0"/>
              <a:t>: la curva sigue un poco mejor los datos que el modelo lineal simple, aunque la diferencia no es muy grande.</a:t>
            </a:r>
          </a:p>
          <a:p>
            <a:r>
              <a:rPr lang="es-CO" b="1" dirty="0"/>
              <a:t>Limitación</a:t>
            </a:r>
            <a:r>
              <a:rPr lang="es-CO" dirty="0"/>
              <a:t>: los puntos están muy dispersos en torno a la curva → la educación explica parte importante del ingreso, pero no todo.</a:t>
            </a:r>
          </a:p>
          <a:p>
            <a:endParaRPr lang="es-CO" dirty="0"/>
          </a:p>
        </p:txBody>
      </p:sp>
    </p:spTree>
    <p:extLst>
      <p:ext uri="{BB962C8B-B14F-4D97-AF65-F5344CB8AC3E}">
        <p14:creationId xmlns:p14="http://schemas.microsoft.com/office/powerpoint/2010/main" val="1416950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901914-5316-07D0-CF8C-7258CD417271}"/>
              </a:ext>
            </a:extLst>
          </p:cNvPr>
          <p:cNvSpPr>
            <a:spLocks noGrp="1"/>
          </p:cNvSpPr>
          <p:nvPr>
            <p:ph type="title"/>
          </p:nvPr>
        </p:nvSpPr>
        <p:spPr/>
        <p:txBody>
          <a:bodyPr/>
          <a:lstStyle/>
          <a:p>
            <a:r>
              <a:rPr lang="es-CO" dirty="0"/>
              <a:t>Corrección 2: modelo logarítmico</a:t>
            </a:r>
          </a:p>
        </p:txBody>
      </p:sp>
      <p:pic>
        <p:nvPicPr>
          <p:cNvPr id="5" name="Marcador de contenido 4">
            <a:extLst>
              <a:ext uri="{FF2B5EF4-FFF2-40B4-BE49-F238E27FC236}">
                <a16:creationId xmlns:a16="http://schemas.microsoft.com/office/drawing/2014/main" id="{A48C38BD-B094-1D6F-70CA-692D59A3A900}"/>
              </a:ext>
            </a:extLst>
          </p:cNvPr>
          <p:cNvPicPr>
            <a:picLocks noGrp="1" noChangeAspect="1"/>
          </p:cNvPicPr>
          <p:nvPr>
            <p:ph sz="half" idx="1"/>
          </p:nvPr>
        </p:nvPicPr>
        <p:blipFill>
          <a:blip r:embed="rId2"/>
          <a:stretch>
            <a:fillRect/>
          </a:stretch>
        </p:blipFill>
        <p:spPr>
          <a:xfrm>
            <a:off x="838200" y="2302502"/>
            <a:ext cx="5181600" cy="3397584"/>
          </a:xfrm>
          <a:prstGeom prst="rect">
            <a:avLst/>
          </a:prstGeom>
        </p:spPr>
      </p:pic>
      <p:sp>
        <p:nvSpPr>
          <p:cNvPr id="4" name="Marcador de contenido 3">
            <a:extLst>
              <a:ext uri="{FF2B5EF4-FFF2-40B4-BE49-F238E27FC236}">
                <a16:creationId xmlns:a16="http://schemas.microsoft.com/office/drawing/2014/main" id="{0AF07460-3BD2-228B-647C-3B5D260C0A7D}"/>
              </a:ext>
            </a:extLst>
          </p:cNvPr>
          <p:cNvSpPr>
            <a:spLocks noGrp="1"/>
          </p:cNvSpPr>
          <p:nvPr>
            <p:ph sz="half" idx="2"/>
          </p:nvPr>
        </p:nvSpPr>
        <p:spPr/>
        <p:txBody>
          <a:bodyPr>
            <a:normAutofit fontScale="92500" lnSpcReduction="20000"/>
          </a:bodyPr>
          <a:lstStyle/>
          <a:p>
            <a:r>
              <a:rPr lang="es-CO" b="1" dirty="0"/>
              <a:t>Ecuación:</a:t>
            </a:r>
            <a:r>
              <a:rPr lang="es-CO" dirty="0"/>
              <a:t> log(Ingreso) = 7.107 + 0.040·educ</a:t>
            </a:r>
          </a:p>
          <a:p>
            <a:r>
              <a:rPr lang="es-CO" b="1" dirty="0"/>
              <a:t>Interpretación:</a:t>
            </a:r>
            <a:r>
              <a:rPr lang="es-CO" dirty="0"/>
              <a:t> cada año de educación aumenta el ingreso en </a:t>
            </a:r>
            <a:r>
              <a:rPr lang="es-CO" b="1" dirty="0"/>
              <a:t>≈4%</a:t>
            </a:r>
            <a:endParaRPr lang="es-CO" dirty="0"/>
          </a:p>
          <a:p>
            <a:r>
              <a:rPr lang="es-CO" b="1" dirty="0"/>
              <a:t>R² = 0.365</a:t>
            </a:r>
            <a:r>
              <a:rPr lang="es-CO" dirty="0"/>
              <a:t> → mejor ajuste que lineal (0.325) y cuadrático (0.331)</a:t>
            </a:r>
          </a:p>
          <a:p>
            <a:r>
              <a:rPr lang="es-CO" b="1" dirty="0"/>
              <a:t>Residuos</a:t>
            </a:r>
            <a:r>
              <a:rPr lang="es-CO" dirty="0"/>
              <a:t>: más pequeños, centrados y sin patrón claro</a:t>
            </a:r>
          </a:p>
          <a:p>
            <a:r>
              <a:rPr lang="es-CO" b="1" dirty="0"/>
              <a:t>Conclusión:</a:t>
            </a:r>
            <a:r>
              <a:rPr lang="es-CO" dirty="0"/>
              <a:t> el modelo logarítmico representa mejor la relación educación–ingresos</a:t>
            </a:r>
          </a:p>
          <a:p>
            <a:endParaRPr lang="es-CO" dirty="0"/>
          </a:p>
        </p:txBody>
      </p:sp>
    </p:spTree>
    <p:extLst>
      <p:ext uri="{BB962C8B-B14F-4D97-AF65-F5344CB8AC3E}">
        <p14:creationId xmlns:p14="http://schemas.microsoft.com/office/powerpoint/2010/main" val="1696742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F6E425-EB8B-F80E-C0DC-DFF98D6B0EC1}"/>
              </a:ext>
            </a:extLst>
          </p:cNvPr>
          <p:cNvSpPr>
            <a:spLocks noGrp="1"/>
          </p:cNvSpPr>
          <p:nvPr>
            <p:ph type="title"/>
          </p:nvPr>
        </p:nvSpPr>
        <p:spPr/>
        <p:txBody>
          <a:bodyPr/>
          <a:lstStyle/>
          <a:p>
            <a:r>
              <a:rPr lang="es-CO" dirty="0"/>
              <a:t>Visual modelo logarítmico</a:t>
            </a:r>
          </a:p>
        </p:txBody>
      </p:sp>
      <p:pic>
        <p:nvPicPr>
          <p:cNvPr id="5" name="Marcador de contenido 4">
            <a:extLst>
              <a:ext uri="{FF2B5EF4-FFF2-40B4-BE49-F238E27FC236}">
                <a16:creationId xmlns:a16="http://schemas.microsoft.com/office/drawing/2014/main" id="{6B3821E8-1E80-511B-B0EB-53D88DF73E13}"/>
              </a:ext>
            </a:extLst>
          </p:cNvPr>
          <p:cNvPicPr>
            <a:picLocks noGrp="1" noChangeAspect="1"/>
          </p:cNvPicPr>
          <p:nvPr>
            <p:ph sz="half" idx="1"/>
          </p:nvPr>
        </p:nvPicPr>
        <p:blipFill>
          <a:blip r:embed="rId2"/>
          <a:stretch>
            <a:fillRect/>
          </a:stretch>
        </p:blipFill>
        <p:spPr>
          <a:xfrm>
            <a:off x="848305" y="1825625"/>
            <a:ext cx="5161389" cy="4351338"/>
          </a:xfrm>
          <a:prstGeom prst="rect">
            <a:avLst/>
          </a:prstGeom>
        </p:spPr>
      </p:pic>
      <p:sp>
        <p:nvSpPr>
          <p:cNvPr id="4" name="Marcador de contenido 3">
            <a:extLst>
              <a:ext uri="{FF2B5EF4-FFF2-40B4-BE49-F238E27FC236}">
                <a16:creationId xmlns:a16="http://schemas.microsoft.com/office/drawing/2014/main" id="{D6D1D782-91A5-E719-8D00-E54AD4584362}"/>
              </a:ext>
            </a:extLst>
          </p:cNvPr>
          <p:cNvSpPr>
            <a:spLocks noGrp="1"/>
          </p:cNvSpPr>
          <p:nvPr>
            <p:ph sz="half" idx="2"/>
          </p:nvPr>
        </p:nvSpPr>
        <p:spPr/>
        <p:txBody>
          <a:bodyPr>
            <a:normAutofit fontScale="77500" lnSpcReduction="20000"/>
          </a:bodyPr>
          <a:lstStyle/>
          <a:p>
            <a:r>
              <a:rPr lang="es-CO" b="1" dirty="0"/>
              <a:t>Relación positiva clara</a:t>
            </a:r>
            <a:endParaRPr lang="es-CO" dirty="0"/>
          </a:p>
          <a:p>
            <a:pPr lvl="1"/>
            <a:r>
              <a:rPr lang="es-CO" dirty="0"/>
              <a:t>A mayor educación, mayor log(ingreso).</a:t>
            </a:r>
          </a:p>
          <a:p>
            <a:pPr lvl="1"/>
            <a:r>
              <a:rPr lang="es-CO" dirty="0"/>
              <a:t>La pendiente es casi constante en toda la escala → el logaritmo “</a:t>
            </a:r>
            <a:r>
              <a:rPr lang="es-CO" dirty="0" err="1"/>
              <a:t>lineariza</a:t>
            </a:r>
            <a:r>
              <a:rPr lang="es-CO" dirty="0"/>
              <a:t>” la relación.</a:t>
            </a:r>
          </a:p>
          <a:p>
            <a:r>
              <a:rPr lang="es-CO" b="1" dirty="0"/>
              <a:t>Interpretación de coeficiente</a:t>
            </a:r>
            <a:endParaRPr lang="es-CO" dirty="0"/>
          </a:p>
          <a:p>
            <a:pPr lvl="1"/>
            <a:r>
              <a:rPr lang="es-CO" dirty="0"/>
              <a:t>El modelo estimó ≈ 0.04 para </a:t>
            </a:r>
            <a:r>
              <a:rPr lang="es-CO" dirty="0" err="1"/>
              <a:t>educ</a:t>
            </a:r>
            <a:r>
              <a:rPr lang="es-CO" dirty="0"/>
              <a:t>.</a:t>
            </a:r>
          </a:p>
          <a:p>
            <a:pPr lvl="1"/>
            <a:r>
              <a:rPr lang="es-CO" dirty="0"/>
              <a:t>Esto significa que </a:t>
            </a:r>
            <a:r>
              <a:rPr lang="es-CO" b="1" dirty="0"/>
              <a:t>cada año adicional de educación aumenta el ingreso en ~4%</a:t>
            </a:r>
            <a:r>
              <a:rPr lang="es-CO" dirty="0"/>
              <a:t>, en promedio.</a:t>
            </a:r>
          </a:p>
          <a:p>
            <a:r>
              <a:rPr lang="es-CO" b="1" dirty="0"/>
              <a:t>Ajuste mejorado</a:t>
            </a:r>
            <a:endParaRPr lang="es-CO" dirty="0"/>
          </a:p>
          <a:p>
            <a:pPr lvl="1"/>
            <a:r>
              <a:rPr lang="es-CO" dirty="0"/>
              <a:t>Comparado con el modelo ingenuo y el cuadrático, este modelo tiene mayor R² (0.365 vs 0.325–0.331).</a:t>
            </a:r>
          </a:p>
          <a:p>
            <a:pPr lvl="1"/>
            <a:r>
              <a:rPr lang="es-CO" dirty="0"/>
              <a:t>Los residuos son más pequeños y sin patrón sistemático.</a:t>
            </a:r>
          </a:p>
          <a:p>
            <a:endParaRPr lang="es-CO" dirty="0"/>
          </a:p>
        </p:txBody>
      </p:sp>
    </p:spTree>
    <p:extLst>
      <p:ext uri="{BB962C8B-B14F-4D97-AF65-F5344CB8AC3E}">
        <p14:creationId xmlns:p14="http://schemas.microsoft.com/office/powerpoint/2010/main" val="3717215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E728D8-DA23-62FE-B723-9F8D910BC2E8}"/>
              </a:ext>
            </a:extLst>
          </p:cNvPr>
          <p:cNvSpPr>
            <a:spLocks noGrp="1"/>
          </p:cNvSpPr>
          <p:nvPr>
            <p:ph type="title"/>
          </p:nvPr>
        </p:nvSpPr>
        <p:spPr/>
        <p:txBody>
          <a:bodyPr/>
          <a:lstStyle/>
          <a:p>
            <a:r>
              <a:rPr lang="es-CO" dirty="0"/>
              <a:t>Comparación de los tres modelos</a:t>
            </a:r>
          </a:p>
        </p:txBody>
      </p:sp>
      <p:pic>
        <p:nvPicPr>
          <p:cNvPr id="5" name="Marcador de contenido 4">
            <a:extLst>
              <a:ext uri="{FF2B5EF4-FFF2-40B4-BE49-F238E27FC236}">
                <a16:creationId xmlns:a16="http://schemas.microsoft.com/office/drawing/2014/main" id="{4ADE6521-7EB5-3EA5-D86E-DBCD78D054AF}"/>
              </a:ext>
            </a:extLst>
          </p:cNvPr>
          <p:cNvPicPr>
            <a:picLocks noGrp="1" noChangeAspect="1"/>
          </p:cNvPicPr>
          <p:nvPr>
            <p:ph sz="half" idx="1"/>
          </p:nvPr>
        </p:nvPicPr>
        <p:blipFill>
          <a:blip r:embed="rId2"/>
          <a:stretch>
            <a:fillRect/>
          </a:stretch>
        </p:blipFill>
        <p:spPr>
          <a:xfrm>
            <a:off x="1708150" y="3328194"/>
            <a:ext cx="3441700" cy="1346200"/>
          </a:xfrm>
          <a:prstGeom prst="rect">
            <a:avLst/>
          </a:prstGeom>
        </p:spPr>
      </p:pic>
      <p:sp>
        <p:nvSpPr>
          <p:cNvPr id="4" name="Marcador de contenido 3">
            <a:extLst>
              <a:ext uri="{FF2B5EF4-FFF2-40B4-BE49-F238E27FC236}">
                <a16:creationId xmlns:a16="http://schemas.microsoft.com/office/drawing/2014/main" id="{00670920-789E-2F9F-7427-88EEBF79FF57}"/>
              </a:ext>
            </a:extLst>
          </p:cNvPr>
          <p:cNvSpPr>
            <a:spLocks noGrp="1"/>
          </p:cNvSpPr>
          <p:nvPr>
            <p:ph sz="half" idx="2"/>
          </p:nvPr>
        </p:nvSpPr>
        <p:spPr/>
        <p:txBody>
          <a:bodyPr>
            <a:normAutofit fontScale="85000" lnSpcReduction="10000"/>
          </a:bodyPr>
          <a:lstStyle/>
          <a:p>
            <a:r>
              <a:rPr lang="es-CO" b="1" dirty="0"/>
              <a:t>M1: Lineal ingenuo</a:t>
            </a:r>
            <a:r>
              <a:rPr lang="es-CO" dirty="0"/>
              <a:t> → AIC = 3953.6</a:t>
            </a:r>
          </a:p>
          <a:p>
            <a:r>
              <a:rPr lang="es-CO" b="1" dirty="0"/>
              <a:t>M2: Cuadrático</a:t>
            </a:r>
            <a:r>
              <a:rPr lang="es-CO" dirty="0"/>
              <a:t> → AIC = 3953.3</a:t>
            </a:r>
          </a:p>
          <a:p>
            <a:pPr lvl="1"/>
            <a:r>
              <a:rPr lang="es-CO" dirty="0"/>
              <a:t>Diferencia mínima (</a:t>
            </a:r>
            <a:r>
              <a:rPr lang="es-CO" b="1" dirty="0"/>
              <a:t>0.25 puntos</a:t>
            </a:r>
            <a:r>
              <a:rPr lang="es-CO" dirty="0"/>
              <a:t>) → prácticamente igual.</a:t>
            </a:r>
          </a:p>
          <a:p>
            <a:r>
              <a:rPr lang="es-CO" b="1" dirty="0"/>
              <a:t>M3: log(Y)</a:t>
            </a:r>
            <a:r>
              <a:rPr lang="es-CO" dirty="0"/>
              <a:t> → AIC = 136.4</a:t>
            </a:r>
          </a:p>
          <a:p>
            <a:pPr lvl="1"/>
            <a:r>
              <a:rPr lang="es-CO" dirty="0"/>
              <a:t>Mucho más bajo, pero ⚠️ </a:t>
            </a:r>
            <a:r>
              <a:rPr lang="es-CO" b="1" dirty="0"/>
              <a:t>no comparable con M1/M2</a:t>
            </a:r>
            <a:r>
              <a:rPr lang="es-CO" dirty="0"/>
              <a:t> porque está en otra escala.</a:t>
            </a:r>
          </a:p>
          <a:p>
            <a:r>
              <a:rPr lang="es-CO" b="1" dirty="0"/>
              <a:t>Conclusión:</a:t>
            </a:r>
            <a:endParaRPr lang="es-CO" dirty="0"/>
          </a:p>
          <a:p>
            <a:pPr lvl="1"/>
            <a:r>
              <a:rPr lang="es-CO" dirty="0"/>
              <a:t>Cuadrático ≈ Lineal (sin mejora real).</a:t>
            </a:r>
          </a:p>
          <a:p>
            <a:pPr lvl="1"/>
            <a:r>
              <a:rPr lang="es-CO" dirty="0"/>
              <a:t>El modelo logarítmico es el que mejor representa la relación educación–ingresos en su propia escala.</a:t>
            </a:r>
          </a:p>
          <a:p>
            <a:endParaRPr lang="es-CO" dirty="0"/>
          </a:p>
        </p:txBody>
      </p:sp>
    </p:spTree>
    <p:extLst>
      <p:ext uri="{BB962C8B-B14F-4D97-AF65-F5344CB8AC3E}">
        <p14:creationId xmlns:p14="http://schemas.microsoft.com/office/powerpoint/2010/main" val="198723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793603-4B74-48A2-18CB-0F09709E9F8F}"/>
              </a:ext>
            </a:extLst>
          </p:cNvPr>
          <p:cNvSpPr>
            <a:spLocks noGrp="1"/>
          </p:cNvSpPr>
          <p:nvPr>
            <p:ph type="title"/>
          </p:nvPr>
        </p:nvSpPr>
        <p:spPr/>
        <p:txBody>
          <a:bodyPr/>
          <a:lstStyle/>
          <a:p>
            <a:r>
              <a:rPr lang="es-CO" dirty="0"/>
              <a:t>Qué significa “normalidad”</a:t>
            </a:r>
          </a:p>
        </p:txBody>
      </p:sp>
      <p:sp>
        <p:nvSpPr>
          <p:cNvPr id="5" name="Marcador de contenido 4">
            <a:extLst>
              <a:ext uri="{FF2B5EF4-FFF2-40B4-BE49-F238E27FC236}">
                <a16:creationId xmlns:a16="http://schemas.microsoft.com/office/drawing/2014/main" id="{7EE73E6D-24E4-0571-C78C-B9EBDAB2113D}"/>
              </a:ext>
            </a:extLst>
          </p:cNvPr>
          <p:cNvSpPr>
            <a:spLocks noGrp="1"/>
          </p:cNvSpPr>
          <p:nvPr>
            <p:ph idx="1"/>
          </p:nvPr>
        </p:nvSpPr>
        <p:spPr/>
        <p:txBody>
          <a:bodyPr/>
          <a:lstStyle/>
          <a:p>
            <a:r>
              <a:rPr lang="es-CO" dirty="0"/>
              <a:t>Cuando hacemos una regresión lineal, no solo obtenemos una recta o curva que ajusta los datos: también nos interesa saber qué tan confiables son los </a:t>
            </a:r>
            <a:r>
              <a:rPr lang="es-CO" b="1" dirty="0"/>
              <a:t>coeficientes</a:t>
            </a:r>
            <a:r>
              <a:rPr lang="es-CO" dirty="0"/>
              <a:t> (los betas).</a:t>
            </a:r>
            <a:br>
              <a:rPr lang="es-CO" dirty="0"/>
            </a:br>
            <a:r>
              <a:rPr lang="es-CO" dirty="0"/>
              <a:t>Para calcular intervalos de confianza y pruebas de hipótesis, asumimos que los </a:t>
            </a:r>
            <a:r>
              <a:rPr lang="es-CO" b="1" dirty="0"/>
              <a:t>errores del modelo</a:t>
            </a:r>
            <a:r>
              <a:rPr lang="es-CO" dirty="0"/>
              <a:t> (los residuos, es decir, la diferencia entre lo que predice el modelo y lo que realmente observamos) se distribuyen como una </a:t>
            </a:r>
            <a:r>
              <a:rPr lang="es-CO" b="1" dirty="0"/>
              <a:t>campana normal</a:t>
            </a:r>
            <a:r>
              <a:rPr lang="es-CO" dirty="0"/>
              <a:t>.</a:t>
            </a:r>
          </a:p>
          <a:p>
            <a:pPr lvl="1"/>
            <a:r>
              <a:rPr lang="es-CO" dirty="0"/>
              <a:t>En palabras simples: asumimos que los “errores” se parecen a una campana simétrica, sin sesgos y sin colas demasiado pesadas.</a:t>
            </a:r>
          </a:p>
          <a:p>
            <a:endParaRPr lang="es-CO" dirty="0"/>
          </a:p>
        </p:txBody>
      </p:sp>
    </p:spTree>
    <p:extLst>
      <p:ext uri="{BB962C8B-B14F-4D97-AF65-F5344CB8AC3E}">
        <p14:creationId xmlns:p14="http://schemas.microsoft.com/office/powerpoint/2010/main" val="1186135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40D3FB-E865-9FF5-711F-10CB29149AFD}"/>
              </a:ext>
            </a:extLst>
          </p:cNvPr>
          <p:cNvSpPr>
            <a:spLocks noGrp="1"/>
          </p:cNvSpPr>
          <p:nvPr>
            <p:ph type="title"/>
          </p:nvPr>
        </p:nvSpPr>
        <p:spPr/>
        <p:txBody>
          <a:bodyPr/>
          <a:lstStyle/>
          <a:p>
            <a:r>
              <a:rPr lang="es-CO" dirty="0"/>
              <a:t>¿Cómo descubrimos que NO hay normalidad?</a:t>
            </a:r>
          </a:p>
        </p:txBody>
      </p:sp>
      <p:sp>
        <p:nvSpPr>
          <p:cNvPr id="3" name="Marcador de contenido 2">
            <a:extLst>
              <a:ext uri="{FF2B5EF4-FFF2-40B4-BE49-F238E27FC236}">
                <a16:creationId xmlns:a16="http://schemas.microsoft.com/office/drawing/2014/main" id="{E1105549-0294-6ADF-7AB6-68BAEDE1CF70}"/>
              </a:ext>
            </a:extLst>
          </p:cNvPr>
          <p:cNvSpPr>
            <a:spLocks noGrp="1"/>
          </p:cNvSpPr>
          <p:nvPr>
            <p:ph idx="1"/>
          </p:nvPr>
        </p:nvSpPr>
        <p:spPr/>
        <p:txBody>
          <a:bodyPr>
            <a:normAutofit fontScale="85000" lnSpcReduction="10000"/>
          </a:bodyPr>
          <a:lstStyle/>
          <a:p>
            <a:pPr marL="0" indent="0">
              <a:buNone/>
            </a:pPr>
            <a:r>
              <a:rPr lang="es-CO" b="1" dirty="0"/>
              <a:t>1. Gráficos</a:t>
            </a:r>
          </a:p>
          <a:p>
            <a:pPr lvl="1"/>
            <a:r>
              <a:rPr lang="es-CO" b="1" dirty="0"/>
              <a:t>Histograma de los residuos</a:t>
            </a:r>
            <a:r>
              <a:rPr lang="es-CO" dirty="0"/>
              <a:t>: si parece muy sesgado o con colas largas, no es normal.</a:t>
            </a:r>
          </a:p>
          <a:p>
            <a:pPr lvl="1"/>
            <a:r>
              <a:rPr lang="es-CO" b="1" dirty="0"/>
              <a:t>Gráfico Q–Q (</a:t>
            </a:r>
            <a:r>
              <a:rPr lang="es-CO" b="1" dirty="0" err="1"/>
              <a:t>quantile</a:t>
            </a:r>
            <a:r>
              <a:rPr lang="es-CO" b="1" dirty="0"/>
              <a:t>–</a:t>
            </a:r>
            <a:r>
              <a:rPr lang="es-CO" b="1" dirty="0" err="1"/>
              <a:t>quantile</a:t>
            </a:r>
            <a:r>
              <a:rPr lang="es-CO" b="1" dirty="0"/>
              <a:t>)</a:t>
            </a:r>
            <a:r>
              <a:rPr lang="es-CO" dirty="0"/>
              <a:t>: comparamos los residuos con una distribución normal teórica.</a:t>
            </a:r>
          </a:p>
          <a:p>
            <a:pPr lvl="2"/>
            <a:r>
              <a:rPr lang="es-CO" dirty="0"/>
              <a:t>Si siguen la línea recta, todo bien.</a:t>
            </a:r>
          </a:p>
          <a:p>
            <a:pPr lvl="2"/>
            <a:r>
              <a:rPr lang="es-CO" dirty="0"/>
              <a:t>Si se desvían en forma de S, U o con colas abiertas, hay problemas.</a:t>
            </a:r>
          </a:p>
          <a:p>
            <a:pPr marL="0" indent="0">
              <a:buNone/>
            </a:pPr>
            <a:r>
              <a:rPr lang="es-CO" b="1" dirty="0"/>
              <a:t>2. Pruebas estadísticas</a:t>
            </a:r>
          </a:p>
          <a:p>
            <a:pPr lvl="1"/>
            <a:r>
              <a:rPr lang="es-CO" b="1" dirty="0"/>
              <a:t>Shapiro–</a:t>
            </a:r>
            <a:r>
              <a:rPr lang="es-CO" b="1" dirty="0" err="1"/>
              <a:t>Wilk</a:t>
            </a:r>
            <a:r>
              <a:rPr lang="es-CO" dirty="0"/>
              <a:t>: H0 = los datos son normales. Si p &lt; 0.05, rechazamos normalidad.</a:t>
            </a:r>
          </a:p>
          <a:p>
            <a:pPr lvl="1"/>
            <a:r>
              <a:rPr lang="es-CO" b="1" dirty="0"/>
              <a:t>Jarque–</a:t>
            </a:r>
            <a:r>
              <a:rPr lang="es-CO" b="1" dirty="0" err="1"/>
              <a:t>Bera</a:t>
            </a:r>
            <a:r>
              <a:rPr lang="es-CO" dirty="0"/>
              <a:t>: evalúa asimetría y curtosis (colas pesadas).</a:t>
            </a:r>
          </a:p>
          <a:p>
            <a:pPr marL="0" indent="0">
              <a:buNone/>
            </a:pPr>
            <a:r>
              <a:rPr lang="es-CO" b="1" dirty="0"/>
              <a:t>3. Sentido sustantivo: </a:t>
            </a:r>
            <a:r>
              <a:rPr lang="es-CO" dirty="0"/>
              <a:t>en ciencias sociales sabemos que muchas variables (como </a:t>
            </a:r>
            <a:r>
              <a:rPr lang="es-CO" b="1" dirty="0"/>
              <a:t>ingresos</a:t>
            </a:r>
            <a:r>
              <a:rPr lang="es-CO" dirty="0"/>
              <a:t>) suelen estar sesgadas a la derecha (pocos ganan mucho, muchos ganan poco). Entonces, aunque el modelo sea correcto en forma, sus residuos difícilmente serán normales.</a:t>
            </a:r>
          </a:p>
          <a:p>
            <a:endParaRPr lang="es-CO" dirty="0"/>
          </a:p>
        </p:txBody>
      </p:sp>
    </p:spTree>
    <p:extLst>
      <p:ext uri="{BB962C8B-B14F-4D97-AF65-F5344CB8AC3E}">
        <p14:creationId xmlns:p14="http://schemas.microsoft.com/office/powerpoint/2010/main" val="4060252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BAAE2E6-5A3E-251A-1412-1367FFC2F150}"/>
              </a:ext>
            </a:extLst>
          </p:cNvPr>
          <p:cNvSpPr>
            <a:spLocks noGrp="1"/>
          </p:cNvSpPr>
          <p:nvPr>
            <p:ph type="title"/>
          </p:nvPr>
        </p:nvSpPr>
        <p:spPr/>
        <p:txBody>
          <a:bodyPr/>
          <a:lstStyle/>
          <a:p>
            <a:r>
              <a:rPr lang="es-CO" dirty="0"/>
              <a:t>Verificación gráfica</a:t>
            </a:r>
          </a:p>
        </p:txBody>
      </p:sp>
      <p:sp>
        <p:nvSpPr>
          <p:cNvPr id="6" name="Marcador de contenido 5">
            <a:extLst>
              <a:ext uri="{FF2B5EF4-FFF2-40B4-BE49-F238E27FC236}">
                <a16:creationId xmlns:a16="http://schemas.microsoft.com/office/drawing/2014/main" id="{4553A3DF-13D1-E6E5-A3CC-EB2C0EA7C569}"/>
              </a:ext>
            </a:extLst>
          </p:cNvPr>
          <p:cNvSpPr>
            <a:spLocks noGrp="1"/>
          </p:cNvSpPr>
          <p:nvPr>
            <p:ph sz="half" idx="2"/>
          </p:nvPr>
        </p:nvSpPr>
        <p:spPr/>
        <p:txBody>
          <a:bodyPr>
            <a:normAutofit fontScale="55000" lnSpcReduction="20000"/>
          </a:bodyPr>
          <a:lstStyle/>
          <a:p>
            <a:r>
              <a:rPr lang="es-CO" b="1" dirty="0"/>
              <a:t>Histograma de residuos (izquierda)</a:t>
            </a:r>
          </a:p>
          <a:p>
            <a:pPr lvl="1"/>
            <a:r>
              <a:rPr lang="es-CO" dirty="0"/>
              <a:t>Se espera que, si los errores fueran normales, el histograma se vea como una </a:t>
            </a:r>
            <a:r>
              <a:rPr lang="es-CO" b="1" dirty="0"/>
              <a:t>campana simétrica</a:t>
            </a:r>
            <a:r>
              <a:rPr lang="es-CO" dirty="0"/>
              <a:t> alrededor de 0.</a:t>
            </a:r>
          </a:p>
          <a:p>
            <a:pPr lvl="1"/>
            <a:r>
              <a:rPr lang="es-CO" dirty="0"/>
              <a:t>Aquí vemos:</a:t>
            </a:r>
          </a:p>
          <a:p>
            <a:pPr lvl="2"/>
            <a:r>
              <a:rPr lang="es-CO" dirty="0"/>
              <a:t>Concentración fuerte de residuos cerca de 0.</a:t>
            </a:r>
          </a:p>
          <a:p>
            <a:pPr lvl="2"/>
            <a:r>
              <a:rPr lang="es-CO" dirty="0"/>
              <a:t>Una </a:t>
            </a:r>
            <a:r>
              <a:rPr lang="es-CO" b="1" dirty="0"/>
              <a:t>cola larga hacia la derecha</a:t>
            </a:r>
            <a:r>
              <a:rPr lang="es-CO" dirty="0"/>
              <a:t> (residuos positivos grandes).</a:t>
            </a:r>
          </a:p>
          <a:p>
            <a:pPr lvl="2"/>
            <a:r>
              <a:rPr lang="es-CO" dirty="0"/>
              <a:t>Asimetría: más valores positivos extremos que negativos.</a:t>
            </a:r>
          </a:p>
          <a:p>
            <a:pPr lvl="1"/>
            <a:r>
              <a:rPr lang="es-CO" dirty="0"/>
              <a:t>Esto sugiere que los residuos </a:t>
            </a:r>
            <a:r>
              <a:rPr lang="es-CO" b="1" dirty="0"/>
              <a:t>no son simétricos</a:t>
            </a:r>
            <a:r>
              <a:rPr lang="es-CO" dirty="0"/>
              <a:t> y tienen </a:t>
            </a:r>
            <a:r>
              <a:rPr lang="es-CO" b="1" dirty="0"/>
              <a:t>colas pesadas</a:t>
            </a:r>
            <a:r>
              <a:rPr lang="es-CO" dirty="0"/>
              <a:t> → no normalidad.</a:t>
            </a:r>
          </a:p>
          <a:p>
            <a:pPr marL="0" indent="0">
              <a:buNone/>
            </a:pPr>
            <a:endParaRPr lang="es-CO" b="1" dirty="0"/>
          </a:p>
          <a:p>
            <a:r>
              <a:rPr lang="es-CO" b="1" dirty="0"/>
              <a:t>Q–Q </a:t>
            </a:r>
            <a:r>
              <a:rPr lang="es-CO" b="1" dirty="0" err="1"/>
              <a:t>plot</a:t>
            </a:r>
            <a:r>
              <a:rPr lang="es-CO" b="1" dirty="0"/>
              <a:t> (derecha)</a:t>
            </a:r>
          </a:p>
          <a:p>
            <a:pPr lvl="1"/>
            <a:r>
              <a:rPr lang="es-CO" dirty="0"/>
              <a:t>En este gráfico los puntos deberían caer sobre la línea roja si los residuos fueran normales.</a:t>
            </a:r>
          </a:p>
          <a:p>
            <a:pPr lvl="1"/>
            <a:r>
              <a:rPr lang="es-CO" dirty="0"/>
              <a:t>Observaciones:</a:t>
            </a:r>
          </a:p>
          <a:p>
            <a:pPr lvl="2"/>
            <a:r>
              <a:rPr lang="es-CO" dirty="0"/>
              <a:t>En la zona central (cuantiles medios), los puntos siguen la recta razonablemente bien.</a:t>
            </a:r>
          </a:p>
          <a:p>
            <a:pPr lvl="2"/>
            <a:r>
              <a:rPr lang="es-CO" dirty="0"/>
              <a:t>En las colas (cuantiles altos): los puntos se </a:t>
            </a:r>
            <a:r>
              <a:rPr lang="es-CO" b="1" dirty="0"/>
              <a:t>despegan hacia arriba</a:t>
            </a:r>
            <a:r>
              <a:rPr lang="es-CO" dirty="0"/>
              <a:t>.</a:t>
            </a:r>
          </a:p>
          <a:p>
            <a:pPr lvl="2"/>
            <a:r>
              <a:rPr lang="es-CO" dirty="0"/>
              <a:t>Eso significa que hay </a:t>
            </a:r>
            <a:r>
              <a:rPr lang="es-CO" b="1" dirty="0"/>
              <a:t>valores mucho más extremos de lo que predice una normal</a:t>
            </a:r>
            <a:r>
              <a:rPr lang="es-CO" dirty="0"/>
              <a:t> (colas más pesadas).</a:t>
            </a:r>
          </a:p>
          <a:p>
            <a:pPr lvl="1"/>
            <a:r>
              <a:rPr lang="es-CO" dirty="0"/>
              <a:t>Conclusión: los residuos tienen </a:t>
            </a:r>
            <a:r>
              <a:rPr lang="es-CO" b="1" dirty="0"/>
              <a:t>colas largas</a:t>
            </a:r>
            <a:r>
              <a:rPr lang="es-CO" dirty="0"/>
              <a:t>, sobre todo en los valores altos → otra evidencia de no normalidad.</a:t>
            </a:r>
          </a:p>
          <a:p>
            <a:endParaRPr lang="es-CO" dirty="0"/>
          </a:p>
        </p:txBody>
      </p:sp>
      <p:pic>
        <p:nvPicPr>
          <p:cNvPr id="13" name="Marcador de contenido 12">
            <a:extLst>
              <a:ext uri="{FF2B5EF4-FFF2-40B4-BE49-F238E27FC236}">
                <a16:creationId xmlns:a16="http://schemas.microsoft.com/office/drawing/2014/main" id="{E4906FD2-D94B-A450-F990-F2A3D3B5497F}"/>
              </a:ext>
            </a:extLst>
          </p:cNvPr>
          <p:cNvPicPr>
            <a:picLocks noGrp="1" noChangeAspect="1"/>
          </p:cNvPicPr>
          <p:nvPr>
            <p:ph sz="half" idx="1"/>
          </p:nvPr>
        </p:nvPicPr>
        <p:blipFill>
          <a:blip r:embed="rId2"/>
          <a:stretch>
            <a:fillRect/>
          </a:stretch>
        </p:blipFill>
        <p:spPr>
          <a:xfrm>
            <a:off x="838200" y="2489994"/>
            <a:ext cx="5181600" cy="3022600"/>
          </a:xfrm>
          <a:prstGeom prst="rect">
            <a:avLst/>
          </a:prstGeom>
        </p:spPr>
      </p:pic>
    </p:spTree>
    <p:extLst>
      <p:ext uri="{BB962C8B-B14F-4D97-AF65-F5344CB8AC3E}">
        <p14:creationId xmlns:p14="http://schemas.microsoft.com/office/powerpoint/2010/main" val="1906495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6DFDC9-A34F-7943-309B-41A37ED20CA2}"/>
              </a:ext>
            </a:extLst>
          </p:cNvPr>
          <p:cNvSpPr>
            <a:spLocks noGrp="1"/>
          </p:cNvSpPr>
          <p:nvPr>
            <p:ph type="title"/>
          </p:nvPr>
        </p:nvSpPr>
        <p:spPr/>
        <p:txBody>
          <a:bodyPr/>
          <a:lstStyle/>
          <a:p>
            <a:r>
              <a:rPr lang="es-CO" dirty="0"/>
              <a:t>Prueba Shapiro</a:t>
            </a:r>
          </a:p>
        </p:txBody>
      </p:sp>
      <p:pic>
        <p:nvPicPr>
          <p:cNvPr id="5" name="Marcador de contenido 4">
            <a:extLst>
              <a:ext uri="{FF2B5EF4-FFF2-40B4-BE49-F238E27FC236}">
                <a16:creationId xmlns:a16="http://schemas.microsoft.com/office/drawing/2014/main" id="{0EBC69E6-78DC-8A92-9FE5-2395E6C6D480}"/>
              </a:ext>
            </a:extLst>
          </p:cNvPr>
          <p:cNvPicPr>
            <a:picLocks noGrp="1" noChangeAspect="1"/>
          </p:cNvPicPr>
          <p:nvPr>
            <p:ph sz="half" idx="1"/>
          </p:nvPr>
        </p:nvPicPr>
        <p:blipFill>
          <a:blip r:embed="rId2"/>
          <a:stretch>
            <a:fillRect/>
          </a:stretch>
        </p:blipFill>
        <p:spPr>
          <a:xfrm>
            <a:off x="1600200" y="3493294"/>
            <a:ext cx="3657600" cy="1016000"/>
          </a:xfrm>
          <a:prstGeom prst="rect">
            <a:avLst/>
          </a:prstGeom>
        </p:spPr>
      </p:pic>
      <p:sp>
        <p:nvSpPr>
          <p:cNvPr id="4" name="Marcador de contenido 3">
            <a:extLst>
              <a:ext uri="{FF2B5EF4-FFF2-40B4-BE49-F238E27FC236}">
                <a16:creationId xmlns:a16="http://schemas.microsoft.com/office/drawing/2014/main" id="{EA772515-C0D4-82FD-6BEA-A7938E8BF075}"/>
              </a:ext>
            </a:extLst>
          </p:cNvPr>
          <p:cNvSpPr>
            <a:spLocks noGrp="1"/>
          </p:cNvSpPr>
          <p:nvPr>
            <p:ph sz="half" idx="2"/>
          </p:nvPr>
        </p:nvSpPr>
        <p:spPr/>
        <p:txBody>
          <a:bodyPr>
            <a:normAutofit fontScale="92500"/>
          </a:bodyPr>
          <a:lstStyle/>
          <a:p>
            <a:r>
              <a:rPr lang="es-CO" b="1" dirty="0"/>
              <a:t>Prueba de Shapiro–</a:t>
            </a:r>
            <a:r>
              <a:rPr lang="es-CO" b="1" dirty="0" err="1"/>
              <a:t>Wilk</a:t>
            </a:r>
            <a:endParaRPr lang="es-CO" b="1" dirty="0"/>
          </a:p>
          <a:p>
            <a:pPr lvl="1"/>
            <a:r>
              <a:rPr lang="es-CO" b="1" dirty="0"/>
              <a:t>Hipótesis nula (H0):</a:t>
            </a:r>
            <a:r>
              <a:rPr lang="es-CO" dirty="0"/>
              <a:t> los residuos siguen una distribución normal.</a:t>
            </a:r>
          </a:p>
          <a:p>
            <a:pPr lvl="1"/>
            <a:r>
              <a:rPr lang="es-CO" b="1" dirty="0"/>
              <a:t>Hipótesis alternativa (H1):</a:t>
            </a:r>
            <a:r>
              <a:rPr lang="es-CO" dirty="0"/>
              <a:t> los residuos </a:t>
            </a:r>
            <a:r>
              <a:rPr lang="es-CO" b="1" dirty="0"/>
              <a:t>no</a:t>
            </a:r>
            <a:r>
              <a:rPr lang="es-CO" dirty="0"/>
              <a:t> siguen una distribución normal.</a:t>
            </a:r>
          </a:p>
          <a:p>
            <a:r>
              <a:rPr lang="es-CO" b="1" dirty="0"/>
              <a:t>Resultados (M1):</a:t>
            </a:r>
            <a:endParaRPr lang="es-CO" dirty="0"/>
          </a:p>
          <a:p>
            <a:pPr lvl="1"/>
            <a:r>
              <a:rPr lang="es-CO" dirty="0"/>
              <a:t>W = 0.84 (si fuera normal, W ≈ 1).</a:t>
            </a:r>
          </a:p>
          <a:p>
            <a:pPr lvl="1"/>
            <a:r>
              <a:rPr lang="es-CO" dirty="0"/>
              <a:t>p &lt; 0.001 → </a:t>
            </a:r>
            <a:r>
              <a:rPr lang="es-CO" b="1" dirty="0"/>
              <a:t>rechazamos H0</a:t>
            </a:r>
            <a:r>
              <a:rPr lang="es-CO" dirty="0"/>
              <a:t>.</a:t>
            </a:r>
          </a:p>
          <a:p>
            <a:pPr lvl="1"/>
            <a:r>
              <a:rPr lang="es-CO" dirty="0"/>
              <a:t>Conclusión: </a:t>
            </a:r>
            <a:r>
              <a:rPr lang="es-CO" b="1" dirty="0"/>
              <a:t>los residuos no son normales</a:t>
            </a:r>
            <a:r>
              <a:rPr lang="es-CO" dirty="0"/>
              <a:t> → necesitamos corregir</a:t>
            </a:r>
          </a:p>
          <a:p>
            <a:endParaRPr lang="es-CO" dirty="0"/>
          </a:p>
        </p:txBody>
      </p:sp>
    </p:spTree>
    <p:extLst>
      <p:ext uri="{BB962C8B-B14F-4D97-AF65-F5344CB8AC3E}">
        <p14:creationId xmlns:p14="http://schemas.microsoft.com/office/powerpoint/2010/main" val="443073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DB6FB6-2BBB-D624-A0B5-A71184C10E79}"/>
              </a:ext>
            </a:extLst>
          </p:cNvPr>
          <p:cNvSpPr>
            <a:spLocks noGrp="1"/>
          </p:cNvSpPr>
          <p:nvPr>
            <p:ph type="title"/>
          </p:nvPr>
        </p:nvSpPr>
        <p:spPr/>
        <p:txBody>
          <a:bodyPr/>
          <a:lstStyle/>
          <a:p>
            <a:r>
              <a:rPr lang="es-CO" dirty="0"/>
              <a:t>Corrección 1: transformación logarítmica de Y</a:t>
            </a:r>
          </a:p>
        </p:txBody>
      </p:sp>
      <p:pic>
        <p:nvPicPr>
          <p:cNvPr id="5" name="Marcador de contenido 4">
            <a:extLst>
              <a:ext uri="{FF2B5EF4-FFF2-40B4-BE49-F238E27FC236}">
                <a16:creationId xmlns:a16="http://schemas.microsoft.com/office/drawing/2014/main" id="{381A3155-BD7B-5C25-C543-F2C21F9A6D58}"/>
              </a:ext>
            </a:extLst>
          </p:cNvPr>
          <p:cNvPicPr>
            <a:picLocks noGrp="1" noChangeAspect="1"/>
          </p:cNvPicPr>
          <p:nvPr>
            <p:ph sz="half" idx="1"/>
          </p:nvPr>
        </p:nvPicPr>
        <p:blipFill>
          <a:blip r:embed="rId2"/>
          <a:stretch>
            <a:fillRect/>
          </a:stretch>
        </p:blipFill>
        <p:spPr>
          <a:xfrm>
            <a:off x="838200" y="2317274"/>
            <a:ext cx="5181600" cy="3368040"/>
          </a:xfrm>
          <a:prstGeom prst="rect">
            <a:avLst/>
          </a:prstGeom>
        </p:spPr>
      </p:pic>
      <p:sp>
        <p:nvSpPr>
          <p:cNvPr id="4" name="Marcador de contenido 3">
            <a:extLst>
              <a:ext uri="{FF2B5EF4-FFF2-40B4-BE49-F238E27FC236}">
                <a16:creationId xmlns:a16="http://schemas.microsoft.com/office/drawing/2014/main" id="{42055D53-9B79-14CD-55CB-470A4BD851CE}"/>
              </a:ext>
            </a:extLst>
          </p:cNvPr>
          <p:cNvSpPr>
            <a:spLocks noGrp="1"/>
          </p:cNvSpPr>
          <p:nvPr>
            <p:ph sz="half" idx="2"/>
          </p:nvPr>
        </p:nvSpPr>
        <p:spPr/>
        <p:txBody>
          <a:bodyPr>
            <a:normAutofit fontScale="77500" lnSpcReduction="20000"/>
          </a:bodyPr>
          <a:lstStyle/>
          <a:p>
            <a:r>
              <a:rPr lang="es-CO" b="1" dirty="0"/>
              <a:t>Intercepto (7.03, p &lt; 0.001):</a:t>
            </a:r>
            <a:br>
              <a:rPr lang="es-CO" dirty="0"/>
            </a:br>
            <a:r>
              <a:rPr lang="es-CO" dirty="0"/>
              <a:t>Valor esperado de log(Ingreso) cuando educación = 0.</a:t>
            </a:r>
            <a:br>
              <a:rPr lang="es-CO" dirty="0"/>
            </a:br>
            <a:r>
              <a:rPr lang="es-CO" dirty="0"/>
              <a:t>→ Ingreso base ≈ </a:t>
            </a:r>
            <a:r>
              <a:rPr lang="es-CO" dirty="0" err="1"/>
              <a:t>exp</a:t>
            </a:r>
            <a:r>
              <a:rPr lang="es-CO" dirty="0"/>
              <a:t>(7.03) ≈ </a:t>
            </a:r>
            <a:r>
              <a:rPr lang="es-CO" b="1" dirty="0"/>
              <a:t>1.130.000</a:t>
            </a:r>
            <a:r>
              <a:rPr lang="es-CO" dirty="0"/>
              <a:t> (en pesos).</a:t>
            </a:r>
          </a:p>
          <a:p>
            <a:r>
              <a:rPr lang="es-CO" b="1" dirty="0"/>
              <a:t>Educación (0.0805, p &lt; 0.001):</a:t>
            </a:r>
            <a:br>
              <a:rPr lang="es-CO" dirty="0"/>
            </a:br>
            <a:r>
              <a:rPr lang="es-CO" dirty="0"/>
              <a:t>Cada año adicional de educación aumenta el ingreso en aprox.</a:t>
            </a:r>
            <a:br>
              <a:rPr lang="es-CO" dirty="0"/>
            </a:br>
            <a:r>
              <a:rPr lang="es-CO" b="1" dirty="0" err="1"/>
              <a:t>exp</a:t>
            </a:r>
            <a:r>
              <a:rPr lang="es-CO" b="1" dirty="0"/>
              <a:t>(0.0805) – 1 ≈ 8.4%</a:t>
            </a:r>
            <a:r>
              <a:rPr lang="es-CO" dirty="0"/>
              <a:t>.</a:t>
            </a:r>
            <a:br>
              <a:rPr lang="es-CO" dirty="0"/>
            </a:br>
            <a:r>
              <a:rPr lang="es-CO" dirty="0"/>
              <a:t>→ Relación positiva, altamente significativa.</a:t>
            </a:r>
          </a:p>
          <a:p>
            <a:r>
              <a:rPr lang="es-CO" b="1" dirty="0"/>
              <a:t>Bondad de ajuste:</a:t>
            </a:r>
            <a:endParaRPr lang="es-CO" dirty="0"/>
          </a:p>
          <a:p>
            <a:pPr lvl="1"/>
            <a:r>
              <a:rPr lang="es-CO" dirty="0"/>
              <a:t>R² = 0.436 → la educación explica ~44% de la variación en el log(Ingreso).</a:t>
            </a:r>
          </a:p>
          <a:p>
            <a:pPr lvl="1"/>
            <a:r>
              <a:rPr lang="es-CO" dirty="0"/>
              <a:t>F(1,298) = 230, p &lt; 0.001 → modelo global significativo.</a:t>
            </a:r>
          </a:p>
          <a:p>
            <a:endParaRPr lang="es-CO" dirty="0"/>
          </a:p>
        </p:txBody>
      </p:sp>
    </p:spTree>
    <p:extLst>
      <p:ext uri="{BB962C8B-B14F-4D97-AF65-F5344CB8AC3E}">
        <p14:creationId xmlns:p14="http://schemas.microsoft.com/office/powerpoint/2010/main" val="762490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6E791A-BD13-EAAE-3A37-CEBCF9BBE1DC}"/>
              </a:ext>
            </a:extLst>
          </p:cNvPr>
          <p:cNvSpPr>
            <a:spLocks noGrp="1"/>
          </p:cNvSpPr>
          <p:nvPr>
            <p:ph type="title"/>
          </p:nvPr>
        </p:nvSpPr>
        <p:spPr/>
        <p:txBody>
          <a:bodyPr/>
          <a:lstStyle/>
          <a:p>
            <a:r>
              <a:rPr lang="es-CO" dirty="0"/>
              <a:t>Qué significa “linealidad”</a:t>
            </a:r>
          </a:p>
        </p:txBody>
      </p:sp>
      <p:sp>
        <p:nvSpPr>
          <p:cNvPr id="3" name="Marcador de contenido 2">
            <a:extLst>
              <a:ext uri="{FF2B5EF4-FFF2-40B4-BE49-F238E27FC236}">
                <a16:creationId xmlns:a16="http://schemas.microsoft.com/office/drawing/2014/main" id="{285EE424-66A4-BFC1-21CF-A59461C56462}"/>
              </a:ext>
            </a:extLst>
          </p:cNvPr>
          <p:cNvSpPr>
            <a:spLocks noGrp="1"/>
          </p:cNvSpPr>
          <p:nvPr>
            <p:ph idx="1"/>
          </p:nvPr>
        </p:nvSpPr>
        <p:spPr/>
        <p:txBody>
          <a:bodyPr/>
          <a:lstStyle/>
          <a:p>
            <a:r>
              <a:rPr lang="es-CO" dirty="0"/>
              <a:t>Cuando hacemos una regresión lineal, asumimos que la relación entre la variable que queremos explicar (</a:t>
            </a:r>
            <a:r>
              <a:rPr lang="es-CO" b="1" dirty="0"/>
              <a:t>Y</a:t>
            </a:r>
            <a:r>
              <a:rPr lang="es-CO" dirty="0"/>
              <a:t>) y las variables que usamos como explicativas (</a:t>
            </a:r>
            <a:r>
              <a:rPr lang="es-CO" b="1" dirty="0"/>
              <a:t>X</a:t>
            </a:r>
            <a:r>
              <a:rPr lang="es-CO" dirty="0"/>
              <a:t>) es una </a:t>
            </a:r>
            <a:r>
              <a:rPr lang="es-CO" b="1" dirty="0"/>
              <a:t>recta</a:t>
            </a:r>
            <a:r>
              <a:rPr lang="es-CO" dirty="0"/>
              <a:t>.</a:t>
            </a:r>
          </a:p>
          <a:p>
            <a:r>
              <a:rPr lang="es-CO" dirty="0"/>
              <a:t>Eso quiere decir que </a:t>
            </a:r>
            <a:r>
              <a:rPr lang="es-CO" b="1" dirty="0"/>
              <a:t>cada cambio en X produce siempre el mismo cambio en Y</a:t>
            </a:r>
            <a:r>
              <a:rPr lang="es-CO" dirty="0"/>
              <a:t>.</a:t>
            </a:r>
          </a:p>
          <a:p>
            <a:r>
              <a:rPr lang="es-CO" dirty="0"/>
              <a:t>Ejemplo: Si decimos que </a:t>
            </a:r>
            <a:r>
              <a:rPr lang="es-CO" i="1" dirty="0"/>
              <a:t>cada año de educación aumenta el ingreso en 100.000 pesos</a:t>
            </a:r>
            <a:r>
              <a:rPr lang="es-CO" dirty="0"/>
              <a:t>, estamos suponiendo que ese efecto es igual en primaria, secundaria, universidad y doctorado.</a:t>
            </a:r>
          </a:p>
          <a:p>
            <a:endParaRPr lang="es-CO" dirty="0"/>
          </a:p>
        </p:txBody>
      </p:sp>
    </p:spTree>
    <p:extLst>
      <p:ext uri="{BB962C8B-B14F-4D97-AF65-F5344CB8AC3E}">
        <p14:creationId xmlns:p14="http://schemas.microsoft.com/office/powerpoint/2010/main" val="3602969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1E7D49-B748-9C46-C619-E47BFA294D98}"/>
              </a:ext>
            </a:extLst>
          </p:cNvPr>
          <p:cNvSpPr>
            <a:spLocks noGrp="1"/>
          </p:cNvSpPr>
          <p:nvPr>
            <p:ph type="title"/>
          </p:nvPr>
        </p:nvSpPr>
        <p:spPr/>
        <p:txBody>
          <a:bodyPr/>
          <a:lstStyle/>
          <a:p>
            <a:r>
              <a:rPr lang="es-CO" dirty="0"/>
              <a:t>Verificación de normalidad</a:t>
            </a:r>
          </a:p>
        </p:txBody>
      </p:sp>
      <p:pic>
        <p:nvPicPr>
          <p:cNvPr id="5" name="Marcador de contenido 4">
            <a:extLst>
              <a:ext uri="{FF2B5EF4-FFF2-40B4-BE49-F238E27FC236}">
                <a16:creationId xmlns:a16="http://schemas.microsoft.com/office/drawing/2014/main" id="{CDD59C74-C9F6-0F56-0296-00B02BF1E381}"/>
              </a:ext>
            </a:extLst>
          </p:cNvPr>
          <p:cNvPicPr>
            <a:picLocks noGrp="1" noChangeAspect="1"/>
          </p:cNvPicPr>
          <p:nvPr>
            <p:ph sz="half" idx="1"/>
          </p:nvPr>
        </p:nvPicPr>
        <p:blipFill>
          <a:blip r:embed="rId2"/>
          <a:stretch>
            <a:fillRect/>
          </a:stretch>
        </p:blipFill>
        <p:spPr>
          <a:xfrm>
            <a:off x="838200" y="2690781"/>
            <a:ext cx="5181600" cy="2621026"/>
          </a:xfrm>
          <a:prstGeom prst="rect">
            <a:avLst/>
          </a:prstGeom>
        </p:spPr>
      </p:pic>
      <p:sp>
        <p:nvSpPr>
          <p:cNvPr id="4" name="Marcador de contenido 3">
            <a:extLst>
              <a:ext uri="{FF2B5EF4-FFF2-40B4-BE49-F238E27FC236}">
                <a16:creationId xmlns:a16="http://schemas.microsoft.com/office/drawing/2014/main" id="{ECEEC0B1-AFCF-BEFE-2731-37A3E2E2F550}"/>
              </a:ext>
            </a:extLst>
          </p:cNvPr>
          <p:cNvSpPr>
            <a:spLocks noGrp="1"/>
          </p:cNvSpPr>
          <p:nvPr>
            <p:ph sz="half" idx="2"/>
          </p:nvPr>
        </p:nvSpPr>
        <p:spPr/>
        <p:txBody>
          <a:bodyPr>
            <a:normAutofit fontScale="85000" lnSpcReduction="20000"/>
          </a:bodyPr>
          <a:lstStyle/>
          <a:p>
            <a:r>
              <a:rPr lang="es-CO" b="1" dirty="0"/>
              <a:t>Histograma de residuos (izquierda)</a:t>
            </a:r>
          </a:p>
          <a:p>
            <a:pPr lvl="1"/>
            <a:r>
              <a:rPr lang="es-CO" dirty="0"/>
              <a:t>Los residuos se ven </a:t>
            </a:r>
            <a:r>
              <a:rPr lang="es-CO" b="1" dirty="0"/>
              <a:t>simétricos</a:t>
            </a:r>
            <a:r>
              <a:rPr lang="es-CO" dirty="0"/>
              <a:t>, centrados en 0.</a:t>
            </a:r>
          </a:p>
          <a:p>
            <a:pPr lvl="1"/>
            <a:r>
              <a:rPr lang="es-CO" dirty="0"/>
              <a:t>La forma se aproxima mucho a una </a:t>
            </a:r>
            <a:r>
              <a:rPr lang="es-CO" b="1" dirty="0"/>
              <a:t>campana normal</a:t>
            </a:r>
            <a:r>
              <a:rPr lang="es-CO" dirty="0"/>
              <a:t> (comparar con el histograma anterior de M1, que era sesgado y con cola larga).</a:t>
            </a:r>
            <a:br>
              <a:rPr lang="es-CO" dirty="0"/>
            </a:br>
            <a:r>
              <a:rPr lang="es-CO" dirty="0"/>
              <a:t>Esto indica que la transformación logarítmica mejoró la normalidad.</a:t>
            </a:r>
          </a:p>
          <a:p>
            <a:r>
              <a:rPr lang="es-CO" b="1" dirty="0"/>
              <a:t>Q–Q </a:t>
            </a:r>
            <a:r>
              <a:rPr lang="es-CO" b="1" dirty="0" err="1"/>
              <a:t>plot</a:t>
            </a:r>
            <a:r>
              <a:rPr lang="es-CO" b="1" dirty="0"/>
              <a:t> (derecha)</a:t>
            </a:r>
          </a:p>
          <a:p>
            <a:pPr lvl="1"/>
            <a:r>
              <a:rPr lang="es-CO" dirty="0"/>
              <a:t>Los puntos siguen muy de cerca la línea roja (la normal teórica).</a:t>
            </a:r>
          </a:p>
          <a:p>
            <a:pPr lvl="1"/>
            <a:r>
              <a:rPr lang="es-CO" dirty="0"/>
              <a:t>Pequeñas desviaciones en los extremos, pero nada grave.</a:t>
            </a:r>
            <a:br>
              <a:rPr lang="es-CO" dirty="0"/>
            </a:br>
            <a:r>
              <a:rPr lang="es-CO" dirty="0"/>
              <a:t>Los residuos ahora se ajustan bien a la distribución normal.</a:t>
            </a:r>
          </a:p>
          <a:p>
            <a:endParaRPr lang="es-CO" dirty="0"/>
          </a:p>
        </p:txBody>
      </p:sp>
    </p:spTree>
    <p:extLst>
      <p:ext uri="{BB962C8B-B14F-4D97-AF65-F5344CB8AC3E}">
        <p14:creationId xmlns:p14="http://schemas.microsoft.com/office/powerpoint/2010/main" val="2743267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06F58-1A3A-6CE6-D2F8-DC628C4D046D}"/>
              </a:ext>
            </a:extLst>
          </p:cNvPr>
          <p:cNvSpPr>
            <a:spLocks noGrp="1"/>
          </p:cNvSpPr>
          <p:nvPr>
            <p:ph type="title"/>
          </p:nvPr>
        </p:nvSpPr>
        <p:spPr/>
        <p:txBody>
          <a:bodyPr/>
          <a:lstStyle/>
          <a:p>
            <a:r>
              <a:rPr lang="es-CO" dirty="0"/>
              <a:t>Corrección 2: </a:t>
            </a:r>
            <a:r>
              <a:rPr lang="es-CO" dirty="0" err="1"/>
              <a:t>bootstrap</a:t>
            </a:r>
            <a:endParaRPr lang="es-CO" dirty="0"/>
          </a:p>
        </p:txBody>
      </p:sp>
      <p:sp>
        <p:nvSpPr>
          <p:cNvPr id="4" name="Marcador de contenido 3">
            <a:extLst>
              <a:ext uri="{FF2B5EF4-FFF2-40B4-BE49-F238E27FC236}">
                <a16:creationId xmlns:a16="http://schemas.microsoft.com/office/drawing/2014/main" id="{2863F5B7-FAB6-649A-8ED9-C180A1900390}"/>
              </a:ext>
            </a:extLst>
          </p:cNvPr>
          <p:cNvSpPr>
            <a:spLocks noGrp="1"/>
          </p:cNvSpPr>
          <p:nvPr>
            <p:ph idx="1"/>
          </p:nvPr>
        </p:nvSpPr>
        <p:spPr/>
        <p:txBody>
          <a:bodyPr>
            <a:normAutofit/>
          </a:bodyPr>
          <a:lstStyle/>
          <a:p>
            <a:r>
              <a:rPr lang="es-CO" dirty="0"/>
              <a:t>Lo que hace </a:t>
            </a:r>
            <a:r>
              <a:rPr lang="es-CO" dirty="0" err="1"/>
              <a:t>bootstrap</a:t>
            </a:r>
            <a:r>
              <a:rPr lang="es-CO" dirty="0"/>
              <a:t> es como si tuviéramos muchas versiones alternas de nuestra base de datos, creadas al azar a partir de la original. En cada una volvemos a calcular el efecto de la educación. Al final, tenemos una nube de posibles pendientes y con ella construimos intervalos de confianza. Así no necesitamos que los residuos sean normales: nos basamos en lo que los propios datos nos dicen.</a:t>
            </a:r>
          </a:p>
        </p:txBody>
      </p:sp>
    </p:spTree>
    <p:extLst>
      <p:ext uri="{BB962C8B-B14F-4D97-AF65-F5344CB8AC3E}">
        <p14:creationId xmlns:p14="http://schemas.microsoft.com/office/powerpoint/2010/main" val="1792750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6083373-0034-D0FA-16F8-6DA3DDCB9BEE}"/>
              </a:ext>
            </a:extLst>
          </p:cNvPr>
          <p:cNvSpPr>
            <a:spLocks noGrp="1"/>
          </p:cNvSpPr>
          <p:nvPr>
            <p:ph type="title"/>
          </p:nvPr>
        </p:nvSpPr>
        <p:spPr/>
        <p:txBody>
          <a:bodyPr/>
          <a:lstStyle/>
          <a:p>
            <a:r>
              <a:rPr lang="es-CO" dirty="0"/>
              <a:t>Resultados </a:t>
            </a:r>
            <a:r>
              <a:rPr lang="es-CO" dirty="0" err="1"/>
              <a:t>bootstrap</a:t>
            </a:r>
            <a:endParaRPr lang="es-CO" dirty="0"/>
          </a:p>
        </p:txBody>
      </p:sp>
      <p:pic>
        <p:nvPicPr>
          <p:cNvPr id="7" name="Marcador de contenido 6">
            <a:extLst>
              <a:ext uri="{FF2B5EF4-FFF2-40B4-BE49-F238E27FC236}">
                <a16:creationId xmlns:a16="http://schemas.microsoft.com/office/drawing/2014/main" id="{FC64295A-8AF4-B9A0-A8D7-D3FB65896BD9}"/>
              </a:ext>
            </a:extLst>
          </p:cNvPr>
          <p:cNvPicPr>
            <a:picLocks noGrp="1" noChangeAspect="1"/>
          </p:cNvPicPr>
          <p:nvPr>
            <p:ph sz="half" idx="1"/>
          </p:nvPr>
        </p:nvPicPr>
        <p:blipFill>
          <a:blip r:embed="rId2"/>
          <a:stretch>
            <a:fillRect/>
          </a:stretch>
        </p:blipFill>
        <p:spPr>
          <a:xfrm>
            <a:off x="1452997" y="1825625"/>
            <a:ext cx="3952006" cy="4351338"/>
          </a:xfrm>
          <a:prstGeom prst="rect">
            <a:avLst/>
          </a:prstGeom>
        </p:spPr>
      </p:pic>
      <p:sp>
        <p:nvSpPr>
          <p:cNvPr id="6" name="Marcador de contenido 5">
            <a:extLst>
              <a:ext uri="{FF2B5EF4-FFF2-40B4-BE49-F238E27FC236}">
                <a16:creationId xmlns:a16="http://schemas.microsoft.com/office/drawing/2014/main" id="{48AC51A0-1C03-69FD-6166-8B4480AECDEB}"/>
              </a:ext>
            </a:extLst>
          </p:cNvPr>
          <p:cNvSpPr>
            <a:spLocks noGrp="1"/>
          </p:cNvSpPr>
          <p:nvPr>
            <p:ph sz="half" idx="2"/>
          </p:nvPr>
        </p:nvSpPr>
        <p:spPr/>
        <p:txBody>
          <a:bodyPr>
            <a:normAutofit fontScale="70000" lnSpcReduction="20000"/>
          </a:bodyPr>
          <a:lstStyle/>
          <a:p>
            <a:r>
              <a:rPr lang="es-CO" dirty="0"/>
              <a:t>El Bootstrap indica que cada año de educación se asocia con un aumento de unos 262 pesos. El sesgo fue casi nulo, y el error estándar de 25 pesos nos indica la incertidumbre de esta estimación. La ventaja es que no necesitamos suponer normalidad de los residuos: la propia técnica nos construye los intervalos a partir de los datos.</a:t>
            </a:r>
          </a:p>
          <a:p>
            <a:r>
              <a:rPr lang="es-CO" dirty="0"/>
              <a:t>Con </a:t>
            </a:r>
            <a:r>
              <a:rPr lang="es-CO" dirty="0" err="1"/>
              <a:t>bootstrap</a:t>
            </a:r>
            <a:r>
              <a:rPr lang="es-CO" dirty="0"/>
              <a:t> no necesito asumir que los errores sean normales. Al re-muestrear la base 2000 veces, vemos que el efecto de la educación está entre 220 y 320 pesos más por año, con 95% de confianza. Es decir, la conclusión del modelo se mantiene: más educación → más ingreso. Y además tenemos un rango robusto que nos da más confianza en el resultado.</a:t>
            </a:r>
          </a:p>
          <a:p>
            <a:endParaRPr lang="es-CO" dirty="0"/>
          </a:p>
        </p:txBody>
      </p:sp>
    </p:spTree>
    <p:extLst>
      <p:ext uri="{BB962C8B-B14F-4D97-AF65-F5344CB8AC3E}">
        <p14:creationId xmlns:p14="http://schemas.microsoft.com/office/powerpoint/2010/main" val="1908740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A22BFB-A99E-9D26-CCBE-FCA25A69528F}"/>
              </a:ext>
            </a:extLst>
          </p:cNvPr>
          <p:cNvSpPr>
            <a:spLocks noGrp="1"/>
          </p:cNvSpPr>
          <p:nvPr>
            <p:ph type="title"/>
          </p:nvPr>
        </p:nvSpPr>
        <p:spPr/>
        <p:txBody>
          <a:bodyPr/>
          <a:lstStyle/>
          <a:p>
            <a:r>
              <a:rPr lang="es-CO" dirty="0"/>
              <a:t>Cuál usar</a:t>
            </a:r>
          </a:p>
        </p:txBody>
      </p:sp>
      <p:sp>
        <p:nvSpPr>
          <p:cNvPr id="3" name="Marcador de contenido 2">
            <a:extLst>
              <a:ext uri="{FF2B5EF4-FFF2-40B4-BE49-F238E27FC236}">
                <a16:creationId xmlns:a16="http://schemas.microsoft.com/office/drawing/2014/main" id="{2F147BD7-37D9-8BE6-797B-77D504F322B9}"/>
              </a:ext>
            </a:extLst>
          </p:cNvPr>
          <p:cNvSpPr>
            <a:spLocks noGrp="1"/>
          </p:cNvSpPr>
          <p:nvPr>
            <p:ph sz="half" idx="1"/>
          </p:nvPr>
        </p:nvSpPr>
        <p:spPr/>
        <p:txBody>
          <a:bodyPr>
            <a:normAutofit fontScale="70000" lnSpcReduction="20000"/>
          </a:bodyPr>
          <a:lstStyle/>
          <a:p>
            <a:r>
              <a:rPr lang="es-CO" b="1" dirty="0"/>
              <a:t>Cuándo usar log(Y)</a:t>
            </a:r>
          </a:p>
          <a:p>
            <a:pPr lvl="1"/>
            <a:r>
              <a:rPr lang="es-CO" dirty="0"/>
              <a:t>Cuando la variable dependiente es </a:t>
            </a:r>
            <a:r>
              <a:rPr lang="es-CO" b="1" dirty="0"/>
              <a:t>muy sesgada</a:t>
            </a:r>
            <a:r>
              <a:rPr lang="es-CO" dirty="0"/>
              <a:t> (ej. ingresos).</a:t>
            </a:r>
          </a:p>
          <a:p>
            <a:pPr lvl="1"/>
            <a:r>
              <a:rPr lang="es-CO" dirty="0"/>
              <a:t>Cuando quieres interpretar efectos en </a:t>
            </a:r>
            <a:r>
              <a:rPr lang="es-CO" b="1" dirty="0"/>
              <a:t>%</a:t>
            </a:r>
            <a:r>
              <a:rPr lang="es-CO" dirty="0"/>
              <a:t>.</a:t>
            </a:r>
          </a:p>
          <a:p>
            <a:pPr lvl="1"/>
            <a:r>
              <a:rPr lang="es-CO" dirty="0"/>
              <a:t>Cuando además mejora los residuos y el ajuste.</a:t>
            </a:r>
          </a:p>
          <a:p>
            <a:pPr lvl="2"/>
            <a:r>
              <a:rPr lang="es-CO" dirty="0"/>
              <a:t>Opción más estándar en ciencias sociales y economía laboral.</a:t>
            </a:r>
          </a:p>
          <a:p>
            <a:r>
              <a:rPr lang="es-CO" b="1" dirty="0"/>
              <a:t>Cuándo usar robustos o </a:t>
            </a:r>
            <a:r>
              <a:rPr lang="es-CO" b="1" dirty="0" err="1"/>
              <a:t>bootstrap</a:t>
            </a:r>
            <a:r>
              <a:rPr lang="es-CO" b="1" dirty="0"/>
              <a:t> (mantener Y en pesos)</a:t>
            </a:r>
          </a:p>
          <a:p>
            <a:pPr lvl="1"/>
            <a:r>
              <a:rPr lang="es-CO" dirty="0"/>
              <a:t>Cuando es importante que los resultados se den en </a:t>
            </a:r>
            <a:r>
              <a:rPr lang="es-CO" b="1" dirty="0"/>
              <a:t>unidades originales</a:t>
            </a:r>
            <a:r>
              <a:rPr lang="es-CO" dirty="0"/>
              <a:t> (pesos, horas, etc.).</a:t>
            </a:r>
          </a:p>
          <a:p>
            <a:pPr lvl="1"/>
            <a:r>
              <a:rPr lang="es-CO" dirty="0"/>
              <a:t>Cuando tu audiencia necesita entender los efectos en términos absolutos.</a:t>
            </a:r>
          </a:p>
          <a:p>
            <a:pPr lvl="1"/>
            <a:r>
              <a:rPr lang="es-CO" dirty="0"/>
              <a:t>Cuando no quieres cambiar la interpretación de la pendiente.</a:t>
            </a:r>
          </a:p>
          <a:p>
            <a:pPr lvl="2"/>
            <a:r>
              <a:rPr lang="es-CO" dirty="0"/>
              <a:t>Los robustos son rápidos y aceptados; el </a:t>
            </a:r>
            <a:r>
              <a:rPr lang="es-CO" dirty="0" err="1"/>
              <a:t>bootstrap</a:t>
            </a:r>
            <a:r>
              <a:rPr lang="es-CO" dirty="0"/>
              <a:t> es más flexible y no depende de supuestos.</a:t>
            </a:r>
          </a:p>
          <a:p>
            <a:pPr lvl="2"/>
            <a:endParaRPr lang="es-CO" dirty="0"/>
          </a:p>
          <a:p>
            <a:endParaRPr lang="es-CO" dirty="0"/>
          </a:p>
        </p:txBody>
      </p:sp>
      <p:sp>
        <p:nvSpPr>
          <p:cNvPr id="4" name="Marcador de contenido 3">
            <a:extLst>
              <a:ext uri="{FF2B5EF4-FFF2-40B4-BE49-F238E27FC236}">
                <a16:creationId xmlns:a16="http://schemas.microsoft.com/office/drawing/2014/main" id="{BAD0BB3C-9FB1-54B5-7845-9E1234924BC6}"/>
              </a:ext>
            </a:extLst>
          </p:cNvPr>
          <p:cNvSpPr>
            <a:spLocks noGrp="1"/>
          </p:cNvSpPr>
          <p:nvPr>
            <p:ph sz="half" idx="2"/>
          </p:nvPr>
        </p:nvSpPr>
        <p:spPr/>
        <p:txBody>
          <a:bodyPr>
            <a:normAutofit fontScale="70000" lnSpcReduction="20000"/>
          </a:bodyPr>
          <a:lstStyle/>
          <a:p>
            <a:r>
              <a:rPr lang="es-CO" b="1" dirty="0"/>
              <a:t>Regla práctica</a:t>
            </a:r>
          </a:p>
          <a:p>
            <a:pPr lvl="1"/>
            <a:r>
              <a:rPr lang="es-CO" b="1" dirty="0"/>
              <a:t>Si tu público es la academia:</a:t>
            </a:r>
            <a:r>
              <a:rPr lang="es-CO" dirty="0"/>
              <a:t> log(Y) es más defendible y claro → efecto porcentual.</a:t>
            </a:r>
          </a:p>
          <a:p>
            <a:pPr lvl="1"/>
            <a:r>
              <a:rPr lang="es-CO" b="1" dirty="0"/>
              <a:t>Si tu público son tomadores de decisiones / políticas públicas:</a:t>
            </a:r>
            <a:r>
              <a:rPr lang="es-CO" dirty="0"/>
              <a:t> robustos o </a:t>
            </a:r>
            <a:r>
              <a:rPr lang="es-CO" dirty="0" err="1"/>
              <a:t>bootstrap</a:t>
            </a:r>
            <a:r>
              <a:rPr lang="es-CO" dirty="0"/>
              <a:t>, porque quieren saber “cuántos pesos más” y no un %.</a:t>
            </a:r>
          </a:p>
          <a:p>
            <a:pPr lvl="1"/>
            <a:r>
              <a:rPr lang="es-CO" b="1" dirty="0"/>
              <a:t>Si tienes muestra grande:</a:t>
            </a:r>
            <a:r>
              <a:rPr lang="es-CO" dirty="0"/>
              <a:t> cualquiera es válido; Teorema del Límite Central ayuda.</a:t>
            </a:r>
          </a:p>
          <a:p>
            <a:pPr lvl="1"/>
            <a:r>
              <a:rPr lang="es-CO" b="1" dirty="0"/>
              <a:t>Si muestra pequeña y residuos raros:</a:t>
            </a:r>
            <a:r>
              <a:rPr lang="es-CO" dirty="0"/>
              <a:t> mejor </a:t>
            </a:r>
            <a:r>
              <a:rPr lang="es-CO" dirty="0" err="1"/>
              <a:t>bootstrap</a:t>
            </a:r>
            <a:r>
              <a:rPr lang="es-CO" dirty="0"/>
              <a:t>, porque no depende de normalidad.</a:t>
            </a:r>
          </a:p>
          <a:p>
            <a:endParaRPr lang="es-CO" dirty="0"/>
          </a:p>
        </p:txBody>
      </p:sp>
    </p:spTree>
    <p:extLst>
      <p:ext uri="{BB962C8B-B14F-4D97-AF65-F5344CB8AC3E}">
        <p14:creationId xmlns:p14="http://schemas.microsoft.com/office/powerpoint/2010/main" val="3410427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C52E9F-5AF6-8634-EF3C-7BB69DE31E88}"/>
              </a:ext>
            </a:extLst>
          </p:cNvPr>
          <p:cNvSpPr>
            <a:spLocks noGrp="1"/>
          </p:cNvSpPr>
          <p:nvPr>
            <p:ph type="title"/>
          </p:nvPr>
        </p:nvSpPr>
        <p:spPr/>
        <p:txBody>
          <a:bodyPr/>
          <a:lstStyle/>
          <a:p>
            <a:r>
              <a:rPr lang="es-CO" dirty="0"/>
              <a:t>Qué significa la “Heterocedasticidad”</a:t>
            </a:r>
          </a:p>
        </p:txBody>
      </p:sp>
      <p:sp>
        <p:nvSpPr>
          <p:cNvPr id="5" name="Marcador de contenido 4">
            <a:extLst>
              <a:ext uri="{FF2B5EF4-FFF2-40B4-BE49-F238E27FC236}">
                <a16:creationId xmlns:a16="http://schemas.microsoft.com/office/drawing/2014/main" id="{4BAF0A8D-C005-8B62-8B61-AB8C7B5DFA43}"/>
              </a:ext>
            </a:extLst>
          </p:cNvPr>
          <p:cNvSpPr>
            <a:spLocks noGrp="1"/>
          </p:cNvSpPr>
          <p:nvPr>
            <p:ph idx="1"/>
          </p:nvPr>
        </p:nvSpPr>
        <p:spPr/>
        <p:txBody>
          <a:bodyPr>
            <a:normAutofit fontScale="62500" lnSpcReduction="20000"/>
          </a:bodyPr>
          <a:lstStyle/>
          <a:p>
            <a:pPr marL="0" indent="0">
              <a:buNone/>
            </a:pPr>
            <a:r>
              <a:rPr lang="es-CO" dirty="0"/>
              <a:t>En una regresión lineal, asumimos que los </a:t>
            </a:r>
            <a:r>
              <a:rPr lang="es-CO" b="1" dirty="0"/>
              <a:t>errores</a:t>
            </a:r>
            <a:r>
              <a:rPr lang="es-CO" dirty="0"/>
              <a:t> (</a:t>
            </a:r>
            <a:r>
              <a:rPr lang="el-GR" dirty="0"/>
              <a:t>ε\</a:t>
            </a:r>
            <a:r>
              <a:rPr lang="es-CO" dirty="0" err="1"/>
              <a:t>varepsilon</a:t>
            </a:r>
            <a:r>
              <a:rPr lang="el-GR" dirty="0"/>
              <a:t>ε) </a:t>
            </a:r>
            <a:r>
              <a:rPr lang="es-CO" dirty="0"/>
              <a:t>tienen </a:t>
            </a:r>
            <a:r>
              <a:rPr lang="es-CO" b="1" dirty="0"/>
              <a:t>varianza constante</a:t>
            </a:r>
            <a:r>
              <a:rPr lang="es-CO" dirty="0"/>
              <a:t> para todos los valores de las variables independientes.</a:t>
            </a:r>
          </a:p>
          <a:p>
            <a:r>
              <a:rPr lang="es-CO" dirty="0"/>
              <a:t>Cuando ese supuesto se cumple → hablamos de </a:t>
            </a:r>
            <a:r>
              <a:rPr lang="es-CO" b="1" dirty="0" err="1"/>
              <a:t>homoscedasticidad</a:t>
            </a:r>
            <a:r>
              <a:rPr lang="es-CO" dirty="0"/>
              <a:t>.</a:t>
            </a:r>
          </a:p>
          <a:p>
            <a:r>
              <a:rPr lang="es-CO" dirty="0"/>
              <a:t>Cuando </a:t>
            </a:r>
            <a:r>
              <a:rPr lang="es-CO" b="1" dirty="0"/>
              <a:t>la varianza de los errores cambia</a:t>
            </a:r>
            <a:r>
              <a:rPr lang="es-CO" dirty="0"/>
              <a:t> según el nivel de las variables → hay </a:t>
            </a:r>
            <a:r>
              <a:rPr lang="es-CO" b="1" dirty="0"/>
              <a:t>heterocedasticidad</a:t>
            </a:r>
            <a:r>
              <a:rPr lang="es-CO" dirty="0"/>
              <a:t>.</a:t>
            </a:r>
          </a:p>
          <a:p>
            <a:endParaRPr lang="es-CO" dirty="0"/>
          </a:p>
          <a:p>
            <a:r>
              <a:rPr lang="es-CO" dirty="0"/>
              <a:t>En palabras simples: los errores son “más dispersos” en unos rangos de la variable que en otros.</a:t>
            </a:r>
          </a:p>
          <a:p>
            <a:endParaRPr lang="es-CO" b="1" dirty="0"/>
          </a:p>
          <a:p>
            <a:r>
              <a:rPr lang="es-CO" b="1" dirty="0"/>
              <a:t>Ejemplo:</a:t>
            </a:r>
            <a:endParaRPr lang="es-CO" dirty="0"/>
          </a:p>
          <a:p>
            <a:r>
              <a:rPr lang="es-CO" dirty="0"/>
              <a:t>En ingresos: las personas con poca educación tienden a tener salarios bajos y parecidos → poca dispersión.</a:t>
            </a:r>
          </a:p>
          <a:p>
            <a:r>
              <a:rPr lang="es-CO" dirty="0"/>
              <a:t>En niveles altos de educación, los ingresos pueden variar muchísimo (algunos ganan bastante, otros no tanto) → gran dispersión.</a:t>
            </a:r>
          </a:p>
          <a:p>
            <a:r>
              <a:rPr lang="es-CO" dirty="0"/>
              <a:t>Eso rompe el supuesto de varianza constante.</a:t>
            </a:r>
          </a:p>
          <a:p>
            <a:endParaRPr lang="es-CO" dirty="0"/>
          </a:p>
        </p:txBody>
      </p:sp>
    </p:spTree>
    <p:extLst>
      <p:ext uri="{BB962C8B-B14F-4D97-AF65-F5344CB8AC3E}">
        <p14:creationId xmlns:p14="http://schemas.microsoft.com/office/powerpoint/2010/main" val="4282708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BD0C8-D973-873D-A568-01F299F196D1}"/>
              </a:ext>
            </a:extLst>
          </p:cNvPr>
          <p:cNvSpPr>
            <a:spLocks noGrp="1"/>
          </p:cNvSpPr>
          <p:nvPr>
            <p:ph type="title"/>
          </p:nvPr>
        </p:nvSpPr>
        <p:spPr/>
        <p:txBody>
          <a:bodyPr/>
          <a:lstStyle/>
          <a:p>
            <a:r>
              <a:rPr lang="es-CO" dirty="0"/>
              <a:t>¿Cómo descubrimos que hay heterocedasticidad?</a:t>
            </a:r>
          </a:p>
        </p:txBody>
      </p:sp>
      <p:sp>
        <p:nvSpPr>
          <p:cNvPr id="3" name="Marcador de contenido 2">
            <a:extLst>
              <a:ext uri="{FF2B5EF4-FFF2-40B4-BE49-F238E27FC236}">
                <a16:creationId xmlns:a16="http://schemas.microsoft.com/office/drawing/2014/main" id="{C33F500A-79C7-A77D-2D87-2AC6ADF6705C}"/>
              </a:ext>
            </a:extLst>
          </p:cNvPr>
          <p:cNvSpPr>
            <a:spLocks noGrp="1"/>
          </p:cNvSpPr>
          <p:nvPr>
            <p:ph idx="1"/>
          </p:nvPr>
        </p:nvSpPr>
        <p:spPr/>
        <p:txBody>
          <a:bodyPr>
            <a:normAutofit fontScale="92500" lnSpcReduction="10000"/>
          </a:bodyPr>
          <a:lstStyle/>
          <a:p>
            <a:r>
              <a:rPr lang="es-CO" b="1" dirty="0"/>
              <a:t>Diagnóstico visual</a:t>
            </a:r>
          </a:p>
          <a:p>
            <a:pPr lvl="1"/>
            <a:r>
              <a:rPr lang="es-CO" b="1" dirty="0"/>
              <a:t>Gráfico de residuos vs. predicciones</a:t>
            </a:r>
            <a:r>
              <a:rPr lang="es-CO" dirty="0"/>
              <a:t>:</a:t>
            </a:r>
          </a:p>
          <a:p>
            <a:pPr lvl="2"/>
            <a:r>
              <a:rPr lang="es-CO" dirty="0"/>
              <a:t>Si los puntos se dispersan igual alrededor de 0 → </a:t>
            </a:r>
            <a:r>
              <a:rPr lang="es-CO" dirty="0" err="1"/>
              <a:t>homoscedasticidad</a:t>
            </a:r>
            <a:r>
              <a:rPr lang="es-CO" dirty="0"/>
              <a:t>.</a:t>
            </a:r>
          </a:p>
          <a:p>
            <a:pPr lvl="2"/>
            <a:r>
              <a:rPr lang="es-CO" dirty="0"/>
              <a:t>Si se abre como un abanico (residuos pequeños al inicio y grandes al final) → heterocedasticidad.</a:t>
            </a:r>
          </a:p>
          <a:p>
            <a:r>
              <a:rPr lang="es-CO" b="1" dirty="0"/>
              <a:t>Pruebas estadísticas</a:t>
            </a:r>
          </a:p>
          <a:p>
            <a:pPr lvl="1"/>
            <a:r>
              <a:rPr lang="es-CO" b="1" dirty="0" err="1"/>
              <a:t>Breusch</a:t>
            </a:r>
            <a:r>
              <a:rPr lang="es-CO" b="1" dirty="0"/>
              <a:t>-Pagan</a:t>
            </a:r>
            <a:r>
              <a:rPr lang="es-CO" dirty="0"/>
              <a:t>: evalúa si la varianza de los residuos depende de las variables.</a:t>
            </a:r>
          </a:p>
          <a:p>
            <a:pPr lvl="1"/>
            <a:r>
              <a:rPr lang="es-CO" b="1" dirty="0"/>
              <a:t>White</a:t>
            </a:r>
            <a:r>
              <a:rPr lang="es-CO" dirty="0"/>
              <a:t>: más general, detecta formas no lineales de heterocedasticidad.</a:t>
            </a:r>
          </a:p>
          <a:p>
            <a:r>
              <a:rPr lang="es-CO" b="1" dirty="0"/>
              <a:t>Intuición sustantiva</a:t>
            </a:r>
          </a:p>
          <a:p>
            <a:pPr lvl="1"/>
            <a:r>
              <a:rPr lang="es-CO" dirty="0"/>
              <a:t>Si el fenómeno social suele mostrar más variabilidad en ciertos grupos, sospecha heterocedasticidad.</a:t>
            </a:r>
          </a:p>
          <a:p>
            <a:pPr lvl="1"/>
            <a:r>
              <a:rPr lang="es-CO" dirty="0"/>
              <a:t>Ejemplo: ingresos, gasto, tiempo dedicado a cuidados → siempre tienen dispersión mayor en niveles altos.</a:t>
            </a:r>
          </a:p>
          <a:p>
            <a:endParaRPr lang="es-CO" dirty="0"/>
          </a:p>
        </p:txBody>
      </p:sp>
    </p:spTree>
    <p:extLst>
      <p:ext uri="{BB962C8B-B14F-4D97-AF65-F5344CB8AC3E}">
        <p14:creationId xmlns:p14="http://schemas.microsoft.com/office/powerpoint/2010/main" val="1224990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A3059CA-D235-0B6D-E527-A3BB33B9059A}"/>
              </a:ext>
            </a:extLst>
          </p:cNvPr>
          <p:cNvSpPr>
            <a:spLocks noGrp="1"/>
          </p:cNvSpPr>
          <p:nvPr>
            <p:ph type="title"/>
          </p:nvPr>
        </p:nvSpPr>
        <p:spPr/>
        <p:txBody>
          <a:bodyPr/>
          <a:lstStyle/>
          <a:p>
            <a:r>
              <a:rPr lang="es-CO" dirty="0"/>
              <a:t>Detectar heterocedasticidad: Dispersión Y vs X con recta de regresión</a:t>
            </a:r>
          </a:p>
        </p:txBody>
      </p:sp>
      <p:pic>
        <p:nvPicPr>
          <p:cNvPr id="7" name="Marcador de contenido 6">
            <a:extLst>
              <a:ext uri="{FF2B5EF4-FFF2-40B4-BE49-F238E27FC236}">
                <a16:creationId xmlns:a16="http://schemas.microsoft.com/office/drawing/2014/main" id="{EB522CCC-C48E-F913-DAD2-E8F0A6072005}"/>
              </a:ext>
            </a:extLst>
          </p:cNvPr>
          <p:cNvPicPr>
            <a:picLocks noGrp="1" noChangeAspect="1"/>
          </p:cNvPicPr>
          <p:nvPr>
            <p:ph sz="half" idx="1"/>
          </p:nvPr>
        </p:nvPicPr>
        <p:blipFill>
          <a:blip r:embed="rId2"/>
          <a:stretch>
            <a:fillRect/>
          </a:stretch>
        </p:blipFill>
        <p:spPr>
          <a:xfrm>
            <a:off x="848305" y="1825625"/>
            <a:ext cx="5161389" cy="4351338"/>
          </a:xfrm>
          <a:prstGeom prst="rect">
            <a:avLst/>
          </a:prstGeom>
        </p:spPr>
      </p:pic>
      <p:sp>
        <p:nvSpPr>
          <p:cNvPr id="6" name="Marcador de contenido 5">
            <a:extLst>
              <a:ext uri="{FF2B5EF4-FFF2-40B4-BE49-F238E27FC236}">
                <a16:creationId xmlns:a16="http://schemas.microsoft.com/office/drawing/2014/main" id="{1DED700C-737A-A377-175B-B33434ADAD1F}"/>
              </a:ext>
            </a:extLst>
          </p:cNvPr>
          <p:cNvSpPr>
            <a:spLocks noGrp="1"/>
          </p:cNvSpPr>
          <p:nvPr>
            <p:ph sz="half" idx="2"/>
          </p:nvPr>
        </p:nvSpPr>
        <p:spPr/>
        <p:txBody>
          <a:bodyPr>
            <a:normAutofit fontScale="55000" lnSpcReduction="20000"/>
          </a:bodyPr>
          <a:lstStyle/>
          <a:p>
            <a:r>
              <a:rPr lang="es-CO" dirty="0"/>
              <a:t>La </a:t>
            </a:r>
            <a:r>
              <a:rPr lang="es-CO" b="1" dirty="0"/>
              <a:t>recta roja</a:t>
            </a:r>
            <a:r>
              <a:rPr lang="es-CO" dirty="0"/>
              <a:t> representa el modelo de regresión lineal simple entre </a:t>
            </a:r>
            <a:r>
              <a:rPr lang="es-CO" b="1" dirty="0"/>
              <a:t>años de educación</a:t>
            </a:r>
            <a:r>
              <a:rPr lang="es-CO" dirty="0"/>
              <a:t> e </a:t>
            </a:r>
            <a:r>
              <a:rPr lang="es-CO" b="1" dirty="0"/>
              <a:t>ingreso</a:t>
            </a:r>
            <a:r>
              <a:rPr lang="es-CO" dirty="0"/>
              <a:t>: muestra que, en promedio, a mayor educación, mayor ingreso.</a:t>
            </a:r>
          </a:p>
          <a:p>
            <a:r>
              <a:rPr lang="es-CO" dirty="0"/>
              <a:t>Sin embargo, los </a:t>
            </a:r>
            <a:r>
              <a:rPr lang="es-CO" b="1" dirty="0"/>
              <a:t>puntos negros</a:t>
            </a:r>
            <a:r>
              <a:rPr lang="es-CO" dirty="0"/>
              <a:t> (los datos) revelan que la </a:t>
            </a:r>
            <a:r>
              <a:rPr lang="es-CO" b="1" dirty="0"/>
              <a:t>dispersión de los ingresos aumenta</a:t>
            </a:r>
            <a:r>
              <a:rPr lang="es-CO" dirty="0"/>
              <a:t> conforme crecen los años de educación.</a:t>
            </a:r>
          </a:p>
          <a:p>
            <a:r>
              <a:rPr lang="es-CO" dirty="0"/>
              <a:t>En los niveles bajos de educación (0–5 años), los ingresos son relativamente homogéneos y cercanos entre sí.</a:t>
            </a:r>
          </a:p>
          <a:p>
            <a:r>
              <a:rPr lang="es-CO" dirty="0"/>
              <a:t>En los niveles altos de educación (15–20 años), los ingresos promedio son mayores, pero también hay más variación: algunas personas ganan muchísimo y otras bastante menos.</a:t>
            </a:r>
          </a:p>
          <a:p>
            <a:r>
              <a:rPr lang="es-CO" dirty="0"/>
              <a:t>Este patrón en forma de </a:t>
            </a:r>
            <a:r>
              <a:rPr lang="es-CO" b="1" dirty="0"/>
              <a:t>abanico</a:t>
            </a:r>
            <a:r>
              <a:rPr lang="es-CO" dirty="0"/>
              <a:t> indica </a:t>
            </a:r>
            <a:r>
              <a:rPr lang="es-CO" b="1" dirty="0"/>
              <a:t>heterocedasticidad</a:t>
            </a:r>
            <a:r>
              <a:rPr lang="es-CO" dirty="0"/>
              <a:t>: la varianza de los errores no es constante, sino que crece con la educación.</a:t>
            </a:r>
          </a:p>
          <a:p>
            <a:pPr lvl="1"/>
            <a:r>
              <a:rPr lang="es-CO" dirty="0"/>
              <a:t>En conclusión: el modelo capta la tendencia positiva, pero el supuesto de varianza constante se viola, lo que puede afectar la validez de los errores estándar y de las pruebas de significancia.</a:t>
            </a:r>
          </a:p>
          <a:p>
            <a:endParaRPr lang="es-CO" dirty="0"/>
          </a:p>
        </p:txBody>
      </p:sp>
    </p:spTree>
    <p:extLst>
      <p:ext uri="{BB962C8B-B14F-4D97-AF65-F5344CB8AC3E}">
        <p14:creationId xmlns:p14="http://schemas.microsoft.com/office/powerpoint/2010/main" val="118636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9278B3-1B83-4520-998F-0A8979F5F614}"/>
              </a:ext>
            </a:extLst>
          </p:cNvPr>
          <p:cNvSpPr>
            <a:spLocks noGrp="1"/>
          </p:cNvSpPr>
          <p:nvPr>
            <p:ph type="title"/>
          </p:nvPr>
        </p:nvSpPr>
        <p:spPr/>
        <p:txBody>
          <a:bodyPr/>
          <a:lstStyle/>
          <a:p>
            <a:r>
              <a:rPr lang="es-CO" dirty="0"/>
              <a:t>Detectar heterocedasticidad: Residuos vs Valores ajustados </a:t>
            </a:r>
          </a:p>
        </p:txBody>
      </p:sp>
      <p:pic>
        <p:nvPicPr>
          <p:cNvPr id="5" name="Marcador de contenido 4">
            <a:extLst>
              <a:ext uri="{FF2B5EF4-FFF2-40B4-BE49-F238E27FC236}">
                <a16:creationId xmlns:a16="http://schemas.microsoft.com/office/drawing/2014/main" id="{F626A6CB-5F18-BAC2-5A25-8103FBC9DC47}"/>
              </a:ext>
            </a:extLst>
          </p:cNvPr>
          <p:cNvPicPr>
            <a:picLocks noGrp="1" noChangeAspect="1"/>
          </p:cNvPicPr>
          <p:nvPr>
            <p:ph sz="half" idx="1"/>
          </p:nvPr>
        </p:nvPicPr>
        <p:blipFill>
          <a:blip r:embed="rId2"/>
          <a:stretch>
            <a:fillRect/>
          </a:stretch>
        </p:blipFill>
        <p:spPr>
          <a:xfrm>
            <a:off x="848305" y="1825625"/>
            <a:ext cx="5161389" cy="4351338"/>
          </a:xfrm>
          <a:prstGeom prst="rect">
            <a:avLst/>
          </a:prstGeom>
        </p:spPr>
      </p:pic>
      <p:sp>
        <p:nvSpPr>
          <p:cNvPr id="4" name="Marcador de contenido 3">
            <a:extLst>
              <a:ext uri="{FF2B5EF4-FFF2-40B4-BE49-F238E27FC236}">
                <a16:creationId xmlns:a16="http://schemas.microsoft.com/office/drawing/2014/main" id="{667CF74E-AAF3-3B22-F73C-AA2F3001CBEE}"/>
              </a:ext>
            </a:extLst>
          </p:cNvPr>
          <p:cNvSpPr>
            <a:spLocks noGrp="1"/>
          </p:cNvSpPr>
          <p:nvPr>
            <p:ph sz="half" idx="2"/>
          </p:nvPr>
        </p:nvSpPr>
        <p:spPr/>
        <p:txBody>
          <a:bodyPr>
            <a:normAutofit fontScale="62500" lnSpcReduction="20000"/>
          </a:bodyPr>
          <a:lstStyle/>
          <a:p>
            <a:r>
              <a:rPr lang="es-CO" dirty="0"/>
              <a:t>En el eje X están las </a:t>
            </a:r>
            <a:r>
              <a:rPr lang="es-CO" b="1" dirty="0"/>
              <a:t>predicciones del modelo lineal ingenuo (M1)</a:t>
            </a:r>
            <a:r>
              <a:rPr lang="es-CO" dirty="0"/>
              <a:t> y en el eje Y los </a:t>
            </a:r>
            <a:r>
              <a:rPr lang="es-CO" b="1" dirty="0"/>
              <a:t>residuos</a:t>
            </a:r>
            <a:r>
              <a:rPr lang="es-CO" dirty="0"/>
              <a:t> (diferencia entre lo observado y lo predicho).</a:t>
            </a:r>
          </a:p>
          <a:p>
            <a:r>
              <a:rPr lang="es-CO" dirty="0"/>
              <a:t>Lo esperado bajo </a:t>
            </a:r>
            <a:r>
              <a:rPr lang="es-CO" dirty="0" err="1"/>
              <a:t>homoscedasticidad</a:t>
            </a:r>
            <a:r>
              <a:rPr lang="es-CO" dirty="0"/>
              <a:t> sería que los puntos estuvieran esparcidos al azar alrededor de 0, con una banda horizontal de igual grosor en todo el rango.</a:t>
            </a:r>
          </a:p>
          <a:p>
            <a:r>
              <a:rPr lang="es-CO" dirty="0"/>
              <a:t>Aquí vemos un </a:t>
            </a:r>
            <a:r>
              <a:rPr lang="es-CO" b="1" dirty="0"/>
              <a:t>patrón de abanico</a:t>
            </a:r>
            <a:r>
              <a:rPr lang="es-CO" dirty="0"/>
              <a:t>: a medida que aumentan las predicciones (ingresos más altos), los residuos se vuelven más dispersos.</a:t>
            </a:r>
          </a:p>
          <a:p>
            <a:r>
              <a:rPr lang="es-CO" dirty="0"/>
              <a:t>La línea azul (LOESS) debería ser plana en 0, pero muestra cierta curvatura, reforzando que la variabilidad cambia con el nivel de ingreso.</a:t>
            </a:r>
          </a:p>
          <a:p>
            <a:pPr lvl="1"/>
            <a:r>
              <a:rPr lang="es-CO" dirty="0"/>
              <a:t>Conclusión: el gráfico confirma que el modelo </a:t>
            </a:r>
            <a:r>
              <a:rPr lang="es-CO" b="1" dirty="0"/>
              <a:t>viola el supuesto de </a:t>
            </a:r>
            <a:r>
              <a:rPr lang="es-CO" b="1" dirty="0" err="1"/>
              <a:t>homoscedasticidad</a:t>
            </a:r>
            <a:r>
              <a:rPr lang="es-CO" dirty="0"/>
              <a:t>, pues la </a:t>
            </a:r>
            <a:r>
              <a:rPr lang="es-CO" b="1" dirty="0"/>
              <a:t>varianza de los errores crece con el ingreso predicho</a:t>
            </a:r>
            <a:r>
              <a:rPr lang="es-CO" dirty="0"/>
              <a:t>. Esto significa que las pruebas estadísticas basadas en este modelo podrían no ser confiables sin aplicar correcciones.</a:t>
            </a:r>
          </a:p>
          <a:p>
            <a:endParaRPr lang="es-CO" dirty="0"/>
          </a:p>
        </p:txBody>
      </p:sp>
    </p:spTree>
    <p:extLst>
      <p:ext uri="{BB962C8B-B14F-4D97-AF65-F5344CB8AC3E}">
        <p14:creationId xmlns:p14="http://schemas.microsoft.com/office/powerpoint/2010/main" val="4118405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BC3522-CA5F-2E8E-CD66-01F5B3E6FBFE}"/>
              </a:ext>
            </a:extLst>
          </p:cNvPr>
          <p:cNvSpPr>
            <a:spLocks noGrp="1"/>
          </p:cNvSpPr>
          <p:nvPr>
            <p:ph type="title"/>
          </p:nvPr>
        </p:nvSpPr>
        <p:spPr/>
        <p:txBody>
          <a:bodyPr/>
          <a:lstStyle/>
          <a:p>
            <a:r>
              <a:rPr lang="es-CO" dirty="0"/>
              <a:t>Detectar heterocedasticidad: </a:t>
            </a:r>
            <a:r>
              <a:rPr lang="es-CO" dirty="0" err="1"/>
              <a:t>Breusch</a:t>
            </a:r>
            <a:r>
              <a:rPr lang="es-CO" dirty="0"/>
              <a:t>-Pagan</a:t>
            </a:r>
          </a:p>
        </p:txBody>
      </p:sp>
      <p:pic>
        <p:nvPicPr>
          <p:cNvPr id="5" name="Marcador de contenido 4">
            <a:extLst>
              <a:ext uri="{FF2B5EF4-FFF2-40B4-BE49-F238E27FC236}">
                <a16:creationId xmlns:a16="http://schemas.microsoft.com/office/drawing/2014/main" id="{C5690594-9B0C-F3CD-33AC-88127E78469F}"/>
              </a:ext>
            </a:extLst>
          </p:cNvPr>
          <p:cNvPicPr>
            <a:picLocks noGrp="1" noChangeAspect="1"/>
          </p:cNvPicPr>
          <p:nvPr>
            <p:ph sz="half" idx="1"/>
          </p:nvPr>
        </p:nvPicPr>
        <p:blipFill>
          <a:blip r:embed="rId2"/>
          <a:stretch>
            <a:fillRect/>
          </a:stretch>
        </p:blipFill>
        <p:spPr>
          <a:xfrm>
            <a:off x="1511300" y="3512344"/>
            <a:ext cx="3835400" cy="977900"/>
          </a:xfrm>
          <a:prstGeom prst="rect">
            <a:avLst/>
          </a:prstGeom>
        </p:spPr>
      </p:pic>
      <p:sp>
        <p:nvSpPr>
          <p:cNvPr id="4" name="Marcador de contenido 3">
            <a:extLst>
              <a:ext uri="{FF2B5EF4-FFF2-40B4-BE49-F238E27FC236}">
                <a16:creationId xmlns:a16="http://schemas.microsoft.com/office/drawing/2014/main" id="{B27D41A2-D137-C619-9ED2-DBFCB80D5199}"/>
              </a:ext>
            </a:extLst>
          </p:cNvPr>
          <p:cNvSpPr>
            <a:spLocks noGrp="1"/>
          </p:cNvSpPr>
          <p:nvPr>
            <p:ph sz="half" idx="2"/>
          </p:nvPr>
        </p:nvSpPr>
        <p:spPr/>
        <p:txBody>
          <a:bodyPr>
            <a:normAutofit fontScale="77500" lnSpcReduction="20000"/>
          </a:bodyPr>
          <a:lstStyle/>
          <a:p>
            <a:r>
              <a:rPr lang="es-CO" b="1" dirty="0"/>
              <a:t>Interpretación</a:t>
            </a:r>
          </a:p>
          <a:p>
            <a:pPr lvl="1"/>
            <a:r>
              <a:rPr lang="es-CO" b="1" dirty="0"/>
              <a:t>Hipótesis nula (H0):</a:t>
            </a:r>
            <a:r>
              <a:rPr lang="es-CO" dirty="0"/>
              <a:t> los errores son </a:t>
            </a:r>
            <a:r>
              <a:rPr lang="es-CO" dirty="0" err="1"/>
              <a:t>homoscedásticos</a:t>
            </a:r>
            <a:r>
              <a:rPr lang="es-CO" dirty="0"/>
              <a:t> (tienen varianza constante).</a:t>
            </a:r>
          </a:p>
          <a:p>
            <a:pPr lvl="1"/>
            <a:r>
              <a:rPr lang="es-CO" b="1" dirty="0"/>
              <a:t>Hipótesis alternativa (H1):</a:t>
            </a:r>
            <a:r>
              <a:rPr lang="es-CO" dirty="0"/>
              <a:t> los errores son </a:t>
            </a:r>
            <a:r>
              <a:rPr lang="es-CO" dirty="0" err="1"/>
              <a:t>heteroscedásticos</a:t>
            </a:r>
            <a:r>
              <a:rPr lang="es-CO" dirty="0"/>
              <a:t> (la varianza depende de X).</a:t>
            </a:r>
          </a:p>
          <a:p>
            <a:pPr marL="0" indent="0">
              <a:buNone/>
            </a:pPr>
            <a:r>
              <a:rPr lang="es-CO" dirty="0"/>
              <a:t>Como el </a:t>
            </a:r>
            <a:r>
              <a:rPr lang="es-CO" b="1" dirty="0"/>
              <a:t>p-valor es muchísimo menor que 0.05</a:t>
            </a:r>
            <a:r>
              <a:rPr lang="es-CO" dirty="0"/>
              <a:t>, </a:t>
            </a:r>
            <a:r>
              <a:rPr lang="es-CO" b="1" dirty="0"/>
              <a:t>rechazamos H0</a:t>
            </a:r>
            <a:r>
              <a:rPr lang="es-CO" dirty="0"/>
              <a:t>.</a:t>
            </a:r>
          </a:p>
          <a:p>
            <a:endParaRPr lang="es-CO" dirty="0"/>
          </a:p>
          <a:p>
            <a:r>
              <a:rPr lang="es-CO" dirty="0"/>
              <a:t>Esto confirma los gráficos:</a:t>
            </a:r>
          </a:p>
          <a:p>
            <a:pPr lvl="1"/>
            <a:r>
              <a:rPr lang="es-CO" dirty="0"/>
              <a:t>Hay </a:t>
            </a:r>
            <a:r>
              <a:rPr lang="es-CO" b="1" dirty="0"/>
              <a:t>heterocedasticidad severa</a:t>
            </a:r>
            <a:r>
              <a:rPr lang="es-CO" dirty="0"/>
              <a:t> en el modelo M1.</a:t>
            </a:r>
          </a:p>
          <a:p>
            <a:pPr lvl="1"/>
            <a:r>
              <a:rPr lang="es-CO" dirty="0"/>
              <a:t>Los errores estándar del OLS clásico no son confiables → se deben </a:t>
            </a:r>
            <a:r>
              <a:rPr lang="es-CO" b="1" dirty="0"/>
              <a:t>corregir</a:t>
            </a:r>
            <a:r>
              <a:rPr lang="es-CO" dirty="0"/>
              <a:t> (con log Y, errores robustos, WLS/FGLS, etc.).</a:t>
            </a:r>
          </a:p>
          <a:p>
            <a:endParaRPr lang="es-CO" dirty="0"/>
          </a:p>
        </p:txBody>
      </p:sp>
    </p:spTree>
    <p:extLst>
      <p:ext uri="{BB962C8B-B14F-4D97-AF65-F5344CB8AC3E}">
        <p14:creationId xmlns:p14="http://schemas.microsoft.com/office/powerpoint/2010/main" val="3030621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0F888C-4E66-992D-3A95-E53ABD376DE0}"/>
              </a:ext>
            </a:extLst>
          </p:cNvPr>
          <p:cNvSpPr>
            <a:spLocks noGrp="1"/>
          </p:cNvSpPr>
          <p:nvPr>
            <p:ph type="title"/>
          </p:nvPr>
        </p:nvSpPr>
        <p:spPr/>
        <p:txBody>
          <a:bodyPr/>
          <a:lstStyle/>
          <a:p>
            <a:r>
              <a:rPr lang="es-CO" dirty="0"/>
              <a:t>Corrección 1: logarítmica</a:t>
            </a:r>
          </a:p>
        </p:txBody>
      </p:sp>
      <p:pic>
        <p:nvPicPr>
          <p:cNvPr id="5" name="Marcador de contenido 4">
            <a:extLst>
              <a:ext uri="{FF2B5EF4-FFF2-40B4-BE49-F238E27FC236}">
                <a16:creationId xmlns:a16="http://schemas.microsoft.com/office/drawing/2014/main" id="{F451FEC5-C4F5-D463-3356-E6DF4256C441}"/>
              </a:ext>
            </a:extLst>
          </p:cNvPr>
          <p:cNvPicPr>
            <a:picLocks noGrp="1" noChangeAspect="1"/>
          </p:cNvPicPr>
          <p:nvPr>
            <p:ph sz="half" idx="1"/>
          </p:nvPr>
        </p:nvPicPr>
        <p:blipFill>
          <a:blip r:embed="rId2"/>
          <a:stretch>
            <a:fillRect/>
          </a:stretch>
        </p:blipFill>
        <p:spPr>
          <a:xfrm>
            <a:off x="848305" y="1825625"/>
            <a:ext cx="5161389" cy="4351338"/>
          </a:xfrm>
          <a:prstGeom prst="rect">
            <a:avLst/>
          </a:prstGeom>
        </p:spPr>
      </p:pic>
      <p:sp>
        <p:nvSpPr>
          <p:cNvPr id="4" name="Marcador de contenido 3">
            <a:extLst>
              <a:ext uri="{FF2B5EF4-FFF2-40B4-BE49-F238E27FC236}">
                <a16:creationId xmlns:a16="http://schemas.microsoft.com/office/drawing/2014/main" id="{2D957610-AE67-C387-5AA1-C45AF281F7DF}"/>
              </a:ext>
            </a:extLst>
          </p:cNvPr>
          <p:cNvSpPr>
            <a:spLocks noGrp="1"/>
          </p:cNvSpPr>
          <p:nvPr>
            <p:ph sz="half" idx="2"/>
          </p:nvPr>
        </p:nvSpPr>
        <p:spPr/>
        <p:txBody>
          <a:bodyPr>
            <a:normAutofit fontScale="62500" lnSpcReduction="20000"/>
          </a:bodyPr>
          <a:lstStyle/>
          <a:p>
            <a:r>
              <a:rPr lang="es-CO" dirty="0"/>
              <a:t>En el eje X aparecen las </a:t>
            </a:r>
            <a:r>
              <a:rPr lang="es-CO" b="1" dirty="0"/>
              <a:t>predicciones del modelo con logaritmo del ingreso</a:t>
            </a:r>
            <a:r>
              <a:rPr lang="es-CO" dirty="0"/>
              <a:t>, y en el eje Y los </a:t>
            </a:r>
            <a:r>
              <a:rPr lang="es-CO" b="1" dirty="0"/>
              <a:t>residuos</a:t>
            </a:r>
            <a:r>
              <a:rPr lang="es-CO" dirty="0"/>
              <a:t> de ese modelo.</a:t>
            </a:r>
          </a:p>
          <a:p>
            <a:r>
              <a:rPr lang="es-CO" dirty="0"/>
              <a:t>A diferencia del gráfico anterior (en niveles), aquí la dispersión de los residuos es </a:t>
            </a:r>
            <a:r>
              <a:rPr lang="es-CO" b="1" dirty="0"/>
              <a:t>más estable</a:t>
            </a:r>
            <a:r>
              <a:rPr lang="es-CO" dirty="0"/>
              <a:t>: no se abre un “abanico” tan claro. Esto indica que la transformación logarítmica </a:t>
            </a:r>
            <a:r>
              <a:rPr lang="es-CO" b="1" dirty="0"/>
              <a:t>redujo la heterocedasticidad</a:t>
            </a:r>
            <a:r>
              <a:rPr lang="es-CO" dirty="0"/>
              <a:t>.</a:t>
            </a:r>
          </a:p>
          <a:p>
            <a:r>
              <a:rPr lang="es-CO" dirty="0"/>
              <a:t>Sin embargo, la curva azul (LOESS) muestra curvatura, lo que sugiere que el modelo no es lineal y que podría haber algún patrón adicional en los datos.</a:t>
            </a:r>
          </a:p>
          <a:p>
            <a:r>
              <a:rPr lang="es-CO" dirty="0"/>
              <a:t>En general, la transformación logarítmica </a:t>
            </a:r>
            <a:r>
              <a:rPr lang="es-CO" b="1" dirty="0"/>
              <a:t>mejora mucho el supuesto de </a:t>
            </a:r>
            <a:r>
              <a:rPr lang="es-CO" b="1" dirty="0" err="1"/>
              <a:t>homoscedasticidad</a:t>
            </a:r>
            <a:r>
              <a:rPr lang="es-CO" dirty="0"/>
              <a:t>, aunque no lo resuelve por completo.</a:t>
            </a:r>
          </a:p>
          <a:p>
            <a:pPr lvl="1"/>
            <a:r>
              <a:rPr lang="es-CO" dirty="0"/>
              <a:t>Conclusión: al usar log(ingreso), la varianza de los errores es más uniforme, lo que hace al modelo más adecuado para la inferencia estadística.</a:t>
            </a:r>
          </a:p>
          <a:p>
            <a:endParaRPr lang="es-CO" dirty="0"/>
          </a:p>
        </p:txBody>
      </p:sp>
    </p:spTree>
    <p:extLst>
      <p:ext uri="{BB962C8B-B14F-4D97-AF65-F5344CB8AC3E}">
        <p14:creationId xmlns:p14="http://schemas.microsoft.com/office/powerpoint/2010/main" val="1471494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F7E14-DF9A-A1C1-5DD3-325A8AEF52D2}"/>
              </a:ext>
            </a:extLst>
          </p:cNvPr>
          <p:cNvSpPr>
            <a:spLocks noGrp="1"/>
          </p:cNvSpPr>
          <p:nvPr>
            <p:ph type="title"/>
          </p:nvPr>
        </p:nvSpPr>
        <p:spPr/>
        <p:txBody>
          <a:bodyPr/>
          <a:lstStyle/>
          <a:p>
            <a:r>
              <a:rPr lang="es-CO" dirty="0"/>
              <a:t>Cómo descubrimos que no hay linealidad</a:t>
            </a:r>
          </a:p>
        </p:txBody>
      </p:sp>
      <p:sp>
        <p:nvSpPr>
          <p:cNvPr id="3" name="Marcador de contenido 2">
            <a:extLst>
              <a:ext uri="{FF2B5EF4-FFF2-40B4-BE49-F238E27FC236}">
                <a16:creationId xmlns:a16="http://schemas.microsoft.com/office/drawing/2014/main" id="{6E138269-5EB1-1FC3-353A-855D3DE00606}"/>
              </a:ext>
            </a:extLst>
          </p:cNvPr>
          <p:cNvSpPr>
            <a:spLocks noGrp="1"/>
          </p:cNvSpPr>
          <p:nvPr>
            <p:ph idx="1"/>
          </p:nvPr>
        </p:nvSpPr>
        <p:spPr/>
        <p:txBody>
          <a:bodyPr/>
          <a:lstStyle/>
          <a:p>
            <a:r>
              <a:rPr lang="es-CO" b="1" dirty="0"/>
              <a:t>Gráfico de dispersión:</a:t>
            </a:r>
            <a:r>
              <a:rPr lang="es-CO" dirty="0"/>
              <a:t> ponemos los puntos y dibujamos una recta. Luego trazamos una curva suave (LOESS).</a:t>
            </a:r>
          </a:p>
          <a:p>
            <a:pPr lvl="1"/>
            <a:r>
              <a:rPr lang="es-CO" dirty="0"/>
              <a:t>Si la curva azul se separa de la recta roja → la relación no es lineal.</a:t>
            </a:r>
          </a:p>
          <a:p>
            <a:r>
              <a:rPr lang="es-CO" b="1" dirty="0"/>
              <a:t>Residuos vs predicciones:</a:t>
            </a:r>
            <a:r>
              <a:rPr lang="es-CO" dirty="0"/>
              <a:t> si los errores se ordenan en forma de U o S → no es lineal.</a:t>
            </a:r>
          </a:p>
          <a:p>
            <a:r>
              <a:rPr lang="es-CO" b="1" dirty="0"/>
              <a:t>Prueba RESET:</a:t>
            </a:r>
            <a:r>
              <a:rPr lang="es-CO" dirty="0"/>
              <a:t> si da significativa, nos dice que la forma recta es insuficiente.</a:t>
            </a:r>
          </a:p>
          <a:p>
            <a:r>
              <a:rPr lang="es-CO" dirty="0"/>
              <a:t>Con esto, </a:t>
            </a:r>
            <a:r>
              <a:rPr lang="es-CO" i="1" dirty="0"/>
              <a:t>descubrimos</a:t>
            </a:r>
            <a:r>
              <a:rPr lang="es-CO" dirty="0"/>
              <a:t> que el modelo ingenuo (la recta simple) no representa bien los datos.</a:t>
            </a:r>
          </a:p>
          <a:p>
            <a:endParaRPr lang="es-CO" dirty="0"/>
          </a:p>
        </p:txBody>
      </p:sp>
    </p:spTree>
    <p:extLst>
      <p:ext uri="{BB962C8B-B14F-4D97-AF65-F5344CB8AC3E}">
        <p14:creationId xmlns:p14="http://schemas.microsoft.com/office/powerpoint/2010/main" val="24730944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7D68F-461A-BF32-0070-BE9D823BC61B}"/>
              </a:ext>
            </a:extLst>
          </p:cNvPr>
          <p:cNvSpPr>
            <a:spLocks noGrp="1"/>
          </p:cNvSpPr>
          <p:nvPr>
            <p:ph type="title"/>
          </p:nvPr>
        </p:nvSpPr>
        <p:spPr/>
        <p:txBody>
          <a:bodyPr/>
          <a:lstStyle/>
          <a:p>
            <a:r>
              <a:rPr lang="es-CO" dirty="0"/>
              <a:t>Corrección de heterocedasticidad</a:t>
            </a:r>
          </a:p>
        </p:txBody>
      </p:sp>
      <p:pic>
        <p:nvPicPr>
          <p:cNvPr id="5" name="Marcador de contenido 4">
            <a:extLst>
              <a:ext uri="{FF2B5EF4-FFF2-40B4-BE49-F238E27FC236}">
                <a16:creationId xmlns:a16="http://schemas.microsoft.com/office/drawing/2014/main" id="{5134BE02-7702-F251-9E12-6DD3F64943D5}"/>
              </a:ext>
            </a:extLst>
          </p:cNvPr>
          <p:cNvPicPr>
            <a:picLocks noGrp="1" noChangeAspect="1"/>
          </p:cNvPicPr>
          <p:nvPr>
            <p:ph sz="half" idx="1"/>
          </p:nvPr>
        </p:nvPicPr>
        <p:blipFill>
          <a:blip r:embed="rId2"/>
          <a:stretch>
            <a:fillRect/>
          </a:stretch>
        </p:blipFill>
        <p:spPr>
          <a:xfrm>
            <a:off x="1536700" y="3544094"/>
            <a:ext cx="3784600" cy="914400"/>
          </a:xfrm>
          <a:prstGeom prst="rect">
            <a:avLst/>
          </a:prstGeom>
        </p:spPr>
      </p:pic>
      <p:sp>
        <p:nvSpPr>
          <p:cNvPr id="4" name="Marcador de contenido 3">
            <a:extLst>
              <a:ext uri="{FF2B5EF4-FFF2-40B4-BE49-F238E27FC236}">
                <a16:creationId xmlns:a16="http://schemas.microsoft.com/office/drawing/2014/main" id="{2516F25E-7E1B-8559-5CDC-281F1B774278}"/>
              </a:ext>
            </a:extLst>
          </p:cNvPr>
          <p:cNvSpPr>
            <a:spLocks noGrp="1"/>
          </p:cNvSpPr>
          <p:nvPr>
            <p:ph sz="half" idx="2"/>
          </p:nvPr>
        </p:nvSpPr>
        <p:spPr/>
        <p:txBody>
          <a:bodyPr>
            <a:normAutofit fontScale="70000" lnSpcReduction="20000"/>
          </a:bodyPr>
          <a:lstStyle/>
          <a:p>
            <a:r>
              <a:rPr lang="es-CO" b="1" dirty="0"/>
              <a:t>Hipótesis de la prueba</a:t>
            </a:r>
            <a:endParaRPr lang="es-CO" dirty="0"/>
          </a:p>
          <a:p>
            <a:pPr lvl="1"/>
            <a:r>
              <a:rPr lang="es-CO" b="1" dirty="0"/>
              <a:t>H0</a:t>
            </a:r>
            <a:r>
              <a:rPr lang="es-CO" dirty="0"/>
              <a:t>: los residuos son </a:t>
            </a:r>
            <a:r>
              <a:rPr lang="es-CO" dirty="0" err="1"/>
              <a:t>homoscedásticos</a:t>
            </a:r>
            <a:r>
              <a:rPr lang="es-CO" dirty="0"/>
              <a:t> (varianza constante).</a:t>
            </a:r>
          </a:p>
          <a:p>
            <a:pPr lvl="1"/>
            <a:r>
              <a:rPr lang="es-CO" b="1" dirty="0"/>
              <a:t>H1</a:t>
            </a:r>
            <a:r>
              <a:rPr lang="es-CO" dirty="0"/>
              <a:t>: los residuos son </a:t>
            </a:r>
            <a:r>
              <a:rPr lang="es-CO" dirty="0" err="1"/>
              <a:t>heterocedásticos</a:t>
            </a:r>
            <a:r>
              <a:rPr lang="es-CO" dirty="0"/>
              <a:t> (varianza depende de X).</a:t>
            </a:r>
          </a:p>
          <a:p>
            <a:r>
              <a:rPr lang="es-CO" b="1" dirty="0"/>
              <a:t>Resultados</a:t>
            </a:r>
            <a:endParaRPr lang="es-CO" dirty="0"/>
          </a:p>
          <a:p>
            <a:pPr lvl="1"/>
            <a:r>
              <a:rPr lang="es-CO" dirty="0"/>
              <a:t>Estadístico BP = 30.4, con 1 grado de libertad.</a:t>
            </a:r>
          </a:p>
          <a:p>
            <a:pPr lvl="1"/>
            <a:r>
              <a:rPr lang="es-CO" dirty="0"/>
              <a:t>p-valor = 3.5e-08 ≈ 0.000000035, mucho menor que 0.05.</a:t>
            </a:r>
          </a:p>
          <a:p>
            <a:pPr lvl="1"/>
            <a:r>
              <a:rPr lang="es-CO" dirty="0"/>
              <a:t>Se </a:t>
            </a:r>
            <a:r>
              <a:rPr lang="es-CO" b="1" dirty="0"/>
              <a:t>rechaza H0</a:t>
            </a:r>
            <a:r>
              <a:rPr lang="es-CO" dirty="0"/>
              <a:t> → los residuos </a:t>
            </a:r>
            <a:r>
              <a:rPr lang="es-CO" b="1" dirty="0"/>
              <a:t>siguen mostrando heterocedasticidad</a:t>
            </a:r>
            <a:r>
              <a:rPr lang="es-CO" dirty="0"/>
              <a:t> aun después de la transformación logarítmica.</a:t>
            </a:r>
          </a:p>
          <a:p>
            <a:r>
              <a:rPr lang="es-CO" b="1" dirty="0"/>
              <a:t>Conclusión</a:t>
            </a:r>
            <a:endParaRPr lang="es-CO" dirty="0"/>
          </a:p>
          <a:p>
            <a:pPr lvl="1"/>
            <a:r>
              <a:rPr lang="es-CO" dirty="0"/>
              <a:t>La transformación con log(ingreso) </a:t>
            </a:r>
            <a:r>
              <a:rPr lang="es-CO" b="1" dirty="0"/>
              <a:t>redujo la severidad</a:t>
            </a:r>
            <a:r>
              <a:rPr lang="es-CO" dirty="0"/>
              <a:t> del problema (el estadístico BP pasó de 67 → 30), pero </a:t>
            </a:r>
            <a:r>
              <a:rPr lang="es-CO" b="1" dirty="0"/>
              <a:t>no lo eliminó</a:t>
            </a:r>
            <a:r>
              <a:rPr lang="es-CO" dirty="0"/>
              <a:t>.</a:t>
            </a:r>
          </a:p>
          <a:p>
            <a:pPr lvl="1"/>
            <a:r>
              <a:rPr lang="es-CO" dirty="0"/>
              <a:t>Esto encaja con lo que viste en el gráfico: ya no hay abanico, pero sí cierta curvatura y variabilidad no constante.</a:t>
            </a:r>
          </a:p>
          <a:p>
            <a:endParaRPr lang="es-CO" dirty="0"/>
          </a:p>
        </p:txBody>
      </p:sp>
    </p:spTree>
    <p:extLst>
      <p:ext uri="{BB962C8B-B14F-4D97-AF65-F5344CB8AC3E}">
        <p14:creationId xmlns:p14="http://schemas.microsoft.com/office/powerpoint/2010/main" val="1037195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42D591-831C-60E8-4B29-B930B3B3942B}"/>
              </a:ext>
            </a:extLst>
          </p:cNvPr>
          <p:cNvSpPr>
            <a:spLocks noGrp="1"/>
          </p:cNvSpPr>
          <p:nvPr>
            <p:ph type="title"/>
          </p:nvPr>
        </p:nvSpPr>
        <p:spPr/>
        <p:txBody>
          <a:bodyPr/>
          <a:lstStyle/>
          <a:p>
            <a:r>
              <a:rPr lang="es-CO" dirty="0"/>
              <a:t>Corrección 2: Errores estándar robustos</a:t>
            </a:r>
          </a:p>
        </p:txBody>
      </p:sp>
      <p:pic>
        <p:nvPicPr>
          <p:cNvPr id="5" name="Marcador de contenido 4" descr="Clásico">
            <a:extLst>
              <a:ext uri="{FF2B5EF4-FFF2-40B4-BE49-F238E27FC236}">
                <a16:creationId xmlns:a16="http://schemas.microsoft.com/office/drawing/2014/main" id="{939B4FE2-C82D-735C-372A-A0561E1997A0}"/>
              </a:ext>
            </a:extLst>
          </p:cNvPr>
          <p:cNvPicPr>
            <a:picLocks noGrp="1" noChangeAspect="1"/>
          </p:cNvPicPr>
          <p:nvPr>
            <p:ph sz="half" idx="1"/>
          </p:nvPr>
        </p:nvPicPr>
        <p:blipFill>
          <a:blip r:embed="rId2"/>
          <a:stretch>
            <a:fillRect/>
          </a:stretch>
        </p:blipFill>
        <p:spPr>
          <a:xfrm>
            <a:off x="914400" y="1690688"/>
            <a:ext cx="5181600" cy="13967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Marcador de contenido 6">
            <a:extLst>
              <a:ext uri="{FF2B5EF4-FFF2-40B4-BE49-F238E27FC236}">
                <a16:creationId xmlns:a16="http://schemas.microsoft.com/office/drawing/2014/main" id="{AC1AC923-0E75-A912-F78F-A2C185737DAA}"/>
              </a:ext>
            </a:extLst>
          </p:cNvPr>
          <p:cNvPicPr>
            <a:picLocks noGrp="1" noChangeAspect="1"/>
          </p:cNvPicPr>
          <p:nvPr>
            <p:ph sz="half" idx="2"/>
          </p:nvPr>
        </p:nvPicPr>
        <p:blipFill>
          <a:blip r:embed="rId3"/>
          <a:stretch>
            <a:fillRect/>
          </a:stretch>
        </p:blipFill>
        <p:spPr>
          <a:xfrm>
            <a:off x="914400" y="3305232"/>
            <a:ext cx="5181600" cy="14121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Imagen 8">
            <a:extLst>
              <a:ext uri="{FF2B5EF4-FFF2-40B4-BE49-F238E27FC236}">
                <a16:creationId xmlns:a16="http://schemas.microsoft.com/office/drawing/2014/main" id="{90C640D4-5380-12EB-9889-BDC100315271}"/>
              </a:ext>
            </a:extLst>
          </p:cNvPr>
          <p:cNvPicPr>
            <a:picLocks noChangeAspect="1"/>
          </p:cNvPicPr>
          <p:nvPr/>
        </p:nvPicPr>
        <p:blipFill>
          <a:blip r:embed="rId4"/>
          <a:stretch>
            <a:fillRect/>
          </a:stretch>
        </p:blipFill>
        <p:spPr>
          <a:xfrm>
            <a:off x="914400" y="4935125"/>
            <a:ext cx="5028422" cy="14287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CuadroTexto 10">
            <a:extLst>
              <a:ext uri="{FF2B5EF4-FFF2-40B4-BE49-F238E27FC236}">
                <a16:creationId xmlns:a16="http://schemas.microsoft.com/office/drawing/2014/main" id="{3259C41C-FAF3-1E94-3807-A81D3B1D0A34}"/>
              </a:ext>
            </a:extLst>
          </p:cNvPr>
          <p:cNvSpPr txBox="1"/>
          <p:nvPr/>
        </p:nvSpPr>
        <p:spPr>
          <a:xfrm>
            <a:off x="6725039" y="2003425"/>
            <a:ext cx="5028422" cy="4247317"/>
          </a:xfrm>
          <a:prstGeom prst="rect">
            <a:avLst/>
          </a:prstGeom>
          <a:noFill/>
        </p:spPr>
        <p:txBody>
          <a:bodyPr wrap="square">
            <a:spAutoFit/>
          </a:bodyPr>
          <a:lstStyle/>
          <a:p>
            <a:pPr>
              <a:buNone/>
            </a:pPr>
            <a:r>
              <a:rPr lang="es-CO" b="1" dirty="0"/>
              <a:t>Entre HC1 y HC3</a:t>
            </a:r>
          </a:p>
          <a:p>
            <a:pPr>
              <a:buFont typeface="Arial" panose="020B0604020202020204" pitchFamily="34" charset="0"/>
              <a:buChar char="•"/>
            </a:pPr>
            <a:r>
              <a:rPr lang="es-CO" b="1" dirty="0"/>
              <a:t>HC1 (White)</a:t>
            </a:r>
            <a:endParaRPr lang="es-CO" dirty="0"/>
          </a:p>
          <a:p>
            <a:pPr marL="742950" lvl="1" indent="-285750">
              <a:buFont typeface="Arial" panose="020B0604020202020204" pitchFamily="34" charset="0"/>
              <a:buChar char="•"/>
            </a:pPr>
            <a:r>
              <a:rPr lang="es-CO" dirty="0"/>
              <a:t>Es el más usado en economía aplicada y ciencias sociales.</a:t>
            </a:r>
          </a:p>
          <a:p>
            <a:pPr marL="742950" lvl="1" indent="-285750">
              <a:buFont typeface="Arial" panose="020B0604020202020204" pitchFamily="34" charset="0"/>
              <a:buChar char="•"/>
            </a:pPr>
            <a:r>
              <a:rPr lang="es-CO" dirty="0"/>
              <a:t>Bueno con muestras medianas o grandes (n &gt; 100).</a:t>
            </a:r>
          </a:p>
          <a:p>
            <a:pPr marL="742950" lvl="1" indent="-285750">
              <a:buFont typeface="Arial" panose="020B0604020202020204" pitchFamily="34" charset="0"/>
              <a:buChar char="•"/>
            </a:pPr>
            <a:r>
              <a:rPr lang="es-CO" dirty="0"/>
              <a:t>Es el “default” en muchos </a:t>
            </a:r>
            <a:r>
              <a:rPr lang="es-CO" dirty="0" err="1"/>
              <a:t>papers</a:t>
            </a:r>
            <a:r>
              <a:rPr lang="es-CO" dirty="0"/>
              <a:t> y software.</a:t>
            </a:r>
          </a:p>
          <a:p>
            <a:pPr>
              <a:buFont typeface="Arial" panose="020B0604020202020204" pitchFamily="34" charset="0"/>
              <a:buChar char="•"/>
            </a:pPr>
            <a:r>
              <a:rPr lang="es-CO" b="1" dirty="0"/>
              <a:t>HC3</a:t>
            </a:r>
            <a:endParaRPr lang="es-CO" dirty="0"/>
          </a:p>
          <a:p>
            <a:pPr marL="742950" lvl="1" indent="-285750">
              <a:buFont typeface="Arial" panose="020B0604020202020204" pitchFamily="34" charset="0"/>
              <a:buChar char="•"/>
            </a:pPr>
            <a:r>
              <a:rPr lang="es-CO" dirty="0"/>
              <a:t>Más </a:t>
            </a:r>
            <a:r>
              <a:rPr lang="es-CO" b="1" dirty="0"/>
              <a:t>conservador</a:t>
            </a:r>
            <a:r>
              <a:rPr lang="es-CO" dirty="0"/>
              <a:t> (tiende a inflar un poco más los errores estándar).</a:t>
            </a:r>
          </a:p>
          <a:p>
            <a:pPr marL="742950" lvl="1" indent="-285750">
              <a:buFont typeface="Arial" panose="020B0604020202020204" pitchFamily="34" charset="0"/>
              <a:buChar char="•"/>
            </a:pPr>
            <a:r>
              <a:rPr lang="es-CO" dirty="0"/>
              <a:t>Recomendado cuando la muestra es </a:t>
            </a:r>
            <a:r>
              <a:rPr lang="es-CO" b="1" dirty="0"/>
              <a:t>pequeña o moderada</a:t>
            </a:r>
            <a:r>
              <a:rPr lang="es-CO" dirty="0"/>
              <a:t> (n &lt; 100).</a:t>
            </a:r>
          </a:p>
          <a:p>
            <a:pPr marL="742950" lvl="1" indent="-285750">
              <a:buFont typeface="Arial" panose="020B0604020202020204" pitchFamily="34" charset="0"/>
              <a:buChar char="•"/>
            </a:pPr>
            <a:r>
              <a:rPr lang="es-CO" dirty="0"/>
              <a:t>Menos riesgo de sobrestimar significancia.</a:t>
            </a:r>
          </a:p>
        </p:txBody>
      </p:sp>
      <p:sp>
        <p:nvSpPr>
          <p:cNvPr id="12" name="CuadroTexto 11">
            <a:extLst>
              <a:ext uri="{FF2B5EF4-FFF2-40B4-BE49-F238E27FC236}">
                <a16:creationId xmlns:a16="http://schemas.microsoft.com/office/drawing/2014/main" id="{E37334B2-E9BC-D61C-CB2D-41369102F66F}"/>
              </a:ext>
            </a:extLst>
          </p:cNvPr>
          <p:cNvSpPr txBox="1"/>
          <p:nvPr/>
        </p:nvSpPr>
        <p:spPr>
          <a:xfrm rot="16200000">
            <a:off x="-86425" y="2200942"/>
            <a:ext cx="1403718" cy="369332"/>
          </a:xfrm>
          <a:prstGeom prst="rect">
            <a:avLst/>
          </a:prstGeom>
          <a:noFill/>
        </p:spPr>
        <p:txBody>
          <a:bodyPr wrap="none" rtlCol="0">
            <a:spAutoFit/>
          </a:bodyPr>
          <a:lstStyle/>
          <a:p>
            <a:r>
              <a:rPr lang="es-CO" dirty="0"/>
              <a:t>No robustos</a:t>
            </a:r>
          </a:p>
        </p:txBody>
      </p:sp>
      <p:sp>
        <p:nvSpPr>
          <p:cNvPr id="13" name="CuadroTexto 12">
            <a:extLst>
              <a:ext uri="{FF2B5EF4-FFF2-40B4-BE49-F238E27FC236}">
                <a16:creationId xmlns:a16="http://schemas.microsoft.com/office/drawing/2014/main" id="{2E3E3336-1368-43BE-0CF1-818F25F55BAC}"/>
              </a:ext>
            </a:extLst>
          </p:cNvPr>
          <p:cNvSpPr txBox="1"/>
          <p:nvPr/>
        </p:nvSpPr>
        <p:spPr>
          <a:xfrm rot="16200000">
            <a:off x="299482" y="3784137"/>
            <a:ext cx="631904" cy="369332"/>
          </a:xfrm>
          <a:prstGeom prst="rect">
            <a:avLst/>
          </a:prstGeom>
          <a:noFill/>
        </p:spPr>
        <p:txBody>
          <a:bodyPr wrap="none" rtlCol="0">
            <a:spAutoFit/>
          </a:bodyPr>
          <a:lstStyle/>
          <a:p>
            <a:r>
              <a:rPr lang="es-CO" dirty="0"/>
              <a:t>HC1</a:t>
            </a:r>
          </a:p>
        </p:txBody>
      </p:sp>
      <p:sp>
        <p:nvSpPr>
          <p:cNvPr id="14" name="CuadroTexto 13">
            <a:extLst>
              <a:ext uri="{FF2B5EF4-FFF2-40B4-BE49-F238E27FC236}">
                <a16:creationId xmlns:a16="http://schemas.microsoft.com/office/drawing/2014/main" id="{E9D09A53-D61D-B344-AB53-390B2C8DFEC8}"/>
              </a:ext>
            </a:extLst>
          </p:cNvPr>
          <p:cNvSpPr txBox="1"/>
          <p:nvPr/>
        </p:nvSpPr>
        <p:spPr>
          <a:xfrm rot="16200000">
            <a:off x="299482" y="5367332"/>
            <a:ext cx="631904" cy="369332"/>
          </a:xfrm>
          <a:prstGeom prst="rect">
            <a:avLst/>
          </a:prstGeom>
          <a:noFill/>
        </p:spPr>
        <p:txBody>
          <a:bodyPr wrap="none" rtlCol="0">
            <a:spAutoFit/>
          </a:bodyPr>
          <a:lstStyle/>
          <a:p>
            <a:r>
              <a:rPr lang="es-CO" dirty="0"/>
              <a:t>HC3</a:t>
            </a:r>
          </a:p>
        </p:txBody>
      </p:sp>
    </p:spTree>
    <p:extLst>
      <p:ext uri="{BB962C8B-B14F-4D97-AF65-F5344CB8AC3E}">
        <p14:creationId xmlns:p14="http://schemas.microsoft.com/office/powerpoint/2010/main" val="3094736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CC570-1B31-AB3B-03A3-87ED47E79058}"/>
              </a:ext>
            </a:extLst>
          </p:cNvPr>
          <p:cNvSpPr>
            <a:spLocks noGrp="1"/>
          </p:cNvSpPr>
          <p:nvPr>
            <p:ph type="title"/>
          </p:nvPr>
        </p:nvSpPr>
        <p:spPr/>
        <p:txBody>
          <a:bodyPr/>
          <a:lstStyle/>
          <a:p>
            <a:r>
              <a:rPr lang="es-CO" dirty="0"/>
              <a:t>¿Qué significa la “autocorrelación”?</a:t>
            </a:r>
          </a:p>
        </p:txBody>
      </p:sp>
      <p:sp>
        <p:nvSpPr>
          <p:cNvPr id="3" name="Marcador de contenido 2">
            <a:extLst>
              <a:ext uri="{FF2B5EF4-FFF2-40B4-BE49-F238E27FC236}">
                <a16:creationId xmlns:a16="http://schemas.microsoft.com/office/drawing/2014/main" id="{53DB1E2D-9D40-8114-C059-83BC18AF0BF1}"/>
              </a:ext>
            </a:extLst>
          </p:cNvPr>
          <p:cNvSpPr>
            <a:spLocks noGrp="1"/>
          </p:cNvSpPr>
          <p:nvPr>
            <p:ph idx="1"/>
          </p:nvPr>
        </p:nvSpPr>
        <p:spPr/>
        <p:txBody>
          <a:bodyPr>
            <a:normAutofit fontScale="77500" lnSpcReduction="20000"/>
          </a:bodyPr>
          <a:lstStyle/>
          <a:p>
            <a:r>
              <a:rPr lang="es-CO" dirty="0"/>
              <a:t>los </a:t>
            </a:r>
            <a:r>
              <a:rPr lang="es-CO" b="1" dirty="0"/>
              <a:t>errores del modelo</a:t>
            </a:r>
            <a:r>
              <a:rPr lang="es-CO" dirty="0"/>
              <a:t> (las partes que el modelo no logra explicar) </a:t>
            </a:r>
            <a:r>
              <a:rPr lang="es-CO" b="1" dirty="0"/>
              <a:t>se parecen demasiado entre sí a lo largo del tiempo o del espacio</a:t>
            </a:r>
            <a:r>
              <a:rPr lang="es-CO" dirty="0"/>
              <a:t>.</a:t>
            </a:r>
          </a:p>
          <a:p>
            <a:endParaRPr lang="es-CO" b="1" dirty="0"/>
          </a:p>
          <a:p>
            <a:r>
              <a:rPr lang="es-CO" b="1" dirty="0"/>
              <a:t>Ejemplo de la vida real (series de tiempo):</a:t>
            </a:r>
            <a:endParaRPr lang="es-CO" dirty="0"/>
          </a:p>
          <a:p>
            <a:pPr lvl="1"/>
            <a:r>
              <a:rPr lang="es-CO" dirty="0"/>
              <a:t>Si el desempleo sube en enero, es probable que también esté alto en febrero, incluso después de controlar por PIB u otras variables.</a:t>
            </a:r>
          </a:p>
          <a:p>
            <a:pPr lvl="1"/>
            <a:r>
              <a:rPr lang="es-CO" dirty="0"/>
              <a:t>Eso significa que los residuos de enero y febrero </a:t>
            </a:r>
            <a:r>
              <a:rPr lang="es-CO" b="1" dirty="0"/>
              <a:t>no son independientes</a:t>
            </a:r>
            <a:r>
              <a:rPr lang="es-CO" dirty="0"/>
              <a:t>, están </a:t>
            </a:r>
            <a:r>
              <a:rPr lang="es-CO" b="1" dirty="0"/>
              <a:t>correlacionados positivamente</a:t>
            </a:r>
            <a:r>
              <a:rPr lang="es-CO" dirty="0"/>
              <a:t>.</a:t>
            </a:r>
          </a:p>
          <a:p>
            <a:r>
              <a:rPr lang="es-CO" b="1" dirty="0"/>
              <a:t>Ejemplo con encuestas regionales (espacio):</a:t>
            </a:r>
            <a:endParaRPr lang="es-CO" dirty="0"/>
          </a:p>
          <a:p>
            <a:pPr lvl="1"/>
            <a:r>
              <a:rPr lang="es-CO" dirty="0"/>
              <a:t>Si en una región hay sobreestimación del ingreso (residuos positivos), en la región vecina puede pasar lo mismo → dependencia espacial.</a:t>
            </a:r>
          </a:p>
          <a:p>
            <a:r>
              <a:rPr lang="es-CO" dirty="0"/>
              <a:t>En resumen:</a:t>
            </a:r>
          </a:p>
          <a:p>
            <a:pPr lvl="1"/>
            <a:r>
              <a:rPr lang="es-CO" b="1" dirty="0"/>
              <a:t>Supuesto del modelo lineal</a:t>
            </a:r>
            <a:r>
              <a:rPr lang="es-CO" dirty="0"/>
              <a:t>: los errores son independientes, puro “ruido aleatorio”.</a:t>
            </a:r>
          </a:p>
          <a:p>
            <a:pPr lvl="1"/>
            <a:r>
              <a:rPr lang="es-CO" b="1" dirty="0"/>
              <a:t>Con autocorrelación</a:t>
            </a:r>
            <a:r>
              <a:rPr lang="es-CO" dirty="0"/>
              <a:t>: los errores tienen memoria, se mueven en patrones → no son puro ruido.</a:t>
            </a:r>
          </a:p>
          <a:p>
            <a:endParaRPr lang="es-CO" dirty="0"/>
          </a:p>
        </p:txBody>
      </p:sp>
    </p:spTree>
    <p:extLst>
      <p:ext uri="{BB962C8B-B14F-4D97-AF65-F5344CB8AC3E}">
        <p14:creationId xmlns:p14="http://schemas.microsoft.com/office/powerpoint/2010/main" val="2547259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A0D489-D4B0-65BE-5211-3DB99762D6C0}"/>
              </a:ext>
            </a:extLst>
          </p:cNvPr>
          <p:cNvSpPr>
            <a:spLocks noGrp="1"/>
          </p:cNvSpPr>
          <p:nvPr>
            <p:ph type="title"/>
          </p:nvPr>
        </p:nvSpPr>
        <p:spPr/>
        <p:txBody>
          <a:bodyPr/>
          <a:lstStyle/>
          <a:p>
            <a:r>
              <a:rPr lang="es-CO" dirty="0"/>
              <a:t>¿Cómo descubrimos que hay autocorrelación en los residuos?</a:t>
            </a:r>
          </a:p>
        </p:txBody>
      </p:sp>
      <p:sp>
        <p:nvSpPr>
          <p:cNvPr id="3" name="Marcador de contenido 2">
            <a:extLst>
              <a:ext uri="{FF2B5EF4-FFF2-40B4-BE49-F238E27FC236}">
                <a16:creationId xmlns:a16="http://schemas.microsoft.com/office/drawing/2014/main" id="{742FB125-93D6-6FE2-D103-8222E52296DF}"/>
              </a:ext>
            </a:extLst>
          </p:cNvPr>
          <p:cNvSpPr>
            <a:spLocks noGrp="1"/>
          </p:cNvSpPr>
          <p:nvPr>
            <p:ph idx="1"/>
          </p:nvPr>
        </p:nvSpPr>
        <p:spPr/>
        <p:txBody>
          <a:bodyPr>
            <a:normAutofit fontScale="77500" lnSpcReduction="20000"/>
          </a:bodyPr>
          <a:lstStyle/>
          <a:p>
            <a:pPr marL="0" indent="0">
              <a:buNone/>
            </a:pPr>
            <a:r>
              <a:rPr lang="es-CO" dirty="0"/>
              <a:t>Cuando decimos que “no hay autocorrelación”, significa que los residuos </a:t>
            </a:r>
            <a:r>
              <a:rPr lang="es-CO" b="1" dirty="0"/>
              <a:t>sí se comportan como ruido aleatorio</a:t>
            </a:r>
            <a:r>
              <a:rPr lang="es-CO" dirty="0"/>
              <a:t>. Lo diagnosticamos así:</a:t>
            </a:r>
          </a:p>
          <a:p>
            <a:r>
              <a:rPr lang="es-CO" b="1" dirty="0"/>
              <a:t>Gráfico de residuos en el tiempo</a:t>
            </a:r>
          </a:p>
          <a:p>
            <a:pPr lvl="1"/>
            <a:r>
              <a:rPr lang="es-CO" b="1" dirty="0"/>
              <a:t>Con autocorrelación</a:t>
            </a:r>
            <a:r>
              <a:rPr lang="es-CO" dirty="0"/>
              <a:t>: vemos ondas, subidas y bajadas continuas.</a:t>
            </a:r>
          </a:p>
          <a:p>
            <a:pPr lvl="1"/>
            <a:r>
              <a:rPr lang="es-CO" b="1" dirty="0"/>
              <a:t>Sin autocorrelación</a:t>
            </a:r>
            <a:r>
              <a:rPr lang="es-CO" dirty="0"/>
              <a:t>: parecen un garabato, puntos sin patrón claro alrededor de cero.</a:t>
            </a:r>
          </a:p>
          <a:p>
            <a:r>
              <a:rPr lang="es-CO" b="1" dirty="0" err="1"/>
              <a:t>Correlograma</a:t>
            </a:r>
            <a:r>
              <a:rPr lang="es-CO" b="1" dirty="0"/>
              <a:t> (ACF – </a:t>
            </a:r>
            <a:r>
              <a:rPr lang="es-CO" b="1" dirty="0" err="1"/>
              <a:t>Autocorrelation</a:t>
            </a:r>
            <a:r>
              <a:rPr lang="es-CO" b="1" dirty="0"/>
              <a:t> </a:t>
            </a:r>
            <a:r>
              <a:rPr lang="es-CO" b="1" dirty="0" err="1"/>
              <a:t>Function</a:t>
            </a:r>
            <a:r>
              <a:rPr lang="es-CO" b="1" dirty="0"/>
              <a:t>)</a:t>
            </a:r>
          </a:p>
          <a:p>
            <a:pPr lvl="1"/>
            <a:r>
              <a:rPr lang="es-CO" b="1" dirty="0"/>
              <a:t>Con autocorrelación</a:t>
            </a:r>
            <a:r>
              <a:rPr lang="es-CO" dirty="0"/>
              <a:t>: las barras de los primeros rezagos (</a:t>
            </a:r>
            <a:r>
              <a:rPr lang="es-CO" dirty="0" err="1"/>
              <a:t>lag</a:t>
            </a:r>
            <a:r>
              <a:rPr lang="es-CO" dirty="0"/>
              <a:t> 1, </a:t>
            </a:r>
            <a:r>
              <a:rPr lang="es-CO" dirty="0" err="1"/>
              <a:t>lag</a:t>
            </a:r>
            <a:r>
              <a:rPr lang="es-CO" dirty="0"/>
              <a:t> 2) son grandes y significativas.</a:t>
            </a:r>
          </a:p>
          <a:p>
            <a:pPr lvl="1"/>
            <a:r>
              <a:rPr lang="es-CO" b="1" dirty="0"/>
              <a:t>Sin autocorrelación</a:t>
            </a:r>
            <a:r>
              <a:rPr lang="es-CO" dirty="0"/>
              <a:t>: casi todas las barras están dentro de la “banda azul” → nada significativo.</a:t>
            </a:r>
          </a:p>
          <a:p>
            <a:r>
              <a:rPr lang="es-CO" b="1" dirty="0"/>
              <a:t>Prueba estadística (Durbin-Watson)</a:t>
            </a:r>
          </a:p>
          <a:p>
            <a:pPr lvl="1"/>
            <a:r>
              <a:rPr lang="es-CO" b="1" dirty="0"/>
              <a:t>Hipótesis nula (H0)</a:t>
            </a:r>
            <a:r>
              <a:rPr lang="es-CO" dirty="0"/>
              <a:t>: no hay autocorrelación.</a:t>
            </a:r>
          </a:p>
          <a:p>
            <a:pPr lvl="1"/>
            <a:r>
              <a:rPr lang="es-CO" dirty="0"/>
              <a:t>Si el estadístico DW ≈ 2 → aceptamos H0 → </a:t>
            </a:r>
            <a:r>
              <a:rPr lang="es-CO" b="1" dirty="0"/>
              <a:t>no hay autocorrelación</a:t>
            </a:r>
            <a:r>
              <a:rPr lang="es-CO" dirty="0"/>
              <a:t>.</a:t>
            </a:r>
          </a:p>
          <a:p>
            <a:pPr lvl="1"/>
            <a:r>
              <a:rPr lang="es-CO" dirty="0"/>
              <a:t>Si DW &lt; 2 → hay autocorrelación positiva.</a:t>
            </a:r>
          </a:p>
          <a:p>
            <a:pPr lvl="1"/>
            <a:r>
              <a:rPr lang="es-CO" dirty="0"/>
              <a:t>Si DW &gt; 2 → hay autocorrelación negativa.</a:t>
            </a:r>
          </a:p>
          <a:p>
            <a:endParaRPr lang="es-CO" dirty="0"/>
          </a:p>
        </p:txBody>
      </p:sp>
    </p:spTree>
    <p:extLst>
      <p:ext uri="{BB962C8B-B14F-4D97-AF65-F5344CB8AC3E}">
        <p14:creationId xmlns:p14="http://schemas.microsoft.com/office/powerpoint/2010/main" val="840765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31CE-E8D3-3ED2-08FC-F63DC2DB3DE9}"/>
              </a:ext>
            </a:extLst>
          </p:cNvPr>
          <p:cNvSpPr>
            <a:spLocks noGrp="1"/>
          </p:cNvSpPr>
          <p:nvPr>
            <p:ph type="title"/>
          </p:nvPr>
        </p:nvSpPr>
        <p:spPr/>
        <p:txBody>
          <a:bodyPr/>
          <a:lstStyle/>
          <a:p>
            <a:r>
              <a:rPr lang="es-CO" dirty="0"/>
              <a:t>Detectar autocorrelación: Residuos en el tiempo </a:t>
            </a:r>
          </a:p>
        </p:txBody>
      </p:sp>
      <p:sp>
        <p:nvSpPr>
          <p:cNvPr id="5" name="Marcador de contenido 4">
            <a:extLst>
              <a:ext uri="{FF2B5EF4-FFF2-40B4-BE49-F238E27FC236}">
                <a16:creationId xmlns:a16="http://schemas.microsoft.com/office/drawing/2014/main" id="{2B2D9A2E-1A6D-8454-8A76-09C5D5992E07}"/>
              </a:ext>
            </a:extLst>
          </p:cNvPr>
          <p:cNvSpPr>
            <a:spLocks noGrp="1"/>
          </p:cNvSpPr>
          <p:nvPr>
            <p:ph sz="half" idx="2"/>
          </p:nvPr>
        </p:nvSpPr>
        <p:spPr/>
        <p:txBody>
          <a:bodyPr>
            <a:normAutofit fontScale="85000" lnSpcReduction="20000"/>
          </a:bodyPr>
          <a:lstStyle/>
          <a:p>
            <a:r>
              <a:rPr lang="es-CO" dirty="0"/>
              <a:t>Los residuos </a:t>
            </a:r>
            <a:r>
              <a:rPr lang="es-CO" b="1" dirty="0"/>
              <a:t>no son aleatorios</a:t>
            </a:r>
            <a:r>
              <a:rPr lang="es-CO" dirty="0"/>
              <a:t>: tienden a permanecer positivos o negativos durante varios periodos.</a:t>
            </a:r>
          </a:p>
          <a:p>
            <a:r>
              <a:rPr lang="es-CO" dirty="0"/>
              <a:t>Esto indica </a:t>
            </a:r>
            <a:r>
              <a:rPr lang="es-CO" b="1" dirty="0"/>
              <a:t>autocorrelación positiva</a:t>
            </a:r>
            <a:r>
              <a:rPr lang="es-CO" dirty="0"/>
              <a:t>: los errores actuales están relacionados con los errores pasados.</a:t>
            </a:r>
          </a:p>
          <a:p>
            <a:r>
              <a:rPr lang="es-CO" dirty="0"/>
              <a:t>Consecuencia: los coeficientes son insesgados, pero los </a:t>
            </a:r>
            <a:r>
              <a:rPr lang="es-CO" b="1" dirty="0"/>
              <a:t>errores estándar están mal calculados</a:t>
            </a:r>
            <a:r>
              <a:rPr lang="es-CO" dirty="0"/>
              <a:t>, lo que puede dar falsas conclusiones sobre la significancia estadística.</a:t>
            </a:r>
          </a:p>
          <a:p>
            <a:pPr lvl="1"/>
            <a:r>
              <a:rPr lang="es-CO" dirty="0"/>
              <a:t>El modelo no captura bien la dinámica temporal.</a:t>
            </a:r>
          </a:p>
          <a:p>
            <a:endParaRPr lang="es-CO" dirty="0"/>
          </a:p>
        </p:txBody>
      </p:sp>
      <p:pic>
        <p:nvPicPr>
          <p:cNvPr id="13" name="Marcador de contenido 12">
            <a:extLst>
              <a:ext uri="{FF2B5EF4-FFF2-40B4-BE49-F238E27FC236}">
                <a16:creationId xmlns:a16="http://schemas.microsoft.com/office/drawing/2014/main" id="{E6D2C1B0-D9A4-B373-6439-A50E1CF22FE8}"/>
              </a:ext>
            </a:extLst>
          </p:cNvPr>
          <p:cNvPicPr>
            <a:picLocks noGrp="1" noChangeAspect="1"/>
          </p:cNvPicPr>
          <p:nvPr>
            <p:ph sz="half" idx="1"/>
          </p:nvPr>
        </p:nvPicPr>
        <p:blipFill>
          <a:blip r:embed="rId2"/>
          <a:stretch>
            <a:fillRect/>
          </a:stretch>
        </p:blipFill>
        <p:spPr>
          <a:xfrm>
            <a:off x="848305" y="1825625"/>
            <a:ext cx="5161389" cy="4351338"/>
          </a:xfrm>
          <a:prstGeom prst="rect">
            <a:avLst/>
          </a:prstGeom>
        </p:spPr>
      </p:pic>
    </p:spTree>
    <p:extLst>
      <p:ext uri="{BB962C8B-B14F-4D97-AF65-F5344CB8AC3E}">
        <p14:creationId xmlns:p14="http://schemas.microsoft.com/office/powerpoint/2010/main" val="2988201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DCF842-9FC7-EB24-E2D6-70877A2DC3D4}"/>
              </a:ext>
            </a:extLst>
          </p:cNvPr>
          <p:cNvSpPr>
            <a:spLocks noGrp="1"/>
          </p:cNvSpPr>
          <p:nvPr>
            <p:ph type="title"/>
          </p:nvPr>
        </p:nvSpPr>
        <p:spPr/>
        <p:txBody>
          <a:bodyPr/>
          <a:lstStyle/>
          <a:p>
            <a:r>
              <a:rPr lang="es-CO" dirty="0"/>
              <a:t>Detectar autocorrelación: AFC</a:t>
            </a:r>
          </a:p>
        </p:txBody>
      </p:sp>
      <p:sp>
        <p:nvSpPr>
          <p:cNvPr id="4" name="Marcador de contenido 3">
            <a:extLst>
              <a:ext uri="{FF2B5EF4-FFF2-40B4-BE49-F238E27FC236}">
                <a16:creationId xmlns:a16="http://schemas.microsoft.com/office/drawing/2014/main" id="{1DE80510-20F2-E523-7EC3-48E76124CE0E}"/>
              </a:ext>
            </a:extLst>
          </p:cNvPr>
          <p:cNvSpPr>
            <a:spLocks noGrp="1"/>
          </p:cNvSpPr>
          <p:nvPr>
            <p:ph sz="half" idx="2"/>
          </p:nvPr>
        </p:nvSpPr>
        <p:spPr/>
        <p:txBody>
          <a:bodyPr>
            <a:normAutofit fontScale="70000" lnSpcReduction="20000"/>
          </a:bodyPr>
          <a:lstStyle/>
          <a:p>
            <a:r>
              <a:rPr lang="es-CO" b="1" dirty="0"/>
              <a:t>Interpretación del ACF de residuos</a:t>
            </a:r>
          </a:p>
          <a:p>
            <a:r>
              <a:rPr lang="es-CO" dirty="0"/>
              <a:t>En el </a:t>
            </a:r>
            <a:r>
              <a:rPr lang="es-CO" b="1" dirty="0"/>
              <a:t>rezago 1 (</a:t>
            </a:r>
            <a:r>
              <a:rPr lang="es-CO" b="1" dirty="0" err="1"/>
              <a:t>lag</a:t>
            </a:r>
            <a:r>
              <a:rPr lang="es-CO" b="1" dirty="0"/>
              <a:t> 1)</a:t>
            </a:r>
            <a:r>
              <a:rPr lang="es-CO" dirty="0"/>
              <a:t> la autocorrelación es muy alta (cerca de 1) y claramente sale de las bandas azules → evidencia fuerte de autocorrelación positiva.</a:t>
            </a:r>
          </a:p>
          <a:p>
            <a:r>
              <a:rPr lang="es-CO" dirty="0"/>
              <a:t>También los rezagos 2 y 3  siguen siendo significativos (barras sobre las bandas azules), aunque decrecen poco a poco.</a:t>
            </a:r>
          </a:p>
          <a:p>
            <a:r>
              <a:rPr lang="es-CO" dirty="0"/>
              <a:t>A partir de rezago 4, las barras caen dentro de las bandas → la autocorrelación se disipa.</a:t>
            </a:r>
          </a:p>
          <a:p>
            <a:r>
              <a:rPr lang="es-CO" b="1" dirty="0"/>
              <a:t>Conclusión:</a:t>
            </a:r>
            <a:r>
              <a:rPr lang="es-CO" dirty="0"/>
              <a:t> Los errores </a:t>
            </a:r>
            <a:r>
              <a:rPr lang="es-CO" b="1" dirty="0"/>
              <a:t>no son independientes</a:t>
            </a:r>
            <a:r>
              <a:rPr lang="es-CO" dirty="0"/>
              <a:t>. Están correlacionados en los primeros rezagos, lo cual confirma lo que vimos en el gráfico de residuos en el tiempo y es coherente con la hipótesis de autocorrelación positiva.</a:t>
            </a:r>
          </a:p>
          <a:p>
            <a:endParaRPr lang="es-CO" dirty="0"/>
          </a:p>
        </p:txBody>
      </p:sp>
      <p:pic>
        <p:nvPicPr>
          <p:cNvPr id="13" name="Marcador de contenido 12">
            <a:extLst>
              <a:ext uri="{FF2B5EF4-FFF2-40B4-BE49-F238E27FC236}">
                <a16:creationId xmlns:a16="http://schemas.microsoft.com/office/drawing/2014/main" id="{E1C95CE9-D42E-590C-C56B-36DD2E789314}"/>
              </a:ext>
            </a:extLst>
          </p:cNvPr>
          <p:cNvPicPr>
            <a:picLocks noGrp="1" noChangeAspect="1"/>
          </p:cNvPicPr>
          <p:nvPr>
            <p:ph sz="half" idx="1"/>
          </p:nvPr>
        </p:nvPicPr>
        <p:blipFill>
          <a:blip r:embed="rId2"/>
          <a:stretch>
            <a:fillRect/>
          </a:stretch>
        </p:blipFill>
        <p:spPr>
          <a:xfrm>
            <a:off x="848305" y="1825625"/>
            <a:ext cx="5161389" cy="4351338"/>
          </a:xfrm>
          <a:prstGeom prst="rect">
            <a:avLst/>
          </a:prstGeom>
        </p:spPr>
      </p:pic>
    </p:spTree>
    <p:extLst>
      <p:ext uri="{BB962C8B-B14F-4D97-AF65-F5344CB8AC3E}">
        <p14:creationId xmlns:p14="http://schemas.microsoft.com/office/powerpoint/2010/main" val="35719539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50BF17-636A-E8C7-316F-255A8F3F6EF0}"/>
              </a:ext>
            </a:extLst>
          </p:cNvPr>
          <p:cNvSpPr>
            <a:spLocks noGrp="1"/>
          </p:cNvSpPr>
          <p:nvPr>
            <p:ph type="title"/>
          </p:nvPr>
        </p:nvSpPr>
        <p:spPr/>
        <p:txBody>
          <a:bodyPr/>
          <a:lstStyle/>
          <a:p>
            <a:r>
              <a:rPr lang="es-CO" dirty="0"/>
              <a:t>Detectar autocorrelación: Durbin Watson</a:t>
            </a:r>
          </a:p>
        </p:txBody>
      </p:sp>
      <p:sp>
        <p:nvSpPr>
          <p:cNvPr id="4" name="Marcador de contenido 3">
            <a:extLst>
              <a:ext uri="{FF2B5EF4-FFF2-40B4-BE49-F238E27FC236}">
                <a16:creationId xmlns:a16="http://schemas.microsoft.com/office/drawing/2014/main" id="{0E73E77F-8D43-B868-A0BF-32D567E979FA}"/>
              </a:ext>
            </a:extLst>
          </p:cNvPr>
          <p:cNvSpPr>
            <a:spLocks noGrp="1"/>
          </p:cNvSpPr>
          <p:nvPr>
            <p:ph sz="half" idx="2"/>
          </p:nvPr>
        </p:nvSpPr>
        <p:spPr/>
        <p:txBody>
          <a:bodyPr>
            <a:normAutofit fontScale="62500" lnSpcReduction="20000"/>
          </a:bodyPr>
          <a:lstStyle/>
          <a:p>
            <a:r>
              <a:rPr lang="es-CO" b="1" dirty="0"/>
              <a:t>Estadístico DW = 0.29</a:t>
            </a:r>
            <a:endParaRPr lang="es-CO" dirty="0"/>
          </a:p>
          <a:p>
            <a:pPr lvl="1"/>
            <a:r>
              <a:rPr lang="es-CO" dirty="0"/>
              <a:t>El valor de Durbin–Watson va de 0 a 4.</a:t>
            </a:r>
          </a:p>
          <a:p>
            <a:pPr lvl="1"/>
            <a:r>
              <a:rPr lang="es-CO" dirty="0"/>
              <a:t>DW ≈ 2 → no hay autocorrelación.</a:t>
            </a:r>
          </a:p>
          <a:p>
            <a:pPr lvl="1"/>
            <a:r>
              <a:rPr lang="es-CO" dirty="0"/>
              <a:t>DW &lt; 2 → autocorrelación positiva.</a:t>
            </a:r>
          </a:p>
          <a:p>
            <a:pPr lvl="1"/>
            <a:r>
              <a:rPr lang="es-CO" dirty="0"/>
              <a:t>DW &gt; 2 → autocorrelación negativa.</a:t>
            </a:r>
          </a:p>
          <a:p>
            <a:pPr lvl="1"/>
            <a:r>
              <a:rPr lang="es-CO" dirty="0"/>
              <a:t>En este caso, </a:t>
            </a:r>
            <a:r>
              <a:rPr lang="es-CO" b="1" dirty="0"/>
              <a:t>0.89 está mucho más cerca de 0 que de 2</a:t>
            </a:r>
            <a:r>
              <a:rPr lang="es-CO" dirty="0"/>
              <a:t>, lo que indica </a:t>
            </a:r>
            <a:r>
              <a:rPr lang="es-CO" b="1" dirty="0"/>
              <a:t>fuerte autocorrelación positiva</a:t>
            </a:r>
            <a:r>
              <a:rPr lang="es-CO" dirty="0"/>
              <a:t>.</a:t>
            </a:r>
          </a:p>
          <a:p>
            <a:r>
              <a:rPr lang="es-CO" b="1" dirty="0"/>
              <a:t>p-</a:t>
            </a:r>
            <a:r>
              <a:rPr lang="es-CO" b="1" dirty="0" err="1"/>
              <a:t>value</a:t>
            </a:r>
            <a:r>
              <a:rPr lang="es-CO" b="1" dirty="0"/>
              <a:t> = 2.2e-16 (≈ 0.00000000000000022)</a:t>
            </a:r>
            <a:endParaRPr lang="es-CO" dirty="0"/>
          </a:p>
          <a:p>
            <a:pPr lvl="1"/>
            <a:r>
              <a:rPr lang="es-CO" dirty="0"/>
              <a:t>Es muchísimo menor que 0.05.</a:t>
            </a:r>
          </a:p>
          <a:p>
            <a:pPr lvl="1"/>
            <a:r>
              <a:rPr lang="es-CO" dirty="0"/>
              <a:t>Rechazamos la hipótesis nula de “no autocorrelación”.</a:t>
            </a:r>
          </a:p>
          <a:p>
            <a:pPr lvl="1"/>
            <a:r>
              <a:rPr lang="es-CO" dirty="0"/>
              <a:t>Concluimos que la autocorrelación positiva en los residuos es </a:t>
            </a:r>
            <a:r>
              <a:rPr lang="es-CO" b="1" dirty="0"/>
              <a:t>estadísticamente significativa</a:t>
            </a:r>
            <a:r>
              <a:rPr lang="es-CO" dirty="0"/>
              <a:t>.</a:t>
            </a:r>
          </a:p>
          <a:p>
            <a:r>
              <a:rPr lang="es-CO" b="1" dirty="0"/>
              <a:t>Conclusión (M1):</a:t>
            </a:r>
            <a:endParaRPr lang="es-CO" dirty="0"/>
          </a:p>
          <a:p>
            <a:pPr lvl="1"/>
            <a:r>
              <a:rPr lang="es-CO" dirty="0"/>
              <a:t>Los errores no son independientes.</a:t>
            </a:r>
          </a:p>
          <a:p>
            <a:pPr lvl="1"/>
            <a:r>
              <a:rPr lang="es-CO" dirty="0"/>
              <a:t>Esto confirma lo que ya vimos en el gráfico de residuos y en la ACF.</a:t>
            </a:r>
          </a:p>
          <a:p>
            <a:pPr lvl="1"/>
            <a:r>
              <a:rPr lang="es-CO" dirty="0"/>
              <a:t>Implicación: OLS sigue dando coeficientes insesgados, pero los </a:t>
            </a:r>
            <a:r>
              <a:rPr lang="es-CO" b="1" dirty="0"/>
              <a:t>errores estándar y p-valores no son confiables</a:t>
            </a:r>
            <a:r>
              <a:rPr lang="es-CO" dirty="0"/>
              <a:t>.</a:t>
            </a:r>
          </a:p>
          <a:p>
            <a:endParaRPr lang="es-CO" dirty="0"/>
          </a:p>
        </p:txBody>
      </p:sp>
      <p:pic>
        <p:nvPicPr>
          <p:cNvPr id="13" name="Marcador de contenido 12">
            <a:extLst>
              <a:ext uri="{FF2B5EF4-FFF2-40B4-BE49-F238E27FC236}">
                <a16:creationId xmlns:a16="http://schemas.microsoft.com/office/drawing/2014/main" id="{68BCF6F3-D202-77D4-8805-A20880637919}"/>
              </a:ext>
            </a:extLst>
          </p:cNvPr>
          <p:cNvPicPr>
            <a:picLocks noGrp="1" noChangeAspect="1"/>
          </p:cNvPicPr>
          <p:nvPr>
            <p:ph sz="half" idx="1"/>
          </p:nvPr>
        </p:nvPicPr>
        <p:blipFill>
          <a:blip r:embed="rId2"/>
          <a:stretch>
            <a:fillRect/>
          </a:stretch>
        </p:blipFill>
        <p:spPr>
          <a:xfrm>
            <a:off x="838200" y="3476776"/>
            <a:ext cx="5181600" cy="1049035"/>
          </a:xfrm>
          <a:prstGeom prst="rect">
            <a:avLst/>
          </a:prstGeom>
        </p:spPr>
      </p:pic>
    </p:spTree>
    <p:extLst>
      <p:ext uri="{BB962C8B-B14F-4D97-AF65-F5344CB8AC3E}">
        <p14:creationId xmlns:p14="http://schemas.microsoft.com/office/powerpoint/2010/main" val="40897333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4BA3B3-5363-3699-2A5A-418D4BA9C640}"/>
              </a:ext>
            </a:extLst>
          </p:cNvPr>
          <p:cNvSpPr>
            <a:spLocks noGrp="1"/>
          </p:cNvSpPr>
          <p:nvPr>
            <p:ph type="title"/>
          </p:nvPr>
        </p:nvSpPr>
        <p:spPr/>
        <p:txBody>
          <a:bodyPr/>
          <a:lstStyle/>
          <a:p>
            <a:r>
              <a:rPr lang="es-CO" dirty="0"/>
              <a:t>Corrección 1: rezago de X con respecto a Y</a:t>
            </a:r>
          </a:p>
        </p:txBody>
      </p:sp>
      <p:sp>
        <p:nvSpPr>
          <p:cNvPr id="4" name="Marcador de contenido 3">
            <a:extLst>
              <a:ext uri="{FF2B5EF4-FFF2-40B4-BE49-F238E27FC236}">
                <a16:creationId xmlns:a16="http://schemas.microsoft.com/office/drawing/2014/main" id="{99ECD74C-B009-9E37-A8E7-53379576AC93}"/>
              </a:ext>
            </a:extLst>
          </p:cNvPr>
          <p:cNvSpPr>
            <a:spLocks noGrp="1"/>
          </p:cNvSpPr>
          <p:nvPr>
            <p:ph sz="half" idx="2"/>
          </p:nvPr>
        </p:nvSpPr>
        <p:spPr/>
        <p:txBody>
          <a:bodyPr>
            <a:normAutofit fontScale="62500" lnSpcReduction="20000"/>
          </a:bodyPr>
          <a:lstStyle/>
          <a:p>
            <a:r>
              <a:rPr lang="es-CO" b="1" dirty="0" err="1"/>
              <a:t>pib</a:t>
            </a:r>
            <a:r>
              <a:rPr lang="es-CO" dirty="0"/>
              <a:t>: Aumentos en el PIB están asociados con un </a:t>
            </a:r>
            <a:r>
              <a:rPr lang="es-CO" b="1" dirty="0"/>
              <a:t>incremento de 2 puntos en el desempleo</a:t>
            </a:r>
            <a:r>
              <a:rPr lang="es-CO" dirty="0"/>
              <a:t>, controlando por su rezago. Este efecto es </a:t>
            </a:r>
            <a:r>
              <a:rPr lang="es-CO" b="1" dirty="0"/>
              <a:t>significativo y fuerte</a:t>
            </a:r>
            <a:r>
              <a:rPr lang="es-CO" dirty="0"/>
              <a:t> (</a:t>
            </a:r>
            <a:r>
              <a:rPr lang="es-CO" i="1" dirty="0"/>
              <a:t>p &lt; 0.001</a:t>
            </a:r>
            <a:r>
              <a:rPr lang="es-CO" dirty="0"/>
              <a:t>).</a:t>
            </a:r>
          </a:p>
          <a:p>
            <a:r>
              <a:rPr lang="es-CO" b="1" dirty="0" err="1"/>
              <a:t>desemp_lag</a:t>
            </a:r>
            <a:r>
              <a:rPr lang="es-CO" dirty="0"/>
              <a:t>: El desempleo del periodo anterior explica </a:t>
            </a:r>
            <a:r>
              <a:rPr lang="es-CO" b="1" dirty="0"/>
              <a:t>el 60% del actual</a:t>
            </a:r>
            <a:r>
              <a:rPr lang="es-CO" dirty="0"/>
              <a:t>, lo que indica </a:t>
            </a:r>
            <a:r>
              <a:rPr lang="es-CO" b="1" dirty="0"/>
              <a:t>persistencia temporal</a:t>
            </a:r>
            <a:r>
              <a:rPr lang="es-CO" dirty="0"/>
              <a:t>. El efecto también es </a:t>
            </a:r>
            <a:r>
              <a:rPr lang="es-CO" b="1" dirty="0"/>
              <a:t>altamente significativo</a:t>
            </a:r>
            <a:r>
              <a:rPr lang="es-CO" dirty="0"/>
              <a:t> (</a:t>
            </a:r>
            <a:r>
              <a:rPr lang="es-CO" i="1" dirty="0"/>
              <a:t>p &lt; 0.001</a:t>
            </a:r>
            <a:r>
              <a:rPr lang="es-CO" dirty="0"/>
              <a:t>).</a:t>
            </a:r>
          </a:p>
          <a:p>
            <a:r>
              <a:rPr lang="es-CO" b="1" dirty="0"/>
              <a:t>Ajuste global</a:t>
            </a:r>
            <a:r>
              <a:rPr lang="es-CO" dirty="0"/>
              <a:t>:</a:t>
            </a:r>
          </a:p>
          <a:p>
            <a:pPr lvl="1"/>
            <a:r>
              <a:rPr lang="es-CO" dirty="0"/>
              <a:t>R² ajustado: </a:t>
            </a:r>
            <a:r>
              <a:rPr lang="es-CO" b="1" dirty="0"/>
              <a:t>97.1%</a:t>
            </a:r>
            <a:endParaRPr lang="es-CO" dirty="0"/>
          </a:p>
          <a:p>
            <a:pPr lvl="1"/>
            <a:r>
              <a:rPr lang="es-CO" dirty="0"/>
              <a:t>F-</a:t>
            </a:r>
            <a:r>
              <a:rPr lang="es-CO" dirty="0" err="1"/>
              <a:t>statistic</a:t>
            </a:r>
            <a:r>
              <a:rPr lang="es-CO" dirty="0"/>
              <a:t>: </a:t>
            </a:r>
            <a:r>
              <a:rPr lang="es-CO" b="1" dirty="0"/>
              <a:t>1662</a:t>
            </a:r>
            <a:r>
              <a:rPr lang="es-CO" dirty="0"/>
              <a:t> (</a:t>
            </a:r>
            <a:r>
              <a:rPr lang="es-CO" i="1" dirty="0"/>
              <a:t>p &lt; 0.001</a:t>
            </a:r>
            <a:r>
              <a:rPr lang="es-CO" dirty="0"/>
              <a:t>)</a:t>
            </a:r>
          </a:p>
          <a:p>
            <a:pPr lvl="1"/>
            <a:r>
              <a:rPr lang="es-CO" dirty="0"/>
              <a:t>Residuos pequeños y sin autocorrelación visible.</a:t>
            </a:r>
          </a:p>
          <a:p>
            <a:r>
              <a:rPr lang="es-CO" dirty="0"/>
              <a:t>Incluir el rezago mejora el modelo y corrige la autocorrelación en los errores. El desempleo tiene un componente </a:t>
            </a:r>
            <a:r>
              <a:rPr lang="es-CO" b="1" dirty="0"/>
              <a:t>estructural y persistente</a:t>
            </a:r>
            <a:r>
              <a:rPr lang="es-CO" dirty="0"/>
              <a:t>.</a:t>
            </a:r>
          </a:p>
          <a:p>
            <a:endParaRPr lang="es-CO" dirty="0"/>
          </a:p>
        </p:txBody>
      </p:sp>
      <p:pic>
        <p:nvPicPr>
          <p:cNvPr id="11" name="Marcador de contenido 10">
            <a:extLst>
              <a:ext uri="{FF2B5EF4-FFF2-40B4-BE49-F238E27FC236}">
                <a16:creationId xmlns:a16="http://schemas.microsoft.com/office/drawing/2014/main" id="{989F3220-ACFE-AE95-C309-47D065198777}"/>
              </a:ext>
            </a:extLst>
          </p:cNvPr>
          <p:cNvPicPr>
            <a:picLocks noGrp="1" noChangeAspect="1"/>
          </p:cNvPicPr>
          <p:nvPr>
            <p:ph sz="half" idx="1"/>
          </p:nvPr>
        </p:nvPicPr>
        <p:blipFill>
          <a:blip r:embed="rId2"/>
          <a:stretch>
            <a:fillRect/>
          </a:stretch>
        </p:blipFill>
        <p:spPr>
          <a:xfrm>
            <a:off x="838200" y="2059618"/>
            <a:ext cx="5181600" cy="3883352"/>
          </a:xfrm>
          <a:prstGeom prst="rect">
            <a:avLst/>
          </a:prstGeom>
        </p:spPr>
      </p:pic>
    </p:spTree>
    <p:extLst>
      <p:ext uri="{BB962C8B-B14F-4D97-AF65-F5344CB8AC3E}">
        <p14:creationId xmlns:p14="http://schemas.microsoft.com/office/powerpoint/2010/main" val="2682256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1AC10C-7921-D393-1928-205D6159CA73}"/>
              </a:ext>
            </a:extLst>
          </p:cNvPr>
          <p:cNvSpPr>
            <a:spLocks noGrp="1"/>
          </p:cNvSpPr>
          <p:nvPr>
            <p:ph type="title"/>
          </p:nvPr>
        </p:nvSpPr>
        <p:spPr/>
        <p:txBody>
          <a:bodyPr/>
          <a:lstStyle/>
          <a:p>
            <a:r>
              <a:rPr lang="es-CO" dirty="0"/>
              <a:t>Revisión de modelo con rezago</a:t>
            </a:r>
          </a:p>
        </p:txBody>
      </p:sp>
      <p:pic>
        <p:nvPicPr>
          <p:cNvPr id="5" name="Marcador de contenido 4">
            <a:extLst>
              <a:ext uri="{FF2B5EF4-FFF2-40B4-BE49-F238E27FC236}">
                <a16:creationId xmlns:a16="http://schemas.microsoft.com/office/drawing/2014/main" id="{18393111-2A73-6E10-2AC4-C2D423945B50}"/>
              </a:ext>
            </a:extLst>
          </p:cNvPr>
          <p:cNvPicPr>
            <a:picLocks noGrp="1" noChangeAspect="1"/>
          </p:cNvPicPr>
          <p:nvPr>
            <p:ph sz="half" idx="1"/>
          </p:nvPr>
        </p:nvPicPr>
        <p:blipFill>
          <a:blip r:embed="rId2"/>
          <a:stretch>
            <a:fillRect/>
          </a:stretch>
        </p:blipFill>
        <p:spPr>
          <a:xfrm>
            <a:off x="838200" y="3417530"/>
            <a:ext cx="5181600" cy="1167527"/>
          </a:xfrm>
          <a:prstGeom prst="rect">
            <a:avLst/>
          </a:prstGeom>
        </p:spPr>
      </p:pic>
      <p:sp>
        <p:nvSpPr>
          <p:cNvPr id="4" name="Marcador de contenido 3">
            <a:extLst>
              <a:ext uri="{FF2B5EF4-FFF2-40B4-BE49-F238E27FC236}">
                <a16:creationId xmlns:a16="http://schemas.microsoft.com/office/drawing/2014/main" id="{6E500742-78BB-C30A-BF9B-F64869A58D8F}"/>
              </a:ext>
            </a:extLst>
          </p:cNvPr>
          <p:cNvSpPr>
            <a:spLocks noGrp="1"/>
          </p:cNvSpPr>
          <p:nvPr>
            <p:ph sz="half" idx="2"/>
          </p:nvPr>
        </p:nvSpPr>
        <p:spPr/>
        <p:txBody>
          <a:bodyPr/>
          <a:lstStyle/>
          <a:p>
            <a:r>
              <a:rPr lang="es-CO" b="1" dirty="0"/>
              <a:t>Durbin-Watson = 2.26 (p = 0.886)</a:t>
            </a:r>
            <a:r>
              <a:rPr lang="es-CO" dirty="0"/>
              <a:t>: </a:t>
            </a:r>
            <a:r>
              <a:rPr lang="es-CO" b="1" dirty="0"/>
              <a:t>No hay evidencia de autocorrelación</a:t>
            </a:r>
            <a:r>
              <a:rPr lang="es-CO" dirty="0"/>
              <a:t> residual → el modelo quedó bien especificado.</a:t>
            </a:r>
          </a:p>
        </p:txBody>
      </p:sp>
    </p:spTree>
    <p:extLst>
      <p:ext uri="{BB962C8B-B14F-4D97-AF65-F5344CB8AC3E}">
        <p14:creationId xmlns:p14="http://schemas.microsoft.com/office/powerpoint/2010/main" val="380024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DA5F3A-FC7A-5E5A-788A-1731FF65E40B}"/>
              </a:ext>
            </a:extLst>
          </p:cNvPr>
          <p:cNvSpPr>
            <a:spLocks noGrp="1"/>
          </p:cNvSpPr>
          <p:nvPr>
            <p:ph type="title"/>
          </p:nvPr>
        </p:nvSpPr>
        <p:spPr/>
        <p:txBody>
          <a:bodyPr/>
          <a:lstStyle/>
          <a:p>
            <a:r>
              <a:rPr lang="es-CO" dirty="0"/>
              <a:t>Corrección 2: </a:t>
            </a:r>
            <a:r>
              <a:rPr lang="es-CO" dirty="0" err="1"/>
              <a:t>Newey</a:t>
            </a:r>
            <a:r>
              <a:rPr lang="es-CO" dirty="0"/>
              <a:t>-West</a:t>
            </a:r>
          </a:p>
        </p:txBody>
      </p:sp>
      <p:pic>
        <p:nvPicPr>
          <p:cNvPr id="5" name="Marcador de contenido 4">
            <a:extLst>
              <a:ext uri="{FF2B5EF4-FFF2-40B4-BE49-F238E27FC236}">
                <a16:creationId xmlns:a16="http://schemas.microsoft.com/office/drawing/2014/main" id="{200A38CC-1AC6-C017-F13F-ADF78D0A1CF1}"/>
              </a:ext>
            </a:extLst>
          </p:cNvPr>
          <p:cNvPicPr>
            <a:picLocks noGrp="1" noChangeAspect="1"/>
          </p:cNvPicPr>
          <p:nvPr>
            <p:ph sz="half" idx="1"/>
          </p:nvPr>
        </p:nvPicPr>
        <p:blipFill>
          <a:blip r:embed="rId2"/>
          <a:stretch>
            <a:fillRect/>
          </a:stretch>
        </p:blipFill>
        <p:spPr>
          <a:xfrm>
            <a:off x="838200" y="3249850"/>
            <a:ext cx="5181600" cy="1502888"/>
          </a:xfrm>
          <a:prstGeom prst="rect">
            <a:avLst/>
          </a:prstGeom>
        </p:spPr>
      </p:pic>
      <p:sp>
        <p:nvSpPr>
          <p:cNvPr id="4" name="Marcador de contenido 3">
            <a:extLst>
              <a:ext uri="{FF2B5EF4-FFF2-40B4-BE49-F238E27FC236}">
                <a16:creationId xmlns:a16="http://schemas.microsoft.com/office/drawing/2014/main" id="{47D820D1-1CFB-3332-BE0B-F03A242ADFC6}"/>
              </a:ext>
            </a:extLst>
          </p:cNvPr>
          <p:cNvSpPr>
            <a:spLocks noGrp="1"/>
          </p:cNvSpPr>
          <p:nvPr>
            <p:ph sz="half" idx="2"/>
          </p:nvPr>
        </p:nvSpPr>
        <p:spPr/>
        <p:txBody>
          <a:bodyPr>
            <a:normAutofit fontScale="85000" lnSpcReduction="10000"/>
          </a:bodyPr>
          <a:lstStyle/>
          <a:p>
            <a:r>
              <a:rPr lang="es-CO" b="1" dirty="0"/>
              <a:t>Los errores estándar</a:t>
            </a:r>
            <a:r>
              <a:rPr lang="es-CO" dirty="0"/>
              <a:t> usando el estimador de </a:t>
            </a:r>
            <a:r>
              <a:rPr lang="es-CO" b="1" dirty="0" err="1"/>
              <a:t>Newey</a:t>
            </a:r>
            <a:r>
              <a:rPr lang="es-CO" b="1" dirty="0"/>
              <a:t>-West</a:t>
            </a:r>
            <a:r>
              <a:rPr lang="es-CO" dirty="0"/>
              <a:t>, que es robusto ante </a:t>
            </a:r>
            <a:r>
              <a:rPr lang="es-CO" b="1" dirty="0"/>
              <a:t>autocorrelación y heterocedasticidad</a:t>
            </a:r>
            <a:r>
              <a:rPr lang="es-CO" dirty="0"/>
              <a:t>.</a:t>
            </a:r>
          </a:p>
          <a:p>
            <a:endParaRPr lang="es-CO" dirty="0"/>
          </a:p>
          <a:p>
            <a:r>
              <a:rPr lang="es-CO" dirty="0"/>
              <a:t>A pesar de la autocorrelación, el efecto de </a:t>
            </a:r>
            <a:r>
              <a:rPr lang="es-CO" dirty="0" err="1"/>
              <a:t>pib</a:t>
            </a:r>
            <a:r>
              <a:rPr lang="es-CO" dirty="0"/>
              <a:t> sobre </a:t>
            </a:r>
            <a:r>
              <a:rPr lang="es-CO" dirty="0" err="1"/>
              <a:t>desemp</a:t>
            </a:r>
            <a:r>
              <a:rPr lang="es-CO" dirty="0"/>
              <a:t> sigue siendo </a:t>
            </a:r>
            <a:r>
              <a:rPr lang="es-CO" b="1" dirty="0"/>
              <a:t>significativo y positivo</a:t>
            </a:r>
            <a:r>
              <a:rPr lang="es-CO" dirty="0"/>
              <a:t>, aunque con </a:t>
            </a:r>
            <a:r>
              <a:rPr lang="es-CO" b="1" dirty="0"/>
              <a:t>mayor error estándar</a:t>
            </a:r>
            <a:r>
              <a:rPr lang="es-CO" dirty="0"/>
              <a:t> que en la versión ingenua.</a:t>
            </a:r>
          </a:p>
          <a:p>
            <a:pPr lvl="1"/>
            <a:r>
              <a:rPr lang="es-CO" dirty="0"/>
              <a:t>Esta corrección permite hacer </a:t>
            </a:r>
            <a:r>
              <a:rPr lang="es-CO" b="1" dirty="0"/>
              <a:t>inferencia válida</a:t>
            </a:r>
            <a:r>
              <a:rPr lang="es-CO" dirty="0"/>
              <a:t>, conservando la estructura original del modelo (sin agregar rezagos).</a:t>
            </a:r>
          </a:p>
          <a:p>
            <a:endParaRPr lang="es-CO" dirty="0"/>
          </a:p>
        </p:txBody>
      </p:sp>
    </p:spTree>
    <p:extLst>
      <p:ext uri="{BB962C8B-B14F-4D97-AF65-F5344CB8AC3E}">
        <p14:creationId xmlns:p14="http://schemas.microsoft.com/office/powerpoint/2010/main" val="200195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F4C7C7-2596-CC63-086E-1DBDE4BAAD3D}"/>
              </a:ext>
            </a:extLst>
          </p:cNvPr>
          <p:cNvSpPr>
            <a:spLocks noGrp="1"/>
          </p:cNvSpPr>
          <p:nvPr>
            <p:ph type="title"/>
          </p:nvPr>
        </p:nvSpPr>
        <p:spPr/>
        <p:txBody>
          <a:bodyPr/>
          <a:lstStyle/>
          <a:p>
            <a:r>
              <a:rPr lang="es-CO" dirty="0"/>
              <a:t>Modelo ingenuo</a:t>
            </a:r>
          </a:p>
        </p:txBody>
      </p:sp>
      <p:pic>
        <p:nvPicPr>
          <p:cNvPr id="4" name="Marcador de contenido 3">
            <a:extLst>
              <a:ext uri="{FF2B5EF4-FFF2-40B4-BE49-F238E27FC236}">
                <a16:creationId xmlns:a16="http://schemas.microsoft.com/office/drawing/2014/main" id="{338DFC0B-79FE-1890-CD14-0A9C07DFDE68}"/>
              </a:ext>
            </a:extLst>
          </p:cNvPr>
          <p:cNvPicPr>
            <a:picLocks noGrp="1" noChangeAspect="1"/>
          </p:cNvPicPr>
          <p:nvPr>
            <p:ph sz="half" idx="1"/>
          </p:nvPr>
        </p:nvPicPr>
        <p:blipFill>
          <a:blip r:embed="rId2"/>
          <a:stretch>
            <a:fillRect/>
          </a:stretch>
        </p:blipFill>
        <p:spPr>
          <a:xfrm>
            <a:off x="1208506" y="3582194"/>
            <a:ext cx="3911600" cy="838200"/>
          </a:xfrm>
          <a:prstGeom prst="rect">
            <a:avLst/>
          </a:prstGeom>
        </p:spPr>
      </p:pic>
      <p:sp>
        <p:nvSpPr>
          <p:cNvPr id="5" name="Marcador de contenido 4">
            <a:extLst>
              <a:ext uri="{FF2B5EF4-FFF2-40B4-BE49-F238E27FC236}">
                <a16:creationId xmlns:a16="http://schemas.microsoft.com/office/drawing/2014/main" id="{ADF62854-5ED3-5370-1681-3BA5453C30FA}"/>
              </a:ext>
            </a:extLst>
          </p:cNvPr>
          <p:cNvSpPr>
            <a:spLocks noGrp="1"/>
          </p:cNvSpPr>
          <p:nvPr>
            <p:ph sz="half" idx="2"/>
          </p:nvPr>
        </p:nvSpPr>
        <p:spPr/>
        <p:txBody>
          <a:bodyPr>
            <a:normAutofit fontScale="85000" lnSpcReduction="10000"/>
          </a:bodyPr>
          <a:lstStyle/>
          <a:p>
            <a:r>
              <a:rPr lang="es-CO" dirty="0"/>
              <a:t>Los residuos son las </a:t>
            </a:r>
            <a:r>
              <a:rPr lang="es-CO" b="1" dirty="0"/>
              <a:t>diferencias entre lo observado y lo predicho</a:t>
            </a:r>
            <a:r>
              <a:rPr lang="es-CO" dirty="0"/>
              <a:t>.</a:t>
            </a:r>
          </a:p>
          <a:p>
            <a:pPr lvl="1"/>
            <a:r>
              <a:rPr lang="es-CO" dirty="0"/>
              <a:t>Aquí vemos que algunos ingresos se predicen bastante bien (residuos cerca de 0), pero hay casos extremos:</a:t>
            </a:r>
          </a:p>
          <a:p>
            <a:r>
              <a:rPr lang="es-CO" dirty="0"/>
              <a:t>Máximo = +2465 → el modelo subestimó en 2,465 unidades.</a:t>
            </a:r>
          </a:p>
          <a:p>
            <a:r>
              <a:rPr lang="es-CO" dirty="0"/>
              <a:t>Mínimo = –1324 → el modelo sobreestimó en 1,324 unidades.</a:t>
            </a:r>
            <a:br>
              <a:rPr lang="es-CO" dirty="0"/>
            </a:br>
            <a:endParaRPr lang="es-CO" dirty="0"/>
          </a:p>
          <a:p>
            <a:r>
              <a:rPr lang="es-CO" dirty="0"/>
              <a:t>Señal: el modelo no ajusta perfectamente y tiene errores grandes en algunos casos.</a:t>
            </a:r>
          </a:p>
          <a:p>
            <a:endParaRPr lang="es-CO" dirty="0"/>
          </a:p>
        </p:txBody>
      </p:sp>
    </p:spTree>
    <p:extLst>
      <p:ext uri="{BB962C8B-B14F-4D97-AF65-F5344CB8AC3E}">
        <p14:creationId xmlns:p14="http://schemas.microsoft.com/office/powerpoint/2010/main" val="2133995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BA5AD0-BD85-746B-49EE-A0162337270E}"/>
              </a:ext>
            </a:extLst>
          </p:cNvPr>
          <p:cNvSpPr>
            <a:spLocks noGrp="1"/>
          </p:cNvSpPr>
          <p:nvPr>
            <p:ph type="title"/>
          </p:nvPr>
        </p:nvSpPr>
        <p:spPr/>
        <p:txBody>
          <a:bodyPr/>
          <a:lstStyle/>
          <a:p>
            <a:r>
              <a:rPr lang="es-CO" dirty="0"/>
              <a:t>Interpretación de la comparación</a:t>
            </a:r>
          </a:p>
        </p:txBody>
      </p:sp>
      <p:graphicFrame>
        <p:nvGraphicFramePr>
          <p:cNvPr id="6" name="Marcador de contenido 5">
            <a:extLst>
              <a:ext uri="{FF2B5EF4-FFF2-40B4-BE49-F238E27FC236}">
                <a16:creationId xmlns:a16="http://schemas.microsoft.com/office/drawing/2014/main" id="{C33E9CC0-AD1B-7CA7-E8AE-77187D79E7E5}"/>
              </a:ext>
            </a:extLst>
          </p:cNvPr>
          <p:cNvGraphicFramePr>
            <a:graphicFrameLocks noGrp="1"/>
          </p:cNvGraphicFramePr>
          <p:nvPr>
            <p:ph idx="1"/>
            <p:extLst>
              <p:ext uri="{D42A27DB-BD31-4B8C-83A1-F6EECF244321}">
                <p14:modId xmlns:p14="http://schemas.microsoft.com/office/powerpoint/2010/main" val="566919781"/>
              </p:ext>
            </p:extLst>
          </p:nvPr>
        </p:nvGraphicFramePr>
        <p:xfrm>
          <a:off x="998376" y="1825625"/>
          <a:ext cx="9815804" cy="4392035"/>
        </p:xfrm>
        <a:graphic>
          <a:graphicData uri="http://schemas.openxmlformats.org/drawingml/2006/table">
            <a:tbl>
              <a:tblPr>
                <a:tableStyleId>{616DA210-FB5B-4158-B5E0-FEB733F419BA}</a:tableStyleId>
              </a:tblPr>
              <a:tblGrid>
                <a:gridCol w="2453951">
                  <a:extLst>
                    <a:ext uri="{9D8B030D-6E8A-4147-A177-3AD203B41FA5}">
                      <a16:colId xmlns:a16="http://schemas.microsoft.com/office/drawing/2014/main" val="1246609813"/>
                    </a:ext>
                  </a:extLst>
                </a:gridCol>
                <a:gridCol w="718457">
                  <a:extLst>
                    <a:ext uri="{9D8B030D-6E8A-4147-A177-3AD203B41FA5}">
                      <a16:colId xmlns:a16="http://schemas.microsoft.com/office/drawing/2014/main" val="1633121992"/>
                    </a:ext>
                  </a:extLst>
                </a:gridCol>
                <a:gridCol w="942392">
                  <a:extLst>
                    <a:ext uri="{9D8B030D-6E8A-4147-A177-3AD203B41FA5}">
                      <a16:colId xmlns:a16="http://schemas.microsoft.com/office/drawing/2014/main" val="3127453552"/>
                    </a:ext>
                  </a:extLst>
                </a:gridCol>
                <a:gridCol w="5701004">
                  <a:extLst>
                    <a:ext uri="{9D8B030D-6E8A-4147-A177-3AD203B41FA5}">
                      <a16:colId xmlns:a16="http://schemas.microsoft.com/office/drawing/2014/main" val="1649065407"/>
                    </a:ext>
                  </a:extLst>
                </a:gridCol>
              </a:tblGrid>
              <a:tr h="204481">
                <a:tc>
                  <a:txBody>
                    <a:bodyPr/>
                    <a:lstStyle/>
                    <a:p>
                      <a:pPr>
                        <a:buNone/>
                      </a:pPr>
                      <a:r>
                        <a:rPr lang="es-CO" sz="1100"/>
                        <a:t>Modelo</a:t>
                      </a:r>
                    </a:p>
                  </a:txBody>
                  <a:tcPr marL="36876" marR="36876" marT="18438" marB="18438" anchor="ctr"/>
                </a:tc>
                <a:tc>
                  <a:txBody>
                    <a:bodyPr/>
                    <a:lstStyle/>
                    <a:p>
                      <a:pPr>
                        <a:buNone/>
                      </a:pPr>
                      <a:r>
                        <a:rPr lang="es-CO" sz="1100" dirty="0" err="1"/>
                        <a:t>Coef</a:t>
                      </a:r>
                      <a:r>
                        <a:rPr lang="es-CO" sz="1100" dirty="0"/>
                        <a:t>. PIB </a:t>
                      </a:r>
                    </a:p>
                  </a:txBody>
                  <a:tcPr marL="36876" marR="36876" marT="18438" marB="18438" anchor="ctr"/>
                </a:tc>
                <a:tc>
                  <a:txBody>
                    <a:bodyPr/>
                    <a:lstStyle/>
                    <a:p>
                      <a:pPr>
                        <a:buNone/>
                      </a:pPr>
                      <a:r>
                        <a:rPr lang="es-CO" sz="1100"/>
                        <a:t>Error estándar</a:t>
                      </a:r>
                    </a:p>
                  </a:txBody>
                  <a:tcPr marL="36876" marR="36876" marT="18438" marB="18438" anchor="ctr"/>
                </a:tc>
                <a:tc>
                  <a:txBody>
                    <a:bodyPr/>
                    <a:lstStyle/>
                    <a:p>
                      <a:pPr>
                        <a:buNone/>
                      </a:pPr>
                      <a:r>
                        <a:rPr lang="es-CO" sz="1100"/>
                        <a:t>¿Qué nos dice?</a:t>
                      </a:r>
                    </a:p>
                  </a:txBody>
                  <a:tcPr marL="36876" marR="36876" marT="18438" marB="18438" anchor="ctr"/>
                </a:tc>
                <a:extLst>
                  <a:ext uri="{0D108BD9-81ED-4DB2-BD59-A6C34878D82A}">
                    <a16:rowId xmlns:a16="http://schemas.microsoft.com/office/drawing/2014/main" val="533428510"/>
                  </a:ext>
                </a:extLst>
              </a:tr>
              <a:tr h="1469305">
                <a:tc>
                  <a:txBody>
                    <a:bodyPr/>
                    <a:lstStyle/>
                    <a:p>
                      <a:pPr>
                        <a:buNone/>
                      </a:pPr>
                      <a:r>
                        <a:rPr lang="es-CO" sz="1100" b="1" dirty="0"/>
                        <a:t>1. M1: OLS ingenuo</a:t>
                      </a:r>
                      <a:endParaRPr lang="es-CO" sz="1100" dirty="0"/>
                    </a:p>
                  </a:txBody>
                  <a:tcPr marL="36876" marR="36876" marT="18438" marB="18438" anchor="ctr"/>
                </a:tc>
                <a:tc>
                  <a:txBody>
                    <a:bodyPr/>
                    <a:lstStyle/>
                    <a:p>
                      <a:pPr>
                        <a:buNone/>
                      </a:pPr>
                      <a:r>
                        <a:rPr lang="es-CO" sz="1100" b="1"/>
                        <a:t>2.05</a:t>
                      </a:r>
                      <a:endParaRPr lang="es-CO" sz="1100"/>
                    </a:p>
                  </a:txBody>
                  <a:tcPr marL="36876" marR="36876" marT="18438" marB="18438" anchor="ctr"/>
                </a:tc>
                <a:tc>
                  <a:txBody>
                    <a:bodyPr/>
                    <a:lstStyle/>
                    <a:p>
                      <a:pPr>
                        <a:buNone/>
                      </a:pPr>
                      <a:r>
                        <a:rPr lang="es-CO" sz="1100"/>
                        <a:t>0.367</a:t>
                      </a:r>
                    </a:p>
                  </a:txBody>
                  <a:tcPr marL="36876" marR="36876" marT="18438" marB="18438" anchor="ctr"/>
                </a:tc>
                <a:tc>
                  <a:txBody>
                    <a:bodyPr/>
                    <a:lstStyle/>
                    <a:p>
                      <a:pPr>
                        <a:buNone/>
                      </a:pPr>
                      <a:r>
                        <a:rPr lang="es-CO" sz="1100"/>
                        <a:t>Estimación básica sin correcciones. El coeficiente indica que, según este modelo, por cada unidad adicional de PIB, el desempleo aumenta en 2.05 puntos. </a:t>
                      </a:r>
                      <a:r>
                        <a:rPr lang="es-CO" sz="1100" b="1"/>
                        <a:t>PERO</a:t>
                      </a:r>
                      <a:r>
                        <a:rPr lang="es-CO" sz="1100"/>
                        <a:t> el error estándar está inflado por la autocorrelación, lo que puede hacer la inferencia poco confiable.</a:t>
                      </a:r>
                    </a:p>
                  </a:txBody>
                  <a:tcPr marL="36876" marR="36876" marT="18438" marB="18438" anchor="ctr"/>
                </a:tc>
                <a:extLst>
                  <a:ext uri="{0D108BD9-81ED-4DB2-BD59-A6C34878D82A}">
                    <a16:rowId xmlns:a16="http://schemas.microsoft.com/office/drawing/2014/main" val="913610284"/>
                  </a:ext>
                </a:extLst>
              </a:tr>
              <a:tr h="1359107">
                <a:tc>
                  <a:txBody>
                    <a:bodyPr/>
                    <a:lstStyle/>
                    <a:p>
                      <a:pPr>
                        <a:buNone/>
                      </a:pPr>
                      <a:r>
                        <a:rPr lang="es-CO" sz="1100" b="1"/>
                        <a:t>2. M2: con rezago de Y</a:t>
                      </a:r>
                      <a:endParaRPr lang="es-CO" sz="1100"/>
                    </a:p>
                  </a:txBody>
                  <a:tcPr marL="36876" marR="36876" marT="18438" marB="18438" anchor="ctr"/>
                </a:tc>
                <a:tc>
                  <a:txBody>
                    <a:bodyPr/>
                    <a:lstStyle/>
                    <a:p>
                      <a:pPr>
                        <a:buNone/>
                      </a:pPr>
                      <a:r>
                        <a:rPr lang="es-CO" sz="1100" b="1"/>
                        <a:t>2.01</a:t>
                      </a:r>
                      <a:endParaRPr lang="es-CO" sz="1100"/>
                    </a:p>
                  </a:txBody>
                  <a:tcPr marL="36876" marR="36876" marT="18438" marB="18438" anchor="ctr"/>
                </a:tc>
                <a:tc>
                  <a:txBody>
                    <a:bodyPr/>
                    <a:lstStyle/>
                    <a:p>
                      <a:pPr>
                        <a:buNone/>
                      </a:pPr>
                      <a:r>
                        <a:rPr lang="es-CO" sz="1100"/>
                        <a:t>0.0539</a:t>
                      </a:r>
                    </a:p>
                  </a:txBody>
                  <a:tcPr marL="36876" marR="36876" marT="18438" marB="18438" anchor="ctr"/>
                </a:tc>
                <a:tc>
                  <a:txBody>
                    <a:bodyPr/>
                    <a:lstStyle/>
                    <a:p>
                      <a:pPr>
                        <a:buNone/>
                      </a:pPr>
                      <a:r>
                        <a:rPr lang="es-CO" sz="1100"/>
                        <a:t>El efecto de PIB se mantiene (ligeramente más bajo), pero con un error estándar mucho menor. Esto ocurre porque al incluir el rezago del desempleo, se explica gran parte de la variabilidad, lo que reduce el error. La inferencia aquí es más precisa.</a:t>
                      </a:r>
                    </a:p>
                  </a:txBody>
                  <a:tcPr marL="36876" marR="36876" marT="18438" marB="18438" anchor="ctr"/>
                </a:tc>
                <a:extLst>
                  <a:ext uri="{0D108BD9-81ED-4DB2-BD59-A6C34878D82A}">
                    <a16:rowId xmlns:a16="http://schemas.microsoft.com/office/drawing/2014/main" val="4291629136"/>
                  </a:ext>
                </a:extLst>
              </a:tr>
              <a:tr h="1359107">
                <a:tc>
                  <a:txBody>
                    <a:bodyPr/>
                    <a:lstStyle/>
                    <a:p>
                      <a:pPr>
                        <a:buNone/>
                      </a:pPr>
                      <a:r>
                        <a:rPr lang="es-CO" sz="1100" b="1"/>
                        <a:t>3. M1: errores robustos (Newey-West)</a:t>
                      </a:r>
                      <a:endParaRPr lang="es-CO" sz="1100"/>
                    </a:p>
                  </a:txBody>
                  <a:tcPr marL="36876" marR="36876" marT="18438" marB="18438" anchor="ctr"/>
                </a:tc>
                <a:tc>
                  <a:txBody>
                    <a:bodyPr/>
                    <a:lstStyle/>
                    <a:p>
                      <a:pPr>
                        <a:buNone/>
                      </a:pPr>
                      <a:r>
                        <a:rPr lang="es-CO" sz="1100" b="1"/>
                        <a:t>2.05</a:t>
                      </a:r>
                      <a:endParaRPr lang="es-CO" sz="1100"/>
                    </a:p>
                  </a:txBody>
                  <a:tcPr marL="36876" marR="36876" marT="18438" marB="18438" anchor="ctr"/>
                </a:tc>
                <a:tc>
                  <a:txBody>
                    <a:bodyPr/>
                    <a:lstStyle/>
                    <a:p>
                      <a:pPr>
                        <a:buNone/>
                      </a:pPr>
                      <a:r>
                        <a:rPr lang="es-CO" sz="1100"/>
                        <a:t>0.237</a:t>
                      </a:r>
                    </a:p>
                  </a:txBody>
                  <a:tcPr marL="36876" marR="36876" marT="18438" marB="18438" anchor="ctr"/>
                </a:tc>
                <a:tc>
                  <a:txBody>
                    <a:bodyPr/>
                    <a:lstStyle/>
                    <a:p>
                      <a:pPr>
                        <a:buNone/>
                      </a:pPr>
                      <a:r>
                        <a:rPr lang="es-CO" sz="1100" dirty="0"/>
                        <a:t>Misma especificación que el modelo ingenuo, pero el error estándar se ajusta para corregir la autocorrelación. El coeficiente se mantiene, pero el error se reduce frente al OLS ingenuo, permitiendo hacer </a:t>
                      </a:r>
                      <a:r>
                        <a:rPr lang="es-CO" sz="1100" b="1" dirty="0"/>
                        <a:t>inferencia válida</a:t>
                      </a:r>
                      <a:r>
                        <a:rPr lang="es-CO" sz="1100" dirty="0"/>
                        <a:t> sin modificar la estructura del modelo.</a:t>
                      </a:r>
                    </a:p>
                  </a:txBody>
                  <a:tcPr marL="36876" marR="36876" marT="18438" marB="18438" anchor="ctr"/>
                </a:tc>
                <a:extLst>
                  <a:ext uri="{0D108BD9-81ED-4DB2-BD59-A6C34878D82A}">
                    <a16:rowId xmlns:a16="http://schemas.microsoft.com/office/drawing/2014/main" val="3905643258"/>
                  </a:ext>
                </a:extLst>
              </a:tr>
            </a:tbl>
          </a:graphicData>
        </a:graphic>
      </p:graphicFrame>
    </p:spTree>
    <p:extLst>
      <p:ext uri="{BB962C8B-B14F-4D97-AF65-F5344CB8AC3E}">
        <p14:creationId xmlns:p14="http://schemas.microsoft.com/office/powerpoint/2010/main" val="36556403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F3BD44-0EA3-6D6F-15CA-E976EE336D1D}"/>
              </a:ext>
            </a:extLst>
          </p:cNvPr>
          <p:cNvSpPr>
            <a:spLocks noGrp="1"/>
          </p:cNvSpPr>
          <p:nvPr>
            <p:ph type="title"/>
          </p:nvPr>
        </p:nvSpPr>
        <p:spPr/>
        <p:txBody>
          <a:bodyPr/>
          <a:lstStyle/>
          <a:p>
            <a:r>
              <a:rPr lang="es-CO" dirty="0"/>
              <a:t>Cuál elegir</a:t>
            </a:r>
          </a:p>
        </p:txBody>
      </p:sp>
      <p:graphicFrame>
        <p:nvGraphicFramePr>
          <p:cNvPr id="6" name="Marcador de contenido 5">
            <a:extLst>
              <a:ext uri="{FF2B5EF4-FFF2-40B4-BE49-F238E27FC236}">
                <a16:creationId xmlns:a16="http://schemas.microsoft.com/office/drawing/2014/main" id="{999899F9-3613-853B-8D05-301620BA13C2}"/>
              </a:ext>
            </a:extLst>
          </p:cNvPr>
          <p:cNvGraphicFramePr>
            <a:graphicFrameLocks noGrp="1"/>
          </p:cNvGraphicFramePr>
          <p:nvPr>
            <p:ph idx="1"/>
            <p:extLst>
              <p:ext uri="{D42A27DB-BD31-4B8C-83A1-F6EECF244321}">
                <p14:modId xmlns:p14="http://schemas.microsoft.com/office/powerpoint/2010/main" val="188372538"/>
              </p:ext>
            </p:extLst>
          </p:nvPr>
        </p:nvGraphicFramePr>
        <p:xfrm>
          <a:off x="838200" y="2355374"/>
          <a:ext cx="10515600" cy="3291840"/>
        </p:xfrm>
        <a:graphic>
          <a:graphicData uri="http://schemas.openxmlformats.org/drawingml/2006/table">
            <a:tbl>
              <a:tblPr>
                <a:tableStyleId>{5940675A-B579-460E-94D1-54222C63F5DA}</a:tableStyleId>
              </a:tblPr>
              <a:tblGrid>
                <a:gridCol w="3505200">
                  <a:extLst>
                    <a:ext uri="{9D8B030D-6E8A-4147-A177-3AD203B41FA5}">
                      <a16:colId xmlns:a16="http://schemas.microsoft.com/office/drawing/2014/main" val="1462450032"/>
                    </a:ext>
                  </a:extLst>
                </a:gridCol>
                <a:gridCol w="3505200">
                  <a:extLst>
                    <a:ext uri="{9D8B030D-6E8A-4147-A177-3AD203B41FA5}">
                      <a16:colId xmlns:a16="http://schemas.microsoft.com/office/drawing/2014/main" val="383831992"/>
                    </a:ext>
                  </a:extLst>
                </a:gridCol>
                <a:gridCol w="3505200">
                  <a:extLst>
                    <a:ext uri="{9D8B030D-6E8A-4147-A177-3AD203B41FA5}">
                      <a16:colId xmlns:a16="http://schemas.microsoft.com/office/drawing/2014/main" val="3138325326"/>
                    </a:ext>
                  </a:extLst>
                </a:gridCol>
              </a:tblGrid>
              <a:tr h="0">
                <a:tc>
                  <a:txBody>
                    <a:bodyPr/>
                    <a:lstStyle/>
                    <a:p>
                      <a:pPr>
                        <a:buNone/>
                      </a:pPr>
                      <a:r>
                        <a:rPr lang="es-CO" dirty="0"/>
                        <a:t>Objetivo principal</a:t>
                      </a:r>
                    </a:p>
                  </a:txBody>
                  <a:tcPr anchor="ctr"/>
                </a:tc>
                <a:tc>
                  <a:txBody>
                    <a:bodyPr/>
                    <a:lstStyle/>
                    <a:p>
                      <a:pPr>
                        <a:buNone/>
                      </a:pPr>
                      <a:r>
                        <a:rPr lang="es-CO" dirty="0"/>
                        <a:t>Modelo recomendado</a:t>
                      </a:r>
                    </a:p>
                  </a:txBody>
                  <a:tcPr anchor="ctr"/>
                </a:tc>
                <a:tc>
                  <a:txBody>
                    <a:bodyPr/>
                    <a:lstStyle/>
                    <a:p>
                      <a:pPr>
                        <a:buNone/>
                      </a:pPr>
                      <a:r>
                        <a:rPr lang="es-CO" dirty="0"/>
                        <a:t>¿Por qué elegirlo?</a:t>
                      </a:r>
                    </a:p>
                  </a:txBody>
                  <a:tcPr anchor="ctr"/>
                </a:tc>
                <a:extLst>
                  <a:ext uri="{0D108BD9-81ED-4DB2-BD59-A6C34878D82A}">
                    <a16:rowId xmlns:a16="http://schemas.microsoft.com/office/drawing/2014/main" val="1727375228"/>
                  </a:ext>
                </a:extLst>
              </a:tr>
              <a:tr h="0">
                <a:tc>
                  <a:txBody>
                    <a:bodyPr/>
                    <a:lstStyle/>
                    <a:p>
                      <a:pPr>
                        <a:buNone/>
                      </a:pPr>
                      <a:r>
                        <a:rPr lang="es-CO" b="1" dirty="0"/>
                        <a:t>Hacer inferencia válida</a:t>
                      </a:r>
                      <a:r>
                        <a:rPr lang="es-CO" dirty="0"/>
                        <a:t> sin cambiar la forma del modelo</a:t>
                      </a:r>
                    </a:p>
                  </a:txBody>
                  <a:tcPr anchor="ctr"/>
                </a:tc>
                <a:tc>
                  <a:txBody>
                    <a:bodyPr/>
                    <a:lstStyle/>
                    <a:p>
                      <a:pPr>
                        <a:buNone/>
                      </a:pPr>
                      <a:r>
                        <a:rPr lang="es-CO"/>
                        <a:t>desemp ~ pib con </a:t>
                      </a:r>
                      <a:r>
                        <a:rPr lang="es-CO" b="1"/>
                        <a:t>errores robustos (Newey-West)</a:t>
                      </a:r>
                      <a:endParaRPr lang="es-CO"/>
                    </a:p>
                  </a:txBody>
                  <a:tcPr anchor="ctr"/>
                </a:tc>
                <a:tc>
                  <a:txBody>
                    <a:bodyPr/>
                    <a:lstStyle/>
                    <a:p>
                      <a:pPr>
                        <a:buNone/>
                      </a:pPr>
                      <a:r>
                        <a:rPr lang="es-CO"/>
                        <a:t>Corrige la autocorrelación en los errores; mantiene la interpretación directa del efecto de pib. Ideal si se busca </a:t>
                      </a:r>
                      <a:r>
                        <a:rPr lang="es-CO" b="1"/>
                        <a:t>analizar impacto inmediato del PIB</a:t>
                      </a:r>
                      <a:r>
                        <a:rPr lang="es-CO"/>
                        <a:t>.</a:t>
                      </a:r>
                    </a:p>
                  </a:txBody>
                  <a:tcPr anchor="ctr"/>
                </a:tc>
                <a:extLst>
                  <a:ext uri="{0D108BD9-81ED-4DB2-BD59-A6C34878D82A}">
                    <a16:rowId xmlns:a16="http://schemas.microsoft.com/office/drawing/2014/main" val="688748320"/>
                  </a:ext>
                </a:extLst>
              </a:tr>
              <a:tr h="0">
                <a:tc>
                  <a:txBody>
                    <a:bodyPr/>
                    <a:lstStyle/>
                    <a:p>
                      <a:pPr>
                        <a:buNone/>
                      </a:pPr>
                      <a:r>
                        <a:rPr lang="es-CO" b="1"/>
                        <a:t>Capturar la dinámica del desempleo</a:t>
                      </a:r>
                      <a:r>
                        <a:rPr lang="es-CO"/>
                        <a:t> (efecto del tiempo)</a:t>
                      </a:r>
                    </a:p>
                  </a:txBody>
                  <a:tcPr anchor="ctr"/>
                </a:tc>
                <a:tc>
                  <a:txBody>
                    <a:bodyPr/>
                    <a:lstStyle/>
                    <a:p>
                      <a:pPr>
                        <a:buNone/>
                      </a:pPr>
                      <a:r>
                        <a:rPr lang="es-CO"/>
                        <a:t>desemp ~ pib + desemp_lag (</a:t>
                      </a:r>
                      <a:r>
                        <a:rPr lang="es-CO" b="1"/>
                        <a:t>modelo dinámico</a:t>
                      </a:r>
                      <a:r>
                        <a:rPr lang="es-CO"/>
                        <a:t>)</a:t>
                      </a:r>
                    </a:p>
                  </a:txBody>
                  <a:tcPr anchor="ctr"/>
                </a:tc>
                <a:tc>
                  <a:txBody>
                    <a:bodyPr/>
                    <a:lstStyle/>
                    <a:p>
                      <a:pPr>
                        <a:buNone/>
                      </a:pPr>
                      <a:r>
                        <a:rPr lang="es-CO" dirty="0"/>
                        <a:t>Elimina autocorrelación desde la estructura; incluye memoria temporal (efecto de rezagos). Es el mejor si se busca </a:t>
                      </a:r>
                      <a:r>
                        <a:rPr lang="es-CO" b="1" dirty="0"/>
                        <a:t>predecir o entender persistencia</a:t>
                      </a:r>
                      <a:r>
                        <a:rPr lang="es-CO" dirty="0"/>
                        <a:t>.</a:t>
                      </a:r>
                    </a:p>
                  </a:txBody>
                  <a:tcPr anchor="ctr"/>
                </a:tc>
                <a:extLst>
                  <a:ext uri="{0D108BD9-81ED-4DB2-BD59-A6C34878D82A}">
                    <a16:rowId xmlns:a16="http://schemas.microsoft.com/office/drawing/2014/main" val="4092419491"/>
                  </a:ext>
                </a:extLst>
              </a:tr>
            </a:tbl>
          </a:graphicData>
        </a:graphic>
      </p:graphicFrame>
    </p:spTree>
    <p:extLst>
      <p:ext uri="{BB962C8B-B14F-4D97-AF65-F5344CB8AC3E}">
        <p14:creationId xmlns:p14="http://schemas.microsoft.com/office/powerpoint/2010/main" val="26332489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9AC88A-7D9F-853A-A581-807185EF9F5A}"/>
              </a:ext>
            </a:extLst>
          </p:cNvPr>
          <p:cNvSpPr>
            <a:spLocks noGrp="1"/>
          </p:cNvSpPr>
          <p:nvPr>
            <p:ph type="title"/>
          </p:nvPr>
        </p:nvSpPr>
        <p:spPr/>
        <p:txBody>
          <a:bodyPr/>
          <a:lstStyle/>
          <a:p>
            <a:r>
              <a:rPr lang="es-CO" dirty="0"/>
              <a:t>¿Qué significa la “multicolinealidad”?</a:t>
            </a:r>
          </a:p>
        </p:txBody>
      </p:sp>
      <p:sp>
        <p:nvSpPr>
          <p:cNvPr id="3" name="Marcador de contenido 2">
            <a:extLst>
              <a:ext uri="{FF2B5EF4-FFF2-40B4-BE49-F238E27FC236}">
                <a16:creationId xmlns:a16="http://schemas.microsoft.com/office/drawing/2014/main" id="{D7083032-E8E7-3491-EC31-1B30C4A27533}"/>
              </a:ext>
            </a:extLst>
          </p:cNvPr>
          <p:cNvSpPr>
            <a:spLocks noGrp="1"/>
          </p:cNvSpPr>
          <p:nvPr>
            <p:ph idx="1"/>
          </p:nvPr>
        </p:nvSpPr>
        <p:spPr/>
        <p:txBody>
          <a:bodyPr/>
          <a:lstStyle/>
          <a:p>
            <a:r>
              <a:rPr lang="es-CO" dirty="0"/>
              <a:t>la multicolinealidad ocurre cuando </a:t>
            </a:r>
            <a:r>
              <a:rPr lang="es-CO" b="1" dirty="0"/>
              <a:t>dos o más variables independientes están muy correlacionadas entre sí</a:t>
            </a:r>
            <a:r>
              <a:rPr lang="es-CO" dirty="0"/>
              <a:t>.</a:t>
            </a:r>
          </a:p>
          <a:p>
            <a:r>
              <a:rPr lang="es-CO" dirty="0"/>
              <a:t>Esto genera un problema: al modelo le cuesta distinguir el efecto individual de cada variable, porque ambas “se mueven juntas”.</a:t>
            </a:r>
          </a:p>
          <a:p>
            <a:r>
              <a:rPr lang="es-CO" b="1" dirty="0"/>
              <a:t>Ejemplo</a:t>
            </a:r>
            <a:r>
              <a:rPr lang="es-CO" dirty="0"/>
              <a:t>:</a:t>
            </a:r>
            <a:br>
              <a:rPr lang="es-CO" dirty="0"/>
            </a:br>
            <a:r>
              <a:rPr lang="es-CO" dirty="0"/>
              <a:t>Si incluyes en un modelo de salarios </a:t>
            </a:r>
            <a:r>
              <a:rPr lang="es-CO" b="1" dirty="0"/>
              <a:t>años de educación</a:t>
            </a:r>
            <a:r>
              <a:rPr lang="es-CO" dirty="0"/>
              <a:t> y </a:t>
            </a:r>
            <a:r>
              <a:rPr lang="es-CO" b="1" dirty="0"/>
              <a:t>nivel educativo (primaria, secundaria, universidad)</a:t>
            </a:r>
            <a:r>
              <a:rPr lang="es-CO" dirty="0"/>
              <a:t> al mismo tiempo, esas variables contienen casi la misma información.</a:t>
            </a:r>
          </a:p>
          <a:p>
            <a:endParaRPr lang="es-CO" dirty="0"/>
          </a:p>
        </p:txBody>
      </p:sp>
    </p:spTree>
    <p:extLst>
      <p:ext uri="{BB962C8B-B14F-4D97-AF65-F5344CB8AC3E}">
        <p14:creationId xmlns:p14="http://schemas.microsoft.com/office/powerpoint/2010/main" val="34905914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698F41-80EA-6259-0E0E-8B8201D6E201}"/>
              </a:ext>
            </a:extLst>
          </p:cNvPr>
          <p:cNvSpPr>
            <a:spLocks noGrp="1"/>
          </p:cNvSpPr>
          <p:nvPr>
            <p:ph type="title"/>
          </p:nvPr>
        </p:nvSpPr>
        <p:spPr/>
        <p:txBody>
          <a:bodyPr/>
          <a:lstStyle/>
          <a:p>
            <a:r>
              <a:rPr lang="es-CO" b="1" dirty="0"/>
              <a:t>Cómo detectarla</a:t>
            </a:r>
            <a:endParaRPr lang="es-CO" dirty="0"/>
          </a:p>
        </p:txBody>
      </p:sp>
      <p:sp>
        <p:nvSpPr>
          <p:cNvPr id="3" name="Marcador de contenido 2">
            <a:extLst>
              <a:ext uri="{FF2B5EF4-FFF2-40B4-BE49-F238E27FC236}">
                <a16:creationId xmlns:a16="http://schemas.microsoft.com/office/drawing/2014/main" id="{94C82D22-73E1-CCF8-F259-449F487F7839}"/>
              </a:ext>
            </a:extLst>
          </p:cNvPr>
          <p:cNvSpPr>
            <a:spLocks noGrp="1"/>
          </p:cNvSpPr>
          <p:nvPr>
            <p:ph idx="1"/>
          </p:nvPr>
        </p:nvSpPr>
        <p:spPr/>
        <p:txBody>
          <a:bodyPr/>
          <a:lstStyle/>
          <a:p>
            <a:pPr marL="0" indent="0">
              <a:buNone/>
            </a:pPr>
            <a:r>
              <a:rPr lang="es-CO" b="1" dirty="0"/>
              <a:t>1. Correlación simple</a:t>
            </a:r>
          </a:p>
          <a:p>
            <a:pPr lvl="1"/>
            <a:r>
              <a:rPr lang="es-CO" dirty="0"/>
              <a:t>Calcular la matriz de correlación entre regresores.</a:t>
            </a:r>
          </a:p>
          <a:p>
            <a:pPr lvl="1"/>
            <a:r>
              <a:rPr lang="es-CO" dirty="0"/>
              <a:t>Si hay correlaciones &gt; 0.8 o &lt; -0.8, puede ser un indicio.</a:t>
            </a:r>
          </a:p>
          <a:p>
            <a:pPr lvl="1"/>
            <a:r>
              <a:rPr lang="es-CO" dirty="0"/>
              <a:t>Pero ojo: la multicolinealidad puede darse entre </a:t>
            </a:r>
            <a:r>
              <a:rPr lang="es-CO" b="1" dirty="0"/>
              <a:t>combinaciones de variables</a:t>
            </a:r>
            <a:r>
              <a:rPr lang="es-CO" dirty="0"/>
              <a:t>, no solo pares.</a:t>
            </a:r>
          </a:p>
          <a:p>
            <a:pPr marL="0" indent="0">
              <a:buNone/>
            </a:pPr>
            <a:r>
              <a:rPr lang="es-CO" b="1" dirty="0"/>
              <a:t>2. VIF (</a:t>
            </a:r>
            <a:r>
              <a:rPr lang="es-CO" b="1" dirty="0" err="1"/>
              <a:t>Variance</a:t>
            </a:r>
            <a:r>
              <a:rPr lang="es-CO" b="1" dirty="0"/>
              <a:t> </a:t>
            </a:r>
            <a:r>
              <a:rPr lang="es-CO" b="1" dirty="0" err="1"/>
              <a:t>Inflation</a:t>
            </a:r>
            <a:r>
              <a:rPr lang="es-CO" b="1" dirty="0"/>
              <a:t> Factor)</a:t>
            </a:r>
          </a:p>
          <a:p>
            <a:pPr lvl="1"/>
            <a:r>
              <a:rPr lang="es-CO" dirty="0"/>
              <a:t>El indicador más usado.</a:t>
            </a:r>
          </a:p>
          <a:p>
            <a:endParaRPr lang="es-CO" dirty="0"/>
          </a:p>
        </p:txBody>
      </p:sp>
    </p:spTree>
    <p:extLst>
      <p:ext uri="{BB962C8B-B14F-4D97-AF65-F5344CB8AC3E}">
        <p14:creationId xmlns:p14="http://schemas.microsoft.com/office/powerpoint/2010/main" val="39190531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B14450-3C15-04E4-F8F2-AFC62E4D7152}"/>
              </a:ext>
            </a:extLst>
          </p:cNvPr>
          <p:cNvSpPr>
            <a:spLocks noGrp="1"/>
          </p:cNvSpPr>
          <p:nvPr>
            <p:ph type="title"/>
          </p:nvPr>
        </p:nvSpPr>
        <p:spPr/>
        <p:txBody>
          <a:bodyPr/>
          <a:lstStyle/>
          <a:p>
            <a:r>
              <a:rPr lang="es-CO" dirty="0"/>
              <a:t>Detección</a:t>
            </a:r>
          </a:p>
        </p:txBody>
      </p:sp>
      <p:pic>
        <p:nvPicPr>
          <p:cNvPr id="6" name="Marcador de contenido 5">
            <a:extLst>
              <a:ext uri="{FF2B5EF4-FFF2-40B4-BE49-F238E27FC236}">
                <a16:creationId xmlns:a16="http://schemas.microsoft.com/office/drawing/2014/main" id="{DD631877-0811-1317-6A45-47BC033D812B}"/>
              </a:ext>
            </a:extLst>
          </p:cNvPr>
          <p:cNvPicPr>
            <a:picLocks noGrp="1" noChangeAspect="1"/>
          </p:cNvPicPr>
          <p:nvPr>
            <p:ph sz="half" idx="1"/>
          </p:nvPr>
        </p:nvPicPr>
        <p:blipFill>
          <a:blip r:embed="rId2"/>
          <a:stretch>
            <a:fillRect/>
          </a:stretch>
        </p:blipFill>
        <p:spPr>
          <a:xfrm>
            <a:off x="1771650" y="3080544"/>
            <a:ext cx="3314700" cy="1841500"/>
          </a:xfrm>
          <a:prstGeom prst="rect">
            <a:avLst/>
          </a:prstGeom>
        </p:spPr>
      </p:pic>
      <p:sp>
        <p:nvSpPr>
          <p:cNvPr id="5" name="Marcador de contenido 4">
            <a:extLst>
              <a:ext uri="{FF2B5EF4-FFF2-40B4-BE49-F238E27FC236}">
                <a16:creationId xmlns:a16="http://schemas.microsoft.com/office/drawing/2014/main" id="{43B84655-259A-7AD5-E350-D40E58A993B5}"/>
              </a:ext>
            </a:extLst>
          </p:cNvPr>
          <p:cNvSpPr>
            <a:spLocks noGrp="1"/>
          </p:cNvSpPr>
          <p:nvPr>
            <p:ph sz="half" idx="2"/>
          </p:nvPr>
        </p:nvSpPr>
        <p:spPr/>
        <p:txBody>
          <a:bodyPr>
            <a:normAutofit fontScale="62500" lnSpcReduction="20000"/>
          </a:bodyPr>
          <a:lstStyle/>
          <a:p>
            <a:pPr marL="0" indent="0">
              <a:buNone/>
            </a:pPr>
            <a:r>
              <a:rPr lang="es-CO" b="1" dirty="0"/>
              <a:t>1. Correlación entre regresores</a:t>
            </a:r>
          </a:p>
          <a:p>
            <a:r>
              <a:rPr lang="es-CO" dirty="0"/>
              <a:t>La correlación entre </a:t>
            </a:r>
            <a:r>
              <a:rPr lang="es-CO" dirty="0" err="1"/>
              <a:t>educ</a:t>
            </a:r>
            <a:r>
              <a:rPr lang="es-CO" dirty="0"/>
              <a:t> y </a:t>
            </a:r>
            <a:r>
              <a:rPr lang="es-CO" dirty="0" err="1"/>
              <a:t>exp</a:t>
            </a:r>
            <a:r>
              <a:rPr lang="es-CO" dirty="0"/>
              <a:t> es </a:t>
            </a:r>
            <a:r>
              <a:rPr lang="es-CO" b="1" dirty="0"/>
              <a:t>0.999</a:t>
            </a:r>
            <a:r>
              <a:rPr lang="es-CO" dirty="0"/>
              <a:t> → prácticamente idénticas.</a:t>
            </a:r>
          </a:p>
          <a:p>
            <a:r>
              <a:rPr lang="es-CO" dirty="0"/>
              <a:t>Esto ya sugiere que ambas variables contienen la misma información y el modelo no podrá distinguir cuál explica el salario.</a:t>
            </a:r>
          </a:p>
          <a:p>
            <a:endParaRPr lang="es-CO" dirty="0"/>
          </a:p>
          <a:p>
            <a:pPr marL="0" indent="0">
              <a:buNone/>
            </a:pPr>
            <a:r>
              <a:rPr lang="es-CO" b="1" dirty="0"/>
              <a:t>2. VIF (</a:t>
            </a:r>
            <a:r>
              <a:rPr lang="es-CO" b="1" dirty="0" err="1"/>
              <a:t>Variance</a:t>
            </a:r>
            <a:r>
              <a:rPr lang="es-CO" b="1" dirty="0"/>
              <a:t> </a:t>
            </a:r>
            <a:r>
              <a:rPr lang="es-CO" b="1" dirty="0" err="1"/>
              <a:t>Inflation</a:t>
            </a:r>
            <a:r>
              <a:rPr lang="es-CO" b="1" dirty="0"/>
              <a:t> Factor)</a:t>
            </a:r>
          </a:p>
          <a:p>
            <a:r>
              <a:rPr lang="es-CO" dirty="0"/>
              <a:t>El </a:t>
            </a:r>
            <a:r>
              <a:rPr lang="es-CO" b="1" dirty="0"/>
              <a:t>VIF mide cuánto se infla la varianza del coeficiente</a:t>
            </a:r>
            <a:r>
              <a:rPr lang="es-CO" dirty="0"/>
              <a:t> debido a la colinealidad.</a:t>
            </a:r>
          </a:p>
          <a:p>
            <a:r>
              <a:rPr lang="es-CO" dirty="0"/>
              <a:t>Regla práctica:</a:t>
            </a:r>
          </a:p>
          <a:p>
            <a:pPr lvl="1"/>
            <a:r>
              <a:rPr lang="es-CO" dirty="0"/>
              <a:t>VIF ≈ 1 → sin colinealidad.</a:t>
            </a:r>
          </a:p>
          <a:p>
            <a:pPr lvl="1"/>
            <a:r>
              <a:rPr lang="es-CO" dirty="0"/>
              <a:t>VIF &gt; 5 → moderada.</a:t>
            </a:r>
          </a:p>
          <a:p>
            <a:pPr lvl="1"/>
            <a:r>
              <a:rPr lang="es-CO" dirty="0"/>
              <a:t>VIF &gt; 10 → grave.</a:t>
            </a:r>
          </a:p>
          <a:p>
            <a:r>
              <a:rPr lang="es-CO" dirty="0"/>
              <a:t>Aquí tienes </a:t>
            </a:r>
            <a:r>
              <a:rPr lang="es-CO" b="1" dirty="0"/>
              <a:t>VIF ≈ 434</a:t>
            </a:r>
            <a:r>
              <a:rPr lang="es-CO" dirty="0"/>
              <a:t> → multicolinealidad extrema.</a:t>
            </a:r>
          </a:p>
          <a:p>
            <a:endParaRPr lang="es-CO" dirty="0"/>
          </a:p>
        </p:txBody>
      </p:sp>
    </p:spTree>
    <p:extLst>
      <p:ext uri="{BB962C8B-B14F-4D97-AF65-F5344CB8AC3E}">
        <p14:creationId xmlns:p14="http://schemas.microsoft.com/office/powerpoint/2010/main" val="38304232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5CA38A-D0A3-B6B8-A6C0-5735673BA424}"/>
              </a:ext>
            </a:extLst>
          </p:cNvPr>
          <p:cNvSpPr>
            <a:spLocks noGrp="1"/>
          </p:cNvSpPr>
          <p:nvPr>
            <p:ph type="title"/>
          </p:nvPr>
        </p:nvSpPr>
        <p:spPr/>
        <p:txBody>
          <a:bodyPr/>
          <a:lstStyle/>
          <a:p>
            <a:r>
              <a:rPr lang="es-CO" dirty="0"/>
              <a:t>Corrección 1 y 2</a:t>
            </a:r>
          </a:p>
        </p:txBody>
      </p:sp>
      <p:pic>
        <p:nvPicPr>
          <p:cNvPr id="9" name="Marcador de contenido 8">
            <a:extLst>
              <a:ext uri="{FF2B5EF4-FFF2-40B4-BE49-F238E27FC236}">
                <a16:creationId xmlns:a16="http://schemas.microsoft.com/office/drawing/2014/main" id="{FE148AC7-72FD-5CE0-B390-668097189EEE}"/>
              </a:ext>
            </a:extLst>
          </p:cNvPr>
          <p:cNvPicPr>
            <a:picLocks noGrp="1" noChangeAspect="1"/>
          </p:cNvPicPr>
          <p:nvPr>
            <p:ph sz="half" idx="2"/>
          </p:nvPr>
        </p:nvPicPr>
        <p:blipFill>
          <a:blip r:embed="rId2"/>
          <a:stretch>
            <a:fillRect/>
          </a:stretch>
        </p:blipFill>
        <p:spPr>
          <a:xfrm>
            <a:off x="6172200" y="2281736"/>
            <a:ext cx="5181600" cy="3439115"/>
          </a:xfrm>
          <a:prstGeom prst="rect">
            <a:avLst/>
          </a:prstGeom>
        </p:spPr>
      </p:pic>
      <p:pic>
        <p:nvPicPr>
          <p:cNvPr id="8" name="Marcador de contenido 7">
            <a:extLst>
              <a:ext uri="{FF2B5EF4-FFF2-40B4-BE49-F238E27FC236}">
                <a16:creationId xmlns:a16="http://schemas.microsoft.com/office/drawing/2014/main" id="{FCA21215-E9B0-4CFA-D974-9C02FA558B73}"/>
              </a:ext>
            </a:extLst>
          </p:cNvPr>
          <p:cNvPicPr>
            <a:picLocks noGrp="1" noChangeAspect="1"/>
          </p:cNvPicPr>
          <p:nvPr>
            <p:ph sz="half" idx="1"/>
          </p:nvPr>
        </p:nvPicPr>
        <p:blipFill>
          <a:blip r:embed="rId3"/>
          <a:stretch>
            <a:fillRect/>
          </a:stretch>
        </p:blipFill>
        <p:spPr>
          <a:xfrm>
            <a:off x="838200" y="2235626"/>
            <a:ext cx="5181600" cy="3531335"/>
          </a:xfrm>
          <a:prstGeom prst="rect">
            <a:avLst/>
          </a:prstGeom>
        </p:spPr>
      </p:pic>
      <p:sp>
        <p:nvSpPr>
          <p:cNvPr id="10" name="CuadroTexto 9">
            <a:extLst>
              <a:ext uri="{FF2B5EF4-FFF2-40B4-BE49-F238E27FC236}">
                <a16:creationId xmlns:a16="http://schemas.microsoft.com/office/drawing/2014/main" id="{DDC7D40E-D303-35B6-1AB0-DAAB0C4E044B}"/>
              </a:ext>
            </a:extLst>
          </p:cNvPr>
          <p:cNvSpPr txBox="1"/>
          <p:nvPr/>
        </p:nvSpPr>
        <p:spPr>
          <a:xfrm>
            <a:off x="1679510" y="1801546"/>
            <a:ext cx="2022798" cy="369332"/>
          </a:xfrm>
          <a:prstGeom prst="rect">
            <a:avLst/>
          </a:prstGeom>
          <a:noFill/>
        </p:spPr>
        <p:txBody>
          <a:bodyPr wrap="none" rtlCol="0">
            <a:spAutoFit/>
          </a:bodyPr>
          <a:lstStyle/>
          <a:p>
            <a:r>
              <a:rPr lang="es-CO" dirty="0"/>
              <a:t>Sacar una variable</a:t>
            </a:r>
          </a:p>
        </p:txBody>
      </p:sp>
      <p:sp>
        <p:nvSpPr>
          <p:cNvPr id="11" name="CuadroTexto 10">
            <a:extLst>
              <a:ext uri="{FF2B5EF4-FFF2-40B4-BE49-F238E27FC236}">
                <a16:creationId xmlns:a16="http://schemas.microsoft.com/office/drawing/2014/main" id="{4F23BC48-D9F9-50F5-B2DF-CBD5F3641723}"/>
              </a:ext>
            </a:extLst>
          </p:cNvPr>
          <p:cNvSpPr txBox="1"/>
          <p:nvPr/>
        </p:nvSpPr>
        <p:spPr>
          <a:xfrm>
            <a:off x="7808924" y="1866294"/>
            <a:ext cx="1908151" cy="369332"/>
          </a:xfrm>
          <a:prstGeom prst="rect">
            <a:avLst/>
          </a:prstGeom>
          <a:noFill/>
        </p:spPr>
        <p:txBody>
          <a:bodyPr wrap="none" rtlCol="0">
            <a:spAutoFit/>
          </a:bodyPr>
          <a:lstStyle/>
          <a:p>
            <a:r>
              <a:rPr lang="es-CO" dirty="0"/>
              <a:t>Estimar un índice</a:t>
            </a:r>
          </a:p>
        </p:txBody>
      </p:sp>
    </p:spTree>
    <p:extLst>
      <p:ext uri="{BB962C8B-B14F-4D97-AF65-F5344CB8AC3E}">
        <p14:creationId xmlns:p14="http://schemas.microsoft.com/office/powerpoint/2010/main" val="32561141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9264C0-C585-5815-12C9-CEB4D08DE1E3}"/>
              </a:ext>
            </a:extLst>
          </p:cNvPr>
          <p:cNvSpPr>
            <a:spLocks noGrp="1"/>
          </p:cNvSpPr>
          <p:nvPr>
            <p:ph type="title"/>
          </p:nvPr>
        </p:nvSpPr>
        <p:spPr/>
        <p:txBody>
          <a:bodyPr/>
          <a:lstStyle/>
          <a:p>
            <a:r>
              <a:rPr lang="es-CO" dirty="0"/>
              <a:t>Corrección 3: Ridge regresión</a:t>
            </a:r>
          </a:p>
        </p:txBody>
      </p:sp>
      <p:pic>
        <p:nvPicPr>
          <p:cNvPr id="5" name="Marcador de contenido 4">
            <a:extLst>
              <a:ext uri="{FF2B5EF4-FFF2-40B4-BE49-F238E27FC236}">
                <a16:creationId xmlns:a16="http://schemas.microsoft.com/office/drawing/2014/main" id="{2FE827EF-4797-FC20-340D-562FAC5E9C70}"/>
              </a:ext>
            </a:extLst>
          </p:cNvPr>
          <p:cNvPicPr>
            <a:picLocks noGrp="1" noChangeAspect="1"/>
          </p:cNvPicPr>
          <p:nvPr>
            <p:ph sz="half" idx="1"/>
          </p:nvPr>
        </p:nvPicPr>
        <p:blipFill>
          <a:blip r:embed="rId2"/>
          <a:stretch>
            <a:fillRect/>
          </a:stretch>
        </p:blipFill>
        <p:spPr>
          <a:xfrm>
            <a:off x="1466850" y="3340894"/>
            <a:ext cx="3924300" cy="1320800"/>
          </a:xfrm>
          <a:prstGeom prst="rect">
            <a:avLst/>
          </a:prstGeom>
        </p:spPr>
      </p:pic>
      <p:sp>
        <p:nvSpPr>
          <p:cNvPr id="4" name="Marcador de contenido 3">
            <a:extLst>
              <a:ext uri="{FF2B5EF4-FFF2-40B4-BE49-F238E27FC236}">
                <a16:creationId xmlns:a16="http://schemas.microsoft.com/office/drawing/2014/main" id="{E2ACE6A9-A6B6-E04B-D150-1DD4C24F3DCF}"/>
              </a:ext>
            </a:extLst>
          </p:cNvPr>
          <p:cNvSpPr>
            <a:spLocks noGrp="1"/>
          </p:cNvSpPr>
          <p:nvPr>
            <p:ph sz="half" idx="2"/>
          </p:nvPr>
        </p:nvSpPr>
        <p:spPr/>
        <p:txBody>
          <a:bodyPr>
            <a:normAutofit fontScale="62500" lnSpcReduction="20000"/>
          </a:bodyPr>
          <a:lstStyle/>
          <a:p>
            <a:r>
              <a:rPr lang="es-CO" b="1" dirty="0"/>
              <a:t>Intercepto</a:t>
            </a:r>
            <a:r>
              <a:rPr lang="es-CO" dirty="0"/>
              <a:t> ≈ 1619</a:t>
            </a:r>
          </a:p>
          <a:p>
            <a:pPr lvl="1"/>
            <a:r>
              <a:rPr lang="es-CO" dirty="0"/>
              <a:t>Valor base del salario cuando </a:t>
            </a:r>
            <a:r>
              <a:rPr lang="es-CO" dirty="0" err="1"/>
              <a:t>educ</a:t>
            </a:r>
            <a:r>
              <a:rPr lang="es-CO" dirty="0"/>
              <a:t> y </a:t>
            </a:r>
            <a:r>
              <a:rPr lang="es-CO" dirty="0" err="1"/>
              <a:t>exp</a:t>
            </a:r>
            <a:r>
              <a:rPr lang="es-CO" dirty="0"/>
              <a:t> son 0.</a:t>
            </a:r>
          </a:p>
          <a:p>
            <a:r>
              <a:rPr lang="es-CO" b="1" dirty="0" err="1"/>
              <a:t>educ</a:t>
            </a:r>
            <a:r>
              <a:rPr lang="es-CO" b="1" dirty="0"/>
              <a:t> (400.16)</a:t>
            </a:r>
            <a:r>
              <a:rPr lang="es-CO" dirty="0"/>
              <a:t> y </a:t>
            </a:r>
            <a:r>
              <a:rPr lang="es-CO" b="1" dirty="0" err="1"/>
              <a:t>exp</a:t>
            </a:r>
            <a:r>
              <a:rPr lang="es-CO" b="1" dirty="0"/>
              <a:t> (346.14)</a:t>
            </a:r>
            <a:endParaRPr lang="es-CO" dirty="0"/>
          </a:p>
          <a:p>
            <a:endParaRPr lang="es-CO" dirty="0"/>
          </a:p>
          <a:p>
            <a:r>
              <a:rPr lang="es-CO" dirty="0"/>
              <a:t>En OLS con multicolinealidad extrema, los coeficientes eran inestables, con errores estándar enormes.</a:t>
            </a:r>
          </a:p>
          <a:p>
            <a:r>
              <a:rPr lang="es-CO" dirty="0"/>
              <a:t>Con </a:t>
            </a:r>
            <a:r>
              <a:rPr lang="es-CO" b="1" dirty="0"/>
              <a:t>Ridge</a:t>
            </a:r>
            <a:r>
              <a:rPr lang="es-CO" dirty="0"/>
              <a:t>, los dos coeficientes se “encogen” hacia valores más moderados y estables.</a:t>
            </a:r>
          </a:p>
          <a:p>
            <a:r>
              <a:rPr lang="es-CO" dirty="0"/>
              <a:t>Ambos aparecen con magnitudes similares, lo que refleja que </a:t>
            </a:r>
            <a:r>
              <a:rPr lang="es-CO" dirty="0" err="1"/>
              <a:t>educ</a:t>
            </a:r>
            <a:r>
              <a:rPr lang="es-CO" dirty="0"/>
              <a:t> y </a:t>
            </a:r>
            <a:r>
              <a:rPr lang="es-CO" dirty="0" err="1"/>
              <a:t>exp</a:t>
            </a:r>
            <a:r>
              <a:rPr lang="es-CO" dirty="0"/>
              <a:t> aportan información casi redundante → Ridge reparte el peso entre ellas en lugar de asignar un valor enorme (y poco confiable) a una sola.</a:t>
            </a:r>
          </a:p>
          <a:p>
            <a:endParaRPr lang="es-CO" dirty="0"/>
          </a:p>
        </p:txBody>
      </p:sp>
    </p:spTree>
    <p:extLst>
      <p:ext uri="{BB962C8B-B14F-4D97-AF65-F5344CB8AC3E}">
        <p14:creationId xmlns:p14="http://schemas.microsoft.com/office/powerpoint/2010/main" val="39721778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D2E72-922E-BB54-F745-FF5AEA1C408E}"/>
              </a:ext>
            </a:extLst>
          </p:cNvPr>
          <p:cNvSpPr>
            <a:spLocks noGrp="1"/>
          </p:cNvSpPr>
          <p:nvPr>
            <p:ph type="title"/>
          </p:nvPr>
        </p:nvSpPr>
        <p:spPr/>
        <p:txBody>
          <a:bodyPr/>
          <a:lstStyle/>
          <a:p>
            <a:r>
              <a:rPr lang="es-CO" dirty="0"/>
              <a:t>Qué son los datos atípicos</a:t>
            </a:r>
          </a:p>
        </p:txBody>
      </p:sp>
      <p:sp>
        <p:nvSpPr>
          <p:cNvPr id="5" name="Marcador de contenido 4">
            <a:extLst>
              <a:ext uri="{FF2B5EF4-FFF2-40B4-BE49-F238E27FC236}">
                <a16:creationId xmlns:a16="http://schemas.microsoft.com/office/drawing/2014/main" id="{1A243384-985D-744A-7028-4FEE2DF8586A}"/>
              </a:ext>
            </a:extLst>
          </p:cNvPr>
          <p:cNvSpPr>
            <a:spLocks noGrp="1"/>
          </p:cNvSpPr>
          <p:nvPr>
            <p:ph idx="1"/>
          </p:nvPr>
        </p:nvSpPr>
        <p:spPr/>
        <p:txBody>
          <a:bodyPr>
            <a:normAutofit fontScale="92500" lnSpcReduction="10000"/>
          </a:bodyPr>
          <a:lstStyle/>
          <a:p>
            <a:r>
              <a:rPr lang="es-CO" b="1" dirty="0" err="1"/>
              <a:t>Outliers</a:t>
            </a:r>
            <a:r>
              <a:rPr lang="es-CO" dirty="0"/>
              <a:t>: observaciones con valores de XXX o YYY muy alejados del resto.</a:t>
            </a:r>
          </a:p>
          <a:p>
            <a:pPr lvl="1"/>
            <a:r>
              <a:rPr lang="es-CO" dirty="0"/>
              <a:t>Ejemplo en ciencias sociales: un hogar que reporta ingresos 50 veces mayores al promedio.</a:t>
            </a:r>
          </a:p>
          <a:p>
            <a:r>
              <a:rPr lang="es-CO" b="1" dirty="0"/>
              <a:t>Observaciones influyentes</a:t>
            </a:r>
            <a:r>
              <a:rPr lang="es-CO" dirty="0"/>
              <a:t>: no solo están “lejos”, sino que además </a:t>
            </a:r>
            <a:r>
              <a:rPr lang="es-CO" b="1" dirty="0"/>
              <a:t>cambian fuertemente la recta de regresión</a:t>
            </a:r>
            <a:r>
              <a:rPr lang="es-CO" dirty="0"/>
              <a:t> si las incluimos o quitamos.</a:t>
            </a:r>
          </a:p>
          <a:p>
            <a:pPr lvl="1"/>
            <a:r>
              <a:rPr lang="es-CO" dirty="0"/>
              <a:t>Ejemplo: una persona con 25 años de educación y un salario altísimo que “jala” toda la pendiente hacia arriba.</a:t>
            </a:r>
          </a:p>
          <a:p>
            <a:r>
              <a:rPr lang="es-CO" dirty="0"/>
              <a:t>Diferencia clave:</a:t>
            </a:r>
          </a:p>
          <a:p>
            <a:pPr lvl="1"/>
            <a:r>
              <a:rPr lang="es-CO" dirty="0"/>
              <a:t>Un </a:t>
            </a:r>
            <a:r>
              <a:rPr lang="es-CO" dirty="0" err="1"/>
              <a:t>outlier</a:t>
            </a:r>
            <a:r>
              <a:rPr lang="es-CO" dirty="0"/>
              <a:t> puede ser raro pero no necesariamente cambia el modelo.</a:t>
            </a:r>
          </a:p>
          <a:p>
            <a:pPr lvl="1"/>
            <a:r>
              <a:rPr lang="es-CO" dirty="0"/>
              <a:t>Una observación influyente sí puede </a:t>
            </a:r>
            <a:r>
              <a:rPr lang="es-CO" b="1" dirty="0"/>
              <a:t>torcer los coeficientes</a:t>
            </a:r>
            <a:r>
              <a:rPr lang="es-CO" dirty="0"/>
              <a:t>.</a:t>
            </a:r>
          </a:p>
          <a:p>
            <a:endParaRPr lang="es-CO" dirty="0"/>
          </a:p>
        </p:txBody>
      </p:sp>
    </p:spTree>
    <p:extLst>
      <p:ext uri="{BB962C8B-B14F-4D97-AF65-F5344CB8AC3E}">
        <p14:creationId xmlns:p14="http://schemas.microsoft.com/office/powerpoint/2010/main" val="37868473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587F16-57B9-FEC9-BC97-91ADE1E0DC72}"/>
              </a:ext>
            </a:extLst>
          </p:cNvPr>
          <p:cNvSpPr>
            <a:spLocks noGrp="1"/>
          </p:cNvSpPr>
          <p:nvPr>
            <p:ph type="title"/>
          </p:nvPr>
        </p:nvSpPr>
        <p:spPr/>
        <p:txBody>
          <a:bodyPr/>
          <a:lstStyle/>
          <a:p>
            <a:r>
              <a:rPr lang="es-CO" dirty="0"/>
              <a:t>Cómo detectarlos</a:t>
            </a:r>
          </a:p>
        </p:txBody>
      </p:sp>
      <p:sp>
        <p:nvSpPr>
          <p:cNvPr id="3" name="Marcador de contenido 2">
            <a:extLst>
              <a:ext uri="{FF2B5EF4-FFF2-40B4-BE49-F238E27FC236}">
                <a16:creationId xmlns:a16="http://schemas.microsoft.com/office/drawing/2014/main" id="{C0632FF6-EF56-888B-D381-FC79779C1F3B}"/>
              </a:ext>
            </a:extLst>
          </p:cNvPr>
          <p:cNvSpPr>
            <a:spLocks noGrp="1"/>
          </p:cNvSpPr>
          <p:nvPr>
            <p:ph idx="1"/>
          </p:nvPr>
        </p:nvSpPr>
        <p:spPr/>
        <p:txBody>
          <a:bodyPr>
            <a:normAutofit lnSpcReduction="10000"/>
          </a:bodyPr>
          <a:lstStyle/>
          <a:p>
            <a:r>
              <a:rPr lang="es-CO" b="1" dirty="0"/>
              <a:t>a) Visualización</a:t>
            </a:r>
          </a:p>
          <a:p>
            <a:pPr lvl="1"/>
            <a:r>
              <a:rPr lang="es-CO" b="1" dirty="0"/>
              <a:t>Dispersión</a:t>
            </a:r>
            <a:r>
              <a:rPr lang="es-CO" dirty="0"/>
              <a:t> de X vs Y: puntos muy alejados.</a:t>
            </a:r>
          </a:p>
          <a:p>
            <a:pPr lvl="1"/>
            <a:r>
              <a:rPr lang="es-CO" b="1" dirty="0"/>
              <a:t>Residuos estandarizados</a:t>
            </a:r>
            <a:r>
              <a:rPr lang="es-CO" dirty="0"/>
              <a:t>: &gt; |3| suele considerarse sospechoso.</a:t>
            </a:r>
          </a:p>
          <a:p>
            <a:r>
              <a:rPr lang="es-CO" b="1" dirty="0"/>
              <a:t>b) </a:t>
            </a:r>
            <a:r>
              <a:rPr lang="es-CO" b="1" dirty="0" err="1"/>
              <a:t>Leverage</a:t>
            </a:r>
            <a:r>
              <a:rPr lang="es-CO" b="1" dirty="0"/>
              <a:t> (apalancamiento)</a:t>
            </a:r>
          </a:p>
          <a:p>
            <a:pPr lvl="1"/>
            <a:r>
              <a:rPr lang="es-CO" dirty="0"/>
              <a:t>Mide qué tan extremo es un punto en el espacio de X.</a:t>
            </a:r>
          </a:p>
          <a:p>
            <a:pPr lvl="1"/>
            <a:r>
              <a:rPr lang="es-CO" dirty="0"/>
              <a:t>Observaciones con </a:t>
            </a:r>
            <a:r>
              <a:rPr lang="es-CO" dirty="0" err="1"/>
              <a:t>leverage</a:t>
            </a:r>
            <a:r>
              <a:rPr lang="es-CO" dirty="0"/>
              <a:t> alto pueden “tirar” de la recta.</a:t>
            </a:r>
          </a:p>
          <a:p>
            <a:r>
              <a:rPr lang="es-CO" b="1" dirty="0"/>
              <a:t>c) Distancia de Cook</a:t>
            </a:r>
          </a:p>
          <a:p>
            <a:pPr lvl="1"/>
            <a:r>
              <a:rPr lang="es-CO" dirty="0"/>
              <a:t>Combina residuo + </a:t>
            </a:r>
            <a:r>
              <a:rPr lang="es-CO" dirty="0" err="1"/>
              <a:t>leverage</a:t>
            </a:r>
            <a:r>
              <a:rPr lang="es-CO" dirty="0"/>
              <a:t> para ver cuánto cambia el modelo si quitas un punto.</a:t>
            </a:r>
          </a:p>
          <a:p>
            <a:pPr lvl="1"/>
            <a:r>
              <a:rPr lang="es-CO" dirty="0"/>
              <a:t>Regla práctica: si </a:t>
            </a:r>
            <a:r>
              <a:rPr lang="es-CO" dirty="0" err="1"/>
              <a:t>Cook’s</a:t>
            </a:r>
            <a:r>
              <a:rPr lang="es-CO" dirty="0"/>
              <a:t> D &gt; 4/n, la observación es potencialmente influyente.</a:t>
            </a:r>
          </a:p>
          <a:p>
            <a:endParaRPr lang="es-CO" dirty="0"/>
          </a:p>
        </p:txBody>
      </p:sp>
    </p:spTree>
    <p:extLst>
      <p:ext uri="{BB962C8B-B14F-4D97-AF65-F5344CB8AC3E}">
        <p14:creationId xmlns:p14="http://schemas.microsoft.com/office/powerpoint/2010/main" val="32484695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1E95B6-9096-B426-70C9-77917BDC97E5}"/>
              </a:ext>
            </a:extLst>
          </p:cNvPr>
          <p:cNvSpPr>
            <a:spLocks noGrp="1"/>
          </p:cNvSpPr>
          <p:nvPr>
            <p:ph type="title"/>
          </p:nvPr>
        </p:nvSpPr>
        <p:spPr/>
        <p:txBody>
          <a:bodyPr/>
          <a:lstStyle/>
          <a:p>
            <a:r>
              <a:rPr lang="es-CO" dirty="0"/>
              <a:t>Cómo corregir</a:t>
            </a:r>
          </a:p>
        </p:txBody>
      </p:sp>
      <p:sp>
        <p:nvSpPr>
          <p:cNvPr id="3" name="Marcador de contenido 2">
            <a:extLst>
              <a:ext uri="{FF2B5EF4-FFF2-40B4-BE49-F238E27FC236}">
                <a16:creationId xmlns:a16="http://schemas.microsoft.com/office/drawing/2014/main" id="{750C19DF-D109-7076-EF46-CC8F8A5D9F59}"/>
              </a:ext>
            </a:extLst>
          </p:cNvPr>
          <p:cNvSpPr>
            <a:spLocks noGrp="1"/>
          </p:cNvSpPr>
          <p:nvPr>
            <p:ph sz="half" idx="1"/>
          </p:nvPr>
        </p:nvSpPr>
        <p:spPr>
          <a:xfrm>
            <a:off x="838199" y="1825625"/>
            <a:ext cx="7615335" cy="4351338"/>
          </a:xfrm>
        </p:spPr>
        <p:txBody>
          <a:bodyPr>
            <a:normAutofit fontScale="47500" lnSpcReduction="20000"/>
          </a:bodyPr>
          <a:lstStyle/>
          <a:p>
            <a:pPr marL="0" indent="0">
              <a:buNone/>
            </a:pPr>
            <a:r>
              <a:rPr lang="es-CO" b="1" dirty="0"/>
              <a:t>1. Revisión de calidad de datos</a:t>
            </a:r>
          </a:p>
          <a:p>
            <a:pPr lvl="1"/>
            <a:r>
              <a:rPr lang="es-CO" b="1" dirty="0"/>
              <a:t>Si es un error de captura</a:t>
            </a:r>
            <a:r>
              <a:rPr lang="es-CO" dirty="0"/>
              <a:t> (ej. alguien escribió 100000 en lugar de 10000): </a:t>
            </a:r>
            <a:r>
              <a:rPr lang="es-CO" b="1" dirty="0"/>
              <a:t>corrige o elimina</a:t>
            </a:r>
            <a:r>
              <a:rPr lang="es-CO" dirty="0"/>
              <a:t>.</a:t>
            </a:r>
          </a:p>
          <a:p>
            <a:pPr lvl="1"/>
            <a:r>
              <a:rPr lang="es-CO" dirty="0"/>
              <a:t>Esto es lo primero que siempre hay que descartar.</a:t>
            </a:r>
          </a:p>
          <a:p>
            <a:pPr marL="0" indent="0">
              <a:buNone/>
            </a:pPr>
            <a:r>
              <a:rPr lang="es-CO" b="1" dirty="0"/>
              <a:t>2. Eliminar observaciones influyentes</a:t>
            </a:r>
          </a:p>
          <a:p>
            <a:pPr lvl="1"/>
            <a:r>
              <a:rPr lang="es-CO" dirty="0"/>
              <a:t>Si un dato es real pero no </a:t>
            </a:r>
            <a:r>
              <a:rPr lang="es-CO" b="1" dirty="0"/>
              <a:t>pertenece a la población de interés</a:t>
            </a:r>
            <a:r>
              <a:rPr lang="es-CO" dirty="0"/>
              <a:t>, se puede excluir.</a:t>
            </a:r>
          </a:p>
          <a:p>
            <a:pPr lvl="2"/>
            <a:r>
              <a:rPr lang="es-CO" dirty="0"/>
              <a:t>Ejemplo: un multimillonario en una encuesta sobre ingresos de hogares de clase media.</a:t>
            </a:r>
          </a:p>
          <a:p>
            <a:pPr lvl="1"/>
            <a:r>
              <a:rPr lang="es-CO" b="1" dirty="0"/>
              <a:t>Precaución</a:t>
            </a:r>
            <a:r>
              <a:rPr lang="es-CO" dirty="0"/>
              <a:t>: eliminar casos sin justificación es sesgar el análisis.</a:t>
            </a:r>
          </a:p>
          <a:p>
            <a:pPr marL="0" indent="0">
              <a:buNone/>
            </a:pPr>
            <a:r>
              <a:rPr lang="es-CO" b="1" dirty="0"/>
              <a:t>3. Transformaciones</a:t>
            </a:r>
          </a:p>
          <a:p>
            <a:pPr lvl="1"/>
            <a:r>
              <a:rPr lang="es-CO" dirty="0"/>
              <a:t>A veces el problema es que la distribución de la variable dependiente es muy asimétrica.</a:t>
            </a:r>
          </a:p>
          <a:p>
            <a:pPr lvl="1"/>
            <a:r>
              <a:rPr lang="es-CO" dirty="0"/>
              <a:t>Transformar Y (log, raíz cuadrada) reduce el impacto de valores extremos.</a:t>
            </a:r>
          </a:p>
          <a:p>
            <a:pPr lvl="2"/>
            <a:r>
              <a:rPr lang="es-CO" dirty="0"/>
              <a:t>Ejemplo: usar log(ingreso) en vez de ingreso en pesos.</a:t>
            </a:r>
          </a:p>
          <a:p>
            <a:pPr marL="0" indent="0">
              <a:buNone/>
            </a:pPr>
            <a:r>
              <a:rPr lang="es-CO" b="1" dirty="0"/>
              <a:t>4. Modelos robustos</a:t>
            </a:r>
          </a:p>
          <a:p>
            <a:pPr lvl="1"/>
            <a:r>
              <a:rPr lang="es-CO" dirty="0"/>
              <a:t>Cuando quieres conservar todos los datos pero </a:t>
            </a:r>
            <a:r>
              <a:rPr lang="es-CO" b="1" dirty="0"/>
              <a:t>no dejar que un solo caso mande sobre la recta</a:t>
            </a:r>
            <a:r>
              <a:rPr lang="es-CO" dirty="0"/>
              <a:t>:</a:t>
            </a:r>
          </a:p>
          <a:p>
            <a:pPr lvl="2"/>
            <a:r>
              <a:rPr lang="es-CO" dirty="0"/>
              <a:t>A diferencia de OLS, la regresión robusta da menos peso a </a:t>
            </a:r>
            <a:r>
              <a:rPr lang="es-CO" dirty="0" err="1"/>
              <a:t>outliers</a:t>
            </a:r>
            <a:r>
              <a:rPr lang="es-CO" dirty="0"/>
              <a:t>.</a:t>
            </a:r>
          </a:p>
          <a:p>
            <a:pPr lvl="2"/>
            <a:r>
              <a:rPr lang="es-CO" dirty="0"/>
              <a:t>Resultado: la recta no cambia tanto por un solo punto extremo.</a:t>
            </a:r>
          </a:p>
          <a:p>
            <a:pPr marL="0" indent="0">
              <a:buNone/>
            </a:pPr>
            <a:r>
              <a:rPr lang="es-CO" b="1" dirty="0"/>
              <a:t>5. Comparar con y sin </a:t>
            </a:r>
            <a:r>
              <a:rPr lang="es-CO" b="1" dirty="0" err="1"/>
              <a:t>outliers</a:t>
            </a:r>
            <a:endParaRPr lang="es-CO" b="1" dirty="0"/>
          </a:p>
          <a:p>
            <a:r>
              <a:rPr lang="es-CO" dirty="0"/>
              <a:t>Una práctica muy transparente es mostrar:</a:t>
            </a:r>
          </a:p>
          <a:p>
            <a:pPr lvl="1"/>
            <a:r>
              <a:rPr lang="es-CO" dirty="0"/>
              <a:t>Modelo con todos los datos.</a:t>
            </a:r>
          </a:p>
          <a:p>
            <a:pPr lvl="1"/>
            <a:r>
              <a:rPr lang="es-CO" dirty="0"/>
              <a:t>Modelo excluyendo el </a:t>
            </a:r>
            <a:r>
              <a:rPr lang="es-CO" dirty="0" err="1"/>
              <a:t>outlier</a:t>
            </a:r>
            <a:r>
              <a:rPr lang="es-CO" dirty="0"/>
              <a:t> detectado.</a:t>
            </a:r>
          </a:p>
          <a:p>
            <a:pPr lvl="1"/>
            <a:r>
              <a:rPr lang="es-CO" dirty="0"/>
              <a:t>Si los resultados cambian mucho, hay que advertirlo.</a:t>
            </a:r>
          </a:p>
          <a:p>
            <a:pPr lvl="2"/>
            <a:endParaRPr lang="es-CO" dirty="0"/>
          </a:p>
          <a:p>
            <a:pPr lvl="2"/>
            <a:endParaRPr lang="es-CO" dirty="0"/>
          </a:p>
          <a:p>
            <a:endParaRPr lang="es-CO" dirty="0"/>
          </a:p>
          <a:p>
            <a:endParaRPr lang="es-CO" dirty="0"/>
          </a:p>
        </p:txBody>
      </p:sp>
      <p:sp>
        <p:nvSpPr>
          <p:cNvPr id="4" name="Marcador de contenido 3">
            <a:extLst>
              <a:ext uri="{FF2B5EF4-FFF2-40B4-BE49-F238E27FC236}">
                <a16:creationId xmlns:a16="http://schemas.microsoft.com/office/drawing/2014/main" id="{F446040F-1607-8579-A83A-ADFAA676F4E9}"/>
              </a:ext>
            </a:extLst>
          </p:cNvPr>
          <p:cNvSpPr>
            <a:spLocks noGrp="1"/>
          </p:cNvSpPr>
          <p:nvPr>
            <p:ph sz="half" idx="2"/>
          </p:nvPr>
        </p:nvSpPr>
        <p:spPr>
          <a:xfrm>
            <a:off x="8602824" y="1825625"/>
            <a:ext cx="2750976" cy="4351338"/>
          </a:xfrm>
        </p:spPr>
        <p:txBody>
          <a:bodyPr>
            <a:normAutofit fontScale="47500" lnSpcReduction="20000"/>
          </a:bodyPr>
          <a:lstStyle/>
          <a:p>
            <a:r>
              <a:rPr lang="es-CO" sz="5000" dirty="0"/>
              <a:t>Un </a:t>
            </a:r>
            <a:r>
              <a:rPr lang="es-CO" sz="5000" dirty="0" err="1"/>
              <a:t>outlier</a:t>
            </a:r>
            <a:r>
              <a:rPr lang="es-CO" sz="5000" dirty="0"/>
              <a:t> puede ser un error o un caso socialmente interesante.</a:t>
            </a:r>
          </a:p>
          <a:p>
            <a:r>
              <a:rPr lang="es-CO" sz="5000" dirty="0"/>
              <a:t>No siempre hay que borrarlo, pero sí </a:t>
            </a:r>
            <a:r>
              <a:rPr lang="es-CO" sz="5000" b="1" dirty="0"/>
              <a:t>diagnosticarlo, reportar cómo afecta el modelo y aplicar métodos que eviten que distorsione las conclusiones</a:t>
            </a:r>
            <a:r>
              <a:rPr lang="es-CO" dirty="0"/>
              <a:t>.</a:t>
            </a:r>
          </a:p>
          <a:p>
            <a:endParaRPr lang="es-CO" dirty="0"/>
          </a:p>
        </p:txBody>
      </p:sp>
    </p:spTree>
    <p:extLst>
      <p:ext uri="{BB962C8B-B14F-4D97-AF65-F5344CB8AC3E}">
        <p14:creationId xmlns:p14="http://schemas.microsoft.com/office/powerpoint/2010/main" val="408676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6C4F42-6C5C-6B9A-259E-C3279814B3A9}"/>
              </a:ext>
            </a:extLst>
          </p:cNvPr>
          <p:cNvSpPr>
            <a:spLocks noGrp="1"/>
          </p:cNvSpPr>
          <p:nvPr>
            <p:ph type="title"/>
          </p:nvPr>
        </p:nvSpPr>
        <p:spPr/>
        <p:txBody>
          <a:bodyPr/>
          <a:lstStyle/>
          <a:p>
            <a:r>
              <a:rPr lang="es-CO" dirty="0"/>
              <a:t>Coeficientes</a:t>
            </a:r>
          </a:p>
        </p:txBody>
      </p:sp>
      <p:pic>
        <p:nvPicPr>
          <p:cNvPr id="5" name="Marcador de contenido 4">
            <a:extLst>
              <a:ext uri="{FF2B5EF4-FFF2-40B4-BE49-F238E27FC236}">
                <a16:creationId xmlns:a16="http://schemas.microsoft.com/office/drawing/2014/main" id="{15139D85-7770-E498-C9A6-5C98768B0E01}"/>
              </a:ext>
            </a:extLst>
          </p:cNvPr>
          <p:cNvPicPr>
            <a:picLocks noGrp="1" noChangeAspect="1"/>
          </p:cNvPicPr>
          <p:nvPr>
            <p:ph sz="half" idx="1"/>
          </p:nvPr>
        </p:nvPicPr>
        <p:blipFill>
          <a:blip r:embed="rId2"/>
          <a:stretch>
            <a:fillRect/>
          </a:stretch>
        </p:blipFill>
        <p:spPr>
          <a:xfrm>
            <a:off x="838200" y="3379946"/>
            <a:ext cx="5181600" cy="1242696"/>
          </a:xfrm>
          <a:prstGeom prst="rect">
            <a:avLst/>
          </a:prstGeom>
        </p:spPr>
      </p:pic>
      <p:sp>
        <p:nvSpPr>
          <p:cNvPr id="4" name="Marcador de contenido 3">
            <a:extLst>
              <a:ext uri="{FF2B5EF4-FFF2-40B4-BE49-F238E27FC236}">
                <a16:creationId xmlns:a16="http://schemas.microsoft.com/office/drawing/2014/main" id="{896171F0-B7F1-B0F8-1F09-3839082E7680}"/>
              </a:ext>
            </a:extLst>
          </p:cNvPr>
          <p:cNvSpPr>
            <a:spLocks noGrp="1"/>
          </p:cNvSpPr>
          <p:nvPr>
            <p:ph sz="half" idx="2"/>
          </p:nvPr>
        </p:nvSpPr>
        <p:spPr/>
        <p:txBody>
          <a:bodyPr>
            <a:normAutofit fontScale="92500" lnSpcReduction="20000"/>
          </a:bodyPr>
          <a:lstStyle/>
          <a:p>
            <a:r>
              <a:rPr lang="es-CO" b="1" dirty="0"/>
              <a:t>Intercepto (1206.8):</a:t>
            </a:r>
            <a:r>
              <a:rPr lang="es-CO" dirty="0"/>
              <a:t> ingreso esperado cuando </a:t>
            </a:r>
            <a:r>
              <a:rPr lang="es-CO" dirty="0" err="1"/>
              <a:t>educ</a:t>
            </a:r>
            <a:r>
              <a:rPr lang="es-CO" dirty="0"/>
              <a:t> = 0.</a:t>
            </a:r>
            <a:br>
              <a:rPr lang="es-CO" dirty="0"/>
            </a:br>
            <a:endParaRPr lang="es-CO" dirty="0"/>
          </a:p>
          <a:p>
            <a:pPr lvl="1"/>
            <a:r>
              <a:rPr lang="es-CO" dirty="0"/>
              <a:t>Una persona sin educación tendría un ingreso base de ~1207 unidades.</a:t>
            </a:r>
          </a:p>
          <a:p>
            <a:r>
              <a:rPr lang="es-CO" b="1" dirty="0" err="1"/>
              <a:t>educ</a:t>
            </a:r>
            <a:r>
              <a:rPr lang="es-CO" b="1" dirty="0"/>
              <a:t> (76.4):</a:t>
            </a:r>
            <a:r>
              <a:rPr lang="es-CO" dirty="0"/>
              <a:t> por cada año adicional de educación, el ingreso aumenta en </a:t>
            </a:r>
            <a:r>
              <a:rPr lang="es-CO" b="1" dirty="0"/>
              <a:t>76.4 unidades</a:t>
            </a:r>
            <a:r>
              <a:rPr lang="es-CO" dirty="0"/>
              <a:t>, en promedio.</a:t>
            </a:r>
          </a:p>
          <a:p>
            <a:r>
              <a:rPr lang="es-CO" b="1" dirty="0"/>
              <a:t>Significancia:</a:t>
            </a:r>
            <a:r>
              <a:rPr lang="es-CO" dirty="0"/>
              <a:t> los p-</a:t>
            </a:r>
            <a:r>
              <a:rPr lang="es-CO" dirty="0" err="1"/>
              <a:t>value</a:t>
            </a:r>
            <a:r>
              <a:rPr lang="es-CO" dirty="0"/>
              <a:t> &lt; 2e-16 → los coeficientes son altamente significativos (relación estadísticamente robusta).</a:t>
            </a:r>
          </a:p>
          <a:p>
            <a:endParaRPr lang="es-CO" dirty="0"/>
          </a:p>
        </p:txBody>
      </p:sp>
    </p:spTree>
    <p:extLst>
      <p:ext uri="{BB962C8B-B14F-4D97-AF65-F5344CB8AC3E}">
        <p14:creationId xmlns:p14="http://schemas.microsoft.com/office/powerpoint/2010/main" val="4179234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235D07-16BE-4159-E139-CBF235EC9E09}"/>
              </a:ext>
            </a:extLst>
          </p:cNvPr>
          <p:cNvSpPr>
            <a:spLocks noGrp="1"/>
          </p:cNvSpPr>
          <p:nvPr>
            <p:ph type="title"/>
          </p:nvPr>
        </p:nvSpPr>
        <p:spPr/>
        <p:txBody>
          <a:bodyPr/>
          <a:lstStyle/>
          <a:p>
            <a:r>
              <a:rPr lang="es-CO" dirty="0"/>
              <a:t>Resumen</a:t>
            </a:r>
          </a:p>
        </p:txBody>
      </p:sp>
      <p:graphicFrame>
        <p:nvGraphicFramePr>
          <p:cNvPr id="6" name="Marcador de contenido 5">
            <a:extLst>
              <a:ext uri="{FF2B5EF4-FFF2-40B4-BE49-F238E27FC236}">
                <a16:creationId xmlns:a16="http://schemas.microsoft.com/office/drawing/2014/main" id="{DE70CBAC-A1EE-4D5B-C8F3-1763FB37FAAA}"/>
              </a:ext>
            </a:extLst>
          </p:cNvPr>
          <p:cNvGraphicFramePr>
            <a:graphicFrameLocks noGrp="1"/>
          </p:cNvGraphicFramePr>
          <p:nvPr>
            <p:ph idx="1"/>
            <p:extLst>
              <p:ext uri="{D42A27DB-BD31-4B8C-83A1-F6EECF244321}">
                <p14:modId xmlns:p14="http://schemas.microsoft.com/office/powerpoint/2010/main" val="3281169251"/>
              </p:ext>
            </p:extLst>
          </p:nvPr>
        </p:nvGraphicFramePr>
        <p:xfrm>
          <a:off x="838200" y="1825625"/>
          <a:ext cx="10722430" cy="4351339"/>
        </p:xfrm>
        <a:graphic>
          <a:graphicData uri="http://schemas.openxmlformats.org/drawingml/2006/table">
            <a:tbl>
              <a:tblPr>
                <a:tableStyleId>{616DA210-FB5B-4158-B5E0-FEB733F419BA}</a:tableStyleId>
              </a:tblPr>
              <a:tblGrid>
                <a:gridCol w="2144486">
                  <a:extLst>
                    <a:ext uri="{9D8B030D-6E8A-4147-A177-3AD203B41FA5}">
                      <a16:colId xmlns:a16="http://schemas.microsoft.com/office/drawing/2014/main" val="2967294775"/>
                    </a:ext>
                  </a:extLst>
                </a:gridCol>
                <a:gridCol w="2144486">
                  <a:extLst>
                    <a:ext uri="{9D8B030D-6E8A-4147-A177-3AD203B41FA5}">
                      <a16:colId xmlns:a16="http://schemas.microsoft.com/office/drawing/2014/main" val="2660834653"/>
                    </a:ext>
                  </a:extLst>
                </a:gridCol>
                <a:gridCol w="2144486">
                  <a:extLst>
                    <a:ext uri="{9D8B030D-6E8A-4147-A177-3AD203B41FA5}">
                      <a16:colId xmlns:a16="http://schemas.microsoft.com/office/drawing/2014/main" val="2568071379"/>
                    </a:ext>
                  </a:extLst>
                </a:gridCol>
                <a:gridCol w="2144486">
                  <a:extLst>
                    <a:ext uri="{9D8B030D-6E8A-4147-A177-3AD203B41FA5}">
                      <a16:colId xmlns:a16="http://schemas.microsoft.com/office/drawing/2014/main" val="564740440"/>
                    </a:ext>
                  </a:extLst>
                </a:gridCol>
                <a:gridCol w="2144486">
                  <a:extLst>
                    <a:ext uri="{9D8B030D-6E8A-4147-A177-3AD203B41FA5}">
                      <a16:colId xmlns:a16="http://schemas.microsoft.com/office/drawing/2014/main" val="545173398"/>
                    </a:ext>
                  </a:extLst>
                </a:gridCol>
              </a:tblGrid>
              <a:tr h="229018">
                <a:tc>
                  <a:txBody>
                    <a:bodyPr/>
                    <a:lstStyle/>
                    <a:p>
                      <a:pPr>
                        <a:buNone/>
                      </a:pPr>
                      <a:r>
                        <a:rPr lang="es-CO" sz="1000"/>
                        <a:t>Supuesto / Problema</a:t>
                      </a:r>
                    </a:p>
                  </a:txBody>
                  <a:tcPr marL="32717" marR="32717" marT="16358" marB="16358" anchor="ctr"/>
                </a:tc>
                <a:tc>
                  <a:txBody>
                    <a:bodyPr/>
                    <a:lstStyle/>
                    <a:p>
                      <a:pPr>
                        <a:buNone/>
                      </a:pPr>
                      <a:r>
                        <a:rPr lang="es-CO" sz="1000"/>
                        <a:t>Qué significa</a:t>
                      </a:r>
                    </a:p>
                  </a:txBody>
                  <a:tcPr marL="32717" marR="32717" marT="16358" marB="16358" anchor="ctr"/>
                </a:tc>
                <a:tc>
                  <a:txBody>
                    <a:bodyPr/>
                    <a:lstStyle/>
                    <a:p>
                      <a:pPr>
                        <a:buNone/>
                      </a:pPr>
                      <a:r>
                        <a:rPr lang="es-CO" sz="1000"/>
                        <a:t>Cómo se detecta</a:t>
                      </a:r>
                    </a:p>
                  </a:txBody>
                  <a:tcPr marL="32717" marR="32717" marT="16358" marB="16358" anchor="ctr"/>
                </a:tc>
                <a:tc>
                  <a:txBody>
                    <a:bodyPr/>
                    <a:lstStyle/>
                    <a:p>
                      <a:pPr>
                        <a:buNone/>
                      </a:pPr>
                      <a:r>
                        <a:rPr lang="es-CO" sz="1000"/>
                        <a:t>Consecuencias</a:t>
                      </a:r>
                    </a:p>
                  </a:txBody>
                  <a:tcPr marL="32717" marR="32717" marT="16358" marB="16358" anchor="ctr"/>
                </a:tc>
                <a:tc>
                  <a:txBody>
                    <a:bodyPr/>
                    <a:lstStyle/>
                    <a:p>
                      <a:pPr>
                        <a:buNone/>
                      </a:pPr>
                      <a:r>
                        <a:rPr lang="es-CO" sz="1000"/>
                        <a:t>Posibles correcciones</a:t>
                      </a:r>
                    </a:p>
                  </a:txBody>
                  <a:tcPr marL="32717" marR="32717" marT="16358" marB="16358" anchor="ctr"/>
                </a:tc>
                <a:extLst>
                  <a:ext uri="{0D108BD9-81ED-4DB2-BD59-A6C34878D82A}">
                    <a16:rowId xmlns:a16="http://schemas.microsoft.com/office/drawing/2014/main" val="3055758151"/>
                  </a:ext>
                </a:extLst>
              </a:tr>
              <a:tr h="621620">
                <a:tc>
                  <a:txBody>
                    <a:bodyPr/>
                    <a:lstStyle/>
                    <a:p>
                      <a:pPr>
                        <a:buNone/>
                      </a:pPr>
                      <a:r>
                        <a:rPr lang="es-CO" sz="1000" b="1"/>
                        <a:t>1. Linealidad</a:t>
                      </a:r>
                      <a:endParaRPr lang="es-CO" sz="1000"/>
                    </a:p>
                  </a:txBody>
                  <a:tcPr marL="32717" marR="32717" marT="16358" marB="16358" anchor="ctr"/>
                </a:tc>
                <a:tc>
                  <a:txBody>
                    <a:bodyPr/>
                    <a:lstStyle/>
                    <a:p>
                      <a:pPr>
                        <a:buNone/>
                      </a:pPr>
                      <a:r>
                        <a:rPr lang="es-CO" sz="1000" dirty="0"/>
                        <a:t>La relación entre X y Y debe ser lineal en los parámetros.</a:t>
                      </a:r>
                    </a:p>
                  </a:txBody>
                  <a:tcPr marL="32717" marR="32717" marT="16358" marB="16358" anchor="ctr"/>
                </a:tc>
                <a:tc>
                  <a:txBody>
                    <a:bodyPr/>
                    <a:lstStyle/>
                    <a:p>
                      <a:pPr>
                        <a:buNone/>
                      </a:pPr>
                      <a:r>
                        <a:rPr lang="es-CO" sz="1000"/>
                        <a:t>Gráficos de dispersión con LOESS, residuos vs. predicciones, prueba RESET.</a:t>
                      </a:r>
                    </a:p>
                  </a:txBody>
                  <a:tcPr marL="32717" marR="32717" marT="16358" marB="16358" anchor="ctr"/>
                </a:tc>
                <a:tc>
                  <a:txBody>
                    <a:bodyPr/>
                    <a:lstStyle/>
                    <a:p>
                      <a:pPr>
                        <a:buNone/>
                      </a:pPr>
                      <a:r>
                        <a:rPr lang="es-CO" sz="1000"/>
                        <a:t>Si falla → modelo mal especificado, sesgo en coeficientes.</a:t>
                      </a:r>
                    </a:p>
                  </a:txBody>
                  <a:tcPr marL="32717" marR="32717" marT="16358" marB="16358" anchor="ctr"/>
                </a:tc>
                <a:tc>
                  <a:txBody>
                    <a:bodyPr/>
                    <a:lstStyle/>
                    <a:p>
                      <a:pPr>
                        <a:buNone/>
                      </a:pPr>
                      <a:r>
                        <a:rPr lang="es-CO" sz="1000"/>
                        <a:t>Transformar variables (log, √), incluir términos polinómicos, splines/GAM, interacciones.</a:t>
                      </a:r>
                    </a:p>
                  </a:txBody>
                  <a:tcPr marL="32717" marR="32717" marT="16358" marB="16358" anchor="ctr"/>
                </a:tc>
                <a:extLst>
                  <a:ext uri="{0D108BD9-81ED-4DB2-BD59-A6C34878D82A}">
                    <a16:rowId xmlns:a16="http://schemas.microsoft.com/office/drawing/2014/main" val="1009933215"/>
                  </a:ext>
                </a:extLst>
              </a:tr>
              <a:tr h="621620">
                <a:tc>
                  <a:txBody>
                    <a:bodyPr/>
                    <a:lstStyle/>
                    <a:p>
                      <a:pPr>
                        <a:buNone/>
                      </a:pPr>
                      <a:r>
                        <a:rPr lang="es-CO" sz="1000" b="1" dirty="0"/>
                        <a:t>2. Independencia de errores (no autocorrelación)</a:t>
                      </a:r>
                      <a:endParaRPr lang="es-CO" sz="1000" dirty="0"/>
                    </a:p>
                  </a:txBody>
                  <a:tcPr marL="32717" marR="32717" marT="16358" marB="16358" anchor="ctr"/>
                </a:tc>
                <a:tc>
                  <a:txBody>
                    <a:bodyPr/>
                    <a:lstStyle/>
                    <a:p>
                      <a:pPr>
                        <a:buNone/>
                      </a:pPr>
                      <a:r>
                        <a:rPr lang="es-CO" sz="1000"/>
                        <a:t>Los errores deben ser independientes entre observaciones (común en series de tiempo).</a:t>
                      </a:r>
                    </a:p>
                  </a:txBody>
                  <a:tcPr marL="32717" marR="32717" marT="16358" marB="16358" anchor="ctr"/>
                </a:tc>
                <a:tc>
                  <a:txBody>
                    <a:bodyPr/>
                    <a:lstStyle/>
                    <a:p>
                      <a:pPr>
                        <a:buNone/>
                      </a:pPr>
                      <a:r>
                        <a:rPr lang="es-CO" sz="1000"/>
                        <a:t>Gráfico de residuos en el tiempo, correlograma (ACF), prueba Durbin-Watson.</a:t>
                      </a:r>
                    </a:p>
                  </a:txBody>
                  <a:tcPr marL="32717" marR="32717" marT="16358" marB="16358" anchor="ctr"/>
                </a:tc>
                <a:tc>
                  <a:txBody>
                    <a:bodyPr/>
                    <a:lstStyle/>
                    <a:p>
                      <a:pPr>
                        <a:buNone/>
                      </a:pPr>
                      <a:r>
                        <a:rPr lang="es-CO" sz="1000"/>
                        <a:t>Si falla → errores estándar mal calculados, inferencia no válida.</a:t>
                      </a:r>
                    </a:p>
                  </a:txBody>
                  <a:tcPr marL="32717" marR="32717" marT="16358" marB="16358" anchor="ctr"/>
                </a:tc>
                <a:tc>
                  <a:txBody>
                    <a:bodyPr/>
                    <a:lstStyle/>
                    <a:p>
                      <a:pPr>
                        <a:buNone/>
                      </a:pPr>
                      <a:r>
                        <a:rPr lang="es-CO" sz="1000"/>
                        <a:t>Incluir rezagos, modelos ARIMA/AR, errores estándar robustos a autocorrelación (Newey-West).</a:t>
                      </a:r>
                    </a:p>
                  </a:txBody>
                  <a:tcPr marL="32717" marR="32717" marT="16358" marB="16358" anchor="ctr"/>
                </a:tc>
                <a:extLst>
                  <a:ext uri="{0D108BD9-81ED-4DB2-BD59-A6C34878D82A}">
                    <a16:rowId xmlns:a16="http://schemas.microsoft.com/office/drawing/2014/main" val="3816148352"/>
                  </a:ext>
                </a:extLst>
              </a:tr>
              <a:tr h="719770">
                <a:tc>
                  <a:txBody>
                    <a:bodyPr/>
                    <a:lstStyle/>
                    <a:p>
                      <a:pPr>
                        <a:buNone/>
                      </a:pPr>
                      <a:r>
                        <a:rPr lang="es-CO" sz="1000" b="1"/>
                        <a:t>3. Homoscedasticidad</a:t>
                      </a:r>
                      <a:r>
                        <a:rPr lang="es-CO" sz="1000"/>
                        <a:t> (varianza constante)</a:t>
                      </a:r>
                    </a:p>
                  </a:txBody>
                  <a:tcPr marL="32717" marR="32717" marT="16358" marB="16358" anchor="ctr"/>
                </a:tc>
                <a:tc>
                  <a:txBody>
                    <a:bodyPr/>
                    <a:lstStyle/>
                    <a:p>
                      <a:pPr>
                        <a:buNone/>
                      </a:pPr>
                      <a:r>
                        <a:rPr lang="es-CO" sz="1000" dirty="0"/>
                        <a:t>La varianza de los errores debe ser constante en todos los niveles de X.</a:t>
                      </a:r>
                    </a:p>
                  </a:txBody>
                  <a:tcPr marL="32717" marR="32717" marT="16358" marB="16358" anchor="ctr"/>
                </a:tc>
                <a:tc>
                  <a:txBody>
                    <a:bodyPr/>
                    <a:lstStyle/>
                    <a:p>
                      <a:pPr>
                        <a:buNone/>
                      </a:pPr>
                      <a:r>
                        <a:rPr lang="es-CO" sz="1000"/>
                        <a:t>Residuos vs. predicciones (forma de abanico), prueba Breusch-Pagan o White.</a:t>
                      </a:r>
                    </a:p>
                  </a:txBody>
                  <a:tcPr marL="32717" marR="32717" marT="16358" marB="16358" anchor="ctr"/>
                </a:tc>
                <a:tc>
                  <a:txBody>
                    <a:bodyPr/>
                    <a:lstStyle/>
                    <a:p>
                      <a:pPr>
                        <a:buNone/>
                      </a:pPr>
                      <a:r>
                        <a:rPr lang="es-CO" sz="1000"/>
                        <a:t>Si falla → coeficientes insesgados pero errores estándar mal calculados.</a:t>
                      </a:r>
                    </a:p>
                  </a:txBody>
                  <a:tcPr marL="32717" marR="32717" marT="16358" marB="16358" anchor="ctr"/>
                </a:tc>
                <a:tc>
                  <a:txBody>
                    <a:bodyPr/>
                    <a:lstStyle/>
                    <a:p>
                      <a:pPr>
                        <a:buNone/>
                      </a:pPr>
                      <a:r>
                        <a:rPr lang="es-CO" sz="1000"/>
                        <a:t>Transformaciones de YY (log), errores estándar robustos (White/HC), WLS/FGLS, re-especificación del modelo.</a:t>
                      </a:r>
                    </a:p>
                  </a:txBody>
                  <a:tcPr marL="32717" marR="32717" marT="16358" marB="16358" anchor="ctr"/>
                </a:tc>
                <a:extLst>
                  <a:ext uri="{0D108BD9-81ED-4DB2-BD59-A6C34878D82A}">
                    <a16:rowId xmlns:a16="http://schemas.microsoft.com/office/drawing/2014/main" val="2203306375"/>
                  </a:ext>
                </a:extLst>
              </a:tr>
              <a:tr h="621620">
                <a:tc>
                  <a:txBody>
                    <a:bodyPr/>
                    <a:lstStyle/>
                    <a:p>
                      <a:pPr>
                        <a:buNone/>
                      </a:pPr>
                      <a:r>
                        <a:rPr lang="es-CO" sz="1000" b="1"/>
                        <a:t>4. Normalidad de los errores</a:t>
                      </a:r>
                      <a:endParaRPr lang="es-CO" sz="1000"/>
                    </a:p>
                  </a:txBody>
                  <a:tcPr marL="32717" marR="32717" marT="16358" marB="16358" anchor="ctr"/>
                </a:tc>
                <a:tc>
                  <a:txBody>
                    <a:bodyPr/>
                    <a:lstStyle/>
                    <a:p>
                      <a:pPr>
                        <a:buNone/>
                      </a:pPr>
                      <a:r>
                        <a:rPr lang="es-CO" sz="1000"/>
                        <a:t>Los errores deben ser normales (necesario para inferencia exacta en muestras pequeñas).</a:t>
                      </a:r>
                    </a:p>
                  </a:txBody>
                  <a:tcPr marL="32717" marR="32717" marT="16358" marB="16358" anchor="ctr"/>
                </a:tc>
                <a:tc>
                  <a:txBody>
                    <a:bodyPr/>
                    <a:lstStyle/>
                    <a:p>
                      <a:pPr>
                        <a:buNone/>
                      </a:pPr>
                      <a:r>
                        <a:rPr lang="es-CO" sz="1000"/>
                        <a:t>Histograma/Q-Q plot de residuos, pruebas Shapiro-Wilk o Jarque-Bera.</a:t>
                      </a:r>
                    </a:p>
                  </a:txBody>
                  <a:tcPr marL="32717" marR="32717" marT="16358" marB="16358" anchor="ctr"/>
                </a:tc>
                <a:tc>
                  <a:txBody>
                    <a:bodyPr/>
                    <a:lstStyle/>
                    <a:p>
                      <a:pPr>
                        <a:buNone/>
                      </a:pPr>
                      <a:r>
                        <a:rPr lang="es-CO" sz="1000"/>
                        <a:t>Si falla → p-valores y CI poco confiables (en muestras pequeñas).</a:t>
                      </a:r>
                    </a:p>
                  </a:txBody>
                  <a:tcPr marL="32717" marR="32717" marT="16358" marB="16358" anchor="ctr"/>
                </a:tc>
                <a:tc>
                  <a:txBody>
                    <a:bodyPr/>
                    <a:lstStyle/>
                    <a:p>
                      <a:pPr>
                        <a:buNone/>
                      </a:pPr>
                      <a:r>
                        <a:rPr lang="es-CO" sz="1000"/>
                        <a:t>Transformar YY, bootstrapping, métodos robustos, GLM con familia adecuada.</a:t>
                      </a:r>
                    </a:p>
                  </a:txBody>
                  <a:tcPr marL="32717" marR="32717" marT="16358" marB="16358" anchor="ctr"/>
                </a:tc>
                <a:extLst>
                  <a:ext uri="{0D108BD9-81ED-4DB2-BD59-A6C34878D82A}">
                    <a16:rowId xmlns:a16="http://schemas.microsoft.com/office/drawing/2014/main" val="3210239428"/>
                  </a:ext>
                </a:extLst>
              </a:tr>
              <a:tr h="719770">
                <a:tc>
                  <a:txBody>
                    <a:bodyPr/>
                    <a:lstStyle/>
                    <a:p>
                      <a:pPr>
                        <a:buNone/>
                      </a:pPr>
                      <a:r>
                        <a:rPr lang="es-CO" sz="1000" b="1"/>
                        <a:t>5. Multicolinealidad</a:t>
                      </a:r>
                      <a:endParaRPr lang="es-CO" sz="1000"/>
                    </a:p>
                  </a:txBody>
                  <a:tcPr marL="32717" marR="32717" marT="16358" marB="16358" anchor="ctr"/>
                </a:tc>
                <a:tc>
                  <a:txBody>
                    <a:bodyPr/>
                    <a:lstStyle/>
                    <a:p>
                      <a:pPr>
                        <a:buNone/>
                      </a:pPr>
                      <a:r>
                        <a:rPr lang="es-CO" sz="1000"/>
                        <a:t>Regresores muy correlacionados entre sí → el modelo no distingue sus efectos.</a:t>
                      </a:r>
                    </a:p>
                  </a:txBody>
                  <a:tcPr marL="32717" marR="32717" marT="16358" marB="16358" anchor="ctr"/>
                </a:tc>
                <a:tc>
                  <a:txBody>
                    <a:bodyPr/>
                    <a:lstStyle/>
                    <a:p>
                      <a:pPr>
                        <a:buNone/>
                      </a:pPr>
                      <a:r>
                        <a:rPr lang="es-CO" sz="1000"/>
                        <a:t>Matriz de correlación, VIF (&gt;10), condition number (&gt;30).</a:t>
                      </a:r>
                    </a:p>
                  </a:txBody>
                  <a:tcPr marL="32717" marR="32717" marT="16358" marB="16358" anchor="ctr"/>
                </a:tc>
                <a:tc>
                  <a:txBody>
                    <a:bodyPr/>
                    <a:lstStyle/>
                    <a:p>
                      <a:pPr>
                        <a:buNone/>
                      </a:pPr>
                      <a:r>
                        <a:rPr lang="es-CO" sz="1000"/>
                        <a:t>Coeficientes inestables, errores estándar enormes, signos erráticos.</a:t>
                      </a:r>
                    </a:p>
                  </a:txBody>
                  <a:tcPr marL="32717" marR="32717" marT="16358" marB="16358" anchor="ctr"/>
                </a:tc>
                <a:tc>
                  <a:txBody>
                    <a:bodyPr/>
                    <a:lstStyle/>
                    <a:p>
                      <a:pPr>
                        <a:buNone/>
                      </a:pPr>
                      <a:r>
                        <a:rPr lang="es-CO" sz="1000"/>
                        <a:t>Eliminar o combinar variables, centrar polinomios, PCA, regresiones penalizadas (Ridge/Lasso).</a:t>
                      </a:r>
                    </a:p>
                  </a:txBody>
                  <a:tcPr marL="32717" marR="32717" marT="16358" marB="16358" anchor="ctr"/>
                </a:tc>
                <a:extLst>
                  <a:ext uri="{0D108BD9-81ED-4DB2-BD59-A6C34878D82A}">
                    <a16:rowId xmlns:a16="http://schemas.microsoft.com/office/drawing/2014/main" val="719726572"/>
                  </a:ext>
                </a:extLst>
              </a:tr>
              <a:tr h="817921">
                <a:tc>
                  <a:txBody>
                    <a:bodyPr/>
                    <a:lstStyle/>
                    <a:p>
                      <a:pPr>
                        <a:buNone/>
                      </a:pPr>
                      <a:r>
                        <a:rPr lang="es-CO" sz="1000" b="1"/>
                        <a:t>6. Outliers e influyentes</a:t>
                      </a:r>
                      <a:endParaRPr lang="es-CO" sz="1000"/>
                    </a:p>
                  </a:txBody>
                  <a:tcPr marL="32717" marR="32717" marT="16358" marB="16358" anchor="ctr"/>
                </a:tc>
                <a:tc>
                  <a:txBody>
                    <a:bodyPr/>
                    <a:lstStyle/>
                    <a:p>
                      <a:pPr>
                        <a:buNone/>
                      </a:pPr>
                      <a:r>
                        <a:rPr lang="es-CO" sz="1000"/>
                        <a:t>Observaciones extremas o con gran influencia en la recta.</a:t>
                      </a:r>
                    </a:p>
                  </a:txBody>
                  <a:tcPr marL="32717" marR="32717" marT="16358" marB="16358" anchor="ctr"/>
                </a:tc>
                <a:tc>
                  <a:txBody>
                    <a:bodyPr/>
                    <a:lstStyle/>
                    <a:p>
                      <a:pPr>
                        <a:buNone/>
                      </a:pPr>
                      <a:r>
                        <a:rPr lang="es-CO" sz="1000"/>
                        <a:t>Gráfico de dispersión, residuos estandarizados (&gt;3), leverage, distancia de Cook (&gt;4/n).</a:t>
                      </a:r>
                    </a:p>
                  </a:txBody>
                  <a:tcPr marL="32717" marR="32717" marT="16358" marB="16358" anchor="ctr"/>
                </a:tc>
                <a:tc>
                  <a:txBody>
                    <a:bodyPr/>
                    <a:lstStyle/>
                    <a:p>
                      <a:pPr>
                        <a:buNone/>
                      </a:pPr>
                      <a:r>
                        <a:rPr lang="es-CO" sz="1000"/>
                        <a:t>Distorsionan la pendiente, inflan errores, cambian los resultados.</a:t>
                      </a:r>
                    </a:p>
                  </a:txBody>
                  <a:tcPr marL="32717" marR="32717" marT="16358" marB="16358" anchor="ctr"/>
                </a:tc>
                <a:tc>
                  <a:txBody>
                    <a:bodyPr/>
                    <a:lstStyle/>
                    <a:p>
                      <a:pPr>
                        <a:buNone/>
                      </a:pPr>
                      <a:r>
                        <a:rPr lang="es-CO" sz="1000" dirty="0"/>
                        <a:t>Revisar calidad de datos, eliminar casos justificados, transformar variables, usar regresión robusta, comparar con y sin </a:t>
                      </a:r>
                      <a:r>
                        <a:rPr lang="es-CO" sz="1000" dirty="0" err="1"/>
                        <a:t>outlier</a:t>
                      </a:r>
                      <a:r>
                        <a:rPr lang="es-CO" sz="1000" dirty="0"/>
                        <a:t>.</a:t>
                      </a:r>
                    </a:p>
                  </a:txBody>
                  <a:tcPr marL="32717" marR="32717" marT="16358" marB="16358" anchor="ctr"/>
                </a:tc>
                <a:extLst>
                  <a:ext uri="{0D108BD9-81ED-4DB2-BD59-A6C34878D82A}">
                    <a16:rowId xmlns:a16="http://schemas.microsoft.com/office/drawing/2014/main" val="2978602119"/>
                  </a:ext>
                </a:extLst>
              </a:tr>
            </a:tbl>
          </a:graphicData>
        </a:graphic>
      </p:graphicFrame>
    </p:spTree>
    <p:extLst>
      <p:ext uri="{BB962C8B-B14F-4D97-AF65-F5344CB8AC3E}">
        <p14:creationId xmlns:p14="http://schemas.microsoft.com/office/powerpoint/2010/main" val="772280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670BB2-3585-6177-858F-EDEE3C396C31}"/>
              </a:ext>
            </a:extLst>
          </p:cNvPr>
          <p:cNvSpPr>
            <a:spLocks noGrp="1"/>
          </p:cNvSpPr>
          <p:nvPr>
            <p:ph type="title"/>
          </p:nvPr>
        </p:nvSpPr>
        <p:spPr/>
        <p:txBody>
          <a:bodyPr/>
          <a:lstStyle/>
          <a:p>
            <a:r>
              <a:rPr lang="es-CO" dirty="0"/>
              <a:t>Calidad del modelo</a:t>
            </a:r>
          </a:p>
        </p:txBody>
      </p:sp>
      <p:pic>
        <p:nvPicPr>
          <p:cNvPr id="5" name="Marcador de contenido 4">
            <a:extLst>
              <a:ext uri="{FF2B5EF4-FFF2-40B4-BE49-F238E27FC236}">
                <a16:creationId xmlns:a16="http://schemas.microsoft.com/office/drawing/2014/main" id="{607C3E77-C412-8920-084A-C18CD34877DD}"/>
              </a:ext>
            </a:extLst>
          </p:cNvPr>
          <p:cNvPicPr>
            <a:picLocks noGrp="1" noChangeAspect="1"/>
          </p:cNvPicPr>
          <p:nvPr>
            <p:ph sz="half" idx="1"/>
          </p:nvPr>
        </p:nvPicPr>
        <p:blipFill>
          <a:blip r:embed="rId2"/>
          <a:stretch>
            <a:fillRect/>
          </a:stretch>
        </p:blipFill>
        <p:spPr>
          <a:xfrm>
            <a:off x="838200" y="3659779"/>
            <a:ext cx="5181600" cy="683029"/>
          </a:xfrm>
          <a:prstGeom prst="rect">
            <a:avLst/>
          </a:prstGeom>
        </p:spPr>
      </p:pic>
      <p:sp>
        <p:nvSpPr>
          <p:cNvPr id="4" name="Marcador de contenido 3">
            <a:extLst>
              <a:ext uri="{FF2B5EF4-FFF2-40B4-BE49-F238E27FC236}">
                <a16:creationId xmlns:a16="http://schemas.microsoft.com/office/drawing/2014/main" id="{A9230B64-3DE6-90C5-241B-539F709D3D0F}"/>
              </a:ext>
            </a:extLst>
          </p:cNvPr>
          <p:cNvSpPr>
            <a:spLocks noGrp="1"/>
          </p:cNvSpPr>
          <p:nvPr>
            <p:ph sz="half" idx="2"/>
          </p:nvPr>
        </p:nvSpPr>
        <p:spPr/>
        <p:txBody>
          <a:bodyPr>
            <a:normAutofit fontScale="85000" lnSpcReduction="20000"/>
          </a:bodyPr>
          <a:lstStyle/>
          <a:p>
            <a:r>
              <a:rPr lang="es-CO" b="1" dirty="0"/>
              <a:t>Error estándar residual (652.1):</a:t>
            </a:r>
            <a:r>
              <a:rPr lang="es-CO" dirty="0"/>
              <a:t> en promedio, las predicciones se desvían del ingreso real en ~652 unidades.</a:t>
            </a:r>
          </a:p>
          <a:p>
            <a:r>
              <a:rPr lang="es-CO" b="1" dirty="0"/>
              <a:t>R² = 0.325:</a:t>
            </a:r>
            <a:r>
              <a:rPr lang="es-CO" dirty="0"/>
              <a:t> el modelo explica solo el </a:t>
            </a:r>
            <a:r>
              <a:rPr lang="es-CO" b="1" dirty="0"/>
              <a:t>32.5% de la variación</a:t>
            </a:r>
            <a:r>
              <a:rPr lang="es-CO" dirty="0"/>
              <a:t> de los ingresos.</a:t>
            </a:r>
          </a:p>
          <a:p>
            <a:pPr lvl="1"/>
            <a:r>
              <a:rPr lang="es-CO" dirty="0"/>
              <a:t>Es decir, la educación importa, pero no lo explica todo (hay otros factores: experiencia, género, región, sector económico…).</a:t>
            </a:r>
          </a:p>
          <a:p>
            <a:r>
              <a:rPr lang="es-CO" b="1" dirty="0"/>
              <a:t>F-</a:t>
            </a:r>
            <a:r>
              <a:rPr lang="es-CO" b="1" dirty="0" err="1"/>
              <a:t>statistic</a:t>
            </a:r>
            <a:r>
              <a:rPr lang="es-CO" b="1" dirty="0"/>
              <a:t>:</a:t>
            </a:r>
            <a:r>
              <a:rPr lang="es-CO" dirty="0"/>
              <a:t> prueba conjunta del modelo. Muy significativo (p &lt; 2e-16), lo que confirma que la variable educación tiene poder explicativo.</a:t>
            </a:r>
          </a:p>
          <a:p>
            <a:endParaRPr lang="es-CO" dirty="0"/>
          </a:p>
        </p:txBody>
      </p:sp>
    </p:spTree>
    <p:extLst>
      <p:ext uri="{BB962C8B-B14F-4D97-AF65-F5344CB8AC3E}">
        <p14:creationId xmlns:p14="http://schemas.microsoft.com/office/powerpoint/2010/main" val="2801886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A270C3-ACFE-BDAF-0344-26BDD57633FB}"/>
              </a:ext>
            </a:extLst>
          </p:cNvPr>
          <p:cNvSpPr>
            <a:spLocks noGrp="1"/>
          </p:cNvSpPr>
          <p:nvPr>
            <p:ph type="title"/>
          </p:nvPr>
        </p:nvSpPr>
        <p:spPr/>
        <p:txBody>
          <a:bodyPr/>
          <a:lstStyle/>
          <a:p>
            <a:r>
              <a:rPr lang="es-CO" dirty="0"/>
              <a:t>Verificación de linealidad</a:t>
            </a:r>
          </a:p>
        </p:txBody>
      </p:sp>
      <p:pic>
        <p:nvPicPr>
          <p:cNvPr id="5" name="Marcador de contenido 4">
            <a:extLst>
              <a:ext uri="{FF2B5EF4-FFF2-40B4-BE49-F238E27FC236}">
                <a16:creationId xmlns:a16="http://schemas.microsoft.com/office/drawing/2014/main" id="{F80761C9-16F2-56E1-C606-FFF15FCF1B17}"/>
              </a:ext>
            </a:extLst>
          </p:cNvPr>
          <p:cNvPicPr>
            <a:picLocks noGrp="1" noChangeAspect="1"/>
          </p:cNvPicPr>
          <p:nvPr>
            <p:ph sz="half" idx="1"/>
          </p:nvPr>
        </p:nvPicPr>
        <p:blipFill>
          <a:blip r:embed="rId2"/>
          <a:stretch>
            <a:fillRect/>
          </a:stretch>
        </p:blipFill>
        <p:spPr>
          <a:xfrm>
            <a:off x="838200" y="2129942"/>
            <a:ext cx="5181600" cy="3742703"/>
          </a:xfrm>
          <a:prstGeom prst="rect">
            <a:avLst/>
          </a:prstGeom>
        </p:spPr>
      </p:pic>
      <p:sp>
        <p:nvSpPr>
          <p:cNvPr id="4" name="Marcador de contenido 3">
            <a:extLst>
              <a:ext uri="{FF2B5EF4-FFF2-40B4-BE49-F238E27FC236}">
                <a16:creationId xmlns:a16="http://schemas.microsoft.com/office/drawing/2014/main" id="{EA99F7DE-111D-9B96-3619-C98E37FE7DE8}"/>
              </a:ext>
            </a:extLst>
          </p:cNvPr>
          <p:cNvSpPr>
            <a:spLocks noGrp="1"/>
          </p:cNvSpPr>
          <p:nvPr>
            <p:ph sz="half" idx="2"/>
          </p:nvPr>
        </p:nvSpPr>
        <p:spPr/>
        <p:txBody>
          <a:bodyPr>
            <a:normAutofit fontScale="47500" lnSpcReduction="20000"/>
          </a:bodyPr>
          <a:lstStyle/>
          <a:p>
            <a:pPr marL="0" indent="0">
              <a:buNone/>
            </a:pPr>
            <a:r>
              <a:rPr lang="es-CO" b="1" dirty="0"/>
              <a:t>1. Qué muestra</a:t>
            </a:r>
          </a:p>
          <a:p>
            <a:pPr lvl="1"/>
            <a:r>
              <a:rPr lang="es-CO" b="1" dirty="0"/>
              <a:t>Puntos negros</a:t>
            </a:r>
            <a:r>
              <a:rPr lang="es-CO" dirty="0"/>
              <a:t>: cada observación, con sus años de educación en el eje X y su ingreso en el eje Y.</a:t>
            </a:r>
          </a:p>
          <a:p>
            <a:pPr lvl="1"/>
            <a:r>
              <a:rPr lang="es-CO" b="1" dirty="0"/>
              <a:t>Línea roja</a:t>
            </a:r>
            <a:r>
              <a:rPr lang="es-CO" dirty="0"/>
              <a:t>: el ajuste del modelo lineal ingenuo (Ingreso ~ Años de educación).</a:t>
            </a:r>
          </a:p>
          <a:p>
            <a:pPr lvl="1"/>
            <a:r>
              <a:rPr lang="es-CO" b="1" dirty="0"/>
              <a:t>Línea azul (LOESS)</a:t>
            </a:r>
            <a:r>
              <a:rPr lang="es-CO" dirty="0"/>
              <a:t>: una curva flexible que se ajusta a los datos sin asumir forma recta.</a:t>
            </a:r>
          </a:p>
          <a:p>
            <a:pPr marL="0" indent="0">
              <a:buNone/>
            </a:pPr>
            <a:r>
              <a:rPr lang="es-CO" b="1" dirty="0"/>
              <a:t>2. Qué observamos</a:t>
            </a:r>
          </a:p>
          <a:p>
            <a:pPr lvl="1"/>
            <a:r>
              <a:rPr lang="es-CO" b="1" dirty="0"/>
              <a:t>Tendencia general positiva</a:t>
            </a:r>
            <a:endParaRPr lang="es-CO" dirty="0"/>
          </a:p>
          <a:p>
            <a:pPr lvl="2"/>
            <a:r>
              <a:rPr lang="es-CO" dirty="0"/>
              <a:t>A más años de educación, los ingresos tienden a ser mayores.</a:t>
            </a:r>
          </a:p>
          <a:p>
            <a:pPr lvl="2"/>
            <a:r>
              <a:rPr lang="es-CO" dirty="0"/>
              <a:t>La recta roja capta esta tendencia básica.</a:t>
            </a:r>
          </a:p>
          <a:p>
            <a:pPr lvl="1"/>
            <a:r>
              <a:rPr lang="es-CO" b="1" dirty="0"/>
              <a:t>Desajuste entre recta y curva</a:t>
            </a:r>
            <a:endParaRPr lang="es-CO" dirty="0"/>
          </a:p>
          <a:p>
            <a:pPr lvl="2"/>
            <a:r>
              <a:rPr lang="es-CO" dirty="0"/>
              <a:t>La curva azul LOESS muestra que la relación no es perfectamente recta:</a:t>
            </a:r>
          </a:p>
          <a:p>
            <a:pPr lvl="3"/>
            <a:r>
              <a:rPr lang="es-CO" dirty="0"/>
              <a:t>En los primeros años de educación (0–5) los ingresos crecen un poco más rápido que lo que predice la recta.</a:t>
            </a:r>
          </a:p>
          <a:p>
            <a:pPr lvl="3"/>
            <a:r>
              <a:rPr lang="es-CO" dirty="0"/>
              <a:t>Entre 10 y 15 años la curva se aplana un poco en comparación con la recta.</a:t>
            </a:r>
          </a:p>
          <a:p>
            <a:pPr lvl="3"/>
            <a:r>
              <a:rPr lang="es-CO" dirty="0"/>
              <a:t>Hacia 20 años vuelve a subir ligeramente menos que la recta.</a:t>
            </a:r>
          </a:p>
          <a:p>
            <a:pPr lvl="1"/>
            <a:r>
              <a:rPr lang="es-CO" dirty="0"/>
              <a:t>Esto indica </a:t>
            </a:r>
            <a:r>
              <a:rPr lang="es-CO" b="1" dirty="0"/>
              <a:t>no linealidad</a:t>
            </a:r>
            <a:r>
              <a:rPr lang="es-CO" dirty="0"/>
              <a:t>: el efecto de cada año adicional de educación no es constante.</a:t>
            </a:r>
          </a:p>
          <a:p>
            <a:pPr lvl="1"/>
            <a:r>
              <a:rPr lang="es-CO" b="1" dirty="0"/>
              <a:t>Dispersión amplia</a:t>
            </a:r>
            <a:endParaRPr lang="es-CO" dirty="0"/>
          </a:p>
          <a:p>
            <a:pPr lvl="2"/>
            <a:r>
              <a:rPr lang="es-CO" dirty="0"/>
              <a:t>Para un mismo nivel de educación, los ingresos varían mucho (ej. con 15 años de educación hay personas en 1500 y otras en 4000).</a:t>
            </a:r>
          </a:p>
          <a:p>
            <a:pPr lvl="2"/>
            <a:r>
              <a:rPr lang="es-CO" dirty="0"/>
              <a:t>Esto significa que la educación importa, pero no es el único factor.</a:t>
            </a:r>
          </a:p>
          <a:p>
            <a:endParaRPr lang="es-CO" dirty="0"/>
          </a:p>
        </p:txBody>
      </p:sp>
    </p:spTree>
    <p:extLst>
      <p:ext uri="{BB962C8B-B14F-4D97-AF65-F5344CB8AC3E}">
        <p14:creationId xmlns:p14="http://schemas.microsoft.com/office/powerpoint/2010/main" val="1120436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9A9846-70AC-C199-AFE3-E73F67A0F122}"/>
              </a:ext>
            </a:extLst>
          </p:cNvPr>
          <p:cNvSpPr>
            <a:spLocks noGrp="1"/>
          </p:cNvSpPr>
          <p:nvPr>
            <p:ph type="title"/>
          </p:nvPr>
        </p:nvSpPr>
        <p:spPr/>
        <p:txBody>
          <a:bodyPr/>
          <a:lstStyle/>
          <a:p>
            <a:r>
              <a:rPr lang="es-CO" dirty="0"/>
              <a:t>Residuos vs </a:t>
            </a:r>
            <a:r>
              <a:rPr lang="es-CO" dirty="0" err="1"/>
              <a:t>prediciones</a:t>
            </a:r>
            <a:endParaRPr lang="es-CO" dirty="0"/>
          </a:p>
        </p:txBody>
      </p:sp>
      <p:pic>
        <p:nvPicPr>
          <p:cNvPr id="5" name="Marcador de contenido 4">
            <a:extLst>
              <a:ext uri="{FF2B5EF4-FFF2-40B4-BE49-F238E27FC236}">
                <a16:creationId xmlns:a16="http://schemas.microsoft.com/office/drawing/2014/main" id="{C2A82CB4-7F43-0799-FCA2-8A0A15027FF6}"/>
              </a:ext>
            </a:extLst>
          </p:cNvPr>
          <p:cNvPicPr>
            <a:picLocks noGrp="1" noChangeAspect="1"/>
          </p:cNvPicPr>
          <p:nvPr>
            <p:ph sz="half" idx="1"/>
          </p:nvPr>
        </p:nvPicPr>
        <p:blipFill>
          <a:blip r:embed="rId2"/>
          <a:stretch>
            <a:fillRect/>
          </a:stretch>
        </p:blipFill>
        <p:spPr>
          <a:xfrm>
            <a:off x="838200" y="2129942"/>
            <a:ext cx="5181600" cy="3742703"/>
          </a:xfrm>
          <a:prstGeom prst="rect">
            <a:avLst/>
          </a:prstGeom>
        </p:spPr>
      </p:pic>
      <p:sp>
        <p:nvSpPr>
          <p:cNvPr id="4" name="Marcador de contenido 3">
            <a:extLst>
              <a:ext uri="{FF2B5EF4-FFF2-40B4-BE49-F238E27FC236}">
                <a16:creationId xmlns:a16="http://schemas.microsoft.com/office/drawing/2014/main" id="{613D8CD6-B6D3-A0BC-DB23-F13F2FB0CF2B}"/>
              </a:ext>
            </a:extLst>
          </p:cNvPr>
          <p:cNvSpPr>
            <a:spLocks noGrp="1"/>
          </p:cNvSpPr>
          <p:nvPr>
            <p:ph sz="half" idx="2"/>
          </p:nvPr>
        </p:nvSpPr>
        <p:spPr/>
        <p:txBody>
          <a:bodyPr>
            <a:normAutofit fontScale="47500" lnSpcReduction="20000"/>
          </a:bodyPr>
          <a:lstStyle/>
          <a:p>
            <a:pPr marL="0" indent="0">
              <a:buNone/>
            </a:pPr>
            <a:r>
              <a:rPr lang="es-CO" b="1" dirty="0"/>
              <a:t>1. Qué vemos en el gráfico</a:t>
            </a:r>
          </a:p>
          <a:p>
            <a:pPr lvl="1"/>
            <a:r>
              <a:rPr lang="es-CO" b="1" dirty="0"/>
              <a:t>Eje X (horizontal):</a:t>
            </a:r>
            <a:r>
              <a:rPr lang="es-CO" dirty="0"/>
              <a:t> valores predichos por el modelo lineal ingenuo (M1).</a:t>
            </a:r>
          </a:p>
          <a:p>
            <a:pPr lvl="1"/>
            <a:r>
              <a:rPr lang="es-CO" b="1" dirty="0"/>
              <a:t>Eje Y (vertical):</a:t>
            </a:r>
            <a:r>
              <a:rPr lang="es-CO" dirty="0"/>
              <a:t> residuos (diferencia entre lo observado y lo predicho).</a:t>
            </a:r>
          </a:p>
          <a:p>
            <a:pPr lvl="1"/>
            <a:r>
              <a:rPr lang="es-CO" b="1" dirty="0"/>
              <a:t>Línea negra punteada:</a:t>
            </a:r>
            <a:r>
              <a:rPr lang="es-CO" dirty="0"/>
              <a:t> referencia en 0 → el lugar donde los residuos deberían estar centrados si el modelo ajusta bien.</a:t>
            </a:r>
          </a:p>
          <a:p>
            <a:pPr lvl="1"/>
            <a:r>
              <a:rPr lang="es-CO" b="1" dirty="0"/>
              <a:t>Línea azul (LOESS):</a:t>
            </a:r>
            <a:r>
              <a:rPr lang="es-CO" dirty="0"/>
              <a:t> tendencia suavizada de los residuos → sirve para detectar patrones.</a:t>
            </a:r>
          </a:p>
          <a:p>
            <a:pPr marL="0" indent="0">
              <a:buNone/>
            </a:pPr>
            <a:r>
              <a:rPr lang="es-CO" b="1" dirty="0"/>
              <a:t>2. Interpretación</a:t>
            </a:r>
          </a:p>
          <a:p>
            <a:pPr lvl="1"/>
            <a:r>
              <a:rPr lang="es-CO" b="1" dirty="0"/>
              <a:t>Los residuos no son completamente aleatorios</a:t>
            </a:r>
            <a:endParaRPr lang="es-CO" dirty="0"/>
          </a:p>
          <a:p>
            <a:pPr lvl="2"/>
            <a:r>
              <a:rPr lang="es-CO" dirty="0"/>
              <a:t>La línea azul muestra una ligera curva (sube, se aplana, baja).</a:t>
            </a:r>
          </a:p>
          <a:p>
            <a:pPr lvl="2"/>
            <a:r>
              <a:rPr lang="es-CO" dirty="0"/>
              <a:t>Eso sugiere una </a:t>
            </a:r>
            <a:r>
              <a:rPr lang="es-CO" b="1" dirty="0"/>
              <a:t>forma en U/S</a:t>
            </a:r>
            <a:r>
              <a:rPr lang="es-CO" dirty="0"/>
              <a:t>, típica de que la relación real entre educación e ingresos </a:t>
            </a:r>
            <a:r>
              <a:rPr lang="es-CO" b="1" dirty="0"/>
              <a:t>no es recta</a:t>
            </a:r>
            <a:r>
              <a:rPr lang="es-CO" dirty="0"/>
              <a:t>.</a:t>
            </a:r>
          </a:p>
          <a:p>
            <a:pPr lvl="1"/>
            <a:r>
              <a:rPr lang="es-CO" b="1" dirty="0"/>
              <a:t>Problema detectado: violación de la linealidad</a:t>
            </a:r>
            <a:endParaRPr lang="es-CO" dirty="0"/>
          </a:p>
          <a:p>
            <a:pPr lvl="2"/>
            <a:r>
              <a:rPr lang="es-CO" dirty="0"/>
              <a:t>En los valores más bajos y más altos de ingreso predicho, los residuos se van hacia abajo.</a:t>
            </a:r>
          </a:p>
          <a:p>
            <a:pPr lvl="2"/>
            <a:r>
              <a:rPr lang="es-CO" dirty="0"/>
              <a:t>En la parte media, los residuos tienden a ser positivos.</a:t>
            </a:r>
          </a:p>
          <a:p>
            <a:pPr lvl="2"/>
            <a:r>
              <a:rPr lang="es-CO" dirty="0"/>
              <a:t>Esto indica que la recta (modelo ingenuo) </a:t>
            </a:r>
            <a:r>
              <a:rPr lang="es-CO" b="1" dirty="0"/>
              <a:t>subestima</a:t>
            </a:r>
            <a:r>
              <a:rPr lang="es-CO" dirty="0"/>
              <a:t> en los extremos y </a:t>
            </a:r>
            <a:r>
              <a:rPr lang="es-CO" b="1" dirty="0"/>
              <a:t>sobreestima</a:t>
            </a:r>
            <a:r>
              <a:rPr lang="es-CO" dirty="0"/>
              <a:t> en el centro.</a:t>
            </a:r>
          </a:p>
          <a:p>
            <a:pPr lvl="1"/>
            <a:r>
              <a:rPr lang="es-CO" b="1" dirty="0"/>
              <a:t>Magnitud de los residuos</a:t>
            </a:r>
            <a:endParaRPr lang="es-CO" dirty="0"/>
          </a:p>
          <a:p>
            <a:pPr lvl="2"/>
            <a:r>
              <a:rPr lang="es-CO" dirty="0"/>
              <a:t>Varios residuos pasan de ±1000 (e incluso hasta 2000).</a:t>
            </a:r>
          </a:p>
          <a:p>
            <a:pPr lvl="2"/>
            <a:r>
              <a:rPr lang="es-CO" dirty="0"/>
              <a:t>Dado que los ingresos típicos estaban en el rango de 1000–4000, esos errores representan entre 25% y 50% → bastante altos.</a:t>
            </a:r>
          </a:p>
          <a:p>
            <a:endParaRPr lang="es-CO" dirty="0"/>
          </a:p>
        </p:txBody>
      </p:sp>
    </p:spTree>
    <p:extLst>
      <p:ext uri="{BB962C8B-B14F-4D97-AF65-F5344CB8AC3E}">
        <p14:creationId xmlns:p14="http://schemas.microsoft.com/office/powerpoint/2010/main" val="3710970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2F500-7018-4860-0042-B6A938B33607}"/>
              </a:ext>
            </a:extLst>
          </p:cNvPr>
          <p:cNvSpPr>
            <a:spLocks noGrp="1"/>
          </p:cNvSpPr>
          <p:nvPr>
            <p:ph type="title"/>
          </p:nvPr>
        </p:nvSpPr>
        <p:spPr/>
        <p:txBody>
          <a:bodyPr/>
          <a:lstStyle/>
          <a:p>
            <a:r>
              <a:rPr lang="es-CO" dirty="0"/>
              <a:t>Prueba RESET</a:t>
            </a:r>
          </a:p>
        </p:txBody>
      </p:sp>
      <p:pic>
        <p:nvPicPr>
          <p:cNvPr id="5" name="Marcador de contenido 4">
            <a:extLst>
              <a:ext uri="{FF2B5EF4-FFF2-40B4-BE49-F238E27FC236}">
                <a16:creationId xmlns:a16="http://schemas.microsoft.com/office/drawing/2014/main" id="{02EA5CA3-43E7-0058-932D-6426C081836B}"/>
              </a:ext>
            </a:extLst>
          </p:cNvPr>
          <p:cNvPicPr>
            <a:picLocks noGrp="1" noChangeAspect="1"/>
          </p:cNvPicPr>
          <p:nvPr>
            <p:ph sz="half" idx="1"/>
          </p:nvPr>
        </p:nvPicPr>
        <p:blipFill>
          <a:blip r:embed="rId2"/>
          <a:stretch>
            <a:fillRect/>
          </a:stretch>
        </p:blipFill>
        <p:spPr>
          <a:xfrm>
            <a:off x="914400" y="3436144"/>
            <a:ext cx="5029200" cy="1130300"/>
          </a:xfrm>
          <a:prstGeom prst="rect">
            <a:avLst/>
          </a:prstGeom>
        </p:spPr>
      </p:pic>
      <p:sp>
        <p:nvSpPr>
          <p:cNvPr id="4" name="Marcador de contenido 3">
            <a:extLst>
              <a:ext uri="{FF2B5EF4-FFF2-40B4-BE49-F238E27FC236}">
                <a16:creationId xmlns:a16="http://schemas.microsoft.com/office/drawing/2014/main" id="{DC489149-AAA3-3D4F-409D-C2F292CBF30C}"/>
              </a:ext>
            </a:extLst>
          </p:cNvPr>
          <p:cNvSpPr>
            <a:spLocks noGrp="1"/>
          </p:cNvSpPr>
          <p:nvPr>
            <p:ph sz="half" idx="2"/>
          </p:nvPr>
        </p:nvSpPr>
        <p:spPr/>
        <p:txBody>
          <a:bodyPr>
            <a:normAutofit fontScale="77500" lnSpcReduction="20000"/>
          </a:bodyPr>
          <a:lstStyle/>
          <a:p>
            <a:r>
              <a:rPr lang="es-CO" b="1" dirty="0"/>
              <a:t>Hipótesis nula (H0):</a:t>
            </a:r>
            <a:r>
              <a:rPr lang="es-CO" dirty="0"/>
              <a:t> la forma funcional lineal está bien especificada.</a:t>
            </a:r>
          </a:p>
          <a:p>
            <a:r>
              <a:rPr lang="es-CO" b="1" dirty="0"/>
              <a:t>p-</a:t>
            </a:r>
            <a:r>
              <a:rPr lang="es-CO" b="1" dirty="0" err="1"/>
              <a:t>value</a:t>
            </a:r>
            <a:r>
              <a:rPr lang="es-CO" b="1" dirty="0"/>
              <a:t> = 0.316</a:t>
            </a:r>
            <a:r>
              <a:rPr lang="es-CO" dirty="0"/>
              <a:t> → es mayor que 0.05.</a:t>
            </a:r>
          </a:p>
          <a:p>
            <a:r>
              <a:rPr lang="es-CO" b="1" dirty="0"/>
              <a:t>Interpretación:</a:t>
            </a:r>
            <a:r>
              <a:rPr lang="es-CO" dirty="0"/>
              <a:t> </a:t>
            </a:r>
            <a:r>
              <a:rPr lang="es-CO" i="1" dirty="0"/>
              <a:t>no hay evidencia estadística para rechazar la linealidad</a:t>
            </a:r>
            <a:r>
              <a:rPr lang="es-CO" dirty="0"/>
              <a:t>.</a:t>
            </a:r>
          </a:p>
          <a:p>
            <a:pPr lvl="1"/>
            <a:r>
              <a:rPr lang="es-CO" dirty="0"/>
              <a:t>Ojo: esto </a:t>
            </a:r>
            <a:r>
              <a:rPr lang="es-CO" b="1" dirty="0"/>
              <a:t>no significa que la relación sea perfectamente lineal</a:t>
            </a:r>
            <a:r>
              <a:rPr lang="es-CO" dirty="0"/>
              <a:t>, sino que con esta prueba no se detecta mala especificación.</a:t>
            </a:r>
          </a:p>
          <a:p>
            <a:pPr lvl="1"/>
            <a:r>
              <a:rPr lang="es-CO" dirty="0"/>
              <a:t>Los gráficos de residuos (que sí muestran una curvatura ligera) siguen siendo una alerta.</a:t>
            </a:r>
          </a:p>
          <a:p>
            <a:r>
              <a:rPr lang="es-CO" dirty="0"/>
              <a:t>Conclusión: “El test RESET no encontró problemas, pero visualmente vemos señales de curvatura, así que seguimos explorando”.</a:t>
            </a:r>
          </a:p>
          <a:p>
            <a:endParaRPr lang="es-CO" dirty="0"/>
          </a:p>
        </p:txBody>
      </p:sp>
    </p:spTree>
    <p:extLst>
      <p:ext uri="{BB962C8B-B14F-4D97-AF65-F5344CB8AC3E}">
        <p14:creationId xmlns:p14="http://schemas.microsoft.com/office/powerpoint/2010/main" val="315556401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257</TotalTime>
  <Words>5899</Words>
  <Application>Microsoft Macintosh PowerPoint</Application>
  <PresentationFormat>Panorámica</PresentationFormat>
  <Paragraphs>455</Paragraphs>
  <Slides>50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50</vt:i4>
      </vt:variant>
    </vt:vector>
  </HeadingPairs>
  <TitlesOfParts>
    <vt:vector size="54" baseType="lpstr">
      <vt:lpstr>Aptos</vt:lpstr>
      <vt:lpstr>Aptos Display</vt:lpstr>
      <vt:lpstr>Arial</vt:lpstr>
      <vt:lpstr>Tema de Office</vt:lpstr>
      <vt:lpstr>¿Qué hacer cuando una regresión lineal tiene problemas? </vt:lpstr>
      <vt:lpstr>Qué significa “linealidad”</vt:lpstr>
      <vt:lpstr>Cómo descubrimos que no hay linealidad</vt:lpstr>
      <vt:lpstr>Modelo ingenuo</vt:lpstr>
      <vt:lpstr>Coeficientes</vt:lpstr>
      <vt:lpstr>Calidad del modelo</vt:lpstr>
      <vt:lpstr>Verificación de linealidad</vt:lpstr>
      <vt:lpstr>Residuos vs prediciones</vt:lpstr>
      <vt:lpstr>Prueba RESET</vt:lpstr>
      <vt:lpstr>Correción 1: modelo cuadrático</vt:lpstr>
      <vt:lpstr>Visual modelo cuadrático</vt:lpstr>
      <vt:lpstr>Corrección 2: modelo logarítmico</vt:lpstr>
      <vt:lpstr>Visual modelo logarítmico</vt:lpstr>
      <vt:lpstr>Comparación de los tres modelos</vt:lpstr>
      <vt:lpstr>Qué significa “normalidad”</vt:lpstr>
      <vt:lpstr>¿Cómo descubrimos que NO hay normalidad?</vt:lpstr>
      <vt:lpstr>Verificación gráfica</vt:lpstr>
      <vt:lpstr>Prueba Shapiro</vt:lpstr>
      <vt:lpstr>Corrección 1: transformación logarítmica de Y</vt:lpstr>
      <vt:lpstr>Verificación de normalidad</vt:lpstr>
      <vt:lpstr>Corrección 2: bootstrap</vt:lpstr>
      <vt:lpstr>Resultados bootstrap</vt:lpstr>
      <vt:lpstr>Cuál usar</vt:lpstr>
      <vt:lpstr>Qué significa la “Heterocedasticidad”</vt:lpstr>
      <vt:lpstr>¿Cómo descubrimos que hay heterocedasticidad?</vt:lpstr>
      <vt:lpstr>Detectar heterocedasticidad: Dispersión Y vs X con recta de regresión</vt:lpstr>
      <vt:lpstr>Detectar heterocedasticidad: Residuos vs Valores ajustados </vt:lpstr>
      <vt:lpstr>Detectar heterocedasticidad: Breusch-Pagan</vt:lpstr>
      <vt:lpstr>Corrección 1: logarítmica</vt:lpstr>
      <vt:lpstr>Corrección de heterocedasticidad</vt:lpstr>
      <vt:lpstr>Corrección 2: Errores estándar robustos</vt:lpstr>
      <vt:lpstr>¿Qué significa la “autocorrelación”?</vt:lpstr>
      <vt:lpstr>¿Cómo descubrimos que hay autocorrelación en los residuos?</vt:lpstr>
      <vt:lpstr>Detectar autocorrelación: Residuos en el tiempo </vt:lpstr>
      <vt:lpstr>Detectar autocorrelación: AFC</vt:lpstr>
      <vt:lpstr>Detectar autocorrelación: Durbin Watson</vt:lpstr>
      <vt:lpstr>Corrección 1: rezago de X con respecto a Y</vt:lpstr>
      <vt:lpstr>Revisión de modelo con rezago</vt:lpstr>
      <vt:lpstr>Corrección 2: Newey-West</vt:lpstr>
      <vt:lpstr>Interpretación de la comparación</vt:lpstr>
      <vt:lpstr>Cuál elegir</vt:lpstr>
      <vt:lpstr>¿Qué significa la “multicolinealidad”?</vt:lpstr>
      <vt:lpstr>Cómo detectarla</vt:lpstr>
      <vt:lpstr>Detección</vt:lpstr>
      <vt:lpstr>Corrección 1 y 2</vt:lpstr>
      <vt:lpstr>Corrección 3: Ridge regresión</vt:lpstr>
      <vt:lpstr>Qué son los datos atípicos</vt:lpstr>
      <vt:lpstr>Cómo detectarlos</vt:lpstr>
      <vt:lpstr>Cómo corregir</vt:lpstr>
      <vt:lpstr>Resumen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Natalia Escobar Vaquiro</dc:creator>
  <cp:lastModifiedBy>Natalia Escobar Vaquiro</cp:lastModifiedBy>
  <cp:revision>1</cp:revision>
  <dcterms:created xsi:type="dcterms:W3CDTF">2025-09-24T23:47:55Z</dcterms:created>
  <dcterms:modified xsi:type="dcterms:W3CDTF">2025-09-25T04:05:23Z</dcterms:modified>
</cp:coreProperties>
</file>