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2" r:id="rId10"/>
    <p:sldId id="261" r:id="rId11"/>
    <p:sldId id="267" r:id="rId12"/>
    <p:sldId id="268" r:id="rId13"/>
    <p:sldId id="269" r:id="rId14"/>
    <p:sldId id="280" r:id="rId15"/>
    <p:sldId id="270" r:id="rId16"/>
    <p:sldId id="271" r:id="rId17"/>
    <p:sldId id="281" r:id="rId18"/>
    <p:sldId id="272" r:id="rId19"/>
    <p:sldId id="273" r:id="rId20"/>
    <p:sldId id="274" r:id="rId21"/>
    <p:sldId id="282" r:id="rId22"/>
    <p:sldId id="275" r:id="rId23"/>
    <p:sldId id="276" r:id="rId24"/>
    <p:sldId id="277" r:id="rId25"/>
    <p:sldId id="283" r:id="rId26"/>
    <p:sldId id="278" r:id="rId27"/>
    <p:sldId id="279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CB5F98-6A73-744D-8B7C-3F8C21005A0E}" v="3" dt="2025-09-18T04:15:36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616"/>
  </p:normalViewPr>
  <p:slideViewPr>
    <p:cSldViewPr snapToGrid="0" snapToObjects="1">
      <p:cViewPr varScale="1">
        <p:scale>
          <a:sx n="108" d="100"/>
          <a:sy n="108" d="100"/>
        </p:scale>
        <p:origin x="1784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lia Escobar Váquiro" userId="a23d15a66c3e0b70" providerId="LiveId" clId="{97FF8174-AF75-5146-BA16-7A5847E7D762}"/>
    <pc:docChg chg="modSld">
      <pc:chgData name="Natalia Escobar Váquiro" userId="a23d15a66c3e0b70" providerId="LiveId" clId="{97FF8174-AF75-5146-BA16-7A5847E7D762}" dt="2025-09-18T21:47:09.078" v="15" actId="20577"/>
      <pc:docMkLst>
        <pc:docMk/>
      </pc:docMkLst>
      <pc:sldChg chg="modSp mod">
        <pc:chgData name="Natalia Escobar Váquiro" userId="a23d15a66c3e0b70" providerId="LiveId" clId="{97FF8174-AF75-5146-BA16-7A5847E7D762}" dt="2025-09-18T21:47:09.078" v="15" actId="20577"/>
        <pc:sldMkLst>
          <pc:docMk/>
          <pc:sldMk cId="1161807453" sldId="287"/>
        </pc:sldMkLst>
        <pc:spChg chg="mod">
          <ac:chgData name="Natalia Escobar Váquiro" userId="a23d15a66c3e0b70" providerId="LiveId" clId="{97FF8174-AF75-5146-BA16-7A5847E7D762}" dt="2025-09-18T21:47:09.078" v="15" actId="20577"/>
          <ac:spMkLst>
            <pc:docMk/>
            <pc:sldMk cId="1161807453" sldId="287"/>
            <ac:spMk id="3" creationId="{C99A5490-A25D-A5C5-EC7D-6E48D46305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7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5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0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5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3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3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Regresión</a:t>
            </a:r>
            <a:r>
              <a:rPr dirty="0"/>
              <a:t> lineal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E8FC18E-5405-8BD4-1D87-72558EB5C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Visualización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687CA04-F220-BB1D-0383-099580064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40042"/>
            <a:ext cx="5263664" cy="380197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D8C4753-6F26-ACA2-D116-E3447AC5764F}"/>
              </a:ext>
            </a:extLst>
          </p:cNvPr>
          <p:cNvSpPr txBox="1"/>
          <p:nvPr/>
        </p:nvSpPr>
        <p:spPr>
          <a:xfrm>
            <a:off x="5720865" y="1985210"/>
            <a:ext cx="2965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Interpretación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Intercepto</a:t>
            </a:r>
            <a:r>
              <a:rPr lang="es-CO" dirty="0"/>
              <a:t>: cuando X=0 (cero hijos), el modelo predice alrededor de </a:t>
            </a:r>
            <a:r>
              <a:rPr lang="es-CO" b="1" dirty="0"/>
              <a:t>121 minutos de cuidados</a:t>
            </a:r>
            <a:r>
              <a:rPr lang="es-CO" dirty="0"/>
              <a:t> diarios.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Pendiente</a:t>
            </a:r>
            <a:r>
              <a:rPr lang="es-CO" dirty="0"/>
              <a:t>: cada hijo adicional suma en promedio </a:t>
            </a:r>
            <a:r>
              <a:rPr lang="es-CO" b="1" dirty="0"/>
              <a:t>40 minutos de cuidados</a:t>
            </a:r>
            <a:r>
              <a:rPr lang="es-C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Variabilidad</a:t>
            </a:r>
            <a:r>
              <a:rPr lang="es-CO" dirty="0"/>
              <a:t>: aunque la línea resume la tendencia, hay puntos dispersos alrededor → esto refleja el error aleatorio (ruido).</a:t>
            </a:r>
          </a:p>
          <a:p>
            <a:endParaRPr lang="es-CO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6EF97-8D17-F5A9-2E13-16450855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Regresión lineal múltiple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08639FE-B8C9-C1CE-92D0-21895A57E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CO" b="1" dirty="0"/>
                  <a:t>El modelo estimado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𝑐𝑢𝑖𝑑𝑎𝑑𝑜𝑠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=148.08+40.09⋅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h𝑖𝑗𝑜𝑠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−31.93⋅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𝑠𝑒𝑟𝑣𝑖𝑐𝑖𝑜𝑠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−18.68⋅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𝑒𝑚𝑝𝑙𝑒𝑜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Donde:</a:t>
                </a:r>
              </a:p>
              <a:p>
                <a:r>
                  <a:rPr lang="es-CO" b="1" dirty="0"/>
                  <a:t>cuidados</a:t>
                </a:r>
                <a:r>
                  <a:rPr lang="es-CO" dirty="0"/>
                  <a:t> = minutos de cuidados diarios (dependiente).</a:t>
                </a:r>
              </a:p>
              <a:p>
                <a:r>
                  <a:rPr lang="es-CO" b="1" dirty="0"/>
                  <a:t>hijos</a:t>
                </a:r>
                <a:r>
                  <a:rPr lang="es-CO" dirty="0"/>
                  <a:t> = número de hijos en el hogar.</a:t>
                </a:r>
              </a:p>
              <a:p>
                <a:r>
                  <a:rPr lang="es-CO" b="1" dirty="0"/>
                  <a:t>servicios</a:t>
                </a:r>
                <a:r>
                  <a:rPr lang="es-CO" dirty="0"/>
                  <a:t> = indicador de acceso a servicios de cuidado (1 = sí, 0 = no).</a:t>
                </a:r>
              </a:p>
              <a:p>
                <a:r>
                  <a:rPr lang="es-CO" b="1" dirty="0"/>
                  <a:t>empleo</a:t>
                </a:r>
                <a:r>
                  <a:rPr lang="es-CO" dirty="0"/>
                  <a:t> = indicador de empleo formal de la mujer (1 = sí, 0 = no).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08639FE-B8C9-C1CE-92D0-21895A57E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616" b="-290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57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7FB76-7478-9939-D410-D2B4F11E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Interpretación de coeficientes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55B65-52BC-4889-880B-895974AE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b="1" dirty="0"/>
              <a:t>Intercepto (148.08)</a:t>
            </a:r>
            <a:br>
              <a:rPr lang="es-CO" dirty="0"/>
            </a:br>
            <a:r>
              <a:rPr lang="es-CO" dirty="0"/>
              <a:t>→ En un hogar sin hijos, sin servicios de cuidado y sin empleo formal, se espera alrededor de </a:t>
            </a:r>
            <a:r>
              <a:rPr lang="es-CO" b="1" dirty="0"/>
              <a:t>148 minutos diarios de cuidados</a:t>
            </a:r>
            <a:r>
              <a:rPr lang="es-CO" dirty="0"/>
              <a:t>.</a:t>
            </a:r>
          </a:p>
          <a:p>
            <a:r>
              <a:rPr lang="es-CO" b="1" dirty="0"/>
              <a:t>Hijos (+40.09, p &lt; 0.001)</a:t>
            </a:r>
            <a:br>
              <a:rPr lang="es-CO" dirty="0"/>
            </a:br>
            <a:r>
              <a:rPr lang="es-CO" dirty="0"/>
              <a:t>→ Cada hijo adicional incrementa el tiempo de cuidados en </a:t>
            </a:r>
            <a:r>
              <a:rPr lang="es-CO" b="1" dirty="0"/>
              <a:t>40 minutos</a:t>
            </a:r>
            <a:r>
              <a:rPr lang="es-CO" dirty="0"/>
              <a:t> en promedio, controlando por las demás variables.</a:t>
            </a:r>
          </a:p>
          <a:p>
            <a:r>
              <a:rPr lang="es-CO" b="1" dirty="0"/>
              <a:t>Servicios (-31.93, p &lt; 0.001)</a:t>
            </a:r>
            <a:br>
              <a:rPr lang="es-CO" dirty="0"/>
            </a:br>
            <a:r>
              <a:rPr lang="es-CO" dirty="0"/>
              <a:t>→ Tener acceso a servicios de cuidado reduce el tiempo de cuidados en el hogar en </a:t>
            </a:r>
            <a:r>
              <a:rPr lang="es-CO" b="1" dirty="0"/>
              <a:t>32 minutos</a:t>
            </a:r>
            <a:r>
              <a:rPr lang="es-CO" dirty="0"/>
              <a:t> en promedio, manteniendo todo lo demás constante.</a:t>
            </a:r>
          </a:p>
          <a:p>
            <a:r>
              <a:rPr lang="es-CO" b="1" dirty="0"/>
              <a:t>Empleo formal (-18.68, p &lt; 0.001)</a:t>
            </a:r>
            <a:br>
              <a:rPr lang="es-CO" dirty="0"/>
            </a:br>
            <a:r>
              <a:rPr lang="es-CO" dirty="0"/>
              <a:t>→ Si la mujer está empleada formalmente, dedica en promedio </a:t>
            </a:r>
            <a:r>
              <a:rPr lang="es-CO" b="1" dirty="0"/>
              <a:t>19 minutos menos</a:t>
            </a:r>
            <a:r>
              <a:rPr lang="es-CO" dirty="0"/>
              <a:t> a cuidados en el hogar, controlando por hijos y servicios.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291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A7182-9CC3-A84F-B9B4-75AAECDB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Residuos y bondad de ajuste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4DA2EA-D80F-1B3F-54B8-51BA8E34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b="1" dirty="0"/>
              <a:t>Residuos</a:t>
            </a:r>
          </a:p>
          <a:p>
            <a:pPr lvl="1"/>
            <a:r>
              <a:rPr lang="es-CO" dirty="0"/>
              <a:t>Oscilan entre -29 y +60 minutos → las predicciones son bastante precisas.</a:t>
            </a:r>
          </a:p>
          <a:p>
            <a:pPr lvl="1"/>
            <a:r>
              <a:rPr lang="es-CO" dirty="0"/>
              <a:t>Error estándar residual = </a:t>
            </a:r>
            <a:r>
              <a:rPr lang="es-CO" b="1" dirty="0"/>
              <a:t>18.7 minutos</a:t>
            </a:r>
            <a:r>
              <a:rPr lang="es-CO" dirty="0"/>
              <a:t> → en promedio, el modelo se equivoca en ±19 minutos.</a:t>
            </a:r>
          </a:p>
          <a:p>
            <a:r>
              <a:rPr lang="es-CO" b="1" dirty="0"/>
              <a:t>Bondad de ajuste</a:t>
            </a:r>
          </a:p>
          <a:p>
            <a:pPr lvl="1"/>
            <a:r>
              <a:rPr lang="es-CO" b="1" dirty="0"/>
              <a:t>R² = 0.913</a:t>
            </a:r>
            <a:r>
              <a:rPr lang="es-CO" dirty="0"/>
              <a:t> → El 91.3% de la variación en los cuidados está explicado por las tres variables.</a:t>
            </a:r>
          </a:p>
          <a:p>
            <a:pPr lvl="1"/>
            <a:r>
              <a:rPr lang="es-CO" b="1" dirty="0"/>
              <a:t>R² ajustado = 0.910</a:t>
            </a:r>
            <a:r>
              <a:rPr lang="es-CO" dirty="0"/>
              <a:t> → sigue siendo muy alto, lo que muestra que cada variable aporta información relevante.</a:t>
            </a:r>
          </a:p>
          <a:p>
            <a:pPr lvl="1"/>
            <a:r>
              <a:rPr lang="es-CO" b="1" dirty="0"/>
              <a:t>F-</a:t>
            </a:r>
            <a:r>
              <a:rPr lang="es-CO" b="1" dirty="0" err="1"/>
              <a:t>statistic</a:t>
            </a:r>
            <a:r>
              <a:rPr lang="es-CO" b="1" dirty="0"/>
              <a:t> = 336.3, p &lt; 0.001</a:t>
            </a:r>
            <a:r>
              <a:rPr lang="es-CO" dirty="0"/>
              <a:t> → el modelo en su conjunto es altamente significativo.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816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EAE2A-466C-5E68-C948-FCC9956D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Linealidad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A98409-4514-795E-2A0B-1A76AE9C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b="1" dirty="0"/>
              <a:t>Qué significa</a:t>
            </a:r>
            <a:r>
              <a:rPr lang="es-CO" dirty="0"/>
              <a:t>: La relación entre la variable dependiente (Y) y cada variable independiente (X) debe ser lineal. Es decir, un cambio en XXX produce un cambio proporcional en YYY.</a:t>
            </a:r>
          </a:p>
          <a:p>
            <a:r>
              <a:rPr lang="es-CO" b="1" dirty="0"/>
              <a:t>Por qué es importante</a:t>
            </a:r>
            <a:r>
              <a:rPr lang="es-CO" dirty="0"/>
              <a:t>:</a:t>
            </a:r>
          </a:p>
          <a:p>
            <a:pPr lvl="1"/>
            <a:r>
              <a:rPr lang="es-CO" dirty="0"/>
              <a:t>Si la relación real no es lineal y tratamos de forzar un modelo lineal, las estimaciones serán sesgadas.</a:t>
            </a:r>
          </a:p>
          <a:p>
            <a:pPr lvl="1"/>
            <a:r>
              <a:rPr lang="es-CO" dirty="0"/>
              <a:t>El modelo no captará correctamente los patrones de los datos y las predicciones serán poco confiables.</a:t>
            </a:r>
          </a:p>
          <a:p>
            <a:pPr lvl="1"/>
            <a:r>
              <a:rPr lang="es-CO" dirty="0"/>
              <a:t>Ejemplo: si el tiempo de cuidados crece mucho más cuando se pasa de 2 a 3 hijos que de 0 a 1, el efecto no sería lineal.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2434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540D2-E913-1578-B003-F10B1BA4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Linealidad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28652-C2E9-4B38-CFA2-FD6068D9F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504" y="1600200"/>
            <a:ext cx="2779295" cy="4983162"/>
          </a:xfrm>
        </p:spPr>
        <p:txBody>
          <a:bodyPr>
            <a:normAutofit fontScale="55000" lnSpcReduction="20000"/>
          </a:bodyPr>
          <a:lstStyle/>
          <a:p>
            <a:r>
              <a:rPr lang="es-CO" dirty="0"/>
              <a:t>Los puntos parecen estar </a:t>
            </a:r>
            <a:r>
              <a:rPr lang="es-CO" b="1" dirty="0"/>
              <a:t>dispersos aleatoriamente alrededor de la línea roja</a:t>
            </a:r>
            <a:r>
              <a:rPr lang="es-CO" dirty="0"/>
              <a:t>, sin un patrón curvo evidente.</a:t>
            </a:r>
          </a:p>
          <a:p>
            <a:r>
              <a:rPr lang="es-CO" dirty="0"/>
              <a:t>No se observa una </a:t>
            </a:r>
            <a:r>
              <a:rPr lang="es-CO" b="1" dirty="0"/>
              <a:t>forma de U o arco</a:t>
            </a:r>
            <a:r>
              <a:rPr lang="es-CO" dirty="0"/>
              <a:t>, lo que indica que la relación entre las variables y los cuidados es </a:t>
            </a:r>
            <a:r>
              <a:rPr lang="es-CO" b="1" dirty="0"/>
              <a:t>aproximadamente lineal</a:t>
            </a:r>
            <a:r>
              <a:rPr lang="es-CO" dirty="0"/>
              <a:t>.</a:t>
            </a:r>
          </a:p>
          <a:p>
            <a:r>
              <a:rPr lang="es-CO" dirty="0"/>
              <a:t>Hay cierta dispersión desigual (un poco más amplia en algunos valores ajustados altos), pero no es un patrón sistemático fuerte.</a:t>
            </a:r>
          </a:p>
          <a:p>
            <a:r>
              <a:rPr lang="es-CO" dirty="0"/>
              <a:t>Conclusión: El supuesto de </a:t>
            </a:r>
            <a:r>
              <a:rPr lang="es-CO" b="1" dirty="0"/>
              <a:t>linealidad</a:t>
            </a:r>
            <a:r>
              <a:rPr lang="es-CO" dirty="0"/>
              <a:t> se cumple de manera razonable en este modelo.</a:t>
            </a:r>
          </a:p>
          <a:p>
            <a:pPr lvl="1"/>
            <a:r>
              <a:rPr lang="es-CO" dirty="0"/>
              <a:t>La recta de regresión parece captar adecuadamente la tendencia promedio.</a:t>
            </a:r>
          </a:p>
          <a:p>
            <a:pPr lvl="1"/>
            <a:r>
              <a:rPr lang="es-CO" dirty="0"/>
              <a:t>Los residuos se distribuyen sin estructura clara → buena señal.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24BA49-96F4-2276-A85B-03A8292B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34" y="1778585"/>
            <a:ext cx="5183270" cy="374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2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3B02A-8C01-2A73-D810-7170BCDC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Linealidad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D099FD-49B8-FBFC-556E-673664A6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295" y="1600200"/>
            <a:ext cx="3621504" cy="4983162"/>
          </a:xfrm>
        </p:spPr>
        <p:txBody>
          <a:bodyPr>
            <a:normAutofit fontScale="25000" lnSpcReduction="20000"/>
          </a:bodyPr>
          <a:lstStyle/>
          <a:p>
            <a:r>
              <a:rPr lang="es-CO" sz="4000" b="1" dirty="0"/>
              <a:t>Hijos</a:t>
            </a:r>
          </a:p>
          <a:p>
            <a:pPr lvl="1"/>
            <a:r>
              <a:rPr lang="es-CO" sz="4000" dirty="0"/>
              <a:t>La nube de puntos sigue una </a:t>
            </a:r>
            <a:r>
              <a:rPr lang="es-CO" sz="4000" b="1" dirty="0"/>
              <a:t>tendencia lineal ascendente</a:t>
            </a:r>
            <a:r>
              <a:rPr lang="es-CO" sz="4000" dirty="0"/>
              <a:t> muy clara.</a:t>
            </a:r>
          </a:p>
          <a:p>
            <a:pPr lvl="1"/>
            <a:r>
              <a:rPr lang="es-CO" sz="4000" dirty="0"/>
              <a:t>La línea rosa (ajuste lineal) y la línea azul (suavizado loess) prácticamente coinciden.</a:t>
            </a:r>
          </a:p>
          <a:p>
            <a:pPr lvl="1"/>
            <a:r>
              <a:rPr lang="es-CO" sz="4000" dirty="0"/>
              <a:t>Interpretación: la relación entre </a:t>
            </a:r>
            <a:r>
              <a:rPr lang="es-CO" sz="4000" b="1" dirty="0"/>
              <a:t>hijos</a:t>
            </a:r>
            <a:r>
              <a:rPr lang="es-CO" sz="4000" dirty="0"/>
              <a:t> y </a:t>
            </a:r>
            <a:r>
              <a:rPr lang="es-CO" sz="4000" b="1" dirty="0"/>
              <a:t>minutos de cuidados</a:t>
            </a:r>
            <a:r>
              <a:rPr lang="es-CO" sz="4000" dirty="0"/>
              <a:t> es </a:t>
            </a:r>
            <a:r>
              <a:rPr lang="es-CO" sz="4000" b="1" dirty="0"/>
              <a:t>altamente lineal</a:t>
            </a:r>
            <a:r>
              <a:rPr lang="es-CO" sz="4000" dirty="0"/>
              <a:t>.</a:t>
            </a:r>
          </a:p>
          <a:p>
            <a:r>
              <a:rPr lang="es-CO" sz="4000" b="1" dirty="0"/>
              <a:t>Servicios</a:t>
            </a:r>
          </a:p>
          <a:p>
            <a:pPr lvl="1"/>
            <a:r>
              <a:rPr lang="es-CO" sz="4000" dirty="0"/>
              <a:t>Como es una variable dicotómica (0 = no, 1 = sí), se ven dos grupos de puntos.</a:t>
            </a:r>
          </a:p>
          <a:p>
            <a:pPr lvl="1"/>
            <a:r>
              <a:rPr lang="es-CO" sz="4000" dirty="0"/>
              <a:t>La diferencia entre ambos grupos es casi constante, y las líneas ajustadas son casi planas.</a:t>
            </a:r>
          </a:p>
          <a:p>
            <a:pPr lvl="1"/>
            <a:r>
              <a:rPr lang="es-CO" sz="4000" dirty="0"/>
              <a:t>Interpretación: el efecto de </a:t>
            </a:r>
            <a:r>
              <a:rPr lang="es-CO" sz="4000" b="1" dirty="0"/>
              <a:t>servicios de cuidado</a:t>
            </a:r>
            <a:r>
              <a:rPr lang="es-CO" sz="4000" dirty="0"/>
              <a:t> sobre los cuidados es esencialmente lineal (reduce en promedio los minutos, sin curvaturas ni patrones no lineales).</a:t>
            </a:r>
          </a:p>
          <a:p>
            <a:r>
              <a:rPr lang="es-CO" sz="4000" b="1" dirty="0"/>
              <a:t>Empleo</a:t>
            </a:r>
          </a:p>
          <a:p>
            <a:pPr lvl="1"/>
            <a:r>
              <a:rPr lang="es-CO" sz="4000" dirty="0"/>
              <a:t>También es una variable dicotómica (0 = no, 1 = sí).</a:t>
            </a:r>
          </a:p>
          <a:p>
            <a:pPr lvl="1"/>
            <a:r>
              <a:rPr lang="es-CO" sz="4000" dirty="0"/>
              <a:t>Se ven dos grupos claros (empleo sí/no), con una ligera diferencia entre ellos.</a:t>
            </a:r>
          </a:p>
          <a:p>
            <a:pPr lvl="1"/>
            <a:r>
              <a:rPr lang="es-CO" sz="4000" dirty="0"/>
              <a:t>La línea loess es casi horizontal → no hay evidencia de curvatura.</a:t>
            </a:r>
          </a:p>
          <a:p>
            <a:pPr lvl="1"/>
            <a:r>
              <a:rPr lang="es-CO" sz="4000" dirty="0"/>
              <a:t>Interpretación: el efecto de </a:t>
            </a:r>
            <a:r>
              <a:rPr lang="es-CO" sz="4000" b="1" dirty="0"/>
              <a:t>empleo formal</a:t>
            </a:r>
            <a:r>
              <a:rPr lang="es-CO" sz="4000" dirty="0"/>
              <a:t> sobre los cuidados también es </a:t>
            </a:r>
            <a:r>
              <a:rPr lang="es-CO" sz="4000" b="1" dirty="0"/>
              <a:t>lineal y constante</a:t>
            </a:r>
            <a:r>
              <a:rPr lang="es-CO" sz="4000" dirty="0"/>
              <a:t>.</a:t>
            </a:r>
          </a:p>
          <a:p>
            <a:pPr lvl="1"/>
            <a:endParaRPr lang="es-CO" sz="4000" dirty="0"/>
          </a:p>
          <a:p>
            <a:pPr marL="457200" lvl="1" indent="0">
              <a:buNone/>
            </a:pPr>
            <a:r>
              <a:rPr lang="es-CO" sz="4000" dirty="0"/>
              <a:t>Estos gráficos confirman que un modelo lineal es apropiado. Si alguna de las curvas azules hubiera mostrado una </a:t>
            </a:r>
            <a:r>
              <a:rPr lang="es-CO" sz="4000" b="1" dirty="0"/>
              <a:t>U, arco o curvatura marcada</a:t>
            </a:r>
            <a:r>
              <a:rPr lang="es-CO" sz="4000" dirty="0"/>
              <a:t>, habría sido una señal de que se necesita un término cuadrático/polinómico o una transformación de la variable.</a:t>
            </a:r>
          </a:p>
          <a:p>
            <a:endParaRPr lang="es-CO" sz="4000" dirty="0"/>
          </a:p>
          <a:p>
            <a:pPr lvl="1"/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6F5066-EB7D-EC50-B580-5F7F614F3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62806"/>
            <a:ext cx="4700213" cy="33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9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08237-97D8-FB3D-59B2-98E14AC6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Normalidad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D2FFB-3250-E3DA-3286-C762AF9EE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b="1" dirty="0"/>
              <a:t>Qué significa</a:t>
            </a:r>
            <a:r>
              <a:rPr lang="es-CO" dirty="0"/>
              <a:t>: Los errores (residuos) del modelo deben seguir una distribución aproximadamente normal con media cero.</a:t>
            </a:r>
          </a:p>
          <a:p>
            <a:r>
              <a:rPr lang="es-CO" b="1" dirty="0"/>
              <a:t>Por qué es importante</a:t>
            </a:r>
            <a:r>
              <a:rPr lang="es-CO" dirty="0"/>
              <a:t>:</a:t>
            </a:r>
          </a:p>
          <a:p>
            <a:pPr lvl="1"/>
            <a:r>
              <a:rPr lang="es-CO" dirty="0"/>
              <a:t>La normalidad de los residuos no es necesaria para estimar los coeficientes (los estimadores de mínimos cuadrados siguen siendo insesgados).</a:t>
            </a:r>
          </a:p>
          <a:p>
            <a:pPr lvl="1"/>
            <a:r>
              <a:rPr lang="es-CO" b="1" dirty="0"/>
              <a:t>Pero sí es crucial para la inferencia</a:t>
            </a:r>
            <a:r>
              <a:rPr lang="es-CO" dirty="0"/>
              <a:t>: p-</a:t>
            </a:r>
            <a:r>
              <a:rPr lang="es-CO" dirty="0" err="1"/>
              <a:t>values</a:t>
            </a:r>
            <a:r>
              <a:rPr lang="es-CO" dirty="0"/>
              <a:t>, intervalos de confianza y </a:t>
            </a:r>
            <a:r>
              <a:rPr lang="es-CO" dirty="0" err="1"/>
              <a:t>tests</a:t>
            </a:r>
            <a:r>
              <a:rPr lang="es-CO" dirty="0"/>
              <a:t> de significancia dependen de este supuesto.</a:t>
            </a:r>
          </a:p>
          <a:p>
            <a:pPr lvl="1"/>
            <a:r>
              <a:rPr lang="es-CO" dirty="0"/>
              <a:t>Si no se cumple, los resultados estadísticos (como el “***” de significancia) pueden ser engañosos.</a:t>
            </a:r>
          </a:p>
          <a:p>
            <a:pPr lvl="1"/>
            <a:r>
              <a:rPr lang="es-CO" b="1" dirty="0"/>
              <a:t>Ejemplo </a:t>
            </a:r>
            <a:r>
              <a:rPr lang="es-CO" dirty="0"/>
              <a:t>: Imagina que ajustas un modelo de regresión para explicar los </a:t>
            </a:r>
            <a:r>
              <a:rPr lang="es-CO" b="1" dirty="0"/>
              <a:t>minutos de cuidados</a:t>
            </a:r>
            <a:r>
              <a:rPr lang="es-CO" dirty="0"/>
              <a:t> en los hogares.</a:t>
            </a:r>
          </a:p>
          <a:p>
            <a:pPr lvl="2"/>
            <a:r>
              <a:rPr lang="es-CO" dirty="0"/>
              <a:t>Si los residuos fueran normales, tendrías la mayoría de hogares con pequeños errores de predicción (ej. ±10 min), y pocos hogares con errores grandes.</a:t>
            </a:r>
          </a:p>
          <a:p>
            <a:pPr lvl="2"/>
            <a:r>
              <a:rPr lang="es-CO" dirty="0"/>
              <a:t>Pero si los residuos fueran muy asimétricos (ejemplo: muchos hogares con errores positivos grandes porque hay un grupo que dedica muchísimo más tiempo a los cuidados que el promedio), la campana de Gauss se rompe.</a:t>
            </a:r>
          </a:p>
          <a:p>
            <a:pPr lvl="2"/>
            <a:r>
              <a:rPr lang="es-CO" dirty="0"/>
              <a:t>Eso haría que los </a:t>
            </a:r>
            <a:r>
              <a:rPr lang="es-CO" dirty="0" err="1"/>
              <a:t>tests</a:t>
            </a:r>
            <a:r>
              <a:rPr lang="es-CO" dirty="0"/>
              <a:t> de hipótesis subestimen la variabilidad real → y podrías sobreestimar la “significancia” de algunas variables.</a:t>
            </a:r>
          </a:p>
          <a:p>
            <a:pPr lvl="1"/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8911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8205C-EE3C-C743-9215-D09DB7F5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Normalidad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DEE2B7-81F5-6781-4CD9-AAF199ED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4" y="1600200"/>
            <a:ext cx="3392905" cy="4525963"/>
          </a:xfrm>
        </p:spPr>
        <p:txBody>
          <a:bodyPr>
            <a:normAutofit fontScale="62500" lnSpcReduction="20000"/>
          </a:bodyPr>
          <a:lstStyle/>
          <a:p>
            <a:r>
              <a:rPr lang="es-CO" dirty="0"/>
              <a:t>El supuesto de normalidad </a:t>
            </a:r>
            <a:r>
              <a:rPr lang="es-CO" b="1" dirty="0"/>
              <a:t>se cumple de forma razonable</a:t>
            </a:r>
            <a:r>
              <a:rPr lang="es-CO" dirty="0"/>
              <a:t>: los residuos parecen provenir de una distribución aproximadamente normal.</a:t>
            </a:r>
          </a:p>
          <a:p>
            <a:r>
              <a:rPr lang="es-CO" dirty="0"/>
              <a:t>La ligera asimetría (cola derecha) no es muy preocupante en muestras grandes, pero sí muestra que algunos hogares tuvieron más minutos de cuidados de lo esperado por el modelo.</a:t>
            </a:r>
          </a:p>
          <a:p>
            <a:r>
              <a:rPr lang="es-CO" dirty="0"/>
              <a:t>En la práctica, lo importante es que la mayoría de los residuos estén </a:t>
            </a:r>
            <a:r>
              <a:rPr lang="es-CO" b="1" dirty="0"/>
              <a:t>centrados en torno a 0</a:t>
            </a:r>
            <a:r>
              <a:rPr lang="es-CO" dirty="0"/>
              <a:t> y que no haya una concentración fuerte de valores extremos.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51BB00-CB62-D5F5-6425-6EF90BC66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1" y="2290180"/>
            <a:ext cx="4519172" cy="326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70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B542E-C1C7-5D66-3911-057323A5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Normalidad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D143E-55DB-7965-8354-030DEC293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4" y="1600200"/>
            <a:ext cx="3392905" cy="4525963"/>
          </a:xfrm>
        </p:spPr>
        <p:txBody>
          <a:bodyPr>
            <a:normAutofit fontScale="55000" lnSpcReduction="20000"/>
          </a:bodyPr>
          <a:lstStyle/>
          <a:p>
            <a:r>
              <a:rPr lang="es-CO" dirty="0"/>
              <a:t>En la parte central, la mayoría de los puntos sigue bastante bien la línea roja → los residuos en el centro de la distribución se comportan de forma </a:t>
            </a:r>
            <a:r>
              <a:rPr lang="es-CO" b="1" dirty="0"/>
              <a:t>aproximadamente normal</a:t>
            </a:r>
            <a:r>
              <a:rPr lang="es-CO" dirty="0"/>
              <a:t>.</a:t>
            </a:r>
          </a:p>
          <a:p>
            <a:r>
              <a:rPr lang="es-CO" dirty="0"/>
              <a:t>En los extremos (colas):</a:t>
            </a:r>
          </a:p>
          <a:p>
            <a:r>
              <a:rPr lang="es-CO" dirty="0"/>
              <a:t>A la izquierda, algunos puntos están más alejados → ligeros valores más extremos de lo esperado (colas más pesadas).</a:t>
            </a:r>
          </a:p>
          <a:p>
            <a:r>
              <a:rPr lang="es-CO" dirty="0"/>
              <a:t>A la derecha, varios puntos se alejan bastante hacia arriba → evidencia de </a:t>
            </a:r>
            <a:r>
              <a:rPr lang="es-CO" b="1" dirty="0" err="1"/>
              <a:t>outliers</a:t>
            </a:r>
            <a:r>
              <a:rPr lang="es-CO" b="1" dirty="0"/>
              <a:t> positivos</a:t>
            </a:r>
            <a:r>
              <a:rPr lang="es-CO" dirty="0"/>
              <a:t> o una cola derecha más larga de lo que tendría una normal.</a:t>
            </a:r>
          </a:p>
          <a:p>
            <a:pPr marL="0" indent="0">
              <a:buNone/>
            </a:pPr>
            <a:r>
              <a:rPr lang="es-CO" dirty="0"/>
              <a:t>En regresión lineal, lo que más importa es que los residuos estén cercanos a normales en la parte central de la distribución. Que haya ligeras desviaciones en las colas no invalida el modelo, solo nos dice que hay valores atípicos que podrían requerir atención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8EE28A-CDA6-0C28-5B59-80D1AD06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9194"/>
            <a:ext cx="4685745" cy="338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2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Pregunta de investigación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¿El </a:t>
            </a:r>
            <a:r>
              <a:rPr dirty="0" err="1"/>
              <a:t>número</a:t>
            </a:r>
            <a:r>
              <a:rPr dirty="0"/>
              <a:t> de </a:t>
            </a:r>
            <a:r>
              <a:rPr dirty="0" err="1"/>
              <a:t>hijos</a:t>
            </a:r>
            <a:r>
              <a:rPr dirty="0"/>
              <a:t> </a:t>
            </a:r>
            <a:r>
              <a:rPr dirty="0" err="1"/>
              <a:t>influye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de </a:t>
            </a:r>
            <a:r>
              <a:rPr dirty="0" err="1"/>
              <a:t>cuidados</a:t>
            </a:r>
            <a:r>
              <a:rPr dirty="0"/>
              <a:t> que </a:t>
            </a:r>
            <a:r>
              <a:rPr dirty="0" err="1"/>
              <a:t>realizan</a:t>
            </a:r>
            <a:r>
              <a:rPr dirty="0"/>
              <a:t> las </a:t>
            </a:r>
            <a:r>
              <a:rPr dirty="0" err="1"/>
              <a:t>mujeres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0A1DC-C7DF-C29F-8AFE-31FCEF4A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Normalidad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82E4C3-FC8A-F02C-E025-E74B9B07B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b="1" dirty="0"/>
              <a:t>Resultados (Shapiro </a:t>
            </a:r>
            <a:r>
              <a:rPr lang="es-CO" b="1" dirty="0" err="1"/>
              <a:t>Wilk</a:t>
            </a:r>
            <a:r>
              <a:rPr lang="es-CO" b="1" dirty="0"/>
              <a:t>)</a:t>
            </a:r>
          </a:p>
          <a:p>
            <a:r>
              <a:rPr lang="es-CO" b="1" dirty="0"/>
              <a:t>Estadístico W = 0.9479</a:t>
            </a:r>
            <a:endParaRPr lang="es-CO" dirty="0"/>
          </a:p>
          <a:p>
            <a:pPr lvl="1"/>
            <a:r>
              <a:rPr lang="es-CO" dirty="0"/>
              <a:t>Si W está cerca de 1, la distribución se parece mucho a la normal.</a:t>
            </a:r>
          </a:p>
          <a:p>
            <a:pPr lvl="1"/>
            <a:r>
              <a:rPr lang="es-CO" dirty="0"/>
              <a:t>Valores más bajos indican desviaciones.</a:t>
            </a:r>
          </a:p>
          <a:p>
            <a:r>
              <a:rPr lang="es-CO" b="1" dirty="0"/>
              <a:t>p-</a:t>
            </a:r>
            <a:r>
              <a:rPr lang="es-CO" b="1" dirty="0" err="1"/>
              <a:t>value</a:t>
            </a:r>
            <a:r>
              <a:rPr lang="es-CO" b="1" dirty="0"/>
              <a:t> = 0.000608</a:t>
            </a:r>
            <a:endParaRPr lang="es-CO" dirty="0"/>
          </a:p>
          <a:p>
            <a:pPr lvl="1"/>
            <a:r>
              <a:rPr lang="es-CO" dirty="0"/>
              <a:t>Hipótesis nula (H0H_0H0​): los residuos provienen de una distribución normal.</a:t>
            </a:r>
          </a:p>
          <a:p>
            <a:pPr lvl="1"/>
            <a:r>
              <a:rPr lang="es-CO" dirty="0"/>
              <a:t>p &lt; 0.05 → se </a:t>
            </a:r>
            <a:r>
              <a:rPr lang="es-CO" b="1" dirty="0"/>
              <a:t>rechaza la normalidad</a:t>
            </a:r>
            <a:r>
              <a:rPr lang="es-CO" dirty="0"/>
              <a:t>.</a:t>
            </a:r>
          </a:p>
          <a:p>
            <a:pPr lvl="1"/>
            <a:endParaRPr lang="es-CO" dirty="0"/>
          </a:p>
          <a:p>
            <a:r>
              <a:rPr lang="es-CO" b="1" dirty="0"/>
              <a:t>En regresión lineal no necesitamos normalidad perfecta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Lo importante es que los residuos sean “suficientemente normales” en el centro de la distribución.</a:t>
            </a:r>
          </a:p>
          <a:p>
            <a:pPr lvl="1"/>
            <a:r>
              <a:rPr lang="es-CO" dirty="0"/>
              <a:t>El Shapiro-Wilk es muy </a:t>
            </a:r>
            <a:r>
              <a:rPr lang="es-CO" b="1" dirty="0"/>
              <a:t>sensible en muestras grandes</a:t>
            </a:r>
            <a:r>
              <a:rPr lang="es-CO" dirty="0"/>
              <a:t>: con más de 50 observaciones, tiende a rechazar la normalidad por pequeñas desviaciones que no afectan mucho la validez del modelo.</a:t>
            </a:r>
          </a:p>
          <a:p>
            <a:pPr marL="457200" lvl="1" indent="0">
              <a:buNone/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3215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E7918-8EC5-6963-4938-FAFCC719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Homoscedasticidad</a:t>
            </a:r>
            <a:r>
              <a:rPr lang="es-CO" dirty="0"/>
              <a:t> (varianza constante de los errores)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24C9BA-711E-AEC4-AF90-3210F03F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b="1" dirty="0"/>
              <a:t>Qué significa</a:t>
            </a:r>
            <a:r>
              <a:rPr lang="es-CO" dirty="0"/>
              <a:t>: La variabilidad de los errores debe ser más o menos constante a lo largo de todos los valores de las variables independientes.</a:t>
            </a:r>
          </a:p>
          <a:p>
            <a:r>
              <a:rPr lang="es-CO" b="1" dirty="0"/>
              <a:t>Por qué es importante</a:t>
            </a:r>
            <a:r>
              <a:rPr lang="es-CO" dirty="0"/>
              <a:t>:</a:t>
            </a:r>
          </a:p>
          <a:p>
            <a:pPr lvl="1"/>
            <a:r>
              <a:rPr lang="es-CO" dirty="0"/>
              <a:t>Si los residuos tienen varianza desigual (heterocedasticidad), los coeficientes del modelo siguen siendo válidos, </a:t>
            </a:r>
            <a:r>
              <a:rPr lang="es-CO" b="1" dirty="0"/>
              <a:t>pero sus errores estándar estarán mal calculados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Esto implica que los </a:t>
            </a:r>
            <a:r>
              <a:rPr lang="es-CO" dirty="0" err="1"/>
              <a:t>tests</a:t>
            </a:r>
            <a:r>
              <a:rPr lang="es-CO" dirty="0"/>
              <a:t> de hipótesis (p-</a:t>
            </a:r>
            <a:r>
              <a:rPr lang="es-CO" dirty="0" err="1"/>
              <a:t>values</a:t>
            </a:r>
            <a:r>
              <a:rPr lang="es-CO" dirty="0"/>
              <a:t>, intervalos de confianza) pueden estar inflados o subestimados → riesgo de sacar conclusiones erróneas.</a:t>
            </a:r>
          </a:p>
          <a:p>
            <a:pPr lvl="1"/>
            <a:r>
              <a:rPr lang="es-CO" dirty="0"/>
              <a:t>Ejemplo: si para hogares con muchos hijos los residuos son mucho más dispersos que para hogares con pocos hijos.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59928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9126A-152F-92EF-A445-D5371362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Homocedasticidad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FCAE84C-83F9-FD0B-D73F-5C6D0EA74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1"/>
            <a:ext cx="4114800" cy="297214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16911CC-24D5-B320-E245-43436F3F847F}"/>
              </a:ext>
            </a:extLst>
          </p:cNvPr>
          <p:cNvSpPr txBox="1"/>
          <p:nvPr/>
        </p:nvSpPr>
        <p:spPr>
          <a:xfrm>
            <a:off x="4752473" y="1536212"/>
            <a:ext cx="4114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Los puntos parecen estar </a:t>
            </a:r>
            <a:r>
              <a:rPr lang="es-CO" sz="1400" b="1" dirty="0"/>
              <a:t>distribuidos de manera relativamente uniforme</a:t>
            </a:r>
            <a:r>
              <a:rPr lang="es-CO" sz="1400" dirty="0"/>
              <a:t> a lo largo de los valores ajustados.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No se observa un patrón claro de “embudo” (es decir, que la varianza de los residuos aumente o disminuya sistemáticamente con los valores predichos).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Aunque hay algunos residuos grandes (valores extremos &gt; 40–60), la mayoría está alrededor de la línea roja y dispersa de forma equilibrada.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El supuesto de </a:t>
            </a:r>
            <a:r>
              <a:rPr lang="es-CO" sz="1400" b="1" dirty="0"/>
              <a:t>homocedasticidad (varianza constante de los errores)</a:t>
            </a:r>
            <a:r>
              <a:rPr lang="es-CO" sz="1400" dirty="0"/>
              <a:t> se cumple de manera razonable.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1400" dirty="0"/>
              <a:t>El modelo no presenta evidencia fuerte de heterocedasticidad.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1400" dirty="0"/>
              <a:t>Esto significa que las estimaciones de los coeficientes y sus errores estándar son confiables.</a:t>
            </a:r>
          </a:p>
          <a:p>
            <a:endParaRPr lang="es-CO" sz="1400" dirty="0"/>
          </a:p>
          <a:p>
            <a:endParaRPr lang="es-CO" sz="1400" dirty="0"/>
          </a:p>
          <a:p>
            <a:endParaRPr lang="es-CO" sz="1400" dirty="0"/>
          </a:p>
          <a:p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4123317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AC777-5F49-3BF3-BB20-AE3E45A5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Homocedasticidad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1E11C-D1A9-0BF1-CAEA-E18ECD099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947" y="1600200"/>
            <a:ext cx="3753852" cy="4525963"/>
          </a:xfrm>
        </p:spPr>
        <p:txBody>
          <a:bodyPr>
            <a:normAutofit fontScale="55000" lnSpcReduction="20000"/>
          </a:bodyPr>
          <a:lstStyle/>
          <a:p>
            <a:r>
              <a:rPr lang="es-CO" dirty="0"/>
              <a:t>La mayoría de los puntos está distribuida sin un patrón fuerte.</a:t>
            </a:r>
          </a:p>
          <a:p>
            <a:r>
              <a:rPr lang="es-CO" dirty="0"/>
              <a:t>La línea roja se mantiene casi horizontal alrededor de 0.8–1 hasta los valores ajustados de 300; solo al final sube un poco.</a:t>
            </a:r>
          </a:p>
          <a:p>
            <a:r>
              <a:rPr lang="es-CO" dirty="0"/>
              <a:t>Esto indica que </a:t>
            </a:r>
            <a:r>
              <a:rPr lang="es-CO" b="1" dirty="0"/>
              <a:t>la varianza de los residuos es bastante constante</a:t>
            </a:r>
            <a:r>
              <a:rPr lang="es-CO" dirty="0"/>
              <a:t> a lo largo de los valores predichos → es decir, hay evidencia de </a:t>
            </a:r>
            <a:r>
              <a:rPr lang="es-CO" b="1" dirty="0"/>
              <a:t>homocedasticidad razonable</a:t>
            </a:r>
            <a:r>
              <a:rPr lang="es-CO" dirty="0"/>
              <a:t>.</a:t>
            </a:r>
          </a:p>
          <a:p>
            <a:r>
              <a:rPr lang="es-CO" dirty="0"/>
              <a:t>Los pocos casos etiquetados (14, 24, 51) son </a:t>
            </a:r>
            <a:r>
              <a:rPr lang="es-CO" b="1" dirty="0"/>
              <a:t>observaciones influyentes o con residuos grandes</a:t>
            </a:r>
            <a:r>
              <a:rPr lang="es-CO" dirty="0"/>
              <a:t> que conviene revisar, pero no alteran mucho el patrón general.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Este gráfico es útil porque transforma los residuos y permite ver más fácilmente si la dispersión es constante. Una línea roja horizontal indica homocedasticidad; si creciera en forma de pendiente o curva, sería señal de heterocedasticidad.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265958-C385-E8F2-958F-2E2CFE614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90" y="1808224"/>
            <a:ext cx="4487779" cy="324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88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36434-174C-F8E9-33E9-2ABBF1FA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Homocedasticidad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B8A2031-7762-0E8D-393D-DA6E5AEB84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s-CO" b="1" dirty="0"/>
                  <a:t>Resultados</a:t>
                </a:r>
              </a:p>
              <a:p>
                <a:pPr lvl="1"/>
                <a:r>
                  <a:rPr lang="es-CO" b="1" dirty="0"/>
                  <a:t>Hipótesis nula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1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b="1" dirty="0"/>
                  <a:t>)</a:t>
                </a:r>
                <a:r>
                  <a:rPr lang="es-CO" dirty="0"/>
                  <a:t>: los residuos tienen varianza constante (homocedasticidad).</a:t>
                </a:r>
              </a:p>
              <a:p>
                <a:pPr lvl="1"/>
                <a:r>
                  <a:rPr lang="es-CO" b="1" dirty="0"/>
                  <a:t>Hipótesis alternativa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1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b="1" dirty="0"/>
                  <a:t>)</a:t>
                </a:r>
                <a:r>
                  <a:rPr lang="es-CO" dirty="0"/>
                  <a:t>: los residuos tienen varianza no constante (heterocedasticidad).</a:t>
                </a:r>
              </a:p>
              <a:p>
                <a:pPr lvl="1"/>
                <a:r>
                  <a:rPr lang="es-CO" b="1" dirty="0"/>
                  <a:t>Estadístico BP = 0.4243</a:t>
                </a:r>
                <a:r>
                  <a:rPr lang="es-CO" dirty="0"/>
                  <a:t>, con </a:t>
                </a:r>
                <a:r>
                  <a:rPr lang="es-CO" b="1" dirty="0" err="1"/>
                  <a:t>df</a:t>
                </a:r>
                <a:r>
                  <a:rPr lang="es-CO" b="1" dirty="0"/>
                  <a:t> = 3</a:t>
                </a:r>
                <a:r>
                  <a:rPr lang="es-CO" dirty="0"/>
                  <a:t>.</a:t>
                </a:r>
              </a:p>
              <a:p>
                <a:pPr lvl="1"/>
                <a:r>
                  <a:rPr lang="es-CO" b="1" dirty="0"/>
                  <a:t>p-</a:t>
                </a:r>
                <a:r>
                  <a:rPr lang="es-CO" b="1" dirty="0" err="1"/>
                  <a:t>value</a:t>
                </a:r>
                <a:r>
                  <a:rPr lang="es-CO" b="1" dirty="0"/>
                  <a:t> = 0.9352</a:t>
                </a:r>
                <a:r>
                  <a:rPr lang="es-CO" dirty="0"/>
                  <a:t> → muy alto (cercano a 1).</a:t>
                </a:r>
              </a:p>
              <a:p>
                <a:endParaRPr lang="es-CO" b="1" dirty="0"/>
              </a:p>
              <a:p>
                <a:r>
                  <a:rPr lang="es-CO" b="1" dirty="0"/>
                  <a:t>Interpretación</a:t>
                </a:r>
              </a:p>
              <a:p>
                <a:pPr lvl="1"/>
                <a:r>
                  <a:rPr lang="es-CO" dirty="0"/>
                  <a:t>Dado que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i="1" dirty="0" err="1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s-CO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s-CO" i="1" dirty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r>
                  <a:rPr lang="es-CO" dirty="0"/>
                  <a:t>, </a:t>
                </a:r>
                <a:r>
                  <a:rPr lang="es-CO" b="1" dirty="0"/>
                  <a:t>no hay evidencia para rechazar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1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1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dirty="0"/>
                  <a:t>.</a:t>
                </a:r>
              </a:p>
              <a:p>
                <a:pPr lvl="1"/>
                <a:r>
                  <a:rPr lang="es-CO" dirty="0"/>
                  <a:t>Esto significa que el modelo </a:t>
                </a:r>
                <a:r>
                  <a:rPr lang="es-CO" b="1" dirty="0"/>
                  <a:t>sí cumple el supuesto de homocedasticidad</a:t>
                </a:r>
                <a:r>
                  <a:rPr lang="es-CO" dirty="0"/>
                  <a:t>: la varianza de los residuos es constante.</a:t>
                </a:r>
              </a:p>
              <a:p>
                <a:endParaRPr lang="es-CO" b="1" dirty="0"/>
              </a:p>
              <a:p>
                <a:r>
                  <a:rPr lang="es-CO" b="1" dirty="0"/>
                  <a:t>Conclusión</a:t>
                </a:r>
              </a:p>
              <a:p>
                <a:pPr lvl="1"/>
                <a:r>
                  <a:rPr lang="es-CO" dirty="0"/>
                  <a:t>El modelo de regresión múltiple </a:t>
                </a:r>
                <a:r>
                  <a:rPr lang="es-CO" b="1" dirty="0"/>
                  <a:t>no presenta heterocedasticidad significativa</a:t>
                </a:r>
                <a:r>
                  <a:rPr lang="es-CO" dirty="0"/>
                  <a:t>.</a:t>
                </a:r>
                <a:br>
                  <a:rPr lang="es-CO" dirty="0"/>
                </a:br>
                <a:r>
                  <a:rPr lang="es-CO" dirty="0"/>
                  <a:t>Esto confirma lo que ya vimos en los gráficos de residuos vs ajustados y en el </a:t>
                </a:r>
                <a:r>
                  <a:rPr lang="es-CO" dirty="0" err="1"/>
                  <a:t>Scale-Location</a:t>
                </a:r>
                <a:r>
                  <a:rPr lang="es-CO" dirty="0"/>
                  <a:t> </a:t>
                </a:r>
                <a:r>
                  <a:rPr lang="es-CO" dirty="0" err="1"/>
                  <a:t>plot</a:t>
                </a:r>
                <a:r>
                  <a:rPr lang="es-CO" dirty="0"/>
                  <a:t>: la dispersión de los residuos es relativamente estable.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B8A2031-7762-0E8D-393D-DA6E5AEB8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6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323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5BC13-70A2-3C2B-F123-AAA5091A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Independencia de los residuos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32185-2D27-7B41-FEF4-700654E1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b="1" dirty="0"/>
              <a:t>Qué significa</a:t>
            </a:r>
            <a:r>
              <a:rPr lang="es-CO" dirty="0"/>
              <a:t>: Los errores deben ser independientes entre sí; el valor del error en una observación no debe depender del error en otra.</a:t>
            </a:r>
          </a:p>
          <a:p>
            <a:r>
              <a:rPr lang="es-CO" b="1" dirty="0"/>
              <a:t>Por qué es importante</a:t>
            </a:r>
            <a:r>
              <a:rPr lang="es-CO" dirty="0"/>
              <a:t>:</a:t>
            </a:r>
          </a:p>
          <a:p>
            <a:pPr lvl="1"/>
            <a:r>
              <a:rPr lang="es-CO" dirty="0"/>
              <a:t>Si los residuos están correlacionados (autocorrelación), el modelo estaría captando patrones en los errores que deberían estar explicados por las variables.</a:t>
            </a:r>
          </a:p>
          <a:p>
            <a:pPr lvl="1"/>
            <a:r>
              <a:rPr lang="es-CO" dirty="0"/>
              <a:t>Esto pasa mucho en datos temporales o secuenciales (series de tiempo).</a:t>
            </a:r>
          </a:p>
          <a:p>
            <a:pPr lvl="1"/>
            <a:r>
              <a:rPr lang="es-CO" dirty="0"/>
              <a:t>La consecuencia es similar a la heterocedasticidad: estimaciones correctas de coeficientes, pero errores estándar incorrectos → inferencias poco fiables.</a:t>
            </a:r>
          </a:p>
          <a:p>
            <a:pPr lvl="1"/>
            <a:r>
              <a:rPr lang="es-CO" b="1" dirty="0"/>
              <a:t>Ejemplo intuitivo</a:t>
            </a:r>
            <a:r>
              <a:rPr lang="es-CO" dirty="0"/>
              <a:t>: Supón que analizas el </a:t>
            </a:r>
            <a:r>
              <a:rPr lang="es-CO" b="1" dirty="0"/>
              <a:t>tiempo de cuidados diarios</a:t>
            </a:r>
            <a:r>
              <a:rPr lang="es-CO" dirty="0"/>
              <a:t> con datos de una misma persona durante 30 días.</a:t>
            </a:r>
          </a:p>
          <a:p>
            <a:pPr lvl="2"/>
            <a:r>
              <a:rPr lang="es-CO" dirty="0"/>
              <a:t>Si un día ella dedica más tiempo de lo esperado (residuo positivo grande), es probable que al día siguiente también lo haga (porque está cuidando a alguien enfermo, por ejemplo).</a:t>
            </a:r>
          </a:p>
          <a:p>
            <a:pPr lvl="2"/>
            <a:r>
              <a:rPr lang="es-CO" dirty="0"/>
              <a:t>En este caso, los residuos estarían </a:t>
            </a:r>
            <a:r>
              <a:rPr lang="es-CO" b="1" dirty="0"/>
              <a:t>correlacionados en el tiempo</a:t>
            </a:r>
            <a:r>
              <a:rPr lang="es-CO" dirty="0"/>
              <a:t>.</a:t>
            </a:r>
          </a:p>
          <a:p>
            <a:pPr lvl="2"/>
            <a:r>
              <a:rPr lang="es-CO" dirty="0"/>
              <a:t>El modelo lineal clásico asumiría que son independientes, y al no cumplirlo, subestimaría la variabilidad real → haciéndonos creer que las conclusiones son más seguras de lo que en verdad son.</a:t>
            </a:r>
          </a:p>
          <a:p>
            <a:pPr lvl="1"/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1018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CAB23-9E74-0FC6-5404-B7FC5113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Independencia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3EAF59-FE93-848D-3006-2E7713A8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600200"/>
            <a:ext cx="3429000" cy="4525963"/>
          </a:xfrm>
        </p:spPr>
        <p:txBody>
          <a:bodyPr>
            <a:normAutofit fontScale="55000" lnSpcReduction="20000"/>
          </a:bodyPr>
          <a:lstStyle/>
          <a:p>
            <a:r>
              <a:rPr lang="es-CO" dirty="0"/>
              <a:t>Los residuos </a:t>
            </a:r>
            <a:r>
              <a:rPr lang="es-CO" b="1" dirty="0"/>
              <a:t>suben y bajan alrededor de 0</a:t>
            </a:r>
            <a:r>
              <a:rPr lang="es-CO" dirty="0"/>
              <a:t> sin un patrón sistemático.</a:t>
            </a:r>
          </a:p>
          <a:p>
            <a:r>
              <a:rPr lang="es-CO" dirty="0"/>
              <a:t>No se observan </a:t>
            </a:r>
            <a:r>
              <a:rPr lang="es-CO" b="1" dirty="0"/>
              <a:t>tendencias largas</a:t>
            </a:r>
            <a:r>
              <a:rPr lang="es-CO" dirty="0"/>
              <a:t> (por ejemplo, muchos residuos positivos seguidos de muchos negativos).</a:t>
            </a:r>
          </a:p>
          <a:p>
            <a:r>
              <a:rPr lang="es-CO" dirty="0"/>
              <a:t>Tampoco se aprecia una </a:t>
            </a:r>
            <a:r>
              <a:rPr lang="es-CO" b="1" dirty="0"/>
              <a:t>periodicidad clara</a:t>
            </a:r>
            <a:r>
              <a:rPr lang="es-CO" dirty="0"/>
              <a:t> (olas regulares como si fueran autocorrelaciones).</a:t>
            </a:r>
          </a:p>
          <a:p>
            <a:r>
              <a:rPr lang="es-CO" dirty="0"/>
              <a:t>Hay algunos picos grandes (residuos extremos), pero se ven aislados, no repetitivos.</a:t>
            </a:r>
          </a:p>
          <a:p>
            <a:endParaRPr lang="es-CO" dirty="0"/>
          </a:p>
          <a:p>
            <a:r>
              <a:rPr lang="es-CO" dirty="0"/>
              <a:t>El supuesto de </a:t>
            </a:r>
            <a:r>
              <a:rPr lang="es-CO" b="1" dirty="0"/>
              <a:t>independencia de los residuos</a:t>
            </a:r>
            <a:r>
              <a:rPr lang="es-CO" dirty="0"/>
              <a:t> parece cumplirse:</a:t>
            </a:r>
          </a:p>
          <a:p>
            <a:pPr lvl="1"/>
            <a:r>
              <a:rPr lang="es-CO" dirty="0"/>
              <a:t>Los errores son aleatorios y no muestran correlación entre observaciones consecutivas.</a:t>
            </a:r>
          </a:p>
          <a:p>
            <a:pPr lvl="1"/>
            <a:r>
              <a:rPr lang="es-CO" dirty="0"/>
              <a:t>Esto es importante porque garantiza que el modelo no está “aprendiendo” de una dependencia en el orden de los datos (algo común en series de tiempo, por ejemplo).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BC25F2-0DEC-9CB6-A724-BC04AFC5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49194"/>
            <a:ext cx="4102768" cy="29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34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239D4-06CE-A473-685D-A2408AB3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Independencia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B1214DE-97CC-BBE8-F820-C44ACBA70A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s-CO" b="1" dirty="0"/>
                  <a:t>Resultados</a:t>
                </a:r>
              </a:p>
              <a:p>
                <a:pPr lvl="1"/>
                <a:r>
                  <a:rPr lang="es-CO" b="1" dirty="0"/>
                  <a:t>Estadístico DW = 2.2623</a:t>
                </a:r>
                <a:endParaRPr lang="es-CO" dirty="0"/>
              </a:p>
              <a:p>
                <a:pPr lvl="2"/>
                <a:r>
                  <a:rPr lang="es-CO" dirty="0"/>
                  <a:t>El valor esperado bajo independencia ≈ 2.</a:t>
                </a:r>
              </a:p>
              <a:p>
                <a:pPr lvl="2"/>
                <a:r>
                  <a:rPr lang="es-CO" dirty="0"/>
                  <a:t>Valores &lt; 2 indican autocorrelación positiva.</a:t>
                </a:r>
              </a:p>
              <a:p>
                <a:pPr lvl="2"/>
                <a:r>
                  <a:rPr lang="es-CO" dirty="0"/>
                  <a:t>Valores &gt; 2 indican autocorrelación negativa.</a:t>
                </a:r>
              </a:p>
              <a:p>
                <a:r>
                  <a:rPr lang="es-CO" b="1" dirty="0"/>
                  <a:t>p-</a:t>
                </a:r>
                <a:r>
                  <a:rPr lang="es-CO" b="1" dirty="0" err="1"/>
                  <a:t>value</a:t>
                </a:r>
                <a:r>
                  <a:rPr lang="es-CO" b="1" dirty="0"/>
                  <a:t> = 0.9039</a:t>
                </a:r>
                <a:endParaRPr lang="es-CO" dirty="0"/>
              </a:p>
              <a:p>
                <a:pPr lvl="1"/>
                <a:r>
                  <a:rPr lang="es-CO" dirty="0"/>
                  <a:t>Hipótesis nula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dirty="0"/>
                  <a:t>): no hay autocorrelación de primer orden en los residuos.</a:t>
                </a:r>
              </a:p>
              <a:p>
                <a:pPr lvl="1"/>
                <a:r>
                  <a:rPr lang="es-CO" dirty="0"/>
                  <a:t>Como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 &gt; 0.05</m:t>
                    </m:r>
                  </m:oMath>
                </a14:m>
                <a:r>
                  <a:rPr lang="es-CO" dirty="0"/>
                  <a:t>, </a:t>
                </a:r>
                <a:r>
                  <a:rPr lang="es-CO" b="1" dirty="0"/>
                  <a:t>no se rechaza la hipótesis nula</a:t>
                </a:r>
                <a:r>
                  <a:rPr lang="es-CO" dirty="0"/>
                  <a:t>.</a:t>
                </a:r>
              </a:p>
              <a:p>
                <a:pPr lvl="1"/>
                <a:endParaRPr lang="es-CO" dirty="0"/>
              </a:p>
              <a:p>
                <a:r>
                  <a:rPr lang="es-CO" dirty="0"/>
                  <a:t>El supuesto de </a:t>
                </a:r>
                <a:r>
                  <a:rPr lang="es-CO" b="1" dirty="0"/>
                  <a:t>independencia de los residuos</a:t>
                </a:r>
                <a:r>
                  <a:rPr lang="es-CO" dirty="0"/>
                  <a:t> se cumple en el modelo.</a:t>
                </a:r>
              </a:p>
              <a:p>
                <a:r>
                  <a:rPr lang="es-CO" dirty="0"/>
                  <a:t>Esto significa que los errores no presentan patrones secuenciales ni correlaciones que pudieran sesgar los resultados.</a:t>
                </a:r>
              </a:p>
              <a:p>
                <a:r>
                  <a:rPr lang="es-CO" dirty="0"/>
                  <a:t>Las inferencias (p-</a:t>
                </a:r>
                <a:r>
                  <a:rPr lang="es-CO" dirty="0" err="1"/>
                  <a:t>values</a:t>
                </a:r>
                <a:r>
                  <a:rPr lang="es-CO" dirty="0"/>
                  <a:t>, intervalos de confianza) son estadísticamente confiables desde el punto de vista de la independencia.</a:t>
                </a:r>
              </a:p>
              <a:p>
                <a:pPr lvl="1"/>
                <a:endParaRPr lang="es-CO" dirty="0"/>
              </a:p>
              <a:p>
                <a:pPr lvl="1"/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B1214DE-97CC-BBE8-F820-C44ACBA70A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6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576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1B8A4-2E2C-ACB0-82E9-BFB3837F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Multicolinealidad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DD2D5-497B-AB51-E7B9-166B7D14A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/>
              <a:t>La </a:t>
            </a:r>
            <a:r>
              <a:rPr lang="es-CO" b="1" dirty="0"/>
              <a:t>multicolinealidad</a:t>
            </a:r>
            <a:r>
              <a:rPr lang="es-CO" dirty="0"/>
              <a:t> ocurre cuando </a:t>
            </a:r>
            <a:r>
              <a:rPr lang="es-CO" b="1" dirty="0"/>
              <a:t>dos o más variables independientes (X)</a:t>
            </a:r>
            <a:r>
              <a:rPr lang="es-CO" dirty="0"/>
              <a:t> están </a:t>
            </a:r>
            <a:r>
              <a:rPr lang="es-CO" b="1" dirty="0"/>
              <a:t>altamente correlacionadas entre sí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En lugar de aportar información nueva, esas variables “repiten” la misma información.</a:t>
            </a:r>
          </a:p>
          <a:p>
            <a:pPr lvl="1"/>
            <a:r>
              <a:rPr lang="es-CO" dirty="0"/>
              <a:t>Esto hace que el modelo tenga dificultades para distinguir cuál de ellas es la que realmente explica la variable dependiente (Y).</a:t>
            </a:r>
          </a:p>
          <a:p>
            <a:pPr lvl="1"/>
            <a:endParaRPr lang="es-CO" dirty="0"/>
          </a:p>
          <a:p>
            <a:r>
              <a:rPr lang="es-CO" b="1" dirty="0"/>
              <a:t>¿Por qué es un problema?</a:t>
            </a:r>
          </a:p>
          <a:p>
            <a:pPr lvl="1"/>
            <a:r>
              <a:rPr lang="es-CO" b="1" dirty="0"/>
              <a:t>Coeficientes inestables</a:t>
            </a:r>
            <a:endParaRPr lang="es-CO" dirty="0"/>
          </a:p>
          <a:p>
            <a:pPr lvl="2"/>
            <a:r>
              <a:rPr lang="es-CO" dirty="0"/>
              <a:t>Los valores estimados de los betas (</a:t>
            </a:r>
            <a:r>
              <a:rPr lang="el-GR" dirty="0"/>
              <a:t>β) </a:t>
            </a:r>
            <a:r>
              <a:rPr lang="es-CO" dirty="0"/>
              <a:t>pueden cambiar mucho si se agrega o quita una variable.</a:t>
            </a:r>
          </a:p>
          <a:p>
            <a:pPr lvl="1"/>
            <a:r>
              <a:rPr lang="es-CO" b="1" dirty="0"/>
              <a:t>Errores estándar inflados</a:t>
            </a:r>
            <a:endParaRPr lang="es-CO" dirty="0"/>
          </a:p>
          <a:p>
            <a:pPr lvl="2"/>
            <a:r>
              <a:rPr lang="es-CO" dirty="0"/>
              <a:t>Los intervalos de confianza se hacen más anchos → menos precisión.</a:t>
            </a:r>
          </a:p>
          <a:p>
            <a:pPr lvl="2"/>
            <a:r>
              <a:rPr lang="es-CO" dirty="0"/>
              <a:t>Puede pasar que una variable que en realidad sí importa aparezca como “no significativa” (p-</a:t>
            </a:r>
            <a:r>
              <a:rPr lang="es-CO" dirty="0" err="1"/>
              <a:t>value</a:t>
            </a:r>
            <a:r>
              <a:rPr lang="es-CO" dirty="0"/>
              <a:t> alto).</a:t>
            </a:r>
          </a:p>
          <a:p>
            <a:pPr lvl="1"/>
            <a:r>
              <a:rPr lang="es-CO" b="1" dirty="0"/>
              <a:t>Interpretación confusa</a:t>
            </a:r>
            <a:endParaRPr lang="es-CO" dirty="0"/>
          </a:p>
          <a:p>
            <a:pPr lvl="2"/>
            <a:r>
              <a:rPr lang="es-CO" dirty="0"/>
              <a:t>Es difícil saber cuál de las variables altamente correlacionadas es la que tiene el efecto “real”.</a:t>
            </a:r>
          </a:p>
          <a:p>
            <a:pPr lvl="1"/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71737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799A-D4AC-ED94-ACE0-FCF90AA1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Multicolinealidad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2F68CF8-1E91-5DEF-2A3C-5C5E1B779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CO" b="1" dirty="0"/>
                  <a:t>Qué mide el VIF</a:t>
                </a:r>
              </a:p>
              <a:p>
                <a:pPr lvl="1"/>
                <a:r>
                  <a:rPr lang="es-CO" dirty="0"/>
                  <a:t>El </a:t>
                </a:r>
                <a:r>
                  <a:rPr lang="es-CO" b="1" dirty="0"/>
                  <a:t>VIF</a:t>
                </a:r>
                <a:r>
                  <a:rPr lang="es-CO" dirty="0"/>
                  <a:t> indica cuánto se “infla” la varianza de un coeficiente de regresión debido a la correlación con las demás variables explicativas.</a:t>
                </a:r>
              </a:p>
              <a:p>
                <a:r>
                  <a:rPr lang="es-CO" dirty="0"/>
                  <a:t>Fórmula: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CO" i="1" dirty="0">
                        <a:latin typeface="Cambria Math" panose="02040503050406030204" pitchFamily="18" charset="0"/>
                      </a:rPr>
                      <m:t>𝑉𝐼</m:t>
                    </m:r>
                    <m:sSub>
                      <m:sSub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CO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s-CO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CO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s-CO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s-CO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s-CO" dirty="0"/>
                  <a:t> </a:t>
                </a:r>
              </a:p>
              <a:p>
                <a:pPr marL="0" indent="0">
                  <a:buNone/>
                </a:pPr>
                <a:r>
                  <a:rPr lang="es-CO" dirty="0"/>
                  <a:t>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O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s-CO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CO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/>
                  <a:t>​ es el R² de la regresión de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s-CO" dirty="0"/>
                  <a:t>​ contra todas las demás.</a:t>
                </a:r>
              </a:p>
              <a:p>
                <a:r>
                  <a:rPr lang="es-CO" dirty="0"/>
                  <a:t>Regla práctica:</a:t>
                </a:r>
              </a:p>
              <a:p>
                <a:pPr lvl="1"/>
                <a:r>
                  <a:rPr lang="es-CO" b="1" dirty="0"/>
                  <a:t>VIF ≈ 1</a:t>
                </a:r>
                <a:r>
                  <a:rPr lang="es-CO" dirty="0"/>
                  <a:t> → sin colinealidad.</a:t>
                </a:r>
              </a:p>
              <a:p>
                <a:pPr lvl="1"/>
                <a:r>
                  <a:rPr lang="es-CO" b="1" dirty="0"/>
                  <a:t>VIF entre 5 y 10</a:t>
                </a:r>
                <a:r>
                  <a:rPr lang="es-CO" dirty="0"/>
                  <a:t> → problema moderado.</a:t>
                </a:r>
              </a:p>
              <a:p>
                <a:pPr lvl="1"/>
                <a:r>
                  <a:rPr lang="es-CO" b="1" dirty="0"/>
                  <a:t>VIF &gt; 10</a:t>
                </a:r>
                <a:r>
                  <a:rPr lang="es-CO" dirty="0"/>
                  <a:t> → colinealidad seria.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2F68CF8-1E91-5DEF-2A3C-5C5E1B779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3488" r="-144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64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estimado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dirty="0"/>
                  <a:t>Ecuación del </a:t>
                </a:r>
                <a:r>
                  <a:rPr lang="es-CO" dirty="0" err="1"/>
                  <a:t>modelo</a:t>
                </a:r>
                <a:r>
                  <a:rPr lang="es-CO" dirty="0"/>
                  <a:t>:</a:t>
                </a:r>
              </a:p>
              <a:p>
                <a:r>
                  <a:rPr lang="es-CO" dirty="0" err="1"/>
                  <a:t>Cuidados</a:t>
                </a:r>
                <a:r>
                  <a:rPr lang="es-CO" dirty="0"/>
                  <a:t> =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120.91 + 40.47 ∗ </m:t>
                    </m:r>
                    <m:r>
                      <a:rPr lang="es-CO" i="1" dirty="0" err="1">
                        <a:latin typeface="Cambria Math" panose="02040503050406030204" pitchFamily="18" charset="0"/>
                      </a:rPr>
                      <m:t>h𝑖𝑗𝑜𝑠</m:t>
                    </m:r>
                  </m:oMath>
                </a14:m>
                <a:endParaRPr lang="es-CO" dirty="0"/>
              </a:p>
              <a:p>
                <a:endParaRPr lang="es-CO" dirty="0"/>
              </a:p>
              <a:p>
                <a:pPr lvl="1"/>
                <a:r>
                  <a:rPr lang="es-CO" dirty="0"/>
                  <a:t>Intercepto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=120.9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𝑚𝑖𝑛𝑢𝑡𝑜𝑠</m:t>
                    </m:r>
                  </m:oMath>
                </a14:m>
                <a:r>
                  <a:rPr lang="es-CO" dirty="0"/>
                  <a:t> (Cuando no hay hijos)</a:t>
                </a:r>
              </a:p>
              <a:p>
                <a:pPr lvl="1"/>
                <a:r>
                  <a:rPr lang="es-CO" dirty="0"/>
                  <a:t>Coeficiente de hijos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+40.5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𝑚𝑖𝑛𝑢𝑡𝑜𝑠</m:t>
                    </m:r>
                  </m:oMath>
                </a14:m>
                <a:r>
                  <a:rPr lang="es-CO" dirty="0"/>
                  <a:t> (por cada hijo adicional)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 r="-11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96583-4476-7EB5-14EA-1D95FF35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Multicolinealidad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43125-5AD9-DC56-70DA-52D53CEF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b="1" dirty="0"/>
              <a:t>Resultados del modelo</a:t>
            </a:r>
          </a:p>
          <a:p>
            <a:pPr lvl="1"/>
            <a:r>
              <a:rPr lang="es-CO" dirty="0"/>
              <a:t>hijos 	1.005 </a:t>
            </a:r>
          </a:p>
          <a:p>
            <a:pPr lvl="1"/>
            <a:r>
              <a:rPr lang="es-CO" dirty="0"/>
              <a:t>servicios 	1.004 </a:t>
            </a:r>
          </a:p>
          <a:p>
            <a:pPr lvl="1"/>
            <a:r>
              <a:rPr lang="es-CO" dirty="0"/>
              <a:t>empleo 	1.002 </a:t>
            </a:r>
          </a:p>
          <a:p>
            <a:r>
              <a:rPr lang="es-CO" dirty="0"/>
              <a:t>Todos los VIF están prácticamente en </a:t>
            </a:r>
            <a:r>
              <a:rPr lang="es-CO" b="1" dirty="0"/>
              <a:t>1</a:t>
            </a:r>
            <a:r>
              <a:rPr lang="es-CO" dirty="0"/>
              <a:t>.</a:t>
            </a:r>
          </a:p>
          <a:p>
            <a:r>
              <a:rPr lang="es-CO" dirty="0"/>
              <a:t>Esto significa que </a:t>
            </a:r>
            <a:r>
              <a:rPr lang="es-CO" b="1" dirty="0"/>
              <a:t>ninguna de las variables explicativas está correlacionada con las demás</a:t>
            </a:r>
            <a:r>
              <a:rPr lang="es-CO" dirty="0"/>
              <a:t> de forma relevante.</a:t>
            </a:r>
          </a:p>
          <a:p>
            <a:r>
              <a:rPr lang="es-CO" dirty="0"/>
              <a:t>En otras palabras: el modelo </a:t>
            </a:r>
            <a:r>
              <a:rPr lang="es-CO" b="1" dirty="0"/>
              <a:t>no sufre de multicolinealidad</a:t>
            </a:r>
            <a:r>
              <a:rPr lang="es-CO" dirty="0"/>
              <a:t>.</a:t>
            </a:r>
          </a:p>
          <a:p>
            <a:endParaRPr lang="es-CO" dirty="0"/>
          </a:p>
          <a:p>
            <a:r>
              <a:rPr lang="es-CO" dirty="0"/>
              <a:t>Un ejemplo de problema de multicolinealidad sería incluir en el modelo </a:t>
            </a:r>
            <a:r>
              <a:rPr lang="es-CO" b="1" dirty="0"/>
              <a:t>“número de hijos” y “número de menores de 5 años”</a:t>
            </a:r>
            <a:r>
              <a:rPr lang="es-CO" dirty="0"/>
              <a:t> → esas dos variables suelen estar muy correlacionadas. Allí el VIF saldría alto y los coeficientes se volverían inestables (podrían incluso cambiar de signo).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7817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98364-4556-BA12-E6C3-91826816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Valores atípicos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5490-A25D-A5C5-EC7D-6E48D4630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983162"/>
          </a:xfrm>
        </p:spPr>
        <p:txBody>
          <a:bodyPr>
            <a:normAutofit fontScale="62500" lnSpcReduction="20000"/>
          </a:bodyPr>
          <a:lstStyle/>
          <a:p>
            <a:r>
              <a:rPr lang="es-CO" dirty="0"/>
              <a:t>Cada barra vertical representa una observación de tu base (del 1 al 100).</a:t>
            </a:r>
          </a:p>
          <a:p>
            <a:r>
              <a:rPr lang="es-CO" dirty="0"/>
              <a:t>El eje Y muestra el valor de la </a:t>
            </a:r>
            <a:r>
              <a:rPr lang="es-CO" b="1" dirty="0"/>
              <a:t>distancia de Cook</a:t>
            </a:r>
            <a:r>
              <a:rPr lang="es-CO" dirty="0"/>
              <a:t>: mide cuánto cambiarían los coeficientes del modelo si quitamos esa observación.</a:t>
            </a:r>
          </a:p>
          <a:p>
            <a:r>
              <a:rPr lang="es-CO" dirty="0"/>
              <a:t>La </a:t>
            </a:r>
            <a:r>
              <a:rPr lang="es-CO" b="1" dirty="0"/>
              <a:t>línea roja punteada</a:t>
            </a:r>
            <a:r>
              <a:rPr lang="es-CO" dirty="0"/>
              <a:t> es un umbral de referencia (4/n, donde n=100).</a:t>
            </a:r>
          </a:p>
          <a:p>
            <a:endParaRPr lang="es-CO" dirty="0"/>
          </a:p>
          <a:p>
            <a:r>
              <a:rPr lang="es-CO" b="1" dirty="0"/>
              <a:t>Interpretación</a:t>
            </a:r>
          </a:p>
          <a:p>
            <a:pPr lvl="1"/>
            <a:r>
              <a:rPr lang="es-CO" dirty="0"/>
              <a:t>La mayoría de observaciones tienen valores cercanos a 0 → </a:t>
            </a:r>
            <a:r>
              <a:rPr lang="es-CO" b="1" dirty="0"/>
              <a:t>no son influyentes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Algunas observaciones (alrededor de los índices </a:t>
            </a:r>
            <a:r>
              <a:rPr lang="es-CO" b="1" dirty="0"/>
              <a:t>20 y 25</a:t>
            </a:r>
            <a:r>
              <a:rPr lang="es-CO" dirty="0"/>
              <a:t>, y unas pocas más) superan el umbral → </a:t>
            </a:r>
            <a:r>
              <a:rPr lang="es-CO" b="1" dirty="0"/>
              <a:t>posibles puntos influyentes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Esto significa que esas observaciones tienen un </a:t>
            </a:r>
            <a:r>
              <a:rPr lang="es-CO" b="1" dirty="0"/>
              <a:t>peso desproporcionado</a:t>
            </a:r>
            <a:r>
              <a:rPr lang="es-CO" dirty="0"/>
              <a:t> en la estimación de los coeficientes.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8556E2-1EA3-792D-A9EE-2973312D0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2" y="2025486"/>
            <a:ext cx="4241789" cy="306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07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CA3F6-F4A8-5A8C-F23D-2914F442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Distancia de Cook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BDB3E8E-6AF4-38DF-4966-F1CC7FD92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s-CO" dirty="0"/>
                  <a:t>Hay </a:t>
                </a:r>
                <a:r>
                  <a:rPr lang="es-CO" b="1" dirty="0"/>
                  <a:t>dos formas de definir el umbral</a:t>
                </a:r>
                <a:r>
                  <a:rPr lang="es-CO" dirty="0"/>
                  <a:t> en la </a:t>
                </a:r>
                <a:r>
                  <a:rPr lang="es-CO" b="1" dirty="0"/>
                  <a:t>Distancia de Cook</a:t>
                </a:r>
                <a:r>
                  <a:rPr lang="es-CO" dirty="0"/>
                  <a:t>:</a:t>
                </a:r>
              </a:p>
              <a:p>
                <a:endParaRPr lang="es-CO" dirty="0"/>
              </a:p>
              <a:p>
                <a:r>
                  <a:rPr lang="es-CO" b="1" dirty="0"/>
                  <a:t>Umbral de 1</a:t>
                </a:r>
              </a:p>
              <a:p>
                <a:pPr lvl="1"/>
                <a:r>
                  <a:rPr lang="es-CO" dirty="0"/>
                  <a:t>Regla muy estricta:</a:t>
                </a:r>
              </a:p>
              <a:p>
                <a:pPr lvl="2"/>
                <a:r>
                  <a:rPr lang="es-CO" dirty="0"/>
                  <a:t>Si </a:t>
                </a:r>
                <a:r>
                  <a:rPr lang="es-CO" b="1" dirty="0"/>
                  <a:t>Distancia de Cook &gt; 1</a:t>
                </a:r>
                <a:r>
                  <a:rPr lang="es-CO" dirty="0"/>
                  <a:t>, la observación se considera </a:t>
                </a:r>
                <a:r>
                  <a:rPr lang="es-CO" b="1" dirty="0"/>
                  <a:t>altamente influyente</a:t>
                </a:r>
                <a:r>
                  <a:rPr lang="es-CO" dirty="0"/>
                  <a:t>.</a:t>
                </a:r>
              </a:p>
              <a:p>
                <a:pPr lvl="1"/>
                <a:r>
                  <a:rPr lang="es-CO" dirty="0"/>
                  <a:t>Es raro que muchas observaciones superen 1, porque implica que eliminarlas cambiaría muchísimo el modelo.</a:t>
                </a:r>
              </a:p>
              <a:p>
                <a:pPr lvl="1"/>
                <a:r>
                  <a:rPr lang="es-CO" dirty="0"/>
                  <a:t>Se usa más como un criterio de “alerta roja”.</a:t>
                </a:r>
              </a:p>
              <a:p>
                <a:endParaRPr lang="es-CO" dirty="0"/>
              </a:p>
              <a:p>
                <a:r>
                  <a:rPr lang="es-CO" b="1" dirty="0"/>
                  <a:t>Umbral de 4/n</a:t>
                </a:r>
              </a:p>
              <a:p>
                <a:pPr lvl="1"/>
                <a:r>
                  <a:rPr lang="es-CO" dirty="0"/>
                  <a:t>Regla más común en muestras grandes.</a:t>
                </a:r>
              </a:p>
              <a:p>
                <a:pPr lvl="1"/>
                <a:r>
                  <a:rPr lang="es-CO" dirty="0"/>
                  <a:t>Se calcula como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s-CO" dirty="0"/>
                  <a:t>, donde n es el número de observaciones.</a:t>
                </a:r>
              </a:p>
              <a:p>
                <a:pPr lvl="1"/>
                <a:r>
                  <a:rPr lang="es-CO" dirty="0"/>
                  <a:t>Para este caso: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4/100=0.044</m:t>
                    </m:r>
                  </m:oMath>
                </a14:m>
                <a:endParaRPr lang="es-CO" dirty="0"/>
              </a:p>
              <a:p>
                <a:pPr lvl="1"/>
                <a:r>
                  <a:rPr lang="es-CO" dirty="0"/>
                  <a:t>Detecta </a:t>
                </a:r>
                <a:r>
                  <a:rPr lang="es-CO" b="1" dirty="0"/>
                  <a:t>influencias moderadas</a:t>
                </a:r>
                <a:r>
                  <a:rPr lang="es-CO" dirty="0"/>
                  <a:t> que podrían ya estar afectando el modelo.</a:t>
                </a:r>
              </a:p>
              <a:p>
                <a:pPr lvl="1"/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BDB3E8E-6AF4-38DF-4966-F1CC7FD92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26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415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24E33-E0BD-04D3-E19D-85B63E97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Residuos estandarizados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408A5A-03D6-757A-982C-F1DE38093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526" y="1600200"/>
            <a:ext cx="4295274" cy="4525963"/>
          </a:xfrm>
        </p:spPr>
        <p:txBody>
          <a:bodyPr>
            <a:normAutofit fontScale="55000" lnSpcReduction="20000"/>
          </a:bodyPr>
          <a:lstStyle/>
          <a:p>
            <a:r>
              <a:rPr lang="es-CO" b="1" dirty="0"/>
              <a:t>¿Qué son los residuos estandarizados?</a:t>
            </a:r>
          </a:p>
          <a:p>
            <a:pPr lvl="1"/>
            <a:r>
              <a:rPr lang="es-CO" dirty="0"/>
              <a:t>Son los residuos (errores) ajustados para que tengan una </a:t>
            </a:r>
            <a:r>
              <a:rPr lang="es-CO" b="1" dirty="0"/>
              <a:t>varianza constante</a:t>
            </a:r>
            <a:r>
              <a:rPr lang="es-CO" dirty="0"/>
              <a:t> y puedan compararse directamente.</a:t>
            </a:r>
          </a:p>
          <a:p>
            <a:pPr lvl="1"/>
            <a:r>
              <a:rPr lang="es-CO" dirty="0"/>
              <a:t>Se interpretan como “cuántas desviaciones estándar” se aleja una observación de lo esperado por el modelo.</a:t>
            </a:r>
          </a:p>
          <a:p>
            <a:endParaRPr lang="es-CO" dirty="0"/>
          </a:p>
          <a:p>
            <a:r>
              <a:rPr lang="es-CO" b="1" dirty="0"/>
              <a:t>Interpretación del gráfico</a:t>
            </a:r>
          </a:p>
          <a:p>
            <a:pPr lvl="1"/>
            <a:r>
              <a:rPr lang="es-CO" dirty="0"/>
              <a:t>La línea roja punteada está en </a:t>
            </a:r>
            <a:r>
              <a:rPr lang="es-CO" b="1" dirty="0"/>
              <a:t>±2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Regla práctica:</a:t>
            </a:r>
          </a:p>
          <a:p>
            <a:pPr lvl="2"/>
            <a:r>
              <a:rPr lang="es-CO" dirty="0"/>
              <a:t>|Residuo estandarizado| &lt; 2 → normal, dentro del rango esperado.</a:t>
            </a:r>
          </a:p>
          <a:p>
            <a:pPr lvl="2"/>
            <a:r>
              <a:rPr lang="es-CO" dirty="0"/>
              <a:t>Entre 2 y 3 → observaciones </a:t>
            </a:r>
            <a:r>
              <a:rPr lang="es-CO" b="1" dirty="0"/>
              <a:t>potencialmente atípicas</a:t>
            </a:r>
            <a:r>
              <a:rPr lang="es-CO" dirty="0"/>
              <a:t>.</a:t>
            </a:r>
          </a:p>
          <a:p>
            <a:pPr lvl="2"/>
            <a:r>
              <a:rPr lang="es-CO" dirty="0"/>
              <a:t>3 → observaciones </a:t>
            </a:r>
            <a:r>
              <a:rPr lang="es-CO" b="1" dirty="0"/>
              <a:t>claramente atípicas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En este gráfico:</a:t>
            </a:r>
          </a:p>
          <a:p>
            <a:pPr lvl="2"/>
            <a:r>
              <a:rPr lang="es-CO" dirty="0"/>
              <a:t>La mayoría de los residuos están entre -2 y 2 → el modelo ajusta bien a la mayoría de los datos.</a:t>
            </a:r>
          </a:p>
          <a:p>
            <a:pPr lvl="2"/>
            <a:r>
              <a:rPr lang="es-CO" dirty="0"/>
              <a:t>Solo unas pocas observaciones superan 2 → son </a:t>
            </a:r>
            <a:r>
              <a:rPr lang="es-CO" b="1" dirty="0"/>
              <a:t>candidatos a revisar</a:t>
            </a:r>
            <a:r>
              <a:rPr lang="es-CO" dirty="0"/>
              <a:t> (podrían estar mal digitadas, ser casos excepcionales o tener características distintas del resto).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890D96-E09F-E68F-0CC0-090F2FFE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44" y="2186078"/>
            <a:ext cx="4136056" cy="29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75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6BC21-8B2B-094D-02D0-FDA141C7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Leverage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E66AAE7-5CCA-CE99-A2B7-361B09BD1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2926" y="1825624"/>
                <a:ext cx="4352424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s-CO" b="1" dirty="0"/>
                  <a:t>¿Qué es el </a:t>
                </a:r>
                <a:r>
                  <a:rPr lang="es-CO" b="1" dirty="0" err="1"/>
                  <a:t>leverage</a:t>
                </a:r>
                <a:r>
                  <a:rPr lang="es-CO" b="1" dirty="0"/>
                  <a:t>?</a:t>
                </a:r>
              </a:p>
              <a:p>
                <a:pPr lvl="1"/>
                <a:r>
                  <a:rPr lang="es-CO" dirty="0"/>
                  <a:t>Mide </a:t>
                </a:r>
                <a:r>
                  <a:rPr lang="es-CO" b="1" dirty="0"/>
                  <a:t>qué tanto una observación se “diferencia” en las variables explicativas (X)</a:t>
                </a:r>
                <a:r>
                  <a:rPr lang="es-CO" dirty="0"/>
                  <a:t> respecto al resto de los datos.</a:t>
                </a:r>
              </a:p>
              <a:p>
                <a:pPr lvl="1"/>
                <a:r>
                  <a:rPr lang="es-CO" dirty="0"/>
                  <a:t>Una observación con </a:t>
                </a:r>
                <a:r>
                  <a:rPr lang="es-CO" b="1" dirty="0"/>
                  <a:t>alto </a:t>
                </a:r>
                <a:r>
                  <a:rPr lang="es-CO" b="1" dirty="0" err="1"/>
                  <a:t>leverage</a:t>
                </a:r>
                <a:r>
                  <a:rPr lang="es-CO" dirty="0"/>
                  <a:t> no necesariamente es un error, pero tiene más “poder” para influir en la recta de regresión.</a:t>
                </a:r>
              </a:p>
              <a:p>
                <a:endParaRPr lang="es-CO" dirty="0"/>
              </a:p>
              <a:p>
                <a:r>
                  <a:rPr lang="es-CO" b="1" dirty="0"/>
                  <a:t>Interpretación del gráfico</a:t>
                </a:r>
              </a:p>
              <a:p>
                <a:pPr lvl="1"/>
                <a:r>
                  <a:rPr lang="es-CO" dirty="0"/>
                  <a:t>La línea roja punteada está en </a:t>
                </a:r>
                <a:r>
                  <a:rPr lang="es-CO" b="1" dirty="0"/>
                  <a:t>0.08</a:t>
                </a:r>
                <a:r>
                  <a:rPr lang="es-CO" dirty="0"/>
                  <a:t>, que corresponde a la regla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m:rPr>
                            <m:sty m:val="p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s-CO" dirty="0"/>
                  <a:t>​ (donde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/>
                  <a:t>de predictores,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1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s-CO" dirty="0"/>
                  <a:t> de observaciones).</a:t>
                </a:r>
              </a:p>
              <a:p>
                <a:pPr lvl="1"/>
                <a:r>
                  <a:rPr lang="es-CO" dirty="0"/>
                  <a:t>La mayoría de las observaciones están </a:t>
                </a:r>
                <a:r>
                  <a:rPr lang="es-CO" b="1" dirty="0"/>
                  <a:t>muy por debajo</a:t>
                </a:r>
                <a:r>
                  <a:rPr lang="es-CO" dirty="0"/>
                  <a:t> del umbral → no influyen demasiado.</a:t>
                </a:r>
              </a:p>
              <a:p>
                <a:pPr lvl="1"/>
                <a:r>
                  <a:rPr lang="es-CO" dirty="0"/>
                  <a:t>Unas pocas observaciones (ej. cerca de los índices </a:t>
                </a:r>
                <a:r>
                  <a:rPr lang="es-CO" b="1" dirty="0"/>
                  <a:t>25 y 95</a:t>
                </a:r>
                <a:r>
                  <a:rPr lang="es-CO" dirty="0"/>
                  <a:t>) </a:t>
                </a:r>
                <a:r>
                  <a:rPr lang="es-CO" b="1" dirty="0"/>
                  <a:t>superan el umbral</a:t>
                </a:r>
                <a:r>
                  <a:rPr lang="es-CO" dirty="0"/>
                  <a:t> → son </a:t>
                </a:r>
                <a:r>
                  <a:rPr lang="es-CO" b="1" dirty="0"/>
                  <a:t>puntos con alto </a:t>
                </a:r>
                <a:r>
                  <a:rPr lang="es-CO" b="1" dirty="0" err="1"/>
                  <a:t>leverage</a:t>
                </a:r>
                <a:r>
                  <a:rPr lang="es-CO" dirty="0"/>
                  <a:t>.</a:t>
                </a:r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E66AAE7-5CCA-CE99-A2B7-361B09BD1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2926" y="1825624"/>
                <a:ext cx="4352424" cy="4667249"/>
              </a:xfrm>
              <a:blipFill>
                <a:blip r:embed="rId2"/>
                <a:stretch>
                  <a:fillRect l="-1163" t="-2439" r="-291" b="-135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1154EDC7-FE5B-28DE-C485-A8B85B70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3" y="2547024"/>
            <a:ext cx="3986143" cy="287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5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clave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dirty="0" err="1"/>
                  <a:t>Intercepto</a:t>
                </a:r>
                <a:r>
                  <a:rPr dirty="0"/>
                  <a:t>: </a:t>
                </a:r>
                <a:r>
                  <a:rPr dirty="0" err="1"/>
                  <a:t>hogares</a:t>
                </a:r>
                <a:r>
                  <a:rPr dirty="0"/>
                  <a:t> sin </a:t>
                </a:r>
                <a:r>
                  <a:rPr dirty="0" err="1"/>
                  <a:t>hijos</a:t>
                </a:r>
                <a:r>
                  <a:rPr dirty="0"/>
                  <a:t> → 121 min. </a:t>
                </a:r>
                <a:r>
                  <a:rPr dirty="0" err="1"/>
                  <a:t>cuidados</a:t>
                </a:r>
                <a:endParaRPr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dirty="0" err="1"/>
                  <a:t>Efecto</a:t>
                </a:r>
                <a:r>
                  <a:rPr dirty="0"/>
                  <a:t> de </a:t>
                </a:r>
                <a:r>
                  <a:rPr dirty="0" err="1"/>
                  <a:t>hijos</a:t>
                </a:r>
                <a:r>
                  <a:rPr dirty="0"/>
                  <a:t>: </a:t>
                </a:r>
                <a:r>
                  <a:rPr dirty="0" err="1"/>
                  <a:t>cada</a:t>
                </a:r>
                <a:r>
                  <a:rPr dirty="0"/>
                  <a:t> </a:t>
                </a:r>
                <a:r>
                  <a:rPr dirty="0" err="1"/>
                  <a:t>hijo</a:t>
                </a:r>
                <a:r>
                  <a:rPr dirty="0"/>
                  <a:t> extra → +40.5 min.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dirty="0" err="1"/>
                  <a:t>Significancia</a:t>
                </a:r>
                <a:r>
                  <a:rPr dirty="0"/>
                  <a:t>: </a:t>
                </a:r>
                <a14:m>
                  <m:oMath xmlns:m="http://schemas.openxmlformats.org/officeDocument/2006/math">
                    <m:r>
                      <a:rPr lang="es-CO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O" i="1" dirty="0" smtClean="0">
                        <a:latin typeface="Cambria Math" panose="02040503050406030204" pitchFamily="18" charset="0"/>
                      </a:rPr>
                      <m:t> &lt; 0.001 </m:t>
                    </m:r>
                  </m:oMath>
                </a14:m>
                <a:r>
                  <a:rPr dirty="0"/>
                  <a:t>→ </a:t>
                </a:r>
                <a:r>
                  <a:rPr dirty="0" err="1"/>
                  <a:t>efecto</a:t>
                </a:r>
                <a:r>
                  <a:rPr dirty="0"/>
                  <a:t> </a:t>
                </a:r>
                <a:r>
                  <a:rPr dirty="0" err="1"/>
                  <a:t>estadísticamente</a:t>
                </a:r>
                <a:r>
                  <a:rPr dirty="0"/>
                  <a:t> </a:t>
                </a:r>
                <a:r>
                  <a:rPr dirty="0" err="1"/>
                  <a:t>robusto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4C3A6-C15B-F307-9EF4-A1506434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significancia estadística?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01CA70-AC7D-4198-6276-3D0BB4B2A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Cuando decimos que un resultado es </a:t>
            </a:r>
            <a:r>
              <a:rPr lang="es-CO" b="1" dirty="0"/>
              <a:t>estadísticamente significativo</a:t>
            </a:r>
            <a:r>
              <a:rPr lang="es-CO" dirty="0"/>
              <a:t>, queremos decir que:</a:t>
            </a:r>
            <a:br>
              <a:rPr lang="es-CO" dirty="0"/>
            </a:br>
            <a:r>
              <a:rPr lang="es-CO" dirty="0"/>
              <a:t>La relación observada en los datos es tan fuerte que es </a:t>
            </a:r>
            <a:r>
              <a:rPr lang="es-CO" b="1" dirty="0"/>
              <a:t>muy poco probable</a:t>
            </a:r>
            <a:r>
              <a:rPr lang="es-CO" dirty="0"/>
              <a:t> que haya ocurrido por puro azar.</a:t>
            </a:r>
          </a:p>
          <a:p>
            <a:r>
              <a:rPr lang="es-CO" dirty="0"/>
              <a:t>En otras palabras: la evidencia en los datos es suficiente para </a:t>
            </a:r>
            <a:r>
              <a:rPr lang="es-CO" b="1" dirty="0"/>
              <a:t>rechazar la hipótesis nula</a:t>
            </a:r>
            <a:r>
              <a:rPr lang="es-CO" dirty="0"/>
              <a:t> (que en regresión es “el coeficiente = 0”, es decir, que no hay relación entre las variables).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507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5EE55-CA61-B27D-D059-C4552996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 este 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2C29709-0A5C-AA6B-A9B5-4278692F00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s-CO" dirty="0"/>
                  <a:t>Hipótesis nula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dirty="0"/>
                  <a:t>): el número de hijos no tiene ningún efecto sobre los cuidados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l-GR" dirty="0"/>
                  <a:t>).</a:t>
                </a:r>
              </a:p>
              <a:p>
                <a:r>
                  <a:rPr lang="es-CO" dirty="0"/>
                  <a:t>Hipótesis alternativa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dirty="0"/>
                  <a:t>): los hijos sí tienen efecto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l-GR" dirty="0"/>
                  <a:t>).</a:t>
                </a:r>
              </a:p>
              <a:p>
                <a:r>
                  <a:rPr lang="es-CO" dirty="0"/>
                  <a:t>El </a:t>
                </a:r>
                <a:r>
                  <a:rPr lang="es-CO" b="1" dirty="0"/>
                  <a:t>p-</a:t>
                </a:r>
                <a:r>
                  <a:rPr lang="es-CO" b="1" dirty="0" err="1"/>
                  <a:t>value</a:t>
                </a:r>
                <a:r>
                  <a:rPr lang="es-CO" dirty="0"/>
                  <a:t> para “hijos” es </a:t>
                </a:r>
                <a14:m>
                  <m:oMath xmlns:m="http://schemas.openxmlformats.org/officeDocument/2006/math">
                    <m:r>
                      <a:rPr lang="es-CO" b="1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s-CO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CO" b="1" i="1" dirty="0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CO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O" b="1" i="1" dirty="0" smtClean="0"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s-CO" dirty="0"/>
                  <a:t> (prácticamente 0).</a:t>
                </a:r>
                <a:br>
                  <a:rPr lang="es-CO" dirty="0"/>
                </a:br>
                <a:r>
                  <a:rPr lang="es-CO" dirty="0"/>
                  <a:t>Esto significa que la probabilidad de ver un coeficiente de </a:t>
                </a:r>
                <a:r>
                  <a:rPr lang="es-CO" b="1" dirty="0"/>
                  <a:t>40.5 minutos por hijo</a:t>
                </a:r>
                <a:r>
                  <a:rPr lang="es-CO" dirty="0"/>
                  <a:t> por mero azar (si en realidad no hubiera relación) es prácticamente nula.</a:t>
                </a:r>
              </a:p>
              <a:p>
                <a:r>
                  <a:rPr lang="es-CO" dirty="0"/>
                  <a:t>Por eso aparece con *** (tres asteriscos), indicando una significancia muy alta.</a:t>
                </a:r>
              </a:p>
              <a:p>
                <a:pPr lvl="1"/>
                <a:r>
                  <a:rPr lang="es-CO" b="1" dirty="0"/>
                  <a:t>p &lt; 0.05</a:t>
                </a:r>
                <a:r>
                  <a:rPr lang="es-CO" dirty="0"/>
                  <a:t>: el resultado es significativo al 95% de confianza.</a:t>
                </a:r>
              </a:p>
              <a:p>
                <a:pPr lvl="1"/>
                <a:r>
                  <a:rPr lang="es-CO" b="1" dirty="0"/>
                  <a:t>p &lt; 0.01</a:t>
                </a:r>
                <a:r>
                  <a:rPr lang="es-CO" dirty="0"/>
                  <a:t>: significativo al 99%.</a:t>
                </a:r>
              </a:p>
              <a:p>
                <a:pPr lvl="1"/>
                <a:r>
                  <a:rPr lang="es-CO" b="1" dirty="0"/>
                  <a:t>p &lt; 0.001</a:t>
                </a:r>
                <a:r>
                  <a:rPr lang="es-CO" dirty="0"/>
                  <a:t>: significativo al 99.9%.</a:t>
                </a: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2C29709-0A5C-AA6B-A9B5-4278692F0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6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41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723B1-1A19-E17E-07D2-77C6DD18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Significancia ≠ importancia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71D1B-C097-FF1B-DEA8-38FE4770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El resultado es significativo porque el efecto de los hijos sobre los cuidados no es atribuible al azar.</a:t>
            </a:r>
          </a:p>
          <a:p>
            <a:r>
              <a:rPr lang="es-CO" dirty="0"/>
              <a:t>Pero además es </a:t>
            </a:r>
            <a:r>
              <a:rPr lang="es-CO" b="1" dirty="0"/>
              <a:t>sustancialmente importante</a:t>
            </a:r>
            <a:r>
              <a:rPr lang="es-CO" dirty="0"/>
              <a:t>: ¡40 minutos adicionales por hijo!</a:t>
            </a:r>
          </a:p>
          <a:p>
            <a:r>
              <a:rPr lang="es-CO" dirty="0"/>
              <a:t>En otros casos puede pasar que un resultado sea significativo pero el efecto sea muy pequeño (estadísticamente real, pero poco relevante en la práctica).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715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Bondad de ajuste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R² = 0.823 → </a:t>
            </a:r>
            <a:r>
              <a:rPr dirty="0" err="1"/>
              <a:t>el</a:t>
            </a:r>
            <a:r>
              <a:rPr dirty="0"/>
              <a:t> 82.3% de la </a:t>
            </a:r>
            <a:r>
              <a:rPr dirty="0" err="1"/>
              <a:t>variación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cuidados</a:t>
            </a:r>
            <a:r>
              <a:rPr dirty="0"/>
              <a:t> se </a:t>
            </a:r>
            <a:r>
              <a:rPr dirty="0" err="1"/>
              <a:t>explica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hijos</a:t>
            </a:r>
            <a:endParaRPr dirty="0"/>
          </a:p>
          <a:p>
            <a:r>
              <a:rPr dirty="0"/>
              <a:t>Error </a:t>
            </a:r>
            <a:r>
              <a:rPr dirty="0" err="1"/>
              <a:t>estándar</a:t>
            </a:r>
            <a:r>
              <a:rPr dirty="0"/>
              <a:t> residual = 26 min → </a:t>
            </a:r>
            <a:r>
              <a:rPr dirty="0" err="1"/>
              <a:t>promedio</a:t>
            </a:r>
            <a:r>
              <a:rPr dirty="0"/>
              <a:t> de error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predicción</a:t>
            </a:r>
            <a:endParaRPr dirty="0"/>
          </a:p>
          <a:p>
            <a:r>
              <a:rPr dirty="0"/>
              <a:t>F-statistic = 456.5 (p &lt; 0.001) →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modelo</a:t>
            </a:r>
            <a:r>
              <a:rPr dirty="0"/>
              <a:t> es </a:t>
            </a:r>
            <a:r>
              <a:rPr dirty="0" err="1"/>
              <a:t>altamente</a:t>
            </a:r>
            <a:r>
              <a:rPr dirty="0"/>
              <a:t> </a:t>
            </a:r>
            <a:r>
              <a:rPr dirty="0" err="1"/>
              <a:t>significativo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Interpretación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err="1"/>
              <a:t>Existe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relación</a:t>
            </a:r>
            <a:r>
              <a:rPr dirty="0"/>
              <a:t> </a:t>
            </a:r>
            <a:r>
              <a:rPr dirty="0" err="1"/>
              <a:t>positiva</a:t>
            </a:r>
            <a:r>
              <a:rPr dirty="0"/>
              <a:t> </a:t>
            </a:r>
            <a:r>
              <a:rPr dirty="0" err="1"/>
              <a:t>fuerte</a:t>
            </a:r>
            <a:r>
              <a:rPr dirty="0"/>
              <a:t> entre </a:t>
            </a:r>
            <a:r>
              <a:rPr dirty="0" err="1"/>
              <a:t>número</a:t>
            </a:r>
            <a:r>
              <a:rPr dirty="0"/>
              <a:t> de </a:t>
            </a:r>
            <a:r>
              <a:rPr dirty="0" err="1"/>
              <a:t>hijos</a:t>
            </a:r>
            <a:r>
              <a:rPr dirty="0"/>
              <a:t> y </a:t>
            </a:r>
            <a:r>
              <a:rPr dirty="0" err="1"/>
              <a:t>tiempo</a:t>
            </a:r>
            <a:r>
              <a:rPr dirty="0"/>
              <a:t> de </a:t>
            </a:r>
            <a:r>
              <a:rPr dirty="0" err="1"/>
              <a:t>cuidados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Cada </a:t>
            </a:r>
            <a:r>
              <a:rPr dirty="0" err="1"/>
              <a:t>hijo</a:t>
            </a:r>
            <a:r>
              <a:rPr dirty="0"/>
              <a:t> </a:t>
            </a:r>
            <a:r>
              <a:rPr dirty="0" err="1"/>
              <a:t>incrementa</a:t>
            </a:r>
            <a:r>
              <a:rPr dirty="0"/>
              <a:t> de forma </a:t>
            </a:r>
            <a:r>
              <a:rPr dirty="0" err="1"/>
              <a:t>sustancial</a:t>
            </a:r>
            <a:r>
              <a:rPr dirty="0"/>
              <a:t> la carga de </a:t>
            </a:r>
            <a:r>
              <a:rPr dirty="0" err="1"/>
              <a:t>cuidados</a:t>
            </a:r>
            <a:r>
              <a:rPr dirty="0"/>
              <a:t>.</a:t>
            </a:r>
          </a:p>
          <a:p>
            <a:r>
              <a:rPr dirty="0"/>
              <a:t>El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explica</a:t>
            </a:r>
            <a:r>
              <a:rPr dirty="0"/>
              <a:t> gran </a:t>
            </a:r>
            <a:r>
              <a:rPr dirty="0" err="1"/>
              <a:t>parte</a:t>
            </a:r>
            <a:r>
              <a:rPr dirty="0"/>
              <a:t> de la </a:t>
            </a:r>
            <a:r>
              <a:rPr dirty="0" err="1"/>
              <a:t>variación</a:t>
            </a:r>
            <a:r>
              <a:rPr dirty="0"/>
              <a:t> </a:t>
            </a:r>
            <a:r>
              <a:rPr dirty="0" err="1"/>
              <a:t>observada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Implicación</a:t>
            </a:r>
            <a:r>
              <a:rPr dirty="0"/>
              <a:t>: La </a:t>
            </a:r>
            <a:r>
              <a:rPr dirty="0" err="1"/>
              <a:t>presencia</a:t>
            </a:r>
            <a:r>
              <a:rPr dirty="0"/>
              <a:t> de </a:t>
            </a:r>
            <a:r>
              <a:rPr dirty="0" err="1"/>
              <a:t>hijos</a:t>
            </a:r>
            <a:r>
              <a:rPr dirty="0"/>
              <a:t> es un factor central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distribución</a:t>
            </a:r>
            <a:r>
              <a:rPr dirty="0"/>
              <a:t> del </a:t>
            </a:r>
            <a:r>
              <a:rPr dirty="0" err="1"/>
              <a:t>tiempo</a:t>
            </a:r>
            <a:r>
              <a:rPr dirty="0"/>
              <a:t> de </a:t>
            </a:r>
            <a:r>
              <a:rPr dirty="0" err="1"/>
              <a:t>cuidados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228</TotalTime>
  <Words>3525</Words>
  <Application>Microsoft Macintosh PowerPoint</Application>
  <PresentationFormat>Presentación en pantalla (4:3)</PresentationFormat>
  <Paragraphs>275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2013 - Tema de 2022</vt:lpstr>
      <vt:lpstr>Regresión lineal</vt:lpstr>
      <vt:lpstr>Pregunta de investigación</vt:lpstr>
      <vt:lpstr>Modelo estimado</vt:lpstr>
      <vt:lpstr>Resultados clave</vt:lpstr>
      <vt:lpstr>¿Qué es significancia estadística?</vt:lpstr>
      <vt:lpstr>En este modelo</vt:lpstr>
      <vt:lpstr>Significancia ≠ importancia</vt:lpstr>
      <vt:lpstr>Bondad de ajuste</vt:lpstr>
      <vt:lpstr>Interpretación general</vt:lpstr>
      <vt:lpstr>Visualización</vt:lpstr>
      <vt:lpstr>Regresión lineal múltiple</vt:lpstr>
      <vt:lpstr>Interpretación de coeficientes</vt:lpstr>
      <vt:lpstr>Residuos y bondad de ajuste</vt:lpstr>
      <vt:lpstr>Linealidad</vt:lpstr>
      <vt:lpstr>Linealidad</vt:lpstr>
      <vt:lpstr>Linealidad</vt:lpstr>
      <vt:lpstr>Normalidad</vt:lpstr>
      <vt:lpstr>Normalidad</vt:lpstr>
      <vt:lpstr>Normalidad</vt:lpstr>
      <vt:lpstr>Normalidad</vt:lpstr>
      <vt:lpstr>Homoscedasticidad (varianza constante de los errores)</vt:lpstr>
      <vt:lpstr>Homocedasticidad</vt:lpstr>
      <vt:lpstr>Homocedasticidad</vt:lpstr>
      <vt:lpstr>Homocedasticidad</vt:lpstr>
      <vt:lpstr>Independencia de los residuos</vt:lpstr>
      <vt:lpstr>Independencia</vt:lpstr>
      <vt:lpstr>Independencia</vt:lpstr>
      <vt:lpstr>Multicolinealidad</vt:lpstr>
      <vt:lpstr>Multicolinealidad</vt:lpstr>
      <vt:lpstr>Multicolinealidad</vt:lpstr>
      <vt:lpstr>Valores atípicos</vt:lpstr>
      <vt:lpstr>Distancia de Cook</vt:lpstr>
      <vt:lpstr>Residuos estandarizados</vt:lpstr>
      <vt:lpstr>Leverage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Natalia Escobar Váquiro</cp:lastModifiedBy>
  <cp:revision>2</cp:revision>
  <dcterms:created xsi:type="dcterms:W3CDTF">2013-01-27T09:14:16Z</dcterms:created>
  <dcterms:modified xsi:type="dcterms:W3CDTF">2025-09-18T21:47:15Z</dcterms:modified>
  <cp:category/>
</cp:coreProperties>
</file>