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3" r:id="rId5"/>
    <p:sldId id="258" r:id="rId6"/>
    <p:sldId id="261" r:id="rId7"/>
    <p:sldId id="264" r:id="rId8"/>
    <p:sldId id="265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D34884-F4B4-D44C-9FC4-1F7AC2613578}" v="150" dt="2025-10-09T04:17:36.092"/>
    <p1510:client id="{6E0BF647-F021-8B41-AA51-53FFFCA93F05}" v="2" dt="2025-10-09T19:17:11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623"/>
  </p:normalViewPr>
  <p:slideViewPr>
    <p:cSldViewPr snapToGrid="0">
      <p:cViewPr varScale="1">
        <p:scale>
          <a:sx n="136" d="100"/>
          <a:sy n="136" d="100"/>
        </p:scale>
        <p:origin x="165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alia Escobar Váquiro" userId="a23d15a66c3e0b70" providerId="LiveId" clId="{97A71886-FC64-5FA0-8F89-B52C47523D68}"/>
    <pc:docChg chg="undo custSel addSld modSld">
      <pc:chgData name="Natalia Escobar Váquiro" userId="a23d15a66c3e0b70" providerId="LiveId" clId="{97A71886-FC64-5FA0-8F89-B52C47523D68}" dt="2025-10-09T04:17:53.177" v="472" actId="404"/>
      <pc:docMkLst>
        <pc:docMk/>
      </pc:docMkLst>
      <pc:sldChg chg="modSp mod">
        <pc:chgData name="Natalia Escobar Váquiro" userId="a23d15a66c3e0b70" providerId="LiveId" clId="{97A71886-FC64-5FA0-8F89-B52C47523D68}" dt="2025-10-09T03:51:58.425" v="111" actId="20577"/>
        <pc:sldMkLst>
          <pc:docMk/>
          <pc:sldMk cId="3825247988" sldId="271"/>
        </pc:sldMkLst>
        <pc:spChg chg="mod">
          <ac:chgData name="Natalia Escobar Váquiro" userId="a23d15a66c3e0b70" providerId="LiveId" clId="{97A71886-FC64-5FA0-8F89-B52C47523D68}" dt="2025-10-09T03:51:58.425" v="111" actId="20577"/>
          <ac:spMkLst>
            <pc:docMk/>
            <pc:sldMk cId="3825247988" sldId="271"/>
            <ac:spMk id="4" creationId="{DEB11B52-FE6C-74F3-CACE-13BE4FA283F6}"/>
          </ac:spMkLst>
        </pc:spChg>
      </pc:sldChg>
      <pc:sldChg chg="addSp delSp modSp new mod setBg modClrScheme delDesignElem chgLayout">
        <pc:chgData name="Natalia Escobar Váquiro" userId="a23d15a66c3e0b70" providerId="LiveId" clId="{97A71886-FC64-5FA0-8F89-B52C47523D68}" dt="2025-10-09T03:57:17.841" v="170" actId="700"/>
        <pc:sldMkLst>
          <pc:docMk/>
          <pc:sldMk cId="2915302838" sldId="272"/>
        </pc:sldMkLst>
        <pc:spChg chg="mod ord">
          <ac:chgData name="Natalia Escobar Váquiro" userId="a23d15a66c3e0b70" providerId="LiveId" clId="{97A71886-FC64-5FA0-8F89-B52C47523D68}" dt="2025-10-09T03:57:17.841" v="170" actId="700"/>
          <ac:spMkLst>
            <pc:docMk/>
            <pc:sldMk cId="2915302838" sldId="272"/>
            <ac:spMk id="2" creationId="{6282334F-5E48-3A26-8E5E-AC00E605F4A7}"/>
          </ac:spMkLst>
        </pc:spChg>
        <pc:spChg chg="del">
          <ac:chgData name="Natalia Escobar Váquiro" userId="a23d15a66c3e0b70" providerId="LiveId" clId="{97A71886-FC64-5FA0-8F89-B52C47523D68}" dt="2025-10-09T03:52:26.154" v="144"/>
          <ac:spMkLst>
            <pc:docMk/>
            <pc:sldMk cId="2915302838" sldId="272"/>
            <ac:spMk id="3" creationId="{64A85DEC-C88C-AADB-E6C5-8EA5D8CEC56A}"/>
          </ac:spMkLst>
        </pc:spChg>
        <pc:spChg chg="mod ord">
          <ac:chgData name="Natalia Escobar Váquiro" userId="a23d15a66c3e0b70" providerId="LiveId" clId="{97A71886-FC64-5FA0-8F89-B52C47523D68}" dt="2025-10-09T03:57:17.841" v="170" actId="700"/>
          <ac:spMkLst>
            <pc:docMk/>
            <pc:sldMk cId="2915302838" sldId="272"/>
            <ac:spMk id="4" creationId="{AA7CD5A4-3388-17B0-137B-9355FB8F2784}"/>
          </ac:spMkLst>
        </pc:spChg>
        <pc:spChg chg="add del">
          <ac:chgData name="Natalia Escobar Váquiro" userId="a23d15a66c3e0b70" providerId="LiveId" clId="{97A71886-FC64-5FA0-8F89-B52C47523D68}" dt="2025-10-09T03:57:17.841" v="170" actId="700"/>
          <ac:spMkLst>
            <pc:docMk/>
            <pc:sldMk cId="2915302838" sldId="272"/>
            <ac:spMk id="10" creationId="{DBC6133C-0615-4CE4-9132-37E609A9BDFA}"/>
          </ac:spMkLst>
        </pc:spChg>
        <pc:spChg chg="add del">
          <ac:chgData name="Natalia Escobar Váquiro" userId="a23d15a66c3e0b70" providerId="LiveId" clId="{97A71886-FC64-5FA0-8F89-B52C47523D68}" dt="2025-10-09T03:57:17.841" v="170" actId="700"/>
          <ac:spMkLst>
            <pc:docMk/>
            <pc:sldMk cId="2915302838" sldId="272"/>
            <ac:spMk id="12" creationId="{169CC832-2974-4E8D-90ED-3E2941BA7336}"/>
          </ac:spMkLst>
        </pc:spChg>
        <pc:spChg chg="add del">
          <ac:chgData name="Natalia Escobar Váquiro" userId="a23d15a66c3e0b70" providerId="LiveId" clId="{97A71886-FC64-5FA0-8F89-B52C47523D68}" dt="2025-10-09T03:57:17.841" v="170" actId="700"/>
          <ac:spMkLst>
            <pc:docMk/>
            <pc:sldMk cId="2915302838" sldId="272"/>
            <ac:spMk id="14" creationId="{55222F96-971A-4F90-B841-6BAB416C7AC1}"/>
          </ac:spMkLst>
        </pc:spChg>
        <pc:spChg chg="add del">
          <ac:chgData name="Natalia Escobar Váquiro" userId="a23d15a66c3e0b70" providerId="LiveId" clId="{97A71886-FC64-5FA0-8F89-B52C47523D68}" dt="2025-10-09T03:57:17.841" v="170" actId="700"/>
          <ac:spMkLst>
            <pc:docMk/>
            <pc:sldMk cId="2915302838" sldId="272"/>
            <ac:spMk id="16" creationId="{08980754-6F4B-43C9-B9BE-127B6BED6586}"/>
          </ac:spMkLst>
        </pc:spChg>
        <pc:spChg chg="add del">
          <ac:chgData name="Natalia Escobar Váquiro" userId="a23d15a66c3e0b70" providerId="LiveId" clId="{97A71886-FC64-5FA0-8F89-B52C47523D68}" dt="2025-10-09T03:57:17.841" v="170" actId="700"/>
          <ac:spMkLst>
            <pc:docMk/>
            <pc:sldMk cId="2915302838" sldId="272"/>
            <ac:spMk id="18" creationId="{2C1BBA94-3F40-40AA-8BB9-E69E25E537C1}"/>
          </ac:spMkLst>
        </pc:spChg>
        <pc:graphicFrameChg chg="add mod ord modGraphic">
          <ac:chgData name="Natalia Escobar Váquiro" userId="a23d15a66c3e0b70" providerId="LiveId" clId="{97A71886-FC64-5FA0-8F89-B52C47523D68}" dt="2025-10-09T03:57:17.841" v="170" actId="700"/>
          <ac:graphicFrameMkLst>
            <pc:docMk/>
            <pc:sldMk cId="2915302838" sldId="272"/>
            <ac:graphicFrameMk id="5" creationId="{EF63BB3F-DEF1-7BD7-14D7-512BDD70856E}"/>
          </ac:graphicFrameMkLst>
        </pc:graphicFrameChg>
      </pc:sldChg>
      <pc:sldChg chg="addSp delSp modSp new mod setBg">
        <pc:chgData name="Natalia Escobar Váquiro" userId="a23d15a66c3e0b70" providerId="LiveId" clId="{97A71886-FC64-5FA0-8F89-B52C47523D68}" dt="2025-10-09T04:04:25.046" v="224" actId="1076"/>
        <pc:sldMkLst>
          <pc:docMk/>
          <pc:sldMk cId="4084954353" sldId="273"/>
        </pc:sldMkLst>
        <pc:spChg chg="mod">
          <ac:chgData name="Natalia Escobar Váquiro" userId="a23d15a66c3e0b70" providerId="LiveId" clId="{97A71886-FC64-5FA0-8F89-B52C47523D68}" dt="2025-10-09T04:04:21.677" v="223" actId="1076"/>
          <ac:spMkLst>
            <pc:docMk/>
            <pc:sldMk cId="4084954353" sldId="273"/>
            <ac:spMk id="2" creationId="{C84B6C5A-049A-66A2-83F6-73CC28350785}"/>
          </ac:spMkLst>
        </pc:spChg>
        <pc:spChg chg="del">
          <ac:chgData name="Natalia Escobar Váquiro" userId="a23d15a66c3e0b70" providerId="LiveId" clId="{97A71886-FC64-5FA0-8F89-B52C47523D68}" dt="2025-10-09T03:57:34.911" v="173"/>
          <ac:spMkLst>
            <pc:docMk/>
            <pc:sldMk cId="4084954353" sldId="273"/>
            <ac:spMk id="3" creationId="{9B5AA8FC-E500-4D9C-D6A9-E38F4201B85E}"/>
          </ac:spMkLst>
        </pc:spChg>
        <pc:spChg chg="add del mod">
          <ac:chgData name="Natalia Escobar Váquiro" userId="a23d15a66c3e0b70" providerId="LiveId" clId="{97A71886-FC64-5FA0-8F89-B52C47523D68}" dt="2025-10-09T03:59:35.765" v="182" actId="21"/>
          <ac:spMkLst>
            <pc:docMk/>
            <pc:sldMk cId="4084954353" sldId="273"/>
            <ac:spMk id="5" creationId="{D8F18C77-B9CC-A17E-C69E-FE1033CF091F}"/>
          </ac:spMkLst>
        </pc:spChg>
        <pc:spChg chg="add mod">
          <ac:chgData name="Natalia Escobar Váquiro" userId="a23d15a66c3e0b70" providerId="LiveId" clId="{97A71886-FC64-5FA0-8F89-B52C47523D68}" dt="2025-10-09T04:04:25.046" v="224" actId="1076"/>
          <ac:spMkLst>
            <pc:docMk/>
            <pc:sldMk cId="4084954353" sldId="273"/>
            <ac:spMk id="6" creationId="{1405E7A1-8A50-F255-4AED-5CCEA337355C}"/>
          </ac:spMkLst>
        </pc:spChg>
        <pc:spChg chg="add del">
          <ac:chgData name="Natalia Escobar Váquiro" userId="a23d15a66c3e0b70" providerId="LiveId" clId="{97A71886-FC64-5FA0-8F89-B52C47523D68}" dt="2025-10-09T03:59:49.124" v="183" actId="26606"/>
          <ac:spMkLst>
            <pc:docMk/>
            <pc:sldMk cId="4084954353" sldId="273"/>
            <ac:spMk id="9" creationId="{0DEDCC5D-8B8A-40DB-BE90-A3AA27C64A78}"/>
          </ac:spMkLst>
        </pc:spChg>
        <pc:spChg chg="add del">
          <ac:chgData name="Natalia Escobar Váquiro" userId="a23d15a66c3e0b70" providerId="LiveId" clId="{97A71886-FC64-5FA0-8F89-B52C47523D68}" dt="2025-10-09T03:59:49.124" v="183" actId="26606"/>
          <ac:spMkLst>
            <pc:docMk/>
            <pc:sldMk cId="4084954353" sldId="273"/>
            <ac:spMk id="15" creationId="{CBC4F608-B4B8-48C3-9572-C0F061B1CD99}"/>
          </ac:spMkLst>
        </pc:spChg>
        <pc:spChg chg="add">
          <ac:chgData name="Natalia Escobar Váquiro" userId="a23d15a66c3e0b70" providerId="LiveId" clId="{97A71886-FC64-5FA0-8F89-B52C47523D68}" dt="2025-10-09T03:59:49.124" v="183" actId="26606"/>
          <ac:spMkLst>
            <pc:docMk/>
            <pc:sldMk cId="4084954353" sldId="273"/>
            <ac:spMk id="20" creationId="{47942995-B07F-4636-9A06-C6A104B260A8}"/>
          </ac:spMkLst>
        </pc:spChg>
        <pc:spChg chg="add">
          <ac:chgData name="Natalia Escobar Váquiro" userId="a23d15a66c3e0b70" providerId="LiveId" clId="{97A71886-FC64-5FA0-8F89-B52C47523D68}" dt="2025-10-09T03:59:49.124" v="183" actId="26606"/>
          <ac:spMkLst>
            <pc:docMk/>
            <pc:sldMk cId="4084954353" sldId="273"/>
            <ac:spMk id="27" creationId="{B81933D1-5615-42C7-9C0B-4EB7105CCE2D}"/>
          </ac:spMkLst>
        </pc:spChg>
        <pc:spChg chg="add">
          <ac:chgData name="Natalia Escobar Váquiro" userId="a23d15a66c3e0b70" providerId="LiveId" clId="{97A71886-FC64-5FA0-8F89-B52C47523D68}" dt="2025-10-09T03:59:49.124" v="183" actId="26606"/>
          <ac:spMkLst>
            <pc:docMk/>
            <pc:sldMk cId="4084954353" sldId="273"/>
            <ac:spMk id="29" creationId="{19C9EAEA-39D0-4B0E-A0EB-51E7B26740B1}"/>
          </ac:spMkLst>
        </pc:spChg>
        <pc:grpChg chg="add del">
          <ac:chgData name="Natalia Escobar Váquiro" userId="a23d15a66c3e0b70" providerId="LiveId" clId="{97A71886-FC64-5FA0-8F89-B52C47523D68}" dt="2025-10-09T03:59:49.124" v="183" actId="26606"/>
          <ac:grpSpMkLst>
            <pc:docMk/>
            <pc:sldMk cId="4084954353" sldId="273"/>
            <ac:grpSpMk id="11" creationId="{65167ED7-6315-43AB-B1B6-C326D5FD8F84}"/>
          </ac:grpSpMkLst>
        </pc:grpChg>
        <pc:grpChg chg="add">
          <ac:chgData name="Natalia Escobar Váquiro" userId="a23d15a66c3e0b70" providerId="LiveId" clId="{97A71886-FC64-5FA0-8F89-B52C47523D68}" dt="2025-10-09T03:59:49.124" v="183" actId="26606"/>
          <ac:grpSpMkLst>
            <pc:docMk/>
            <pc:sldMk cId="4084954353" sldId="273"/>
            <ac:grpSpMk id="22" creationId="{032D8612-31EB-44CF-A1D0-14FD4C705424}"/>
          </ac:grpSpMkLst>
        </pc:grpChg>
        <pc:graphicFrameChg chg="add mod modGraphic">
          <ac:chgData name="Natalia Escobar Váquiro" userId="a23d15a66c3e0b70" providerId="LiveId" clId="{97A71886-FC64-5FA0-8F89-B52C47523D68}" dt="2025-10-09T03:59:49.124" v="183" actId="26606"/>
          <ac:graphicFrameMkLst>
            <pc:docMk/>
            <pc:sldMk cId="4084954353" sldId="273"/>
            <ac:graphicFrameMk id="4" creationId="{30548F01-6E61-60DB-7CF4-C94FE8BB6779}"/>
          </ac:graphicFrameMkLst>
        </pc:graphicFrameChg>
      </pc:sldChg>
      <pc:sldChg chg="addSp modSp new mod">
        <pc:chgData name="Natalia Escobar Váquiro" userId="a23d15a66c3e0b70" providerId="LiveId" clId="{97A71886-FC64-5FA0-8F89-B52C47523D68}" dt="2025-10-09T04:05:14.604" v="232" actId="1076"/>
        <pc:sldMkLst>
          <pc:docMk/>
          <pc:sldMk cId="3607397777" sldId="274"/>
        </pc:sldMkLst>
        <pc:spChg chg="mod">
          <ac:chgData name="Natalia Escobar Váquiro" userId="a23d15a66c3e0b70" providerId="LiveId" clId="{97A71886-FC64-5FA0-8F89-B52C47523D68}" dt="2025-10-09T04:04:16.261" v="222" actId="20577"/>
          <ac:spMkLst>
            <pc:docMk/>
            <pc:sldMk cId="3607397777" sldId="274"/>
            <ac:spMk id="2" creationId="{7739FB8A-2710-CBA7-6D3B-3DDB7C248FA7}"/>
          </ac:spMkLst>
        </pc:spChg>
        <pc:spChg chg="mod">
          <ac:chgData name="Natalia Escobar Váquiro" userId="a23d15a66c3e0b70" providerId="LiveId" clId="{97A71886-FC64-5FA0-8F89-B52C47523D68}" dt="2025-10-09T04:05:07.842" v="228" actId="14100"/>
          <ac:spMkLst>
            <pc:docMk/>
            <pc:sldMk cId="3607397777" sldId="274"/>
            <ac:spMk id="3" creationId="{A7E5E72B-16AC-66C9-9F28-6CA67CA1EBE3}"/>
          </ac:spMkLst>
        </pc:spChg>
        <pc:picChg chg="add mod">
          <ac:chgData name="Natalia Escobar Váquiro" userId="a23d15a66c3e0b70" providerId="LiveId" clId="{97A71886-FC64-5FA0-8F89-B52C47523D68}" dt="2025-10-09T04:05:14.604" v="232" actId="1076"/>
          <ac:picMkLst>
            <pc:docMk/>
            <pc:sldMk cId="3607397777" sldId="274"/>
            <ac:picMk id="4" creationId="{08759AAB-C20B-0325-75D0-C87C79C0D7D5}"/>
          </ac:picMkLst>
        </pc:picChg>
      </pc:sldChg>
      <pc:sldChg chg="modSp new mod">
        <pc:chgData name="Natalia Escobar Váquiro" userId="a23d15a66c3e0b70" providerId="LiveId" clId="{97A71886-FC64-5FA0-8F89-B52C47523D68}" dt="2025-10-09T04:05:45.356" v="256" actId="20577"/>
        <pc:sldMkLst>
          <pc:docMk/>
          <pc:sldMk cId="3863900521" sldId="275"/>
        </pc:sldMkLst>
        <pc:spChg chg="mod">
          <ac:chgData name="Natalia Escobar Váquiro" userId="a23d15a66c3e0b70" providerId="LiveId" clId="{97A71886-FC64-5FA0-8F89-B52C47523D68}" dt="2025-10-09T04:05:26.546" v="234"/>
          <ac:spMkLst>
            <pc:docMk/>
            <pc:sldMk cId="3863900521" sldId="275"/>
            <ac:spMk id="2" creationId="{5BF2B144-4AB4-1F7D-859C-10FEC576E1E9}"/>
          </ac:spMkLst>
        </pc:spChg>
        <pc:spChg chg="mod">
          <ac:chgData name="Natalia Escobar Váquiro" userId="a23d15a66c3e0b70" providerId="LiveId" clId="{97A71886-FC64-5FA0-8F89-B52C47523D68}" dt="2025-10-09T04:05:45.356" v="256" actId="20577"/>
          <ac:spMkLst>
            <pc:docMk/>
            <pc:sldMk cId="3863900521" sldId="275"/>
            <ac:spMk id="3" creationId="{F5C602E9-7D37-B92E-ED9B-A881621C12ED}"/>
          </ac:spMkLst>
        </pc:spChg>
      </pc:sldChg>
      <pc:sldChg chg="addSp delSp modSp new mod modClrScheme chgLayout">
        <pc:chgData name="Natalia Escobar Váquiro" userId="a23d15a66c3e0b70" providerId="LiveId" clId="{97A71886-FC64-5FA0-8F89-B52C47523D68}" dt="2025-10-09T04:08:53.585" v="328" actId="255"/>
        <pc:sldMkLst>
          <pc:docMk/>
          <pc:sldMk cId="2069289377" sldId="276"/>
        </pc:sldMkLst>
        <pc:spChg chg="del mod ord">
          <ac:chgData name="Natalia Escobar Váquiro" userId="a23d15a66c3e0b70" providerId="LiveId" clId="{97A71886-FC64-5FA0-8F89-B52C47523D68}" dt="2025-10-09T04:06:23.939" v="258" actId="700"/>
          <ac:spMkLst>
            <pc:docMk/>
            <pc:sldMk cId="2069289377" sldId="276"/>
            <ac:spMk id="2" creationId="{DDD894CD-11A6-07C0-1230-7A8783AE14DD}"/>
          </ac:spMkLst>
        </pc:spChg>
        <pc:spChg chg="del mod ord">
          <ac:chgData name="Natalia Escobar Váquiro" userId="a23d15a66c3e0b70" providerId="LiveId" clId="{97A71886-FC64-5FA0-8F89-B52C47523D68}" dt="2025-10-09T04:06:23.939" v="258" actId="700"/>
          <ac:spMkLst>
            <pc:docMk/>
            <pc:sldMk cId="2069289377" sldId="276"/>
            <ac:spMk id="3" creationId="{E9377BFB-1F79-8771-EC37-6AA81C28908A}"/>
          </ac:spMkLst>
        </pc:spChg>
        <pc:spChg chg="add mod ord">
          <ac:chgData name="Natalia Escobar Váquiro" userId="a23d15a66c3e0b70" providerId="LiveId" clId="{97A71886-FC64-5FA0-8F89-B52C47523D68}" dt="2025-10-09T04:06:28.326" v="268" actId="20577"/>
          <ac:spMkLst>
            <pc:docMk/>
            <pc:sldMk cId="2069289377" sldId="276"/>
            <ac:spMk id="4" creationId="{4A0519DF-A066-FF93-B954-128813BA0C37}"/>
          </ac:spMkLst>
        </pc:spChg>
        <pc:spChg chg="add del mod ord">
          <ac:chgData name="Natalia Escobar Váquiro" userId="a23d15a66c3e0b70" providerId="LiveId" clId="{97A71886-FC64-5FA0-8F89-B52C47523D68}" dt="2025-10-09T04:06:29.918" v="269"/>
          <ac:spMkLst>
            <pc:docMk/>
            <pc:sldMk cId="2069289377" sldId="276"/>
            <ac:spMk id="5" creationId="{0BC30D9D-EE3A-6DF3-37C2-9CA77BECED7C}"/>
          </ac:spMkLst>
        </pc:spChg>
        <pc:spChg chg="add del mod ord">
          <ac:chgData name="Natalia Escobar Váquiro" userId="a23d15a66c3e0b70" providerId="LiveId" clId="{97A71886-FC64-5FA0-8F89-B52C47523D68}" dt="2025-10-09T04:06:50.329" v="273"/>
          <ac:spMkLst>
            <pc:docMk/>
            <pc:sldMk cId="2069289377" sldId="276"/>
            <ac:spMk id="6" creationId="{417530CA-7CAD-9168-7872-17374A71E2CF}"/>
          </ac:spMkLst>
        </pc:spChg>
        <pc:spChg chg="add mod">
          <ac:chgData name="Natalia Escobar Váquiro" userId="a23d15a66c3e0b70" providerId="LiveId" clId="{97A71886-FC64-5FA0-8F89-B52C47523D68}" dt="2025-10-09T04:07:15.867" v="281" actId="14100"/>
          <ac:spMkLst>
            <pc:docMk/>
            <pc:sldMk cId="2069289377" sldId="276"/>
            <ac:spMk id="9" creationId="{BB8B863F-D03C-66F0-1BAE-AC89E6239C70}"/>
          </ac:spMkLst>
        </pc:spChg>
        <pc:spChg chg="add mod">
          <ac:chgData name="Natalia Escobar Váquiro" userId="a23d15a66c3e0b70" providerId="LiveId" clId="{97A71886-FC64-5FA0-8F89-B52C47523D68}" dt="2025-10-09T04:08:53.585" v="328" actId="255"/>
          <ac:spMkLst>
            <pc:docMk/>
            <pc:sldMk cId="2069289377" sldId="276"/>
            <ac:spMk id="10" creationId="{568E9804-0947-C4A1-E61B-270677519952}"/>
          </ac:spMkLst>
        </pc:spChg>
        <pc:graphicFrameChg chg="add mod modGraphic">
          <ac:chgData name="Natalia Escobar Váquiro" userId="a23d15a66c3e0b70" providerId="LiveId" clId="{97A71886-FC64-5FA0-8F89-B52C47523D68}" dt="2025-10-09T04:07:41.132" v="291" actId="403"/>
          <ac:graphicFrameMkLst>
            <pc:docMk/>
            <pc:sldMk cId="2069289377" sldId="276"/>
            <ac:graphicFrameMk id="7" creationId="{0FD48670-2AD5-12C1-0151-495846755442}"/>
          </ac:graphicFrameMkLst>
        </pc:graphicFrameChg>
        <pc:graphicFrameChg chg="add mod modGraphic">
          <ac:chgData name="Natalia Escobar Váquiro" userId="a23d15a66c3e0b70" providerId="LiveId" clId="{97A71886-FC64-5FA0-8F89-B52C47523D68}" dt="2025-10-09T04:07:57.008" v="297" actId="14734"/>
          <ac:graphicFrameMkLst>
            <pc:docMk/>
            <pc:sldMk cId="2069289377" sldId="276"/>
            <ac:graphicFrameMk id="8" creationId="{FECA11DD-B635-A8EF-EEA1-E68C86673F00}"/>
          </ac:graphicFrameMkLst>
        </pc:graphicFrameChg>
      </pc:sldChg>
      <pc:sldChg chg="addSp delSp modSp new mod modClrScheme chgLayout">
        <pc:chgData name="Natalia Escobar Váquiro" userId="a23d15a66c3e0b70" providerId="LiveId" clId="{97A71886-FC64-5FA0-8F89-B52C47523D68}" dt="2025-10-09T04:09:57.496" v="369"/>
        <pc:sldMkLst>
          <pc:docMk/>
          <pc:sldMk cId="2088867474" sldId="277"/>
        </pc:sldMkLst>
        <pc:spChg chg="del mod ord">
          <ac:chgData name="Natalia Escobar Váquiro" userId="a23d15a66c3e0b70" providerId="LiveId" clId="{97A71886-FC64-5FA0-8F89-B52C47523D68}" dt="2025-10-09T04:09:50.777" v="330" actId="700"/>
          <ac:spMkLst>
            <pc:docMk/>
            <pc:sldMk cId="2088867474" sldId="277"/>
            <ac:spMk id="2" creationId="{422ECE94-0F85-2DAF-6DEA-CDC446FA6271}"/>
          </ac:spMkLst>
        </pc:spChg>
        <pc:spChg chg="del mod ord">
          <ac:chgData name="Natalia Escobar Váquiro" userId="a23d15a66c3e0b70" providerId="LiveId" clId="{97A71886-FC64-5FA0-8F89-B52C47523D68}" dt="2025-10-09T04:09:50.777" v="330" actId="700"/>
          <ac:spMkLst>
            <pc:docMk/>
            <pc:sldMk cId="2088867474" sldId="277"/>
            <ac:spMk id="3" creationId="{06958599-519B-4AFE-A384-354E06FDFBB6}"/>
          </ac:spMkLst>
        </pc:spChg>
        <pc:spChg chg="del">
          <ac:chgData name="Natalia Escobar Váquiro" userId="a23d15a66c3e0b70" providerId="LiveId" clId="{97A71886-FC64-5FA0-8F89-B52C47523D68}" dt="2025-10-09T04:09:50.777" v="330" actId="700"/>
          <ac:spMkLst>
            <pc:docMk/>
            <pc:sldMk cId="2088867474" sldId="277"/>
            <ac:spMk id="4" creationId="{A29ACBBB-8C57-B0F6-5C53-E0FB2E9B2F6B}"/>
          </ac:spMkLst>
        </pc:spChg>
        <pc:spChg chg="add mod ord">
          <ac:chgData name="Natalia Escobar Váquiro" userId="a23d15a66c3e0b70" providerId="LiveId" clId="{97A71886-FC64-5FA0-8F89-B52C47523D68}" dt="2025-10-09T04:09:55.873" v="368" actId="20577"/>
          <ac:spMkLst>
            <pc:docMk/>
            <pc:sldMk cId="2088867474" sldId="277"/>
            <ac:spMk id="5" creationId="{21BD8D28-0141-108D-D875-DACCC1A8F47A}"/>
          </ac:spMkLst>
        </pc:spChg>
        <pc:spChg chg="add del mod ord">
          <ac:chgData name="Natalia Escobar Váquiro" userId="a23d15a66c3e0b70" providerId="LiveId" clId="{97A71886-FC64-5FA0-8F89-B52C47523D68}" dt="2025-10-09T04:09:57.496" v="369"/>
          <ac:spMkLst>
            <pc:docMk/>
            <pc:sldMk cId="2088867474" sldId="277"/>
            <ac:spMk id="6" creationId="{91596AC8-82F7-F825-D2CD-80A7EB8A5FEC}"/>
          </ac:spMkLst>
        </pc:spChg>
        <pc:graphicFrameChg chg="add mod">
          <ac:chgData name="Natalia Escobar Váquiro" userId="a23d15a66c3e0b70" providerId="LiveId" clId="{97A71886-FC64-5FA0-8F89-B52C47523D68}" dt="2025-10-09T04:09:57.496" v="369"/>
          <ac:graphicFrameMkLst>
            <pc:docMk/>
            <pc:sldMk cId="2088867474" sldId="277"/>
            <ac:graphicFrameMk id="7" creationId="{BA7E0F62-FB93-4D8F-018A-1DC3131C4A17}"/>
          </ac:graphicFrameMkLst>
        </pc:graphicFrameChg>
      </pc:sldChg>
      <pc:sldChg chg="addSp delSp modSp new mod modClrScheme chgLayout">
        <pc:chgData name="Natalia Escobar Váquiro" userId="a23d15a66c3e0b70" providerId="LiveId" clId="{97A71886-FC64-5FA0-8F89-B52C47523D68}" dt="2025-10-09T04:12:07.262" v="401" actId="20577"/>
        <pc:sldMkLst>
          <pc:docMk/>
          <pc:sldMk cId="732685969" sldId="278"/>
        </pc:sldMkLst>
        <pc:spChg chg="add del mod ord">
          <ac:chgData name="Natalia Escobar Váquiro" userId="a23d15a66c3e0b70" providerId="LiveId" clId="{97A71886-FC64-5FA0-8F89-B52C47523D68}" dt="2025-10-09T04:12:07.262" v="401" actId="20577"/>
          <ac:spMkLst>
            <pc:docMk/>
            <pc:sldMk cId="732685969" sldId="278"/>
            <ac:spMk id="2" creationId="{0804EA55-0F84-7A84-C3A6-D6A9776AA8FE}"/>
          </ac:spMkLst>
        </pc:spChg>
        <pc:spChg chg="add del mod ord">
          <ac:chgData name="Natalia Escobar Váquiro" userId="a23d15a66c3e0b70" providerId="LiveId" clId="{97A71886-FC64-5FA0-8F89-B52C47523D68}" dt="2025-10-09T04:11:56.646" v="398" actId="20577"/>
          <ac:spMkLst>
            <pc:docMk/>
            <pc:sldMk cId="732685969" sldId="278"/>
            <ac:spMk id="3" creationId="{BB035B80-019E-41E1-9B6D-B8C8CF9184D7}"/>
          </ac:spMkLst>
        </pc:spChg>
        <pc:spChg chg="add del mod ord">
          <ac:chgData name="Natalia Escobar Váquiro" userId="a23d15a66c3e0b70" providerId="LiveId" clId="{97A71886-FC64-5FA0-8F89-B52C47523D68}" dt="2025-10-09T04:11:45.340" v="394" actId="700"/>
          <ac:spMkLst>
            <pc:docMk/>
            <pc:sldMk cId="732685969" sldId="278"/>
            <ac:spMk id="4" creationId="{8BCC3E29-3672-515F-BDD3-BE6A3FD55239}"/>
          </ac:spMkLst>
        </pc:spChg>
        <pc:spChg chg="add del mod ord">
          <ac:chgData name="Natalia Escobar Váquiro" userId="a23d15a66c3e0b70" providerId="LiveId" clId="{97A71886-FC64-5FA0-8F89-B52C47523D68}" dt="2025-10-09T04:11:45.340" v="394" actId="700"/>
          <ac:spMkLst>
            <pc:docMk/>
            <pc:sldMk cId="732685969" sldId="278"/>
            <ac:spMk id="5" creationId="{00A21A6E-1628-CE56-ABF9-7B9A78D0E942}"/>
          </ac:spMkLst>
        </pc:spChg>
        <pc:spChg chg="add del mod ord">
          <ac:chgData name="Natalia Escobar Váquiro" userId="a23d15a66c3e0b70" providerId="LiveId" clId="{97A71886-FC64-5FA0-8F89-B52C47523D68}" dt="2025-10-09T04:11:45.340" v="394" actId="700"/>
          <ac:spMkLst>
            <pc:docMk/>
            <pc:sldMk cId="732685969" sldId="278"/>
            <ac:spMk id="6" creationId="{639CEBE5-8EDA-15F3-CA26-E7ED3B7D6066}"/>
          </ac:spMkLst>
        </pc:spChg>
        <pc:graphicFrameChg chg="add mod modGraphic">
          <ac:chgData name="Natalia Escobar Váquiro" userId="a23d15a66c3e0b70" providerId="LiveId" clId="{97A71886-FC64-5FA0-8F89-B52C47523D68}" dt="2025-10-09T04:11:44.315" v="392"/>
          <ac:graphicFrameMkLst>
            <pc:docMk/>
            <pc:sldMk cId="732685969" sldId="278"/>
            <ac:graphicFrameMk id="7" creationId="{2C5E4BE5-2566-4634-7232-E84645A241B8}"/>
          </ac:graphicFrameMkLst>
        </pc:graphicFrameChg>
      </pc:sldChg>
      <pc:sldChg chg="addSp delSp modSp new mod setBg modClrScheme chgLayout">
        <pc:chgData name="Natalia Escobar Váquiro" userId="a23d15a66c3e0b70" providerId="LiveId" clId="{97A71886-FC64-5FA0-8F89-B52C47523D68}" dt="2025-10-09T04:17:53.177" v="472" actId="404"/>
        <pc:sldMkLst>
          <pc:docMk/>
          <pc:sldMk cId="976889485" sldId="279"/>
        </pc:sldMkLst>
        <pc:spChg chg="del mod ord">
          <ac:chgData name="Natalia Escobar Váquiro" userId="a23d15a66c3e0b70" providerId="LiveId" clId="{97A71886-FC64-5FA0-8F89-B52C47523D68}" dt="2025-10-09T04:15:33.984" v="403" actId="700"/>
          <ac:spMkLst>
            <pc:docMk/>
            <pc:sldMk cId="976889485" sldId="279"/>
            <ac:spMk id="2" creationId="{F7E08B40-762B-E7B4-4E2A-40A86ADB652C}"/>
          </ac:spMkLst>
        </pc:spChg>
        <pc:spChg chg="del mod ord">
          <ac:chgData name="Natalia Escobar Váquiro" userId="a23d15a66c3e0b70" providerId="LiveId" clId="{97A71886-FC64-5FA0-8F89-B52C47523D68}" dt="2025-10-09T04:15:33.984" v="403" actId="700"/>
          <ac:spMkLst>
            <pc:docMk/>
            <pc:sldMk cId="976889485" sldId="279"/>
            <ac:spMk id="3" creationId="{BC9B554B-AC66-B2BB-E9DB-EE6EDD0369E4}"/>
          </ac:spMkLst>
        </pc:spChg>
        <pc:spChg chg="add mod ord">
          <ac:chgData name="Natalia Escobar Váquiro" userId="a23d15a66c3e0b70" providerId="LiveId" clId="{97A71886-FC64-5FA0-8F89-B52C47523D68}" dt="2025-10-09T04:16:19.872" v="460" actId="26606"/>
          <ac:spMkLst>
            <pc:docMk/>
            <pc:sldMk cId="976889485" sldId="279"/>
            <ac:spMk id="4" creationId="{E234F8B9-00F4-3015-E6DF-17688C899D9D}"/>
          </ac:spMkLst>
        </pc:spChg>
        <pc:spChg chg="add del mod ord">
          <ac:chgData name="Natalia Escobar Váquiro" userId="a23d15a66c3e0b70" providerId="LiveId" clId="{97A71886-FC64-5FA0-8F89-B52C47523D68}" dt="2025-10-09T04:15:35.534" v="404"/>
          <ac:spMkLst>
            <pc:docMk/>
            <pc:sldMk cId="976889485" sldId="279"/>
            <ac:spMk id="5" creationId="{26610DEC-1EFC-5B86-9485-8732E7CC8A98}"/>
          </ac:spMkLst>
        </pc:spChg>
        <pc:spChg chg="add del mod ord">
          <ac:chgData name="Natalia Escobar Váquiro" userId="a23d15a66c3e0b70" providerId="LiveId" clId="{97A71886-FC64-5FA0-8F89-B52C47523D68}" dt="2025-10-09T04:15:44.778" v="405"/>
          <ac:spMkLst>
            <pc:docMk/>
            <pc:sldMk cId="976889485" sldId="279"/>
            <ac:spMk id="6" creationId="{F364183B-B7F0-D035-3ED4-BF31DAEFE473}"/>
          </ac:spMkLst>
        </pc:spChg>
        <pc:spChg chg="add mod ord">
          <ac:chgData name="Natalia Escobar Váquiro" userId="a23d15a66c3e0b70" providerId="LiveId" clId="{97A71886-FC64-5FA0-8F89-B52C47523D68}" dt="2025-10-09T04:16:54.819" v="462" actId="20577"/>
          <ac:spMkLst>
            <pc:docMk/>
            <pc:sldMk cId="976889485" sldId="279"/>
            <ac:spMk id="9" creationId="{82C634AA-A589-772D-1CE7-69AC7FDC63F3}"/>
          </ac:spMkLst>
        </pc:spChg>
        <pc:spChg chg="add mod">
          <ac:chgData name="Natalia Escobar Váquiro" userId="a23d15a66c3e0b70" providerId="LiveId" clId="{97A71886-FC64-5FA0-8F89-B52C47523D68}" dt="2025-10-09T04:17:53.177" v="472" actId="404"/>
          <ac:spMkLst>
            <pc:docMk/>
            <pc:sldMk cId="976889485" sldId="279"/>
            <ac:spMk id="10" creationId="{8B06487F-E195-70D2-98FE-F0EE621513F9}"/>
          </ac:spMkLst>
        </pc:spChg>
        <pc:spChg chg="add">
          <ac:chgData name="Natalia Escobar Váquiro" userId="a23d15a66c3e0b70" providerId="LiveId" clId="{97A71886-FC64-5FA0-8F89-B52C47523D68}" dt="2025-10-09T04:16:19.872" v="460" actId="26606"/>
          <ac:spMkLst>
            <pc:docMk/>
            <pc:sldMk cId="976889485" sldId="279"/>
            <ac:spMk id="14" creationId="{69D47016-023F-44BD-981C-50E7A10A6609}"/>
          </ac:spMkLst>
        </pc:spChg>
        <pc:spChg chg="add">
          <ac:chgData name="Natalia Escobar Váquiro" userId="a23d15a66c3e0b70" providerId="LiveId" clId="{97A71886-FC64-5FA0-8F89-B52C47523D68}" dt="2025-10-09T04:16:19.872" v="460" actId="26606"/>
          <ac:spMkLst>
            <pc:docMk/>
            <pc:sldMk cId="976889485" sldId="279"/>
            <ac:spMk id="16" creationId="{6D8B37B0-0682-433E-BC8D-498C04ABD9A7}"/>
          </ac:spMkLst>
        </pc:spChg>
        <pc:graphicFrameChg chg="add mod">
          <ac:chgData name="Natalia Escobar Váquiro" userId="a23d15a66c3e0b70" providerId="LiveId" clId="{97A71886-FC64-5FA0-8F89-B52C47523D68}" dt="2025-10-09T04:17:43.740" v="467" actId="1076"/>
          <ac:graphicFrameMkLst>
            <pc:docMk/>
            <pc:sldMk cId="976889485" sldId="279"/>
            <ac:graphicFrameMk id="8" creationId="{29B897D0-3AED-F04A-3342-7B3A1DBA366B}"/>
          </ac:graphicFrameMkLst>
        </pc:graphicFrameChg>
        <pc:picChg chg="add mod">
          <ac:chgData name="Natalia Escobar Váquiro" userId="a23d15a66c3e0b70" providerId="LiveId" clId="{97A71886-FC64-5FA0-8F89-B52C47523D68}" dt="2025-10-09T04:17:41.394" v="466" actId="1076"/>
          <ac:picMkLst>
            <pc:docMk/>
            <pc:sldMk cId="976889485" sldId="279"/>
            <ac:picMk id="7" creationId="{22757AD2-4419-DA0F-2AE9-3F18195B381A}"/>
          </ac:picMkLst>
        </pc:picChg>
      </pc:sldChg>
    </pc:docChg>
  </pc:docChgLst>
  <pc:docChgLst>
    <pc:chgData name="Natalia Escobar Váquiro" userId="a23d15a66c3e0b70" providerId="LiveId" clId="{6A492101-4C40-538E-8100-9D4BFB6CAF29}"/>
    <pc:docChg chg="modSld">
      <pc:chgData name="Natalia Escobar Váquiro" userId="a23d15a66c3e0b70" providerId="LiveId" clId="{6A492101-4C40-538E-8100-9D4BFB6CAF29}" dt="2025-10-09T19:17:11.594" v="1" actId="20577"/>
      <pc:docMkLst>
        <pc:docMk/>
      </pc:docMkLst>
      <pc:sldChg chg="modSp">
        <pc:chgData name="Natalia Escobar Váquiro" userId="a23d15a66c3e0b70" providerId="LiveId" clId="{6A492101-4C40-538E-8100-9D4BFB6CAF29}" dt="2025-10-09T19:16:50.901" v="0" actId="20577"/>
        <pc:sldMkLst>
          <pc:docMk/>
          <pc:sldMk cId="1305960120" sldId="259"/>
        </pc:sldMkLst>
        <pc:spChg chg="mod">
          <ac:chgData name="Natalia Escobar Váquiro" userId="a23d15a66c3e0b70" providerId="LiveId" clId="{6A492101-4C40-538E-8100-9D4BFB6CAF29}" dt="2025-10-09T19:16:50.901" v="0" actId="20577"/>
          <ac:spMkLst>
            <pc:docMk/>
            <pc:sldMk cId="1305960120" sldId="259"/>
            <ac:spMk id="3" creationId="{4111CF4A-E206-9358-FDDE-EC429967ED89}"/>
          </ac:spMkLst>
        </pc:spChg>
      </pc:sldChg>
      <pc:sldChg chg="modSp">
        <pc:chgData name="Natalia Escobar Váquiro" userId="a23d15a66c3e0b70" providerId="LiveId" clId="{6A492101-4C40-538E-8100-9D4BFB6CAF29}" dt="2025-10-09T19:17:11.594" v="1" actId="20577"/>
        <pc:sldMkLst>
          <pc:docMk/>
          <pc:sldMk cId="137697012" sldId="260"/>
        </pc:sldMkLst>
        <pc:spChg chg="mod">
          <ac:chgData name="Natalia Escobar Váquiro" userId="a23d15a66c3e0b70" providerId="LiveId" clId="{6A492101-4C40-538E-8100-9D4BFB6CAF29}" dt="2025-10-09T19:17:11.594" v="1" actId="20577"/>
          <ac:spMkLst>
            <pc:docMk/>
            <pc:sldMk cId="137697012" sldId="260"/>
            <ac:spMk id="3" creationId="{C5590BDC-1CC5-B506-00E3-F781956695D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7FD76-BC38-FC12-B810-CE153D8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AE2DF2-DB6B-5967-73E3-03BAD79E4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DAF5D-2211-FF96-4430-BB891B6A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9D5D99-D652-27DA-7785-032099FA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6D53F8-BA13-2B03-57C8-58DFB2F0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2032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9B88A-225E-FBEA-085A-450C5C2B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AA0BD-FF22-F284-8C40-2D335D2D0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DBE75-0533-321F-9B37-9F5552E1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DDEC6D-3C6E-52FD-E54D-71A8D7B1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B6F25-6FB1-A104-80F3-33059DD3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6464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36EF4E-91BA-CEDB-9A28-252EE91C0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3FD10-7706-4A26-6D11-978631377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B0CF3-502A-F9E3-B5E7-9A3B4204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5713D1-5CD6-DEC0-50E8-FEE3C672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7A245E-76A3-49C4-A649-8E7E3DFD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993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1E371-AA67-4E32-98E4-C0910B9F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268057-FD5C-3EE3-F5C9-462BA80EC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4CEF7-F5D1-5C2D-11AA-96EDD5D2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0F7134-FC9E-716D-F9AB-0908748F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7B45E8-BA0E-2A0C-3640-5AA28B64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3527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90A9B-D545-58E2-BB9F-4EC734CE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966CD0-BC86-02C5-6712-CB23AA24D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26E1B-F7D6-ABCB-5CC7-3E623397F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13133-C65D-E389-92C8-6CEC4665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7D6B4-746E-EBFA-3811-E9260F8B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857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DF0BF-129B-D7D4-D7DC-9A3BC87E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D3DDE-B9B1-5608-E78B-0D8C474EF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0A37FC-F6D8-EE62-941B-118AA4929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87A17-AC76-8101-8C4E-39117427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77AB38-B3D9-DAB7-39C2-0776F344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F0C5E8-BEBC-45B6-5390-B1C86541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55185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92E9D-0329-2914-EEC9-2E04441A4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965AEB-A3C7-1D47-AD66-3649D747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0315A9-10C8-2248-5C92-C54C3555C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34BCD0C-7A4D-1798-7F59-3CB31049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BFFCE5-39FD-6F3D-C318-356657AF5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1B2E856-62B5-4B57-500A-5EE4419B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E75D1E-D874-05FE-922B-EB60484C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336FAB-A85E-5093-954D-75F19151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325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E0764-A6C2-936B-E7C4-95A97F1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E343F53-D6B5-1B3E-41CF-A6E1C2E5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78B478-32B8-2144-AEA5-E8A8BC34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7AF2AE-5243-992C-EF66-1A2AE666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1692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392BB6-AC1F-8B88-5F61-A0787343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047FE5-BD6C-AD75-1B10-ABA485D5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846DCF-C83D-0F72-AF2D-562631EF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208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DDAC-52F2-B66B-7C87-9028A25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415C1C-8B7B-4079-80B1-DFDF4822B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E0626-32B9-7346-4B23-A721CEBC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EFBA0A-189E-6668-220F-FF96000D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FD0375-DC21-0196-E5DB-A3D25FF9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99239-2D5B-741B-389D-BDD6B0FD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4297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B953-D382-2400-4DEA-EBC11177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595DF5E-0A39-EE5E-41C8-BE1194BF6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1950D5-A3E3-645D-26DF-6C5340283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DB463-FFAC-0D31-6345-19516EAD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F56374-3033-D354-BAAA-8231E592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EF754-A76E-AC60-0CFA-077C5088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8546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BD455C6-FB86-043B-A8CB-5EF93E6D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A1DB3-3986-9BB4-DAC1-375200E0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AF539-9A8A-16E8-985B-72EDA0B52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F2710-9A9B-8E4A-A00B-4406CEA8E909}" type="datetimeFigureOut">
              <a:rPr lang="es-US" smtClean="0"/>
              <a:t>10/9/25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3D7B2-818C-3456-EB01-D072BB116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A9AB47-E8DE-B42B-8C09-C20A71C31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A27D9-BFC8-C141-837C-E770383DFD8F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6840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CFBDA-6891-D6AA-0E0A-AC7955E56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dirty="0"/>
              <a:t>Panel data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19DD90-040C-C0D9-2BC3-3B123D567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46551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C4BFA-C31A-D954-C171-08D60AFE7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US" dirty="0"/>
              <a:t>Modelos fundamentales: Modelo de Efectos Aleatorios (RE)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590BDC-1CC5-B506-00E3-F781956695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s-US" dirty="0"/>
                  <a:t>Aquí el efecto no observado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US" b="1" dirty="0"/>
                  <a:t> no se elimina</a:t>
                </a:r>
                <a:r>
                  <a:rPr lang="es-US" dirty="0"/>
                  <a:t>, sino que se trata como </a:t>
                </a:r>
                <a:r>
                  <a:rPr lang="es-US" b="1" dirty="0"/>
                  <a:t>aleatorio</a:t>
                </a:r>
                <a:r>
                  <a:rPr lang="es-US" dirty="0"/>
                  <a:t>, con: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=0, </m:t>
                      </m:r>
                      <m:r>
                        <m:rPr>
                          <m:nor/>
                        </m:rPr>
                        <a:rPr lang="es-US" i="1"/>
                        <m:t>y</m:t>
                      </m:r>
                      <m:r>
                        <a:rPr lang="es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US" i="1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sepChr m:val=",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ar-AE" b="0" dirty="0"/>
              </a:p>
              <a:p>
                <a:r>
                  <a:rPr lang="es-US" b="1" dirty="0"/>
                  <a:t>Supuesto clave:</a:t>
                </a:r>
                <a:br>
                  <a:rPr lang="es-US" dirty="0"/>
                </a:br>
                <a:r>
                  <a:rPr lang="es-US" dirty="0"/>
                  <a:t>El efecto no observado </a:t>
                </a:r>
                <a:r>
                  <a:rPr lang="es-US" b="1" dirty="0"/>
                  <a:t>no está correlacionado</a:t>
                </a:r>
                <a:r>
                  <a:rPr lang="es-US" dirty="0"/>
                  <a:t> con las variables explicativas.</a:t>
                </a:r>
              </a:p>
              <a:p>
                <a:r>
                  <a:rPr lang="es-US" dirty="0"/>
                  <a:t>Si este supuesto se cumple, RE es más </a:t>
                </a:r>
                <a:r>
                  <a:rPr lang="es-US" b="1" dirty="0"/>
                  <a:t>eficiente</a:t>
                </a:r>
                <a:r>
                  <a:rPr lang="es-US" dirty="0"/>
                  <a:t> que FE.</a:t>
                </a:r>
              </a:p>
              <a:p>
                <a:r>
                  <a:rPr lang="es-US" dirty="0"/>
                  <a:t>Si no se cumple, RE es </a:t>
                </a:r>
                <a:r>
                  <a:rPr lang="es-US" b="1" dirty="0"/>
                  <a:t>inconsistente</a:t>
                </a:r>
                <a:r>
                  <a:rPr lang="es-US" dirty="0"/>
                  <a:t> → hay que usar FE.</a:t>
                </a:r>
              </a:p>
              <a:p>
                <a:endParaRPr lang="es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5590BDC-1CC5-B506-00E3-F781956695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3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9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7EAEC-BA67-9CCA-6F87-BF41027B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Prueba de </a:t>
            </a:r>
            <a:r>
              <a:rPr lang="es-US" dirty="0" err="1"/>
              <a:t>Hausman</a:t>
            </a:r>
            <a:endParaRPr lang="es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8A48E4F-D925-4F0E-7E07-A9875ACFA9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US" dirty="0"/>
                  <a:t>Sirve para decidir entre efectos fijos y aleatorios.</a:t>
                </a:r>
              </a:p>
              <a:p>
                <a:pPr lvl="1"/>
                <a:r>
                  <a:rPr lang="es-US" b="1" dirty="0"/>
                  <a:t>Hipótesis nula (H₀):</a:t>
                </a:r>
                <a:r>
                  <a:rPr lang="es-US" dirty="0"/>
                  <a:t> los efectos aleatorios son apropiados</a:t>
                </a:r>
                <a:br>
                  <a:rPr lang="es-US" dirty="0"/>
                </a:br>
                <a:r>
                  <a:rPr lang="es-US" dirty="0"/>
                  <a:t>→ </a:t>
                </a:r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𝐶𝑜𝑣</m:t>
                    </m:r>
                    <m:d>
                      <m:dPr>
                        <m:sepChr m:val=",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ar-AE" dirty="0"/>
              </a:p>
              <a:p>
                <a:pPr lvl="1"/>
                <a:r>
                  <a:rPr lang="es-US" b="1" dirty="0"/>
                  <a:t>Hipótesis alternativa (H₁):</a:t>
                </a:r>
                <a:r>
                  <a:rPr lang="es-US" dirty="0"/>
                  <a:t> hay correlación</a:t>
                </a:r>
                <a:br>
                  <a:rPr lang="es-US" dirty="0"/>
                </a:br>
                <a:r>
                  <a:rPr lang="es-US" dirty="0"/>
                  <a:t>→ usar efectos fijos</a:t>
                </a:r>
              </a:p>
              <a:p>
                <a:pPr lvl="1"/>
                <a:endParaRPr lang="es-US" dirty="0"/>
              </a:p>
              <a:p>
                <a:pPr lvl="1"/>
                <a:endParaRPr lang="es-US" dirty="0"/>
              </a:p>
              <a:p>
                <a:pPr lvl="1"/>
                <a:r>
                  <a:rPr lang="es-US" dirty="0"/>
                  <a:t>Si p &lt; 0.05 → se rechaza H₀ → usa efectos fijos</a:t>
                </a:r>
              </a:p>
              <a:p>
                <a:pPr lvl="1"/>
                <a:r>
                  <a:rPr lang="es-US" dirty="0"/>
                  <a:t>Si p ≥ 0.05 → puedes usar efectos aleatorios</a:t>
                </a:r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8A48E4F-D925-4F0E-7E07-A9875ACFA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899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D63D1-0C64-6485-8DA3-BA914760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Problemas comunes en panel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546041C-9BF4-621E-67D9-DB9E3A6EE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81637"/>
              </p:ext>
            </p:extLst>
          </p:nvPr>
        </p:nvGraphicFramePr>
        <p:xfrm>
          <a:off x="1461153" y="2828599"/>
          <a:ext cx="9012026" cy="2194560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271103">
                  <a:extLst>
                    <a:ext uri="{9D8B030D-6E8A-4147-A177-3AD203B41FA5}">
                      <a16:colId xmlns:a16="http://schemas.microsoft.com/office/drawing/2014/main" val="1362713335"/>
                    </a:ext>
                  </a:extLst>
                </a:gridCol>
                <a:gridCol w="5740923">
                  <a:extLst>
                    <a:ext uri="{9D8B030D-6E8A-4147-A177-3AD203B41FA5}">
                      <a16:colId xmlns:a16="http://schemas.microsoft.com/office/drawing/2014/main" val="350537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 dirty="0"/>
                        <a:t>Problema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 dirty="0"/>
                        <a:t>Solución / Prueba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2940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Heterocedasticidad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Errores robustos (</a:t>
                      </a:r>
                      <a:r>
                        <a:rPr lang="es-US" dirty="0" err="1"/>
                        <a:t>vcovHC</a:t>
                      </a:r>
                      <a:r>
                        <a:rPr lang="es-US" dirty="0"/>
                        <a:t>, tipo = "</a:t>
                      </a:r>
                      <a:r>
                        <a:rPr lang="es-US" dirty="0" err="1"/>
                        <a:t>sss</a:t>
                      </a:r>
                      <a:r>
                        <a:rPr lang="es-US" dirty="0"/>
                        <a:t>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899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Autocorrelación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Test de Wooldridge (pwartest(fe))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534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Correlación contemporánea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Panel-</a:t>
                      </a:r>
                      <a:r>
                        <a:rPr lang="es-US" dirty="0" err="1"/>
                        <a:t>Corrected</a:t>
                      </a:r>
                      <a:r>
                        <a:rPr lang="es-US" dirty="0"/>
                        <a:t> SE (PCSE, </a:t>
                      </a:r>
                      <a:r>
                        <a:rPr lang="es-US" dirty="0" err="1"/>
                        <a:t>vcovBK</a:t>
                      </a:r>
                      <a:r>
                        <a:rPr lang="es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4480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No estacionariedad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Test de raíz unitaria (purtest)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516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Efectos no observados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Modelos FE / RE según </a:t>
                      </a:r>
                      <a:r>
                        <a:rPr lang="es-US" dirty="0" err="1"/>
                        <a:t>Hausman</a:t>
                      </a:r>
                      <a:endParaRPr lang="es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701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0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8A4A7-7E3D-44D7-E559-12EC74322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Estructura de los datos: ejemplo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2FCBEFB-045C-01A8-2FE8-D8B88F5867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09462"/>
              </p:ext>
            </p:extLst>
          </p:nvPr>
        </p:nvGraphicFramePr>
        <p:xfrm>
          <a:off x="838200" y="1852454"/>
          <a:ext cx="10515600" cy="429768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135554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26535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 dirty="0"/>
                        <a:t>Descripción breve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9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country / code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Identificación del país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049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year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Año de observación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72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vote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Coincidencia de voto con EE. UU. en la ONU (afinidad política)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314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country_power_gap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Brecha de poder frente a EE. UU.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32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country_power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Poder relativo del país (inverso de la brecha)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12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foreign_investment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Inversión extranjera directa (% PIB)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664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imf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Monto de préstamos del FMI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41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world_bank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Monto de préstamos del Banco Mundial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749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free_trade_agr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Acuerdo de libre comercio (1 = sí, 0 = 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648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dictatorship</a:t>
                      </a:r>
                      <a:endParaRPr lang="es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Régimen político (1 = dictadura, 0 = democracia)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170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6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66EE1A-3274-2D73-2F76-723E4AB1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Interpretación</a:t>
            </a:r>
            <a:r>
              <a:rPr lang="en-US" sz="4000" dirty="0"/>
              <a:t> </a:t>
            </a:r>
            <a:r>
              <a:rPr lang="en-US" sz="4000" dirty="0" err="1"/>
              <a:t>modelo</a:t>
            </a:r>
            <a:r>
              <a:rPr lang="en-US" sz="4000" dirty="0"/>
              <a:t> pooled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476D95A-44F1-63D1-4E6F-C3C644E51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/>
              <a:t>Este modelo busca ver si el </a:t>
            </a:r>
            <a:r>
              <a:rPr lang="en-US" sz="1900" b="1"/>
              <a:t>poder relativo de los países latinoamericanos</a:t>
            </a:r>
            <a:r>
              <a:rPr lang="en-US" sz="1900"/>
              <a:t> frente a EE. UU. depende de su </a:t>
            </a:r>
            <a:r>
              <a:rPr lang="en-US" sz="1900" b="1"/>
              <a:t>nivel de democracia</a:t>
            </a:r>
            <a:r>
              <a:rPr lang="en-US" sz="1900"/>
              <a:t> (vote) y de la </a:t>
            </a:r>
            <a:r>
              <a:rPr lang="en-US" sz="1900" b="1"/>
              <a:t>inversión extranjera</a:t>
            </a:r>
            <a:r>
              <a:rPr lang="en-US" sz="1900"/>
              <a:t> que reciben (foreign_investment).</a:t>
            </a:r>
          </a:p>
          <a:p>
            <a:endParaRPr lang="en-US" sz="1900"/>
          </a:p>
          <a:p>
            <a:endParaRPr lang="en-US" sz="190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51D720B-7CEC-476D-4093-92413EE9EF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1956" y="2421924"/>
            <a:ext cx="4819669" cy="3711146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39CE9FB-10C3-E85B-C0B0-847247253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4980"/>
              </p:ext>
            </p:extLst>
          </p:nvPr>
        </p:nvGraphicFramePr>
        <p:xfrm>
          <a:off x="6198394" y="3016883"/>
          <a:ext cx="5167187" cy="252170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18348">
                  <a:extLst>
                    <a:ext uri="{9D8B030D-6E8A-4147-A177-3AD203B41FA5}">
                      <a16:colId xmlns:a16="http://schemas.microsoft.com/office/drawing/2014/main" val="1658109999"/>
                    </a:ext>
                  </a:extLst>
                </a:gridCol>
                <a:gridCol w="784763">
                  <a:extLst>
                    <a:ext uri="{9D8B030D-6E8A-4147-A177-3AD203B41FA5}">
                      <a16:colId xmlns:a16="http://schemas.microsoft.com/office/drawing/2014/main" val="2527820879"/>
                    </a:ext>
                  </a:extLst>
                </a:gridCol>
                <a:gridCol w="700310">
                  <a:extLst>
                    <a:ext uri="{9D8B030D-6E8A-4147-A177-3AD203B41FA5}">
                      <a16:colId xmlns:a16="http://schemas.microsoft.com/office/drawing/2014/main" val="264406686"/>
                    </a:ext>
                  </a:extLst>
                </a:gridCol>
                <a:gridCol w="2363766">
                  <a:extLst>
                    <a:ext uri="{9D8B030D-6E8A-4147-A177-3AD203B41FA5}">
                      <a16:colId xmlns:a16="http://schemas.microsoft.com/office/drawing/2014/main" val="1439418188"/>
                    </a:ext>
                  </a:extLst>
                </a:gridCol>
              </a:tblGrid>
              <a:tr h="2249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Variable</a:t>
                      </a:r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Estimación</a:t>
                      </a:r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Signif.</a:t>
                      </a:r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Interpretación</a:t>
                      </a:r>
                    </a:p>
                  </a:txBody>
                  <a:tcPr marL="48045" marR="48045" marT="24023" marB="24023" anchor="ctr"/>
                </a:tc>
                <a:extLst>
                  <a:ext uri="{0D108BD9-81ED-4DB2-BD59-A6C34878D82A}">
                    <a16:rowId xmlns:a16="http://schemas.microsoft.com/office/drawing/2014/main" val="1272169596"/>
                  </a:ext>
                </a:extLst>
              </a:tr>
              <a:tr h="667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/>
                        <a:t>Intercepto</a:t>
                      </a:r>
                      <a:endParaRPr lang="es-US" sz="1000"/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0.0068</a:t>
                      </a:r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***</a:t>
                      </a:r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Cuando vote = 0 y foreign_investment = 0, el poder relativo promedio del país es 0.0068. Es el punto de partida o nivel base.</a:t>
                      </a:r>
                    </a:p>
                  </a:txBody>
                  <a:tcPr marL="48045" marR="48045" marT="24023" marB="24023" anchor="ctr"/>
                </a:tc>
                <a:extLst>
                  <a:ext uri="{0D108BD9-81ED-4DB2-BD59-A6C34878D82A}">
                    <a16:rowId xmlns:a16="http://schemas.microsoft.com/office/drawing/2014/main" val="2579239618"/>
                  </a:ext>
                </a:extLst>
              </a:tr>
              <a:tr h="9619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/>
                        <a:t>vote</a:t>
                      </a:r>
                      <a:endParaRPr lang="es-US" sz="1000"/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/>
                        <a:t>−0.0060</a:t>
                      </a:r>
                      <a:endParaRPr lang="es-US" sz="1000"/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dirty="0"/>
                        <a:t>p = 0.0106</a:t>
                      </a:r>
                      <a:endParaRPr lang="es-US" sz="1000" dirty="0"/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/>
                        <a:t>Significativo y negativo.</a:t>
                      </a:r>
                      <a:r>
                        <a:rPr lang="es-US" sz="1000"/>
                        <a:t> A medida que un país se </a:t>
                      </a:r>
                      <a:r>
                        <a:rPr lang="es-US" sz="1000" b="1"/>
                        <a:t>alinea más con EE. UU. en la ONU</a:t>
                      </a:r>
                      <a:r>
                        <a:rPr lang="es-US" sz="1000"/>
                        <a:t>, su poder relativo tiende a </a:t>
                      </a:r>
                      <a:r>
                        <a:rPr lang="es-US" sz="1000" b="1"/>
                        <a:t>disminuir levemente</a:t>
                      </a:r>
                      <a:r>
                        <a:rPr lang="es-US" sz="1000"/>
                        <a:t> (o al revés: países menos alineados parecen tener algo más de autonomía/poder).</a:t>
                      </a:r>
                    </a:p>
                  </a:txBody>
                  <a:tcPr marL="48045" marR="48045" marT="24023" marB="24023" anchor="ctr"/>
                </a:tc>
                <a:extLst>
                  <a:ext uri="{0D108BD9-81ED-4DB2-BD59-A6C34878D82A}">
                    <a16:rowId xmlns:a16="http://schemas.microsoft.com/office/drawing/2014/main" val="3373193780"/>
                  </a:ext>
                </a:extLst>
              </a:tr>
              <a:tr h="667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/>
                        <a:t>foreign_investment</a:t>
                      </a:r>
                      <a:endParaRPr lang="es-US" sz="1000"/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0.000017</a:t>
                      </a:r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/>
                        <a:t>p = 0.864</a:t>
                      </a:r>
                    </a:p>
                  </a:txBody>
                  <a:tcPr marL="48045" marR="48045" marT="24023" marB="240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dirty="0"/>
                        <a:t>No significativo.</a:t>
                      </a:r>
                      <a:r>
                        <a:rPr lang="es-US" sz="1000" dirty="0"/>
                        <a:t> La inversión extranjera no muestra relación estadística con el poder relativo en este modelo combinado.</a:t>
                      </a:r>
                    </a:p>
                  </a:txBody>
                  <a:tcPr marL="48045" marR="48045" marT="24023" marB="24023" anchor="ctr"/>
                </a:tc>
                <a:extLst>
                  <a:ext uri="{0D108BD9-81ED-4DB2-BD59-A6C34878D82A}">
                    <a16:rowId xmlns:a16="http://schemas.microsoft.com/office/drawing/2014/main" val="184384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8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26BD9-6EDA-CE5A-6CD4-FDE6A354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Interpretación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pooled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271600-A531-6265-F79E-C96EB852F9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US" b="1" dirty="0"/>
              <a:t>Calidad del ajuste</a:t>
            </a:r>
          </a:p>
          <a:p>
            <a:pPr lvl="1"/>
            <a:r>
              <a:rPr lang="es-US" b="1" dirty="0"/>
              <a:t>R² = 0.02</a:t>
            </a:r>
            <a:r>
              <a:rPr lang="es-US" dirty="0"/>
              <a:t> → el modelo explica solo el </a:t>
            </a:r>
            <a:r>
              <a:rPr lang="es-US" b="1" dirty="0"/>
              <a:t>2 % de la variación</a:t>
            </a:r>
            <a:r>
              <a:rPr lang="es-US" dirty="0"/>
              <a:t> en el poder de los países.</a:t>
            </a:r>
          </a:p>
          <a:p>
            <a:pPr lvl="1"/>
            <a:r>
              <a:rPr lang="es-US" b="1" dirty="0"/>
              <a:t>F-test p = 0.036</a:t>
            </a:r>
            <a:r>
              <a:rPr lang="es-US" dirty="0"/>
              <a:t> → en conjunto, las variables tienen una leve significancia global, pero el poder explicativo es bajo.</a:t>
            </a:r>
          </a:p>
          <a:p>
            <a:endParaRPr lang="es-US" dirty="0"/>
          </a:p>
          <a:p>
            <a:r>
              <a:rPr lang="es-US" b="1" dirty="0"/>
              <a:t>Traducción política:</a:t>
            </a:r>
            <a:br>
              <a:rPr lang="es-US" dirty="0"/>
            </a:br>
            <a:r>
              <a:rPr lang="es-US" dirty="0"/>
              <a:t>Cuando los países latinoamericanos </a:t>
            </a:r>
            <a:r>
              <a:rPr lang="es-US" b="1" dirty="0"/>
              <a:t>votan más alineados con EE. UU.</a:t>
            </a:r>
            <a:r>
              <a:rPr lang="es-US" dirty="0"/>
              <a:t>, su </a:t>
            </a:r>
            <a:r>
              <a:rPr lang="es-US" b="1" dirty="0"/>
              <a:t>poder relativo</a:t>
            </a:r>
            <a:r>
              <a:rPr lang="es-US" dirty="0"/>
              <a:t> (según el índice) parece </a:t>
            </a:r>
            <a:r>
              <a:rPr lang="es-US" b="1" dirty="0"/>
              <a:t>reducirse</a:t>
            </a:r>
            <a:r>
              <a:rPr lang="es-US" dirty="0"/>
              <a:t>, lo que podría reflejar </a:t>
            </a:r>
            <a:r>
              <a:rPr lang="es-US" b="1" dirty="0"/>
              <a:t>dependencia política o pérdida de autonomía</a:t>
            </a:r>
            <a:r>
              <a:rPr lang="es-US" dirty="0"/>
              <a:t>.</a:t>
            </a:r>
          </a:p>
          <a:p>
            <a:r>
              <a:rPr lang="es-US" dirty="0"/>
              <a:t>La inversión extranjera </a:t>
            </a:r>
            <a:r>
              <a:rPr lang="es-US" b="1" dirty="0"/>
              <a:t>no altera significativamente</a:t>
            </a:r>
            <a:r>
              <a:rPr lang="es-US" dirty="0"/>
              <a:t> esa relación, al menos sin controlar otras características estructurales (tamaño de la economía, régimen político, etc.).</a:t>
            </a:r>
          </a:p>
          <a:p>
            <a:endParaRPr lang="es-U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49B19E-BF00-C900-F4C4-068C0769E9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US" b="1" dirty="0"/>
              <a:t>Limitaciones del modelo</a:t>
            </a:r>
          </a:p>
          <a:p>
            <a:pPr lvl="1"/>
            <a:r>
              <a:rPr lang="es-US" b="1" dirty="0"/>
              <a:t>No controla heterogeneidad entre países:</a:t>
            </a:r>
            <a:r>
              <a:rPr lang="es-US" dirty="0"/>
              <a:t> trata a todos como iguales.</a:t>
            </a:r>
          </a:p>
          <a:p>
            <a:pPr lvl="1"/>
            <a:r>
              <a:rPr lang="es-US" b="1" dirty="0"/>
              <a:t>Posible sesgo de omisión:</a:t>
            </a:r>
            <a:r>
              <a:rPr lang="es-US" dirty="0"/>
              <a:t> los países difieren en historia, tamaño, nivel de desarrollo, etc.</a:t>
            </a:r>
          </a:p>
          <a:p>
            <a:pPr lvl="1"/>
            <a:r>
              <a:rPr lang="es-US" b="1" dirty="0"/>
              <a:t>Correlaciones temporales:</a:t>
            </a:r>
            <a:r>
              <a:rPr lang="es-US" dirty="0"/>
              <a:t> no considera que las observaciones del mismo país estén relacionadas.</a:t>
            </a:r>
          </a:p>
          <a:p>
            <a:endParaRPr lang="es-US" dirty="0"/>
          </a:p>
          <a:p>
            <a:r>
              <a:rPr lang="es-US" dirty="0"/>
              <a:t>Por eso, el siguiente paso es estimar </a:t>
            </a:r>
            <a:r>
              <a:rPr lang="es-US" b="1" dirty="0"/>
              <a:t>efectos fijos o aleatorios</a:t>
            </a:r>
            <a:r>
              <a:rPr lang="es-US" dirty="0"/>
              <a:t>, para separar los </a:t>
            </a:r>
            <a:r>
              <a:rPr lang="es-US" b="1" dirty="0"/>
              <a:t>efectos propios de cada país</a:t>
            </a:r>
            <a:r>
              <a:rPr lang="es-US" dirty="0"/>
              <a:t> de los </a:t>
            </a:r>
            <a:r>
              <a:rPr lang="es-US" b="1" dirty="0"/>
              <a:t>cambios a lo largo del tiempo</a:t>
            </a:r>
            <a:r>
              <a:rPr lang="es-US" dirty="0"/>
              <a:t>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094828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88D2F-5F40-95D7-7D5A-5350D4E0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Interpretación efectos fijos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5E2410-1338-E5CF-5F5B-25ACC31F1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3533" y="1825625"/>
            <a:ext cx="4910933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EB11B52-FE6C-74F3-CACE-13BE4FA283F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s-US" b="1" dirty="0"/>
                  <a:t>Ecuación estimada:</a:t>
                </a:r>
                <a:endParaRPr lang="es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US"/>
                            <m:t>country</m:t>
                          </m:r>
                          <m:r>
                            <m:rPr>
                              <m:nor/>
                            </m:rPr>
                            <a:rPr lang="es-US"/>
                            <m:t>_</m:t>
                          </m:r>
                          <m:r>
                            <m:rPr>
                              <m:nor/>
                            </m:rPr>
                            <a:rPr lang="es-US"/>
                            <m:t>power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  <m:r>
                        <m:rPr>
                          <m:nor/>
                        </m:rPr>
                        <a:rPr lang="es-US"/>
                        <m:t>​</m:t>
                      </m:r>
                      <m:r>
                        <m:rPr>
                          <m:nor/>
                        </m:rPr>
                        <a:rPr lang="es-US"/>
                        <m:t>=</m:t>
                      </m:r>
                      <m:r>
                        <m:rPr>
                          <m:nor/>
                        </m:rPr>
                        <a:rPr lang="es-ES" b="0" i="0" smtClean="0"/>
                        <m:t> 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s-US"/>
                        <m:t>​</m:t>
                      </m:r>
                      <m:r>
                        <m:rPr>
                          <m:nor/>
                        </m:rPr>
                        <a:rPr lang="es-US"/>
                        <m:t>+</m:t>
                      </m:r>
                      <m:sSub>
                        <m:sSubPr>
                          <m:ctrlPr>
                            <a:rPr lang="es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vote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  <m:r>
                        <m:rPr>
                          <m:nor/>
                        </m:rPr>
                        <a:rPr lang="es-US"/>
                        <m:t>​</m:t>
                      </m:r>
                      <m:r>
                        <m:rPr>
                          <m:nor/>
                        </m:rPr>
                        <a:rPr lang="es-US"/>
                        <m:t>+</m:t>
                      </m:r>
                      <m:sSub>
                        <m:sSubPr>
                          <m:ctrlPr>
                            <a:rPr lang="es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foreing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invs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  <m:r>
                        <m:rPr>
                          <m:nor/>
                        </m:rPr>
                        <a:rPr lang="es-US"/>
                        <m:t>​</m:t>
                      </m:r>
                      <m:r>
                        <m:rPr>
                          <m:nor/>
                        </m:rPr>
                        <a:rPr lang="es-US"/>
                        <m:t>+</m:t>
                      </m:r>
                      <m:sSub>
                        <m:sSubPr>
                          <m:ctrlPr>
                            <a:rPr lang="es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it</m:t>
                          </m:r>
                        </m:sub>
                      </m:sSub>
                      <m:r>
                        <m:rPr>
                          <m:nor/>
                        </m:rPr>
                        <a:rPr lang="es-US"/>
                        <m:t>​</m:t>
                      </m:r>
                    </m:oMath>
                  </m:oMathPara>
                </a14:m>
                <a:endParaRPr lang="ar-AE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s-US" dirty="0"/>
                  <a:t>intercepto específico de cada país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US">
                        <a:latin typeface="Cambria Math" panose="02040503050406030204" pitchFamily="18" charset="0"/>
                      </a:rPr>
                      <m:t>=1,...,10</m:t>
                    </m:r>
                  </m:oMath>
                </a14:m>
                <a:r>
                  <a:rPr lang="es-US" dirty="0"/>
                  <a:t>: países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s-US">
                        <a:latin typeface="Cambria Math" panose="02040503050406030204" pitchFamily="18" charset="0"/>
                      </a:rPr>
                      <m:t>=1970,...,2007</m:t>
                    </m:r>
                  </m:oMath>
                </a14:m>
                <a:r>
                  <a:rPr lang="es-US" dirty="0"/>
                  <a:t>: años</a:t>
                </a:r>
              </a:p>
              <a:p>
                <a:endParaRPr lang="es-US" dirty="0"/>
              </a:p>
              <a:p>
                <a:r>
                  <a:rPr lang="es-US" b="1" dirty="0"/>
                  <a:t>Qué hace este modelo</a:t>
                </a:r>
              </a:p>
              <a:p>
                <a:r>
                  <a:rPr lang="es-US" dirty="0"/>
                  <a:t>A diferencia del </a:t>
                </a:r>
                <a:r>
                  <a:rPr lang="es-US" i="1" dirty="0" err="1"/>
                  <a:t>pooled</a:t>
                </a:r>
                <a:r>
                  <a:rPr lang="es-US" i="1" dirty="0"/>
                  <a:t> OLS</a:t>
                </a:r>
                <a:r>
                  <a:rPr lang="es-US" dirty="0"/>
                  <a:t>, aquí </a:t>
                </a:r>
                <a:r>
                  <a:rPr lang="es-US" b="1" dirty="0"/>
                  <a:t>cada país tiene su propio punto de partida (intercepto)</a:t>
                </a:r>
                <a:r>
                  <a:rPr lang="es-US" dirty="0"/>
                  <a:t>.</a:t>
                </a:r>
                <a:br>
                  <a:rPr lang="es-US" dirty="0"/>
                </a:br>
                <a:r>
                  <a:rPr lang="es-US" dirty="0"/>
                  <a:t>El modelo elimina todo lo que </a:t>
                </a:r>
                <a:r>
                  <a:rPr lang="es-US" b="1" dirty="0"/>
                  <a:t>no cambia con el tiempo dentro de cada país</a:t>
                </a:r>
                <a:r>
                  <a:rPr lang="es-US" dirty="0"/>
                  <a:t> (como tamaño, geografía, historia, idioma, etc.)</a:t>
                </a:r>
                <a:br>
                  <a:rPr lang="es-US" dirty="0"/>
                </a:br>
                <a:r>
                  <a:rPr lang="es-US" dirty="0"/>
                  <a:t>y se enfoca solo en </a:t>
                </a:r>
                <a:r>
                  <a:rPr lang="es-US" b="1" dirty="0"/>
                  <a:t>cómo cambian las variables dentro de un mismo país a lo largo del tiempo</a:t>
                </a:r>
                <a:r>
                  <a:rPr lang="es-US" dirty="0"/>
                  <a:t>.</a:t>
                </a:r>
              </a:p>
              <a:p>
                <a:r>
                  <a:rPr lang="es-US" dirty="0"/>
                  <a:t>En palabras sencillas:</a:t>
                </a:r>
              </a:p>
              <a:p>
                <a:r>
                  <a:rPr lang="es-US" dirty="0"/>
                  <a:t>“¿Qué pasa con el poder político de un país cuando, en ese mismo país, cambia su nivel de democracia o su inversión extranjera?”</a:t>
                </a:r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DEB11B52-FE6C-74F3-CACE-13BE4FA28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489" t="-1744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24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2334F-5E48-3A26-8E5E-AC00E605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Interpretación efectos fijos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7CD5A4-3388-17B0-137B-9355FB8F2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000" b="1" dirty="0"/>
              <a:t>Calidad del </a:t>
            </a:r>
            <a:r>
              <a:rPr lang="en-US" sz="1000" b="1" dirty="0" err="1"/>
              <a:t>ajuste</a:t>
            </a:r>
            <a:endParaRPr lang="en-US" sz="1000" b="1" dirty="0"/>
          </a:p>
          <a:p>
            <a:pPr lvl="1"/>
            <a:r>
              <a:rPr lang="en-US" sz="1000" b="1" dirty="0"/>
              <a:t>R² </a:t>
            </a:r>
            <a:r>
              <a:rPr lang="en-US" sz="1000" b="1" dirty="0" err="1"/>
              <a:t>dentro</a:t>
            </a:r>
            <a:r>
              <a:rPr lang="en-US" sz="1000" b="1" dirty="0"/>
              <a:t> (within)</a:t>
            </a:r>
            <a:r>
              <a:rPr lang="en-US" sz="1000" dirty="0"/>
              <a:t> = 0.049 →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modelo</a:t>
            </a:r>
            <a:r>
              <a:rPr lang="en-US" sz="1000" dirty="0"/>
              <a:t> </a:t>
            </a:r>
            <a:r>
              <a:rPr lang="en-US" sz="1000" dirty="0" err="1"/>
              <a:t>explica</a:t>
            </a:r>
            <a:r>
              <a:rPr lang="en-US" sz="1000" dirty="0"/>
              <a:t> </a:t>
            </a:r>
            <a:r>
              <a:rPr lang="en-US" sz="1000" b="1" dirty="0" err="1"/>
              <a:t>alrededor</a:t>
            </a:r>
            <a:r>
              <a:rPr lang="en-US" sz="1000" b="1" dirty="0"/>
              <a:t> del 5 %</a:t>
            </a:r>
            <a:r>
              <a:rPr lang="en-US" sz="1000" dirty="0"/>
              <a:t> de </a:t>
            </a:r>
            <a:r>
              <a:rPr lang="en-US" sz="1000" dirty="0" err="1"/>
              <a:t>los</a:t>
            </a:r>
            <a:r>
              <a:rPr lang="en-US" sz="1000" dirty="0"/>
              <a:t> </a:t>
            </a:r>
            <a:r>
              <a:rPr lang="en-US" sz="1000" dirty="0" err="1"/>
              <a:t>cambios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poder</a:t>
            </a:r>
            <a:r>
              <a:rPr lang="en-US" sz="1000" dirty="0"/>
              <a:t> </a:t>
            </a:r>
            <a:r>
              <a:rPr lang="en-US" sz="1000" dirty="0" err="1"/>
              <a:t>dentro</a:t>
            </a:r>
            <a:r>
              <a:rPr lang="en-US" sz="1000" dirty="0"/>
              <a:t> de </a:t>
            </a:r>
            <a:r>
              <a:rPr lang="en-US" sz="1000" dirty="0" err="1"/>
              <a:t>los</a:t>
            </a:r>
            <a:r>
              <a:rPr lang="en-US" sz="1000" dirty="0"/>
              <a:t> </a:t>
            </a:r>
            <a:r>
              <a:rPr lang="en-US" sz="1000" dirty="0" err="1"/>
              <a:t>países</a:t>
            </a:r>
            <a:r>
              <a:rPr lang="en-US" sz="1000" dirty="0"/>
              <a:t>.</a:t>
            </a:r>
          </a:p>
          <a:p>
            <a:pPr lvl="1"/>
            <a:r>
              <a:rPr lang="en-US" sz="1000" b="1" dirty="0"/>
              <a:t>F-test p = 0.0003</a:t>
            </a:r>
            <a:r>
              <a:rPr lang="en-US" sz="1000" dirty="0"/>
              <a:t> → </a:t>
            </a:r>
            <a:r>
              <a:rPr lang="en-US" sz="1000" dirty="0" err="1"/>
              <a:t>el</a:t>
            </a:r>
            <a:r>
              <a:rPr lang="en-US" sz="1000" dirty="0"/>
              <a:t> conjunto de variables </a:t>
            </a:r>
            <a:r>
              <a:rPr lang="en-US" sz="1000" dirty="0" err="1"/>
              <a:t>sí</a:t>
            </a:r>
            <a:r>
              <a:rPr lang="en-US" sz="1000" dirty="0"/>
              <a:t> </a:t>
            </a:r>
            <a:r>
              <a:rPr lang="en-US" sz="1000" dirty="0" err="1"/>
              <a:t>tiene</a:t>
            </a:r>
            <a:r>
              <a:rPr lang="en-US" sz="1000" dirty="0"/>
              <a:t> un </a:t>
            </a:r>
            <a:r>
              <a:rPr lang="en-US" sz="1000" dirty="0" err="1"/>
              <a:t>efecto</a:t>
            </a:r>
            <a:r>
              <a:rPr lang="en-US" sz="1000" dirty="0"/>
              <a:t> </a:t>
            </a:r>
            <a:r>
              <a:rPr lang="en-US" sz="1000" dirty="0" err="1"/>
              <a:t>estadísticamente</a:t>
            </a:r>
            <a:r>
              <a:rPr lang="en-US" sz="1000" dirty="0"/>
              <a:t> </a:t>
            </a:r>
            <a:r>
              <a:rPr lang="en-US" sz="1000" dirty="0" err="1"/>
              <a:t>significativo</a:t>
            </a:r>
            <a:r>
              <a:rPr lang="en-US" sz="1000" dirty="0"/>
              <a:t>.</a:t>
            </a:r>
          </a:p>
          <a:p>
            <a:pPr lvl="1"/>
            <a:r>
              <a:rPr lang="en-US" sz="1000" dirty="0"/>
              <a:t>No </a:t>
            </a:r>
            <a:r>
              <a:rPr lang="en-US" sz="1000" dirty="0" err="1"/>
              <a:t>explica</a:t>
            </a:r>
            <a:r>
              <a:rPr lang="en-US" sz="1000" dirty="0"/>
              <a:t> </a:t>
            </a:r>
            <a:r>
              <a:rPr lang="en-US" sz="1000" dirty="0" err="1"/>
              <a:t>mucho</a:t>
            </a:r>
            <a:r>
              <a:rPr lang="en-US" sz="1000" dirty="0"/>
              <a:t> (</a:t>
            </a:r>
            <a:r>
              <a:rPr lang="en-US" sz="1000" dirty="0" err="1"/>
              <a:t>porque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poder</a:t>
            </a:r>
            <a:r>
              <a:rPr lang="en-US" sz="1000" dirty="0"/>
              <a:t> es </a:t>
            </a:r>
            <a:r>
              <a:rPr lang="en-US" sz="1000" dirty="0" err="1"/>
              <a:t>una</a:t>
            </a:r>
            <a:r>
              <a:rPr lang="en-US" sz="1000" dirty="0"/>
              <a:t> variable </a:t>
            </a:r>
            <a:r>
              <a:rPr lang="en-US" sz="1000" dirty="0" err="1"/>
              <a:t>muy</a:t>
            </a:r>
            <a:r>
              <a:rPr lang="en-US" sz="1000" dirty="0"/>
              <a:t> </a:t>
            </a:r>
            <a:r>
              <a:rPr lang="en-US" sz="1000" dirty="0" err="1"/>
              <a:t>estructural</a:t>
            </a:r>
            <a:r>
              <a:rPr lang="en-US" sz="1000" dirty="0"/>
              <a:t>),</a:t>
            </a:r>
            <a:br>
              <a:rPr lang="en-US" sz="1000" dirty="0"/>
            </a:br>
            <a:r>
              <a:rPr lang="en-US" sz="1000" dirty="0" err="1"/>
              <a:t>pero</a:t>
            </a:r>
            <a:r>
              <a:rPr lang="en-US" sz="1000" dirty="0"/>
              <a:t> </a:t>
            </a:r>
            <a:r>
              <a:rPr lang="en-US" sz="1000" b="1" dirty="0" err="1"/>
              <a:t>sí</a:t>
            </a:r>
            <a:r>
              <a:rPr lang="en-US" sz="1000" b="1" dirty="0"/>
              <a:t> </a:t>
            </a:r>
            <a:r>
              <a:rPr lang="en-US" sz="1000" b="1" dirty="0" err="1"/>
              <a:t>captura</a:t>
            </a:r>
            <a:r>
              <a:rPr lang="en-US" sz="1000" b="1" dirty="0"/>
              <a:t> un </a:t>
            </a:r>
            <a:r>
              <a:rPr lang="en-US" sz="1000" b="1" dirty="0" err="1"/>
              <a:t>patrón</a:t>
            </a:r>
            <a:r>
              <a:rPr lang="en-US" sz="1000" b="1" dirty="0"/>
              <a:t> claro y </a:t>
            </a:r>
            <a:r>
              <a:rPr lang="en-US" sz="1000" b="1" dirty="0" err="1"/>
              <a:t>consistente</a:t>
            </a:r>
            <a:r>
              <a:rPr lang="en-US" sz="1000" dirty="0"/>
              <a:t>: </a:t>
            </a:r>
            <a:r>
              <a:rPr lang="en-US" sz="1000" dirty="0" err="1"/>
              <a:t>más</a:t>
            </a:r>
            <a:r>
              <a:rPr lang="en-US" sz="1000" dirty="0"/>
              <a:t> </a:t>
            </a:r>
            <a:r>
              <a:rPr lang="en-US" sz="1000" dirty="0" err="1"/>
              <a:t>alineamiento</a:t>
            </a:r>
            <a:r>
              <a:rPr lang="en-US" sz="1000" dirty="0"/>
              <a:t> con EE. UU. → </a:t>
            </a:r>
            <a:r>
              <a:rPr lang="en-US" sz="1000" dirty="0" err="1"/>
              <a:t>menos</a:t>
            </a:r>
            <a:r>
              <a:rPr lang="en-US" sz="1000" dirty="0"/>
              <a:t> </a:t>
            </a:r>
            <a:r>
              <a:rPr lang="en-US" sz="1000" dirty="0" err="1"/>
              <a:t>poder</a:t>
            </a:r>
            <a:r>
              <a:rPr lang="en-US" sz="1000" dirty="0"/>
              <a:t> </a:t>
            </a:r>
            <a:r>
              <a:rPr lang="en-US" sz="1000" dirty="0" err="1"/>
              <a:t>relativo</a:t>
            </a:r>
            <a:r>
              <a:rPr lang="en-US" sz="1000" dirty="0"/>
              <a:t>.</a:t>
            </a:r>
          </a:p>
          <a:p>
            <a:r>
              <a:rPr lang="en-US" sz="1000" b="1" dirty="0"/>
              <a:t>En </a:t>
            </a:r>
            <a:r>
              <a:rPr lang="en-US" sz="1000" b="1" dirty="0" err="1"/>
              <a:t>términos</a:t>
            </a:r>
            <a:r>
              <a:rPr lang="en-US" sz="1000" b="1" dirty="0"/>
              <a:t> </a:t>
            </a:r>
            <a:r>
              <a:rPr lang="en-US" sz="1000" b="1" dirty="0" err="1"/>
              <a:t>políticos</a:t>
            </a:r>
            <a:r>
              <a:rPr lang="en-US" sz="1000" b="1" dirty="0"/>
              <a:t>:</a:t>
            </a:r>
            <a:endParaRPr lang="en-US" sz="1000" dirty="0"/>
          </a:p>
          <a:p>
            <a:pPr lvl="1"/>
            <a:r>
              <a:rPr lang="en-US" sz="1000" dirty="0"/>
              <a:t>Entre 1970 y 2007, </a:t>
            </a:r>
            <a:r>
              <a:rPr lang="en-US" sz="1000" dirty="0" err="1"/>
              <a:t>cuando</a:t>
            </a:r>
            <a:r>
              <a:rPr lang="en-US" sz="1000" dirty="0"/>
              <a:t> un </a:t>
            </a:r>
            <a:r>
              <a:rPr lang="en-US" sz="1000" dirty="0" err="1"/>
              <a:t>país</a:t>
            </a:r>
            <a:r>
              <a:rPr lang="en-US" sz="1000" dirty="0"/>
              <a:t> </a:t>
            </a:r>
            <a:r>
              <a:rPr lang="en-US" sz="1000" dirty="0" err="1"/>
              <a:t>latinoamericano</a:t>
            </a:r>
            <a:r>
              <a:rPr lang="en-US" sz="1000" dirty="0"/>
              <a:t> </a:t>
            </a:r>
            <a:r>
              <a:rPr lang="en-US" sz="1000" dirty="0" err="1"/>
              <a:t>cambió</a:t>
            </a:r>
            <a:r>
              <a:rPr lang="en-US" sz="1000" dirty="0"/>
              <a:t> </a:t>
            </a:r>
            <a:r>
              <a:rPr lang="en-US" sz="1000" dirty="0" err="1"/>
              <a:t>su</a:t>
            </a:r>
            <a:r>
              <a:rPr lang="en-US" sz="1000" dirty="0"/>
              <a:t> </a:t>
            </a:r>
            <a:r>
              <a:rPr lang="en-US" sz="1000" dirty="0" err="1"/>
              <a:t>nivel</a:t>
            </a:r>
            <a:r>
              <a:rPr lang="en-US" sz="1000" dirty="0"/>
              <a:t> de </a:t>
            </a:r>
            <a:r>
              <a:rPr lang="en-US" sz="1000" dirty="0" err="1"/>
              <a:t>apoyo</a:t>
            </a:r>
            <a:r>
              <a:rPr lang="en-US" sz="1000" dirty="0"/>
              <a:t> </a:t>
            </a:r>
            <a:r>
              <a:rPr lang="en-US" sz="1000" dirty="0" err="1"/>
              <a:t>diplomático</a:t>
            </a:r>
            <a:r>
              <a:rPr lang="en-US" sz="1000" dirty="0"/>
              <a:t> a EE. UU. </a:t>
            </a:r>
            <a:r>
              <a:rPr lang="en-US" sz="1000" dirty="0" err="1"/>
              <a:t>en</a:t>
            </a:r>
            <a:r>
              <a:rPr lang="en-US" sz="1000" dirty="0"/>
              <a:t> la ONU,</a:t>
            </a:r>
            <a:br>
              <a:rPr lang="en-US" sz="1000" dirty="0"/>
            </a:br>
            <a:r>
              <a:rPr lang="en-US" sz="1000" dirty="0" err="1"/>
              <a:t>esos</a:t>
            </a:r>
            <a:r>
              <a:rPr lang="en-US" sz="1000" dirty="0"/>
              <a:t> </a:t>
            </a:r>
            <a:r>
              <a:rPr lang="en-US" sz="1000" dirty="0" err="1"/>
              <a:t>años</a:t>
            </a:r>
            <a:r>
              <a:rPr lang="en-US" sz="1000" dirty="0"/>
              <a:t> de mayor </a:t>
            </a:r>
            <a:r>
              <a:rPr lang="en-US" sz="1000" dirty="0" err="1"/>
              <a:t>alineación</a:t>
            </a:r>
            <a:r>
              <a:rPr lang="en-US" sz="1000" dirty="0"/>
              <a:t> se </a:t>
            </a:r>
            <a:r>
              <a:rPr lang="en-US" sz="1000" dirty="0" err="1"/>
              <a:t>asociaron</a:t>
            </a:r>
            <a:r>
              <a:rPr lang="en-US" sz="1000" dirty="0"/>
              <a:t> con </a:t>
            </a:r>
            <a:r>
              <a:rPr lang="en-US" sz="1000" dirty="0" err="1"/>
              <a:t>una</a:t>
            </a:r>
            <a:r>
              <a:rPr lang="en-US" sz="1000" dirty="0"/>
              <a:t> </a:t>
            </a:r>
            <a:r>
              <a:rPr lang="en-US" sz="1000" dirty="0" err="1"/>
              <a:t>ligera</a:t>
            </a:r>
            <a:r>
              <a:rPr lang="en-US" sz="1000" dirty="0"/>
              <a:t> </a:t>
            </a:r>
            <a:r>
              <a:rPr lang="en-US" sz="1000" b="1" dirty="0" err="1"/>
              <a:t>reducción</a:t>
            </a:r>
            <a:r>
              <a:rPr lang="en-US" sz="1000" b="1" dirty="0"/>
              <a:t> de </a:t>
            </a:r>
            <a:r>
              <a:rPr lang="en-US" sz="1000" b="1" dirty="0" err="1"/>
              <a:t>su</a:t>
            </a:r>
            <a:r>
              <a:rPr lang="en-US" sz="1000" b="1" dirty="0"/>
              <a:t> </a:t>
            </a:r>
            <a:r>
              <a:rPr lang="en-US" sz="1000" b="1" dirty="0" err="1"/>
              <a:t>poder</a:t>
            </a:r>
            <a:r>
              <a:rPr lang="en-US" sz="1000" b="1" dirty="0"/>
              <a:t> </a:t>
            </a:r>
            <a:r>
              <a:rPr lang="en-US" sz="1000" b="1" dirty="0" err="1"/>
              <a:t>relativo</a:t>
            </a:r>
            <a:r>
              <a:rPr lang="en-US" sz="1000" dirty="0"/>
              <a:t>.</a:t>
            </a:r>
            <a:br>
              <a:rPr lang="en-US" sz="1000" dirty="0"/>
            </a:br>
            <a:r>
              <a:rPr lang="en-US" sz="1000" dirty="0"/>
              <a:t>Es </a:t>
            </a:r>
            <a:r>
              <a:rPr lang="en-US" sz="1000" dirty="0" err="1"/>
              <a:t>decir</a:t>
            </a:r>
            <a:r>
              <a:rPr lang="en-US" sz="1000" dirty="0"/>
              <a:t>, la </a:t>
            </a:r>
            <a:r>
              <a:rPr lang="en-US" sz="1000" dirty="0" err="1"/>
              <a:t>cercanía</a:t>
            </a:r>
            <a:r>
              <a:rPr lang="en-US" sz="1000" dirty="0"/>
              <a:t> </a:t>
            </a:r>
            <a:r>
              <a:rPr lang="en-US" sz="1000" dirty="0" err="1"/>
              <a:t>política</a:t>
            </a:r>
            <a:r>
              <a:rPr lang="en-US" sz="1000" dirty="0"/>
              <a:t> con EE. UU. </a:t>
            </a:r>
            <a:r>
              <a:rPr lang="en-US" sz="1000" dirty="0" err="1"/>
              <a:t>puede</a:t>
            </a:r>
            <a:r>
              <a:rPr lang="en-US" sz="1000" dirty="0"/>
              <a:t> </a:t>
            </a:r>
            <a:r>
              <a:rPr lang="en-US" sz="1000" dirty="0" err="1"/>
              <a:t>coincidir</a:t>
            </a:r>
            <a:r>
              <a:rPr lang="en-US" sz="1000" dirty="0"/>
              <a:t> con </a:t>
            </a:r>
            <a:r>
              <a:rPr lang="en-US" sz="1000" dirty="0" err="1"/>
              <a:t>una</a:t>
            </a:r>
            <a:r>
              <a:rPr lang="en-US" sz="1000" dirty="0"/>
              <a:t> </a:t>
            </a:r>
            <a:r>
              <a:rPr lang="en-US" sz="1000" dirty="0" err="1"/>
              <a:t>posición</a:t>
            </a:r>
            <a:r>
              <a:rPr lang="en-US" sz="1000" dirty="0"/>
              <a:t> </a:t>
            </a:r>
            <a:r>
              <a:rPr lang="en-US" sz="1000" dirty="0" err="1"/>
              <a:t>más</a:t>
            </a:r>
            <a:r>
              <a:rPr lang="en-US" sz="1000" dirty="0"/>
              <a:t> </a:t>
            </a:r>
            <a:r>
              <a:rPr lang="en-US" sz="1000" dirty="0" err="1"/>
              <a:t>subordinada</a:t>
            </a:r>
            <a:r>
              <a:rPr lang="en-US" sz="1000" dirty="0"/>
              <a:t> </a:t>
            </a:r>
            <a:r>
              <a:rPr lang="en-US" sz="1000" dirty="0" err="1"/>
              <a:t>en</a:t>
            </a:r>
            <a:r>
              <a:rPr lang="en-US" sz="1000" dirty="0"/>
              <a:t> </a:t>
            </a:r>
            <a:r>
              <a:rPr lang="en-US" sz="1000" dirty="0" err="1"/>
              <a:t>el</a:t>
            </a:r>
            <a:r>
              <a:rPr lang="en-US" sz="1000" dirty="0"/>
              <a:t> </a:t>
            </a:r>
            <a:r>
              <a:rPr lang="en-US" sz="1000" dirty="0" err="1"/>
              <a:t>sistema</a:t>
            </a:r>
            <a:r>
              <a:rPr lang="en-US" sz="1000" dirty="0"/>
              <a:t> </a:t>
            </a:r>
            <a:r>
              <a:rPr lang="en-US" sz="1000" dirty="0" err="1"/>
              <a:t>internacional</a:t>
            </a:r>
            <a:r>
              <a:rPr lang="en-US" sz="1000" dirty="0"/>
              <a:t>.</a:t>
            </a:r>
          </a:p>
          <a:p>
            <a:pPr lvl="1"/>
            <a:r>
              <a:rPr lang="en-US" sz="1000" dirty="0" err="1"/>
              <a:t>Mientras</a:t>
            </a:r>
            <a:r>
              <a:rPr lang="en-US" sz="1000" dirty="0"/>
              <a:t> tanto, </a:t>
            </a:r>
            <a:r>
              <a:rPr lang="en-US" sz="1000" dirty="0" err="1"/>
              <a:t>los</a:t>
            </a:r>
            <a:r>
              <a:rPr lang="en-US" sz="1000" dirty="0"/>
              <a:t> </a:t>
            </a:r>
            <a:r>
              <a:rPr lang="en-US" sz="1000" dirty="0" err="1"/>
              <a:t>incrementos</a:t>
            </a:r>
            <a:r>
              <a:rPr lang="en-US" sz="1000" dirty="0"/>
              <a:t> de </a:t>
            </a:r>
            <a:r>
              <a:rPr lang="en-US" sz="1000" b="1" dirty="0" err="1"/>
              <a:t>inversión</a:t>
            </a:r>
            <a:r>
              <a:rPr lang="en-US" sz="1000" b="1" dirty="0"/>
              <a:t> </a:t>
            </a:r>
            <a:r>
              <a:rPr lang="en-US" sz="1000" b="1" dirty="0" err="1"/>
              <a:t>extranjera</a:t>
            </a:r>
            <a:r>
              <a:rPr lang="en-US" sz="1000" dirty="0"/>
              <a:t> </a:t>
            </a:r>
            <a:r>
              <a:rPr lang="en-US" sz="1000" dirty="0" err="1"/>
              <a:t>dentro</a:t>
            </a:r>
            <a:r>
              <a:rPr lang="en-US" sz="1000" dirty="0"/>
              <a:t> del </a:t>
            </a:r>
            <a:r>
              <a:rPr lang="en-US" sz="1000" dirty="0" err="1"/>
              <a:t>mismo</a:t>
            </a:r>
            <a:r>
              <a:rPr lang="en-US" sz="1000" dirty="0"/>
              <a:t> </a:t>
            </a:r>
            <a:r>
              <a:rPr lang="en-US" sz="1000" dirty="0" err="1"/>
              <a:t>país</a:t>
            </a:r>
            <a:r>
              <a:rPr lang="en-US" sz="1000" dirty="0"/>
              <a:t> </a:t>
            </a:r>
            <a:r>
              <a:rPr lang="en-US" sz="1000" dirty="0" err="1"/>
              <a:t>parecen</a:t>
            </a:r>
            <a:r>
              <a:rPr lang="en-US" sz="1000" dirty="0"/>
              <a:t> </a:t>
            </a:r>
            <a:r>
              <a:rPr lang="en-US" sz="1000" dirty="0" err="1"/>
              <a:t>ir</a:t>
            </a:r>
            <a:r>
              <a:rPr lang="en-US" sz="1000" dirty="0"/>
              <a:t> </a:t>
            </a:r>
            <a:r>
              <a:rPr lang="en-US" sz="1000" dirty="0" err="1"/>
              <a:t>acompañados</a:t>
            </a:r>
            <a:r>
              <a:rPr lang="en-US" sz="1000" dirty="0"/>
              <a:t> de </a:t>
            </a:r>
            <a:r>
              <a:rPr lang="en-US" sz="1000" b="1" dirty="0" err="1"/>
              <a:t>pequeños</a:t>
            </a:r>
            <a:r>
              <a:rPr lang="en-US" sz="1000" b="1" dirty="0"/>
              <a:t> </a:t>
            </a:r>
            <a:r>
              <a:rPr lang="en-US" sz="1000" b="1" dirty="0" err="1"/>
              <a:t>aumentos</a:t>
            </a:r>
            <a:r>
              <a:rPr lang="en-US" sz="1000" b="1" dirty="0"/>
              <a:t> de </a:t>
            </a:r>
            <a:r>
              <a:rPr lang="en-US" sz="1000" b="1" dirty="0" err="1"/>
              <a:t>poder</a:t>
            </a:r>
            <a:r>
              <a:rPr lang="en-US" sz="1000" dirty="0"/>
              <a:t>, </a:t>
            </a:r>
            <a:r>
              <a:rPr lang="en-US" sz="1000" dirty="0" err="1"/>
              <a:t>quizás</a:t>
            </a:r>
            <a:r>
              <a:rPr lang="en-US" sz="1000" dirty="0"/>
              <a:t> </a:t>
            </a:r>
            <a:r>
              <a:rPr lang="en-US" sz="1000" dirty="0" err="1"/>
              <a:t>por</a:t>
            </a:r>
            <a:r>
              <a:rPr lang="en-US" sz="1000" dirty="0"/>
              <a:t> mayor </a:t>
            </a:r>
            <a:r>
              <a:rPr lang="en-US" sz="1000" dirty="0" err="1"/>
              <a:t>capacidad</a:t>
            </a:r>
            <a:r>
              <a:rPr lang="en-US" sz="1000" dirty="0"/>
              <a:t> </a:t>
            </a:r>
            <a:r>
              <a:rPr lang="en-US" sz="1000" dirty="0" err="1"/>
              <a:t>económica</a:t>
            </a:r>
            <a:r>
              <a:rPr lang="en-US" sz="1000" dirty="0"/>
              <a:t> o </a:t>
            </a:r>
            <a:r>
              <a:rPr lang="en-US" sz="1000" dirty="0" err="1"/>
              <a:t>inserción</a:t>
            </a:r>
            <a:r>
              <a:rPr lang="en-US" sz="1000" dirty="0"/>
              <a:t> </a:t>
            </a:r>
            <a:r>
              <a:rPr lang="en-US" sz="1000" dirty="0" err="1"/>
              <a:t>internacional</a:t>
            </a:r>
            <a:r>
              <a:rPr lang="en-US" sz="1000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F63BB3F-DEF1-7BD7-14D7-512BDD70856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1888954"/>
              </p:ext>
            </p:extLst>
          </p:nvPr>
        </p:nvGraphicFramePr>
        <p:xfrm>
          <a:off x="5987738" y="2119883"/>
          <a:ext cx="5628020" cy="238872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516627">
                  <a:extLst>
                    <a:ext uri="{9D8B030D-6E8A-4147-A177-3AD203B41FA5}">
                      <a16:colId xmlns:a16="http://schemas.microsoft.com/office/drawing/2014/main" val="2707397383"/>
                    </a:ext>
                  </a:extLst>
                </a:gridCol>
                <a:gridCol w="828126">
                  <a:extLst>
                    <a:ext uri="{9D8B030D-6E8A-4147-A177-3AD203B41FA5}">
                      <a16:colId xmlns:a16="http://schemas.microsoft.com/office/drawing/2014/main" val="3338005887"/>
                    </a:ext>
                  </a:extLst>
                </a:gridCol>
                <a:gridCol w="620423">
                  <a:extLst>
                    <a:ext uri="{9D8B030D-6E8A-4147-A177-3AD203B41FA5}">
                      <a16:colId xmlns:a16="http://schemas.microsoft.com/office/drawing/2014/main" val="4142090482"/>
                    </a:ext>
                  </a:extLst>
                </a:gridCol>
                <a:gridCol w="2662844">
                  <a:extLst>
                    <a:ext uri="{9D8B030D-6E8A-4147-A177-3AD203B41FA5}">
                      <a16:colId xmlns:a16="http://schemas.microsoft.com/office/drawing/2014/main" val="3921420491"/>
                    </a:ext>
                  </a:extLst>
                </a:gridCol>
              </a:tblGrid>
              <a:tr h="3027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Estimación</a:t>
                      </a: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Signif.</a:t>
                      </a: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 dirty="0">
                          <a:solidFill>
                            <a:schemeClr val="tx1"/>
                          </a:solidFill>
                        </a:rPr>
                        <a:t>Interpretación</a:t>
                      </a:r>
                    </a:p>
                  </a:txBody>
                  <a:tcPr marL="51695" marR="36390" marT="14770" marB="110775" anchor="ctr"/>
                </a:tc>
                <a:extLst>
                  <a:ext uri="{0D108BD9-81ED-4DB2-BD59-A6C34878D82A}">
                    <a16:rowId xmlns:a16="http://schemas.microsoft.com/office/drawing/2014/main" val="1876589370"/>
                  </a:ext>
                </a:extLst>
              </a:tr>
              <a:tr h="1188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 dirty="0">
                          <a:solidFill>
                            <a:schemeClr val="tx1"/>
                          </a:solidFill>
                        </a:rPr>
                        <a:t>vote</a:t>
                      </a:r>
                      <a:endParaRPr lang="es-US" sz="1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−0.00076</a:t>
                      </a:r>
                      <a:endParaRPr lang="es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cap="none" spc="0">
                          <a:solidFill>
                            <a:schemeClr val="tx1"/>
                          </a:solidFill>
                        </a:rPr>
                        <a:t>*** p = 0.00038</a:t>
                      </a: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cap="none" spc="0">
                          <a:solidFill>
                            <a:schemeClr val="tx1"/>
                          </a:solidFill>
                        </a:rPr>
                        <a:t>Cuando un país </a:t>
                      </a: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aumenta su alineamiento con EE. UU. en la ONU</a:t>
                      </a:r>
                      <a:r>
                        <a:rPr lang="es-US" sz="1000" cap="none" spc="0">
                          <a:solidFill>
                            <a:schemeClr val="tx1"/>
                          </a:solidFill>
                        </a:rPr>
                        <a:t>, su </a:t>
                      </a: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poder relativo disminuye ligeramente</a:t>
                      </a:r>
                      <a:r>
                        <a:rPr lang="es-US" sz="1000" cap="none" spc="0">
                          <a:solidFill>
                            <a:schemeClr val="tx1"/>
                          </a:solidFill>
                        </a:rPr>
                        <a:t>, manteniendo constantes las características propias del país. 👉 Es decir, dentro de un mismo país, los años en que vota más parecido a EE. UU. tiende a tener un poco menos de poder propio.</a:t>
                      </a:r>
                    </a:p>
                  </a:txBody>
                  <a:tcPr marL="51695" marR="36390" marT="14770" marB="110775" anchor="ctr"/>
                </a:tc>
                <a:extLst>
                  <a:ext uri="{0D108BD9-81ED-4DB2-BD59-A6C34878D82A}">
                    <a16:rowId xmlns:a16="http://schemas.microsoft.com/office/drawing/2014/main" val="4058791183"/>
                  </a:ext>
                </a:extLst>
              </a:tr>
              <a:tr h="8935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foreign_investment</a:t>
                      </a:r>
                      <a:endParaRPr lang="es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b="1" cap="none" spc="0">
                          <a:solidFill>
                            <a:schemeClr val="tx1"/>
                          </a:solidFill>
                        </a:rPr>
                        <a:t>+0.0000169</a:t>
                      </a:r>
                      <a:endParaRPr lang="es-US" sz="1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cap="none" spc="0">
                          <a:solidFill>
                            <a:schemeClr val="tx1"/>
                          </a:solidFill>
                        </a:rPr>
                        <a:t>. p = 0.063</a:t>
                      </a:r>
                    </a:p>
                  </a:txBody>
                  <a:tcPr marL="51695" marR="36390" marT="14770" marB="11077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00" cap="none" spc="0" dirty="0">
                          <a:solidFill>
                            <a:schemeClr val="tx1"/>
                          </a:solidFill>
                        </a:rPr>
                        <a:t>El efecto es </a:t>
                      </a:r>
                      <a:r>
                        <a:rPr lang="es-US" sz="1000" b="1" cap="none" spc="0" dirty="0">
                          <a:solidFill>
                            <a:schemeClr val="tx1"/>
                          </a:solidFill>
                        </a:rPr>
                        <a:t>positivo y marginalmente significativo</a:t>
                      </a:r>
                      <a:r>
                        <a:rPr lang="es-US" sz="1000" cap="none" spc="0" dirty="0">
                          <a:solidFill>
                            <a:schemeClr val="tx1"/>
                          </a:solidFill>
                        </a:rPr>
                        <a:t>: un aumento en la inversión extranjera dentro de un país podría asociarse con un leve incremento en su poder relativo. 👉 Pero el efecto es pequeño y algo incierto.</a:t>
                      </a:r>
                    </a:p>
                  </a:txBody>
                  <a:tcPr marL="51695" marR="36390" marT="14770" marB="110775" anchor="ctr"/>
                </a:tc>
                <a:extLst>
                  <a:ext uri="{0D108BD9-81ED-4DB2-BD59-A6C34878D82A}">
                    <a16:rowId xmlns:a16="http://schemas.microsoft.com/office/drawing/2014/main" val="112215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02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4B6C5A-049A-66A2-83F6-73CC2835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1012025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Diferencias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frente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modelo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Pooled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548F01-6E61-60DB-7CF4-C94FE8BB6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042937"/>
              </p:ext>
            </p:extLst>
          </p:nvPr>
        </p:nvGraphicFramePr>
        <p:xfrm>
          <a:off x="5922492" y="1317526"/>
          <a:ext cx="5536002" cy="416419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18947">
                  <a:extLst>
                    <a:ext uri="{9D8B030D-6E8A-4147-A177-3AD203B41FA5}">
                      <a16:colId xmlns:a16="http://schemas.microsoft.com/office/drawing/2014/main" val="3574741234"/>
                    </a:ext>
                  </a:extLst>
                </a:gridCol>
                <a:gridCol w="1763395">
                  <a:extLst>
                    <a:ext uri="{9D8B030D-6E8A-4147-A177-3AD203B41FA5}">
                      <a16:colId xmlns:a16="http://schemas.microsoft.com/office/drawing/2014/main" val="359440955"/>
                    </a:ext>
                  </a:extLst>
                </a:gridCol>
                <a:gridCol w="1953660">
                  <a:extLst>
                    <a:ext uri="{9D8B030D-6E8A-4147-A177-3AD203B41FA5}">
                      <a16:colId xmlns:a16="http://schemas.microsoft.com/office/drawing/2014/main" val="117555114"/>
                    </a:ext>
                  </a:extLst>
                </a:gridCol>
              </a:tblGrid>
              <a:tr h="42219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1" u="none" strike="noStrike">
                          <a:effectLst/>
                        </a:rPr>
                        <a:t>Aspecto</a:t>
                      </a:r>
                      <a:endParaRPr lang="es-US" sz="1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1" u="none" strike="noStrike">
                          <a:effectLst/>
                        </a:rPr>
                        <a:t>Pooled OLS</a:t>
                      </a:r>
                      <a:endParaRPr lang="es-US" sz="1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1" u="none" strike="noStrike">
                          <a:effectLst/>
                        </a:rPr>
                        <a:t>Efectos Fijos</a:t>
                      </a:r>
                      <a:endParaRPr lang="es-US" sz="19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extLst>
                  <a:ext uri="{0D108BD9-81ED-4DB2-BD59-A6C34878D82A}">
                    <a16:rowId xmlns:a16="http://schemas.microsoft.com/office/drawing/2014/main" val="1844812974"/>
                  </a:ext>
                </a:extLst>
              </a:tr>
              <a:tr h="7155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Qué compara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Todos los países juntos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Cada país consigo mismo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extLst>
                  <a:ext uri="{0D108BD9-81ED-4DB2-BD59-A6C34878D82A}">
                    <a16:rowId xmlns:a16="http://schemas.microsoft.com/office/drawing/2014/main" val="1642998564"/>
                  </a:ext>
                </a:extLst>
              </a:tr>
              <a:tr h="100882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Qué controla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Nada (supone países iguales)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Diferencias estructurales entre países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extLst>
                  <a:ext uri="{0D108BD9-81ED-4DB2-BD59-A6C34878D82A}">
                    <a16:rowId xmlns:a16="http://schemas.microsoft.com/office/drawing/2014/main" val="1925494333"/>
                  </a:ext>
                </a:extLst>
              </a:tr>
              <a:tr h="130214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Resultado principal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Efecto negativo grande (−0.006)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Efecto negativo más pequeño (−0.0007)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extLst>
                  <a:ext uri="{0D108BD9-81ED-4DB2-BD59-A6C34878D82A}">
                    <a16:rowId xmlns:a16="http://schemas.microsoft.com/office/drawing/2014/main" val="4239686182"/>
                  </a:ext>
                </a:extLst>
              </a:tr>
              <a:tr h="71551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Interpretación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Entre países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US" sz="1900" b="0" u="none" strike="noStrike">
                          <a:effectLst/>
                        </a:rPr>
                        <a:t>Dentro de cada país</a:t>
                      </a:r>
                      <a:endParaRPr lang="es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6886" marR="96886" marT="48443" marB="48443" anchor="ctr"/>
                </a:tc>
                <a:extLst>
                  <a:ext uri="{0D108BD9-81ED-4DB2-BD59-A6C34878D82A}">
                    <a16:rowId xmlns:a16="http://schemas.microsoft.com/office/drawing/2014/main" val="1008983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1405E7A1-8A50-F255-4AED-5CCEA337355C}"/>
              </a:ext>
            </a:extLst>
          </p:cNvPr>
          <p:cNvSpPr txBox="1"/>
          <p:nvPr/>
        </p:nvSpPr>
        <p:spPr>
          <a:xfrm>
            <a:off x="267833" y="4411650"/>
            <a:ext cx="51320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600" dirty="0"/>
              <a:t>Esto muestra que parte del efecto negativo inicial se debía a </a:t>
            </a:r>
            <a:r>
              <a:rPr lang="es-US" sz="1600" b="1" dirty="0"/>
              <a:t>diferencias entre países</a:t>
            </a:r>
            <a:r>
              <a:rPr lang="es-US" sz="1600" dirty="0"/>
              <a:t> (por ejemplo, los más poderosos tienden a votar distinto).</a:t>
            </a:r>
            <a:br>
              <a:rPr lang="es-US" sz="1600" dirty="0"/>
            </a:br>
            <a:r>
              <a:rPr lang="es-US" sz="1600" dirty="0"/>
              <a:t>El modelo FE limpia eso y se queda con el efecto “puro” del cambio interno.</a:t>
            </a:r>
          </a:p>
          <a:p>
            <a:endParaRPr lang="es-US" sz="1600" dirty="0"/>
          </a:p>
        </p:txBody>
      </p:sp>
    </p:spTree>
    <p:extLst>
      <p:ext uri="{BB962C8B-B14F-4D97-AF65-F5344CB8AC3E}">
        <p14:creationId xmlns:p14="http://schemas.microsoft.com/office/powerpoint/2010/main" val="408495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9FB8A-2710-CBA7-6D3B-3DDB7C24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Interpretación efectos aleatorios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7E5E72B-16AC-66C9-9F28-6CA67CA1E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</p:spPr>
            <p:txBody>
              <a:bodyPr/>
              <a:lstStyle/>
              <a:p>
                <a:r>
                  <a:rPr lang="es-US" b="1" dirty="0"/>
                  <a:t>Ecuación estimada:</a:t>
                </a:r>
                <a:endParaRPr lang="es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US" i="1">
                          <a:latin typeface="Cambria Math" panose="02040503050406030204" pitchFamily="18" charset="0"/>
                        </a:rPr>
                        <m:t>𝑐𝑜𝑢𝑛𝑡𝑟𝑦</m:t>
                      </m:r>
                      <m:r>
                        <m:rPr>
                          <m:lit/>
                        </m:rPr>
                        <a:rPr lang="es-US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s-US" i="1">
                          <a:latin typeface="Cambria Math" panose="02040503050406030204" pitchFamily="18" charset="0"/>
                        </a:rPr>
                        <m:t>𝑝𝑜𝑤𝑒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𝑣𝑜𝑡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𝑓𝑜𝑟𝑒𝑖𝑔𝑛</m:t>
                      </m:r>
                      <m:r>
                        <m:rPr>
                          <m:lit/>
                        </m:rPr>
                        <a:rPr lang="ar-AE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𝑖𝑛𝑣𝑒𝑠𝑡𝑚𝑒𝑛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s-US" dirty="0"/>
                  <a:t>efecto individual (propio de cada país) que se asume </a:t>
                </a:r>
                <a:r>
                  <a:rPr lang="es-US" b="1" dirty="0"/>
                  <a:t>aleatorio</a:t>
                </a:r>
                <a:r>
                  <a:rPr lang="es-US" dirty="0"/>
                  <a:t>, no correlacionado con las variables explicativas.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s-US" dirty="0"/>
                  <a:t>error idiosincrático (cambia año a año dentro del país).</a:t>
                </a:r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7E5E72B-16AC-66C9-9F28-6CA67CA1E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5"/>
                <a:ext cx="5257800" cy="4351338"/>
              </a:xfrm>
              <a:blipFill>
                <a:blip r:embed="rId2"/>
                <a:stretch>
                  <a:fillRect l="-2169" t="-2326" r="-2169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08759AAB-C20B-0325-75D0-C87C79C0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920" y="1690688"/>
            <a:ext cx="417911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9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CAD4B4-D257-B3B7-8487-E406B031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US" sz="3600"/>
              <a:t>¿Qué tipo de información tienes?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81516-5256-72AC-F1B5-61614F7A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s-US" sz="1800"/>
              <a:t>Tienes </a:t>
            </a:r>
            <a:r>
              <a:rPr lang="es-US" sz="1800" b="1"/>
              <a:t>muchas unidades</a:t>
            </a:r>
            <a:r>
              <a:rPr lang="es-US" sz="1800"/>
              <a:t> (familias, países, empresas, personas…)</a:t>
            </a:r>
            <a:br>
              <a:rPr lang="es-US" sz="1800"/>
            </a:br>
            <a:r>
              <a:rPr lang="es-US" sz="1800"/>
              <a:t>y las observas </a:t>
            </a:r>
            <a:r>
              <a:rPr lang="es-US" sz="1800" b="1"/>
              <a:t>en varios momentos en el tiempo</a:t>
            </a:r>
            <a:r>
              <a:rPr lang="es-US" sz="1800"/>
              <a:t>.</a:t>
            </a:r>
          </a:p>
          <a:p>
            <a:r>
              <a:rPr lang="es-US" sz="1800"/>
              <a:t>Eso es un </a:t>
            </a:r>
            <a:r>
              <a:rPr lang="es-US" sz="1800" b="1"/>
              <a:t>dato de panel</a:t>
            </a:r>
            <a:r>
              <a:rPr lang="es-US" sz="1800"/>
              <a:t> (también se llama </a:t>
            </a:r>
            <a:r>
              <a:rPr lang="es-US" sz="1800" i="1"/>
              <a:t>datos longitudinales</a:t>
            </a:r>
            <a:r>
              <a:rPr lang="es-US" sz="1800"/>
              <a:t>).</a:t>
            </a:r>
          </a:p>
          <a:p>
            <a:r>
              <a:rPr lang="es-US" sz="1800"/>
              <a:t>Es una mezcla de dos tipos de información:</a:t>
            </a:r>
          </a:p>
          <a:p>
            <a:endParaRPr lang="es-US" sz="1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6F75181-442F-2281-6D78-F5D599B7B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68102"/>
              </p:ext>
            </p:extLst>
          </p:nvPr>
        </p:nvGraphicFramePr>
        <p:xfrm>
          <a:off x="5987738" y="1766067"/>
          <a:ext cx="5628019" cy="3092997"/>
        </p:xfrm>
        <a:graphic>
          <a:graphicData uri="http://schemas.openxmlformats.org/drawingml/2006/table">
            <a:tbl>
              <a:tblPr/>
              <a:tblGrid>
                <a:gridCol w="1831761">
                  <a:extLst>
                    <a:ext uri="{9D8B030D-6E8A-4147-A177-3AD203B41FA5}">
                      <a16:colId xmlns:a16="http://schemas.microsoft.com/office/drawing/2014/main" val="2645133258"/>
                    </a:ext>
                  </a:extLst>
                </a:gridCol>
                <a:gridCol w="1867962">
                  <a:extLst>
                    <a:ext uri="{9D8B030D-6E8A-4147-A177-3AD203B41FA5}">
                      <a16:colId xmlns:a16="http://schemas.microsoft.com/office/drawing/2014/main" val="2360892773"/>
                    </a:ext>
                  </a:extLst>
                </a:gridCol>
                <a:gridCol w="1928296">
                  <a:extLst>
                    <a:ext uri="{9D8B030D-6E8A-4147-A177-3AD203B41FA5}">
                      <a16:colId xmlns:a16="http://schemas.microsoft.com/office/drawing/2014/main" val="3354382489"/>
                    </a:ext>
                  </a:extLst>
                </a:gridCol>
              </a:tblGrid>
              <a:tr h="382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Tipo de dato</a:t>
                      </a:r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Qué estudia</a:t>
                      </a:r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Ejemplo</a:t>
                      </a:r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546751"/>
                  </a:ext>
                </a:extLst>
              </a:tr>
              <a:tr h="903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 b="1"/>
                        <a:t>Corte transversal</a:t>
                      </a:r>
                      <a:endParaRPr lang="es-US" sz="1700"/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Muchas unidades en </a:t>
                      </a:r>
                      <a:r>
                        <a:rPr lang="es-US" sz="1700" b="1"/>
                        <a:t>un solo momento</a:t>
                      </a:r>
                      <a:endParaRPr lang="es-US" sz="1700"/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Una encuesta a 500 hogares en 2025</a:t>
                      </a:r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595958"/>
                  </a:ext>
                </a:extLst>
              </a:tr>
              <a:tr h="903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 b="1"/>
                        <a:t>Serie de tiempo</a:t>
                      </a:r>
                      <a:endParaRPr lang="es-US" sz="1700"/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Una sola unidad a lo largo del </a:t>
                      </a:r>
                      <a:r>
                        <a:rPr lang="es-US" sz="1700" b="1"/>
                        <a:t>tiempo</a:t>
                      </a:r>
                      <a:endParaRPr lang="es-US" sz="1700"/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PIB de Colombia de 1990 a 2025</a:t>
                      </a:r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58224"/>
                  </a:ext>
                </a:extLst>
              </a:tr>
              <a:tr h="9035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 b="1"/>
                        <a:t>Panel de datos</a:t>
                      </a:r>
                      <a:endParaRPr lang="es-US" sz="1700"/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/>
                        <a:t>Muchas unidades </a:t>
                      </a:r>
                      <a:r>
                        <a:rPr lang="es-US" sz="1700" b="1"/>
                        <a:t>a lo largo del tiempo</a:t>
                      </a:r>
                      <a:endParaRPr lang="es-US" sz="1700"/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700" dirty="0"/>
                        <a:t>PIB de 20 países de 1990 a 2025</a:t>
                      </a:r>
                    </a:p>
                  </a:txBody>
                  <a:tcPr marL="86882" marR="86882" marT="43441" marB="434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49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3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2B144-4AB4-1F7D-859C-10FEC576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Qué hace este modelo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602E9-7D37-B92E-ED9B-A881621C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US" dirty="0"/>
              <a:t>El modelo de </a:t>
            </a:r>
            <a:r>
              <a:rPr lang="es-US" b="1" dirty="0"/>
              <a:t>efectos aleatorios</a:t>
            </a:r>
            <a:r>
              <a:rPr lang="es-US" dirty="0"/>
              <a:t> combina la información </a:t>
            </a:r>
            <a:r>
              <a:rPr lang="es-US" b="1" dirty="0"/>
              <a:t>entre países y dentro de cada país</a:t>
            </a:r>
            <a:r>
              <a:rPr lang="es-US" dirty="0"/>
              <a:t>.</a:t>
            </a:r>
            <a:br>
              <a:rPr lang="es-US" dirty="0"/>
            </a:br>
            <a:r>
              <a:rPr lang="es-US" dirty="0"/>
              <a:t>Asume que las diferencias entre países (su historia, tamaño, geografía, instituciones) </a:t>
            </a:r>
            <a:r>
              <a:rPr lang="es-US" b="1" dirty="0"/>
              <a:t>no están correlacionadas</a:t>
            </a:r>
            <a:r>
              <a:rPr lang="es-US" dirty="0"/>
              <a:t> con las variables explicativas.</a:t>
            </a:r>
          </a:p>
          <a:p>
            <a:r>
              <a:rPr lang="es-US" dirty="0"/>
              <a:t>En lenguaje sencillo:</a:t>
            </a:r>
          </a:p>
          <a:p>
            <a:pPr lvl="1"/>
            <a:r>
              <a:rPr lang="es-US" dirty="0"/>
              <a:t>“Sí, cada país tiene cosas únicas, pero supongamos que esas diferencias no afectan directamente la relación entre democracia e inversión con el poder político.”</a:t>
            </a:r>
          </a:p>
          <a:p>
            <a:pPr lvl="1"/>
            <a:r>
              <a:rPr lang="es-US" dirty="0"/>
              <a:t>Esto le permite </a:t>
            </a:r>
            <a:r>
              <a:rPr lang="es-US" b="1" dirty="0"/>
              <a:t>usar más variación (</a:t>
            </a:r>
            <a:r>
              <a:rPr lang="es-US" b="1" dirty="0" err="1"/>
              <a:t>between</a:t>
            </a:r>
            <a:r>
              <a:rPr lang="es-US" b="1" dirty="0"/>
              <a:t> + </a:t>
            </a:r>
            <a:r>
              <a:rPr lang="es-US" b="1" dirty="0" err="1"/>
              <a:t>within</a:t>
            </a:r>
            <a:r>
              <a:rPr lang="es-US" b="1" dirty="0"/>
              <a:t>)</a:t>
            </a:r>
            <a:r>
              <a:rPr lang="es-US" dirty="0"/>
              <a:t> que el modelo de efectos fijos, por eso suele tener </a:t>
            </a:r>
            <a:r>
              <a:rPr lang="es-US" b="1" dirty="0"/>
              <a:t>mayor eficiencia</a:t>
            </a:r>
            <a:r>
              <a:rPr lang="es-US" dirty="0"/>
              <a:t> (menores errores estándar).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863900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A0519DF-A066-FF93-B954-128813BA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Resultados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0FD48670-2AD5-12C1-0151-49584675544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84252763"/>
              </p:ext>
            </p:extLst>
          </p:nvPr>
        </p:nvGraphicFramePr>
        <p:xfrm>
          <a:off x="838200" y="2128098"/>
          <a:ext cx="5181600" cy="3758318"/>
        </p:xfrm>
        <a:graphic>
          <a:graphicData uri="http://schemas.openxmlformats.org/drawingml/2006/table">
            <a:tbl>
              <a:tblPr/>
              <a:tblGrid>
                <a:gridCol w="929640">
                  <a:extLst>
                    <a:ext uri="{9D8B030D-6E8A-4147-A177-3AD203B41FA5}">
                      <a16:colId xmlns:a16="http://schemas.microsoft.com/office/drawing/2014/main" val="12587669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7482606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65506580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4174817384"/>
                    </a:ext>
                  </a:extLst>
                </a:gridCol>
              </a:tblGrid>
              <a:tr h="18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Variable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Estimación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Signif.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Interpretación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891391"/>
                  </a:ext>
                </a:extLst>
              </a:tr>
              <a:tr h="11264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b="1"/>
                        <a:t>Intercepto</a:t>
                      </a:r>
                      <a:endParaRPr lang="es-US" sz="120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0.0050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b="1"/>
                        <a:t>p = 0.0029</a:t>
                      </a:r>
                      <a:endParaRPr lang="es-US" sz="120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Nivel promedio de poder relativo cuando </a:t>
                      </a:r>
                      <a:r>
                        <a:rPr lang="es-US" sz="1200">
                          <a:latin typeface="Courier New" panose="02070309020205020404" pitchFamily="49" charset="0"/>
                        </a:rPr>
                        <a:t>vote = 0</a:t>
                      </a:r>
                      <a:r>
                        <a:rPr lang="es-US" sz="1200"/>
                        <a:t> y </a:t>
                      </a:r>
                      <a:r>
                        <a:rPr lang="es-US" sz="1200">
                          <a:latin typeface="Courier New" panose="02070309020205020404" pitchFamily="49" charset="0"/>
                        </a:rPr>
                        <a:t>foreign_investment = 0</a:t>
                      </a:r>
                      <a:r>
                        <a:rPr lang="es-US" sz="1200"/>
                        <a:t>. Este valor existe en RE porque el modelo no elimina el intercepto (usa la media global).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26450"/>
                  </a:ext>
                </a:extLst>
              </a:tr>
              <a:tr h="1396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b="1">
                          <a:latin typeface="Courier New" panose="02070309020205020404" pitchFamily="49" charset="0"/>
                        </a:rPr>
                        <a:t>vote</a:t>
                      </a:r>
                      <a:endParaRPr lang="es-US" sz="120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b="1"/>
                        <a:t>−0.00076</a:t>
                      </a:r>
                      <a:endParaRPr lang="es-US" sz="120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*** p = 0.00037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dirty="0"/>
                        <a:t>Misma dirección y magnitud que en FE: mayor alineamiento con EE. UU. → menor poder relativo. 👉 Los países y los años en que aumentan su afinidad diplomática tienden a ver una leve reducción de su poder.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938269"/>
                  </a:ext>
                </a:extLst>
              </a:tr>
              <a:tr h="9912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b="1">
                          <a:latin typeface="Courier New" panose="02070309020205020404" pitchFamily="49" charset="0"/>
                        </a:rPr>
                        <a:t>foreign_investment</a:t>
                      </a:r>
                      <a:endParaRPr lang="es-US" sz="120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b="1"/>
                        <a:t>+0.0000169</a:t>
                      </a:r>
                      <a:endParaRPr lang="es-US" sz="120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/>
                        <a:t>. p = 0.066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200" dirty="0"/>
                        <a:t>Leve efecto positivo, marginalmente significativo: mayor inversión extranjera se asocia con un pequeño incremento del poder relativo.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1289629"/>
                  </a:ext>
                </a:extLst>
              </a:tr>
            </a:tbl>
          </a:graphicData>
        </a:graphic>
      </p:graphicFrame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FECA11DD-B635-A8EF-EEA1-E68C86673F0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11852883"/>
              </p:ext>
            </p:extLst>
          </p:nvPr>
        </p:nvGraphicFramePr>
        <p:xfrm>
          <a:off x="6157798" y="1709521"/>
          <a:ext cx="5473371" cy="935274"/>
        </p:xfrm>
        <a:graphic>
          <a:graphicData uri="http://schemas.openxmlformats.org/drawingml/2006/table">
            <a:tbl>
              <a:tblPr/>
              <a:tblGrid>
                <a:gridCol w="2547290">
                  <a:extLst>
                    <a:ext uri="{9D8B030D-6E8A-4147-A177-3AD203B41FA5}">
                      <a16:colId xmlns:a16="http://schemas.microsoft.com/office/drawing/2014/main" val="1219875527"/>
                    </a:ext>
                  </a:extLst>
                </a:gridCol>
                <a:gridCol w="1901952">
                  <a:extLst>
                    <a:ext uri="{9D8B030D-6E8A-4147-A177-3AD203B41FA5}">
                      <a16:colId xmlns:a16="http://schemas.microsoft.com/office/drawing/2014/main" val="2714179493"/>
                    </a:ext>
                  </a:extLst>
                </a:gridCol>
                <a:gridCol w="1024129">
                  <a:extLst>
                    <a:ext uri="{9D8B030D-6E8A-4147-A177-3AD203B41FA5}">
                      <a16:colId xmlns:a16="http://schemas.microsoft.com/office/drawing/2014/main" val="940189751"/>
                    </a:ext>
                  </a:extLst>
                </a:gridCol>
              </a:tblGrid>
              <a:tr h="180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/>
                        <a:t>Componente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/>
                        <a:t>Descripción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/>
                        <a:t>Participación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72764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 b="1"/>
                        <a:t>individual (var = 2.77e−05)</a:t>
                      </a:r>
                      <a:endParaRPr lang="es-US" sz="105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/>
                        <a:t>Diferencias estructurales entre países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 b="1"/>
                        <a:t>98.7 %</a:t>
                      </a:r>
                      <a:endParaRPr lang="es-US" sz="105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515552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 b="1"/>
                        <a:t>idiosyncratic (var = 3.54e−07)</a:t>
                      </a:r>
                      <a:endParaRPr lang="es-US" sz="105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/>
                        <a:t>Cambios dentro del país en el tiempo</a:t>
                      </a:r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050" b="1" dirty="0"/>
                        <a:t>1.3 %</a:t>
                      </a:r>
                      <a:endParaRPr lang="es-US" sz="1050" dirty="0"/>
                    </a:p>
                  </a:txBody>
                  <a:tcPr marL="45057" marR="45057" marT="22529" marB="225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943221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BB8B863F-D03C-66F0-1BAE-AC89E6239C70}"/>
              </a:ext>
            </a:extLst>
          </p:cNvPr>
          <p:cNvSpPr txBox="1"/>
          <p:nvPr/>
        </p:nvSpPr>
        <p:spPr>
          <a:xfrm>
            <a:off x="6096000" y="2776116"/>
            <a:ext cx="5364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400" dirty="0"/>
              <a:t>Esto indica que </a:t>
            </a:r>
            <a:r>
              <a:rPr lang="es-US" sz="1400" b="1" dirty="0"/>
              <a:t>la mayor parte de la variación del poder proviene de diferencias entre países</a:t>
            </a:r>
            <a:r>
              <a:rPr lang="es-US" sz="1400" dirty="0"/>
              <a:t>, no de cambios año a año dentro de ellos.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8E9804-0947-C4A1-E61B-270677519952}"/>
              </a:ext>
            </a:extLst>
          </p:cNvPr>
          <p:cNvSpPr txBox="1"/>
          <p:nvPr/>
        </p:nvSpPr>
        <p:spPr>
          <a:xfrm>
            <a:off x="6019800" y="3646101"/>
            <a:ext cx="561136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b="1" dirty="0"/>
              <a:t>Bondad de ajuste</a:t>
            </a:r>
          </a:p>
          <a:p>
            <a:r>
              <a:rPr lang="es-US" sz="1200" b="1" dirty="0"/>
              <a:t>R² = 0.047</a:t>
            </a:r>
            <a:r>
              <a:rPr lang="es-US" sz="1200" dirty="0"/>
              <a:t> → el modelo explica cerca del </a:t>
            </a:r>
            <a:r>
              <a:rPr lang="es-US" sz="1200" b="1" dirty="0"/>
              <a:t>5 %</a:t>
            </a:r>
            <a:r>
              <a:rPr lang="es-US" sz="1200" dirty="0"/>
              <a:t> de la variación total.</a:t>
            </a:r>
          </a:p>
          <a:p>
            <a:r>
              <a:rPr lang="es-US" sz="1200" b="1" dirty="0"/>
              <a:t>Chi² (2) = 16.34</a:t>
            </a:r>
            <a:r>
              <a:rPr lang="es-US" sz="1200" dirty="0"/>
              <a:t>, </a:t>
            </a:r>
            <a:r>
              <a:rPr lang="es-US" sz="1200" b="1" dirty="0"/>
              <a:t>p &lt; 0.001</a:t>
            </a:r>
            <a:r>
              <a:rPr lang="es-US" sz="1200" dirty="0"/>
              <a:t> → el modelo en conjunto es significativo.</a:t>
            </a:r>
          </a:p>
          <a:p>
            <a:endParaRPr lang="es-US" sz="1200" dirty="0"/>
          </a:p>
          <a:p>
            <a:r>
              <a:rPr lang="es-US" sz="1200" b="1" dirty="0"/>
              <a:t>En términos políticos:</a:t>
            </a:r>
          </a:p>
          <a:p>
            <a:r>
              <a:rPr lang="es-US" sz="1200" dirty="0"/>
              <a:t>En promedio, los países latinoamericanos que votan más alineados con EE. UU. en la ONU tienden a exhibir niveles </a:t>
            </a:r>
            <a:r>
              <a:rPr lang="es-US" sz="1200" b="1" dirty="0"/>
              <a:t>ligeramente menores de poder relativo</a:t>
            </a:r>
            <a:r>
              <a:rPr lang="es-US" sz="1200" dirty="0"/>
              <a:t>, incluso al considerar diferencias entre países y en el tiempo.</a:t>
            </a:r>
          </a:p>
          <a:p>
            <a:r>
              <a:rPr lang="es-US" sz="1200" dirty="0"/>
              <a:t>Los aumentos de inversión extranjera se asocian débilmente con un </a:t>
            </a:r>
            <a:r>
              <a:rPr lang="es-US" sz="1200" b="1" dirty="0"/>
              <a:t>mayor poder</a:t>
            </a:r>
            <a:r>
              <a:rPr lang="es-US" sz="1200" dirty="0"/>
              <a:t>, aunque el efecto es pequeño e impreciso.</a:t>
            </a:r>
          </a:p>
          <a:p>
            <a:endParaRPr lang="es-US" sz="1200" dirty="0"/>
          </a:p>
        </p:txBody>
      </p:sp>
    </p:spTree>
    <p:extLst>
      <p:ext uri="{BB962C8B-B14F-4D97-AF65-F5344CB8AC3E}">
        <p14:creationId xmlns:p14="http://schemas.microsoft.com/office/powerpoint/2010/main" val="206928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BD8D28-0141-108D-D875-DACCC1A8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Comparaciones entre los tres modelos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BA7E0F62-FB93-4D8F-018A-1DC3131C4A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98174"/>
          <a:ext cx="10515600" cy="42062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5622118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6942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43039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93235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Aspecto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Pooled 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Efectos Fijos (FE)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Efectos Aleatorios (RE)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399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Qué compara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Todos juntos, sin distinguir países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Cada país consigo mismo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Entre y dentro de países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949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Supuesto clave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Todos los países son iguales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Las diferencias entre países pueden sesgar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Las diferencias entre países </a:t>
                      </a:r>
                      <a:r>
                        <a:rPr lang="es-US" b="1"/>
                        <a:t>no</a:t>
                      </a:r>
                      <a:r>
                        <a:rPr lang="es-US"/>
                        <a:t> están correlacionadas con las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88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Efecto de </a:t>
                      </a:r>
                      <a:r>
                        <a:rPr lang="es-US">
                          <a:latin typeface="Courier New" panose="02070309020205020404" pitchFamily="49" charset="0"/>
                        </a:rPr>
                        <a:t>vote</a:t>
                      </a:r>
                      <a:endParaRPr lang="es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−0.006 (fuerte)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−0.00076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−0.00076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41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Efecto de </a:t>
                      </a:r>
                      <a:r>
                        <a:rPr lang="es-US">
                          <a:latin typeface="Courier New" panose="02070309020205020404" pitchFamily="49" charset="0"/>
                        </a:rPr>
                        <a:t>foreign_investment</a:t>
                      </a:r>
                      <a:endParaRPr lang="es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n.s.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+0.000016 (marginal)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+0.000016 (marginal)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442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Intercepto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Sí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No (se elimina)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Sí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87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Variación usada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Solo dentro de cada país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Dentro + entre países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91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867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4EA55-0F84-7A84-C3A6-D6A9776A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Test de </a:t>
            </a:r>
            <a:r>
              <a:rPr lang="es-US" dirty="0" err="1"/>
              <a:t>Hausman</a:t>
            </a:r>
            <a:r>
              <a:rPr lang="es-US" dirty="0"/>
              <a:t> (FE vs 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5B80-019E-41E1-9B6D-B8C8CF91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b="1" dirty="0"/>
              <a:t>Objetivo:</a:t>
            </a:r>
            <a:r>
              <a:rPr lang="es-US" dirty="0"/>
              <a:t> decidir si usar efectos fijos o aleatorios.</a:t>
            </a:r>
          </a:p>
          <a:p>
            <a:pPr lvl="1"/>
            <a:r>
              <a:rPr lang="es-US" b="1" dirty="0"/>
              <a:t>H₀:</a:t>
            </a:r>
            <a:r>
              <a:rPr lang="es-US" dirty="0"/>
              <a:t> las diferencias entre países </a:t>
            </a:r>
            <a:r>
              <a:rPr lang="es-US" b="1" dirty="0"/>
              <a:t>no están correlacionadas</a:t>
            </a:r>
            <a:r>
              <a:rPr lang="es-US" dirty="0"/>
              <a:t> con las variables → RE es válido.</a:t>
            </a:r>
          </a:p>
          <a:p>
            <a:pPr lvl="1"/>
            <a:r>
              <a:rPr lang="es-US" b="1" dirty="0"/>
              <a:t>H₁:</a:t>
            </a:r>
            <a:r>
              <a:rPr lang="es-US" dirty="0"/>
              <a:t> sí hay correlación → usar FE.</a:t>
            </a:r>
          </a:p>
          <a:p>
            <a:r>
              <a:rPr lang="es-US" b="1" dirty="0"/>
              <a:t>Resultado:</a:t>
            </a:r>
            <a:br>
              <a:rPr lang="es-US" dirty="0"/>
            </a:br>
            <a:r>
              <a:rPr lang="el-GR" dirty="0"/>
              <a:t>χ² = 0.004, </a:t>
            </a:r>
            <a:r>
              <a:rPr lang="es-US" dirty="0"/>
              <a:t>p = 0.998</a:t>
            </a:r>
          </a:p>
          <a:p>
            <a:r>
              <a:rPr lang="es-US" dirty="0"/>
              <a:t>No se rechaza H₀ → </a:t>
            </a:r>
            <a:r>
              <a:rPr lang="es-US" b="1" dirty="0"/>
              <a:t>efectos aleatorios son apropiados.</a:t>
            </a:r>
            <a:br>
              <a:rPr lang="es-US" dirty="0"/>
            </a:br>
            <a:r>
              <a:rPr lang="es-US" dirty="0"/>
              <a:t>El modelo RE es </a:t>
            </a:r>
            <a:r>
              <a:rPr lang="es-US" b="1" dirty="0"/>
              <a:t>consistente y más eficiente</a:t>
            </a:r>
            <a:r>
              <a:rPr lang="es-US" dirty="0"/>
              <a:t> que el de efectos fijos.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73268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234F8B9-00F4-3015-E6DF-17688C89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Descomposición de la variación en vote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C634AA-A589-772D-1CE7-69AC7FDC63F3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El </a:t>
            </a:r>
            <a:r>
              <a:rPr lang="en-US" sz="2000" dirty="0" err="1"/>
              <a:t>objetivo</a:t>
            </a:r>
            <a:r>
              <a:rPr lang="en-US" sz="2000" dirty="0"/>
              <a:t> de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cálculo</a:t>
            </a:r>
            <a:r>
              <a:rPr lang="en-US" sz="2000" dirty="0"/>
              <a:t> es </a:t>
            </a:r>
            <a:r>
              <a:rPr lang="en-US" sz="2000" dirty="0" err="1"/>
              <a:t>ver</a:t>
            </a:r>
            <a:r>
              <a:rPr lang="en-US" sz="2000" dirty="0"/>
              <a:t> </a:t>
            </a:r>
            <a:r>
              <a:rPr lang="en-US" sz="2000" b="1" dirty="0" err="1"/>
              <a:t>dónde</a:t>
            </a:r>
            <a:r>
              <a:rPr lang="en-US" sz="2000" b="1" dirty="0"/>
              <a:t> </a:t>
            </a:r>
            <a:r>
              <a:rPr lang="en-US" sz="2000" b="1" dirty="0" err="1"/>
              <a:t>está</a:t>
            </a:r>
            <a:r>
              <a:rPr lang="en-US" sz="2000" b="1" dirty="0"/>
              <a:t> la </a:t>
            </a:r>
            <a:r>
              <a:rPr lang="en-US" sz="2000" b="1" dirty="0" err="1"/>
              <a:t>variación</a:t>
            </a:r>
            <a:r>
              <a:rPr lang="en-US" sz="2000" dirty="0"/>
              <a:t> de la variable vote (</a:t>
            </a:r>
            <a:r>
              <a:rPr lang="en-US" sz="2000" dirty="0" err="1"/>
              <a:t>alineamiento</a:t>
            </a:r>
            <a:r>
              <a:rPr lang="en-US" sz="2000" dirty="0"/>
              <a:t> con EE. UU.):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b="1" dirty="0"/>
              <a:t>entre </a:t>
            </a:r>
            <a:r>
              <a:rPr lang="en-US" sz="2000" b="1" dirty="0" err="1"/>
              <a:t>países</a:t>
            </a:r>
            <a:r>
              <a:rPr lang="en-US" sz="2000" dirty="0"/>
              <a:t> (</a:t>
            </a:r>
            <a:r>
              <a:rPr lang="en-US" sz="2000" dirty="0" err="1"/>
              <a:t>unos</a:t>
            </a:r>
            <a:r>
              <a:rPr lang="en-US" sz="2000" dirty="0"/>
              <a:t> </a:t>
            </a:r>
            <a:r>
              <a:rPr lang="en-US" sz="2000" dirty="0" err="1"/>
              <a:t>votan</a:t>
            </a:r>
            <a:r>
              <a:rPr lang="en-US" sz="2000" dirty="0"/>
              <a:t> </a:t>
            </a:r>
            <a:r>
              <a:rPr lang="en-US" sz="2000" dirty="0" err="1"/>
              <a:t>siempre</a:t>
            </a:r>
            <a:r>
              <a:rPr lang="en-US" sz="2000" dirty="0"/>
              <a:t> </a:t>
            </a:r>
            <a:r>
              <a:rPr lang="en-US" sz="2000" dirty="0" err="1"/>
              <a:t>parecido</a:t>
            </a:r>
            <a:r>
              <a:rPr lang="en-US" sz="2000" dirty="0"/>
              <a:t> y </a:t>
            </a:r>
            <a:r>
              <a:rPr lang="en-US" sz="2000" dirty="0" err="1"/>
              <a:t>otros</a:t>
            </a:r>
            <a:r>
              <a:rPr lang="en-US" sz="2000" dirty="0"/>
              <a:t> no) o </a:t>
            </a:r>
            <a:r>
              <a:rPr lang="en-US" sz="2000" b="1" dirty="0" err="1"/>
              <a:t>dentro</a:t>
            </a:r>
            <a:r>
              <a:rPr lang="en-US" sz="2000" b="1" dirty="0"/>
              <a:t> de </a:t>
            </a:r>
            <a:r>
              <a:rPr lang="en-US" sz="2000" b="1" dirty="0" err="1"/>
              <a:t>los</a:t>
            </a:r>
            <a:r>
              <a:rPr lang="en-US" sz="2000" b="1" dirty="0"/>
              <a:t> </a:t>
            </a:r>
            <a:r>
              <a:rPr lang="en-US" sz="2000" b="1" dirty="0" err="1"/>
              <a:t>países</a:t>
            </a:r>
            <a:r>
              <a:rPr lang="en-US" sz="2000" b="1" dirty="0"/>
              <a:t> a lo largo del </a:t>
            </a:r>
            <a:r>
              <a:rPr lang="en-US" sz="2000" b="1" dirty="0" err="1"/>
              <a:t>tiempo</a:t>
            </a:r>
            <a:r>
              <a:rPr lang="en-US" sz="2000" dirty="0"/>
              <a:t> (un </a:t>
            </a:r>
            <a:r>
              <a:rPr lang="en-US" sz="2000" dirty="0" err="1"/>
              <a:t>mismo</a:t>
            </a:r>
            <a:r>
              <a:rPr lang="en-US" sz="2000" dirty="0"/>
              <a:t> </a:t>
            </a:r>
            <a:r>
              <a:rPr lang="en-US" sz="2000" dirty="0" err="1"/>
              <a:t>país</a:t>
            </a:r>
            <a:r>
              <a:rPr lang="en-US" sz="2000" dirty="0"/>
              <a:t> cambia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comportamiento</a:t>
            </a:r>
            <a:r>
              <a:rPr lang="en-US" sz="2000" dirty="0"/>
              <a:t>).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22757AD2-4419-DA0F-2AE9-3F18195B38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9391" y="2917052"/>
            <a:ext cx="5468112" cy="2118893"/>
          </a:xfrm>
          <a:prstGeom prst="rect">
            <a:avLst/>
          </a:prstGeom>
        </p:spPr>
      </p:pic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29B897D0-3AED-F04A-3342-7B3A1DBA366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59797065"/>
              </p:ext>
            </p:extLst>
          </p:nvPr>
        </p:nvGraphicFramePr>
        <p:xfrm>
          <a:off x="6254496" y="2414132"/>
          <a:ext cx="5468113" cy="29837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18094">
                  <a:extLst>
                    <a:ext uri="{9D8B030D-6E8A-4147-A177-3AD203B41FA5}">
                      <a16:colId xmlns:a16="http://schemas.microsoft.com/office/drawing/2014/main" val="1142931088"/>
                    </a:ext>
                  </a:extLst>
                </a:gridCol>
                <a:gridCol w="879999">
                  <a:extLst>
                    <a:ext uri="{9D8B030D-6E8A-4147-A177-3AD203B41FA5}">
                      <a16:colId xmlns:a16="http://schemas.microsoft.com/office/drawing/2014/main" val="1999884413"/>
                    </a:ext>
                  </a:extLst>
                </a:gridCol>
                <a:gridCol w="2970020">
                  <a:extLst>
                    <a:ext uri="{9D8B030D-6E8A-4147-A177-3AD203B41FA5}">
                      <a16:colId xmlns:a16="http://schemas.microsoft.com/office/drawing/2014/main" val="988894088"/>
                    </a:ext>
                  </a:extLst>
                </a:gridCol>
              </a:tblGrid>
              <a:tr h="638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Tipo de variación</a:t>
                      </a:r>
                    </a:p>
                  </a:txBody>
                  <a:tcPr marL="172472" marR="42493" marT="86236" marB="86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Valor</a:t>
                      </a:r>
                    </a:p>
                  </a:txBody>
                  <a:tcPr marL="172472" marR="42493" marT="86236" marB="86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Interpretación</a:t>
                      </a:r>
                    </a:p>
                  </a:txBody>
                  <a:tcPr marL="172472" marR="42493" marT="86236" marB="862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832802"/>
                  </a:ext>
                </a:extLst>
              </a:tr>
              <a:tr h="638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Between (entre países)</a:t>
                      </a:r>
                      <a:endParaRPr lang="es-US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0.0013</a:t>
                      </a: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Diferencias promedio de voto entre países. Es pequeña.</a:t>
                      </a: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517282"/>
                  </a:ext>
                </a:extLst>
              </a:tr>
              <a:tr h="853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Within (dentro de países)</a:t>
                      </a:r>
                      <a:endParaRPr lang="es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0.0366</a:t>
                      </a: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Cambios del voto dentro de cada país a lo largo del tiempo. Es mucho mayor.</a:t>
                      </a: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430012"/>
                  </a:ext>
                </a:extLst>
              </a:tr>
              <a:tr h="853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Relación within / total</a:t>
                      </a:r>
                      <a:endParaRPr lang="es-US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0.967</a:t>
                      </a: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El 96.7 % de la variación total proviene de cambios </a:t>
                      </a:r>
                      <a:r>
                        <a:rPr lang="es-US" sz="1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dentro de los países</a:t>
                      </a:r>
                      <a:r>
                        <a:rPr lang="es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</a:txBody>
                  <a:tcPr marL="172472" marR="42493" marT="86236" marB="86236" anchor="ctr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12939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B06487F-E195-70D2-98FE-F0EE621513F9}"/>
              </a:ext>
            </a:extLst>
          </p:cNvPr>
          <p:cNvSpPr txBox="1"/>
          <p:nvPr/>
        </p:nvSpPr>
        <p:spPr>
          <a:xfrm>
            <a:off x="275286" y="5544595"/>
            <a:ext cx="114473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S" sz="1200" dirty="0"/>
              <a:t>Casi toda la variación en el alineamiento con EE. UU. ocurre </a:t>
            </a:r>
            <a:r>
              <a:rPr lang="es-US" sz="1200" b="1" dirty="0"/>
              <a:t>dentro de los países</a:t>
            </a:r>
            <a:r>
              <a:rPr lang="es-US" sz="1200" dirty="0"/>
              <a:t>, no entre ellos.</a:t>
            </a:r>
            <a:br>
              <a:rPr lang="es-US" sz="1200" dirty="0"/>
            </a:br>
            <a:r>
              <a:rPr lang="es-US" sz="1200" dirty="0"/>
              <a:t>Es decir, </a:t>
            </a:r>
            <a:r>
              <a:rPr lang="es-US" sz="1200" b="1" dirty="0"/>
              <a:t>los países latinoamericanos cambian su voto en el tiempo</a:t>
            </a:r>
            <a:r>
              <a:rPr lang="es-US" sz="1200" dirty="0"/>
              <a:t>, más de lo que difieren entre sí en promedio.</a:t>
            </a:r>
          </a:p>
          <a:p>
            <a:r>
              <a:rPr lang="es-US" sz="1200" dirty="0"/>
              <a:t>Esto significa que:</a:t>
            </a:r>
          </a:p>
          <a:p>
            <a:r>
              <a:rPr lang="es-US" sz="1200" dirty="0"/>
              <a:t>Tiene </a:t>
            </a:r>
            <a:r>
              <a:rPr lang="es-US" sz="1200" b="1" dirty="0"/>
              <a:t>mucho sentido usar un modelo de efectos fijos</a:t>
            </a:r>
            <a:r>
              <a:rPr lang="es-US" sz="1200" dirty="0"/>
              <a:t>,</a:t>
            </a:r>
            <a:br>
              <a:rPr lang="es-US" sz="1200" dirty="0"/>
            </a:br>
            <a:r>
              <a:rPr lang="es-US" sz="1200" dirty="0"/>
              <a:t>porque hay información rica en la dimensión temporal.</a:t>
            </a:r>
          </a:p>
          <a:p>
            <a:r>
              <a:rPr lang="es-US" sz="1200" dirty="0"/>
              <a:t>Pero también explica por qué los </a:t>
            </a:r>
            <a:r>
              <a:rPr lang="es-US" sz="1200" b="1" dirty="0"/>
              <a:t>efectos aleatorios</a:t>
            </a:r>
            <a:r>
              <a:rPr lang="es-US" sz="1200" dirty="0"/>
              <a:t> funcionan bien aquí: la variación entre países es muy pequeña.</a:t>
            </a:r>
          </a:p>
          <a:p>
            <a:endParaRPr lang="es-US" sz="1200" dirty="0"/>
          </a:p>
        </p:txBody>
      </p:sp>
    </p:spTree>
    <p:extLst>
      <p:ext uri="{BB962C8B-B14F-4D97-AF65-F5344CB8AC3E}">
        <p14:creationId xmlns:p14="http://schemas.microsoft.com/office/powerpoint/2010/main" val="97688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0FE83C-4BDE-E3E9-FA5F-F0C191964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¿Qué son los datos de panel?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695716-6CCA-4646-6AFF-8C75FCDE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S" dirty="0"/>
              <a:t>Los </a:t>
            </a:r>
            <a:r>
              <a:rPr lang="es-US" b="1" dirty="0"/>
              <a:t>datos de panel</a:t>
            </a:r>
            <a:r>
              <a:rPr lang="es-US" dirty="0"/>
              <a:t> (o </a:t>
            </a:r>
            <a:r>
              <a:rPr lang="es-US" b="1" dirty="0"/>
              <a:t>time series </a:t>
            </a:r>
            <a:r>
              <a:rPr lang="es-US" b="1" dirty="0" err="1"/>
              <a:t>cross-sectional</a:t>
            </a:r>
            <a:r>
              <a:rPr lang="es-US" b="1" dirty="0"/>
              <a:t> data</a:t>
            </a:r>
            <a:r>
              <a:rPr lang="es-US" dirty="0"/>
              <a:t>) combinan </a:t>
            </a:r>
            <a:r>
              <a:rPr lang="es-US" b="1" dirty="0"/>
              <a:t>información de varias unidades (N)</a:t>
            </a:r>
            <a:r>
              <a:rPr lang="es-US" dirty="0"/>
              <a:t> —como países, personas o empresas— observadas a lo largo de </a:t>
            </a:r>
            <a:r>
              <a:rPr lang="es-US" b="1" dirty="0"/>
              <a:t>varios momentos en el tiempo (T)</a:t>
            </a:r>
            <a:r>
              <a:rPr lang="es-US" dirty="0"/>
              <a:t>.</a:t>
            </a:r>
          </a:p>
          <a:p>
            <a:pPr lvl="1"/>
            <a:r>
              <a:rPr lang="es-US" dirty="0"/>
              <a:t>Ejemplo:</a:t>
            </a:r>
            <a:br>
              <a:rPr lang="es-US" dirty="0"/>
            </a:br>
            <a:r>
              <a:rPr lang="es-US" dirty="0"/>
              <a:t>11 países latinoamericanos (N = 11) observados durante 38 años (T = 38).</a:t>
            </a:r>
          </a:p>
          <a:p>
            <a:r>
              <a:rPr lang="es-US" dirty="0"/>
              <a:t>Esto te permite estudiar </a:t>
            </a:r>
            <a:r>
              <a:rPr lang="es-US" b="1" dirty="0"/>
              <a:t>cómo cambian las relaciones a lo largo del tiempo</a:t>
            </a:r>
            <a:r>
              <a:rPr lang="es-US" dirty="0"/>
              <a:t> y </a:t>
            </a:r>
            <a:r>
              <a:rPr lang="es-US" b="1" dirty="0"/>
              <a:t>entre unidades</a:t>
            </a:r>
            <a:r>
              <a:rPr lang="es-US" dirty="0"/>
              <a:t>.</a:t>
            </a:r>
          </a:p>
          <a:p>
            <a:r>
              <a:rPr lang="es-US" b="1" dirty="0"/>
              <a:t>Ventajas:</a:t>
            </a:r>
          </a:p>
          <a:p>
            <a:pPr lvl="1"/>
            <a:r>
              <a:rPr lang="es-US" dirty="0"/>
              <a:t>Controla la </a:t>
            </a:r>
            <a:r>
              <a:rPr lang="es-US" b="1" dirty="0"/>
              <a:t>heterogeneidad no observable</a:t>
            </a:r>
            <a:r>
              <a:rPr lang="es-US" dirty="0"/>
              <a:t> entre unidades (por ejemplo, características estructurales de los países).</a:t>
            </a:r>
          </a:p>
          <a:p>
            <a:pPr lvl="1"/>
            <a:r>
              <a:rPr lang="es-US" dirty="0"/>
              <a:t>Reduce el </a:t>
            </a:r>
            <a:r>
              <a:rPr lang="es-US" b="1" dirty="0"/>
              <a:t>sesgo por variables omitidas</a:t>
            </a:r>
            <a:r>
              <a:rPr lang="es-US" dirty="0"/>
              <a:t>.</a:t>
            </a:r>
          </a:p>
          <a:p>
            <a:pPr lvl="1"/>
            <a:r>
              <a:rPr lang="es-US" dirty="0"/>
              <a:t>Mejora la </a:t>
            </a:r>
            <a:r>
              <a:rPr lang="es-US" b="1" dirty="0"/>
              <a:t>eficiencia estadística</a:t>
            </a:r>
            <a:r>
              <a:rPr lang="es-US" dirty="0"/>
              <a:t> al aprovechar más información.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08676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D1DC7-DC00-7D6F-9B46-97436586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¿Para qué se usan?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2051F-8709-5DF8-DECD-FE1711D8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US" dirty="0"/>
              <a:t>El panel permite </a:t>
            </a:r>
            <a:r>
              <a:rPr lang="es-US" b="1" dirty="0"/>
              <a:t>ver los cambios dentro de cada unidad y entre ellas</a:t>
            </a:r>
            <a:r>
              <a:rPr lang="es-US" dirty="0"/>
              <a:t>.</a:t>
            </a:r>
            <a:br>
              <a:rPr lang="es-US" dirty="0"/>
            </a:br>
            <a:r>
              <a:rPr lang="es-US" dirty="0"/>
              <a:t>Así puedes distinguir dos tipos de diferencias:</a:t>
            </a:r>
          </a:p>
          <a:p>
            <a:pPr lvl="1"/>
            <a:r>
              <a:rPr lang="es-US" b="1" dirty="0"/>
              <a:t>Entre unidades (</a:t>
            </a:r>
            <a:r>
              <a:rPr lang="es-US" b="1" dirty="0" err="1"/>
              <a:t>between</a:t>
            </a:r>
            <a:r>
              <a:rPr lang="es-US" b="1" dirty="0"/>
              <a:t>): </a:t>
            </a:r>
            <a:r>
              <a:rPr lang="es-US" dirty="0"/>
              <a:t>En promedio, las familias ricas ganan más que las pobres.</a:t>
            </a:r>
          </a:p>
          <a:p>
            <a:pPr lvl="1"/>
            <a:r>
              <a:rPr lang="es-US" b="1" dirty="0"/>
              <a:t>Dentro de la unidad (</a:t>
            </a:r>
            <a:r>
              <a:rPr lang="es-US" b="1" dirty="0" err="1"/>
              <a:t>within</a:t>
            </a:r>
            <a:r>
              <a:rPr lang="es-US" b="1" dirty="0"/>
              <a:t>): </a:t>
            </a:r>
            <a:r>
              <a:rPr lang="es-US" dirty="0"/>
              <a:t>Pero también cada familia puede mejorar o empeorar con los años.</a:t>
            </a:r>
          </a:p>
          <a:p>
            <a:r>
              <a:rPr lang="es-US" dirty="0"/>
              <a:t>Dicho más simple:</a:t>
            </a:r>
          </a:p>
          <a:p>
            <a:pPr lvl="1"/>
            <a:r>
              <a:rPr lang="es-US" dirty="0"/>
              <a:t>No solo comparo a la familia Gómez con la familia Rodríguez,</a:t>
            </a:r>
            <a:br>
              <a:rPr lang="es-US" dirty="0"/>
            </a:br>
            <a:r>
              <a:rPr lang="es-US" dirty="0"/>
              <a:t>también comparo a la familia Gómez </a:t>
            </a:r>
            <a:r>
              <a:rPr lang="es-US" b="1" dirty="0"/>
              <a:t>consigo misma</a:t>
            </a:r>
            <a:r>
              <a:rPr lang="es-US" dirty="0"/>
              <a:t> a lo largo del tiempo.</a:t>
            </a:r>
          </a:p>
          <a:p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5806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5790C-F4C6-BFE3-EDED-F1EECAA03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Estructura y 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74D4F1-F0F7-A3D1-BE55-381B0BE0C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US" dirty="0"/>
                  <a:t>Un </a:t>
                </a:r>
                <a:r>
                  <a:rPr lang="es-US" b="1" dirty="0"/>
                  <a:t>panel de datos</a:t>
                </a:r>
                <a:r>
                  <a:rPr lang="es-US" dirty="0"/>
                  <a:t> combina información de varias unidades observadas en distintos momentos del tiempo.</a:t>
                </a:r>
              </a:p>
              <a:p>
                <a:r>
                  <a:rPr lang="es-US" dirty="0"/>
                  <a:t>Cada observación está identificada por dos índices: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ar-AE" i="1"/>
                        <m:t>(</m:t>
                      </m:r>
                      <m:r>
                        <m:rPr>
                          <m:nor/>
                        </m:rPr>
                        <a:rPr lang="es-US" i="1"/>
                        <m:t>unidad</m:t>
                      </m:r>
                      <m:r>
                        <m:rPr>
                          <m:nor/>
                        </m:rPr>
                        <a:rPr lang="es-US" i="1"/>
                        <m:t>)</m:t>
                      </m:r>
                      <m:r>
                        <a:rPr lang="es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US">
                          <a:latin typeface="Cambria Math" panose="02040503050406030204" pitchFamily="18" charset="0"/>
                        </a:rPr>
                        <m:t>=1,2,...,</m:t>
                      </m:r>
                      <m:r>
                        <a:rPr lang="es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US" i="1"/>
                        <m:t>(</m:t>
                      </m:r>
                      <m:r>
                        <m:rPr>
                          <m:nor/>
                        </m:rPr>
                        <a:rPr lang="es-US" i="1"/>
                        <m:t>tiempo</m:t>
                      </m:r>
                      <m:r>
                        <m:rPr>
                          <m:nor/>
                        </m:rPr>
                        <a:rPr lang="es-US" i="1"/>
                        <m:t>)</m:t>
                      </m:r>
                    </m:oMath>
                  </m:oMathPara>
                </a14:m>
                <a:endParaRPr lang="es-US" b="0" dirty="0"/>
              </a:p>
              <a:p>
                <a:r>
                  <a:rPr lang="es-US" dirty="0"/>
                  <a:t>Ejemplo: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US" dirty="0"/>
                  <a:t>: país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US" dirty="0"/>
                  <a:t>: año</a:t>
                </a:r>
              </a:p>
              <a:p>
                <a:r>
                  <a:rPr lang="es-US" dirty="0"/>
                  <a:t>Entonces el modelo básico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s-US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s-US" dirty="0"/>
                  <a:t>tiene dos componentes: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s-US" dirty="0"/>
                  <a:t>efecto no observado </a:t>
                </a:r>
                <a:r>
                  <a:rPr lang="es-US" b="1" dirty="0"/>
                  <a:t>propio de cada unidad</a:t>
                </a:r>
                <a:r>
                  <a:rPr lang="es-US" dirty="0"/>
                  <a:t>, constante en el tiempo (por ejemplo, historia, cultura).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s-US" dirty="0"/>
                  <a:t>error idiosincrático, que </a:t>
                </a:r>
                <a:r>
                  <a:rPr lang="es-US" b="1" dirty="0"/>
                  <a:t>varía en el tiempo</a:t>
                </a:r>
                <a:r>
                  <a:rPr lang="es-US" dirty="0"/>
                  <a:t>.</a:t>
                </a:r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174D4F1-F0F7-A3D1-BE55-381B0BE0C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61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41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6E5EF-0FFF-A088-23B9-78C4C28C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modelos de panel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6A792D6-1F7A-4B84-902E-B39A87B63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US" b="1" dirty="0"/>
                  <a:t>Panel balanceado</a:t>
                </a:r>
              </a:p>
              <a:p>
                <a:pPr lvl="1"/>
                <a:r>
                  <a:rPr lang="es-US" dirty="0"/>
                  <a:t>Todas las unidades tienen observaciones para todos los periodos </a:t>
                </a:r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US" dirty="0"/>
                  <a:t>.</a:t>
                </a:r>
              </a:p>
              <a:p>
                <a:pPr lvl="1"/>
                <a:r>
                  <a:rPr lang="es-US" dirty="0"/>
                  <a:t>Ejemplo: 10 países con datos anuales de 1990 a 2020 → 31 observaciones cada uno.</a:t>
                </a:r>
              </a:p>
              <a:p>
                <a:r>
                  <a:rPr lang="es-US" b="1" dirty="0"/>
                  <a:t>Panel desbalanceado</a:t>
                </a:r>
              </a:p>
              <a:p>
                <a:pPr lvl="1"/>
                <a:r>
                  <a:rPr lang="es-US" dirty="0"/>
                  <a:t>Faltan observaciones para algunas unidades (por ejemplo, un país no tiene datos en 2001 o 2002).</a:t>
                </a:r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56A792D6-1F7A-4B84-902E-B39A87B63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327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40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05076-FFA4-7759-AAB8-0B311FD7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Tipos de variación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C46165-0C56-FCA7-7027-DC876D1BB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1905"/>
          </a:xfrm>
        </p:spPr>
        <p:txBody>
          <a:bodyPr/>
          <a:lstStyle/>
          <a:p>
            <a:r>
              <a:rPr lang="es-US" dirty="0"/>
              <a:t>El panel permite tres fuentes de información: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BB8429B-0CF3-5D8E-984B-C9885BAB5B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95454"/>
          <a:ext cx="10515600" cy="20116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3607910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944244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02608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Tipo de variación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Qué compara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Qué mide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637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Between (entre)</a:t>
                      </a:r>
                      <a:endParaRPr lang="es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Promedios entre unidades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Diferencias estructurales (ej. países ricos vs pobres)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6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Within (intra)</a:t>
                      </a:r>
                      <a:endParaRPr lang="es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Cambios dentro de cada unidad a lo largo del tiempo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Dinámicas internas (ej. crecimiento dentro del país)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0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b="1"/>
                        <a:t>Overall</a:t>
                      </a:r>
                      <a:endParaRPr lang="es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/>
                        <a:t>Combinación de ambas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US" dirty="0"/>
                        <a:t>Variación 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24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36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CA70C-AB0D-61FA-27CC-D35B90DF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Modelos fundamentales: </a:t>
            </a:r>
            <a:r>
              <a:rPr lang="es-US" dirty="0" err="1"/>
              <a:t>Pooled</a:t>
            </a:r>
            <a:r>
              <a:rPr lang="es-US" dirty="0"/>
              <a:t> OLS (modelo combinado)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C98EC4-FD5E-DAF7-A902-7FF1D5CCC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US" dirty="0"/>
                  <a:t>Trata todas las observaciones como independientes: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1"/>
                <a:r>
                  <a:rPr lang="es-US" dirty="0"/>
                  <a:t>Ignora la estructura del panel.</a:t>
                </a:r>
              </a:p>
              <a:p>
                <a:pPr lvl="1"/>
                <a:r>
                  <a:rPr lang="es-US" dirty="0"/>
                  <a:t>Es el mismo modelo que una regresión OLS simple.</a:t>
                </a:r>
              </a:p>
              <a:p>
                <a:r>
                  <a:rPr lang="es-US" b="1" dirty="0"/>
                  <a:t>Problema</a:t>
                </a:r>
                <a:r>
                  <a:rPr lang="es-US" dirty="0"/>
                  <a:t>: ignora heterogeneidad entre unidades → estimadores sesgados.</a:t>
                </a:r>
              </a:p>
              <a:p>
                <a:endParaRPr lang="es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C98EC4-FD5E-DAF7-A902-7FF1D5CCC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10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4355A-B599-3D36-A40E-5B855D3E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Modelos fundamentales: Modelo de Efectos Fijos (FE)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111CF4A-E206-9358-FDDE-EC429967E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endParaRPr lang="es-US" dirty="0"/>
              </a:p>
              <a:p>
                <a:r>
                  <a:rPr lang="es-US" dirty="0"/>
                  <a:t>Cada unidad </a:t>
                </a:r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US" dirty="0"/>
                  <a:t> tiene su propio intercepto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).</a:t>
                </a:r>
                <a:br>
                  <a:rPr lang="ar-AE" dirty="0"/>
                </a:br>
                <a:r>
                  <a:rPr lang="es-US" dirty="0"/>
                  <a:t>Esto controla características constantes en el tiempo que podrían estar correlacionadas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  <a:endParaRPr lang="es-ES" dirty="0"/>
              </a:p>
              <a:p>
                <a:r>
                  <a:rPr lang="es-US" dirty="0"/>
                  <a:t>Elimina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US" dirty="0"/>
                  <a:t>al centrarse en la variación temporal dentro de cada unidad.</a:t>
                </a:r>
              </a:p>
              <a:p>
                <a:r>
                  <a:rPr lang="es-US" b="1" dirty="0"/>
                  <a:t>Supuesto clave:</a:t>
                </a:r>
                <a:br>
                  <a:rPr lang="es-US" dirty="0"/>
                </a:br>
                <a:r>
                  <a:rPr lang="es-US" dirty="0"/>
                  <a:t>Las variables omitidas no varían en el tiempo, pero sí están correlacionadas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ar-AE" dirty="0"/>
                  <a:t>.</a:t>
                </a:r>
              </a:p>
              <a:p>
                <a:r>
                  <a:rPr lang="es-US" b="1" dirty="0"/>
                  <a:t>Interpretación:</a:t>
                </a:r>
                <a:br>
                  <a:rPr lang="es-US" dirty="0"/>
                </a:br>
                <a:r>
                  <a:rPr lang="es-US" dirty="0"/>
                  <a:t>Cómo cambian los valores de </a:t>
                </a:r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s-US" b="1" dirty="0"/>
                  <a:t> dentro de cada unidad</a:t>
                </a:r>
                <a:r>
                  <a:rPr lang="es-US" dirty="0"/>
                  <a:t> cuando </a:t>
                </a:r>
                <a14:m>
                  <m:oMath xmlns:m="http://schemas.openxmlformats.org/officeDocument/2006/math">
                    <m:r>
                      <a:rPr lang="es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US" dirty="0"/>
                  <a:t> cambia.</a:t>
                </a:r>
              </a:p>
              <a:p>
                <a:endParaRPr lang="es-US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4111CF4A-E206-9358-FDDE-EC429967E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5960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2778</Words>
  <Application>Microsoft Macintosh PowerPoint</Application>
  <PresentationFormat>Panorámica</PresentationFormat>
  <Paragraphs>304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Courier New</vt:lpstr>
      <vt:lpstr>Tema de Office</vt:lpstr>
      <vt:lpstr>Panel data</vt:lpstr>
      <vt:lpstr>¿Qué tipo de información tienes?</vt:lpstr>
      <vt:lpstr>¿Qué son los datos de panel?</vt:lpstr>
      <vt:lpstr>¿Para qué se usan?</vt:lpstr>
      <vt:lpstr>Estructura y notación</vt:lpstr>
      <vt:lpstr>Tipos de modelos de panel</vt:lpstr>
      <vt:lpstr>Tipos de variación</vt:lpstr>
      <vt:lpstr>Modelos fundamentales: Pooled OLS (modelo combinado)</vt:lpstr>
      <vt:lpstr>Modelos fundamentales: Modelo de Efectos Fijos (FE)</vt:lpstr>
      <vt:lpstr>Modelos fundamentales: Modelo de Efectos Aleatorios (RE)</vt:lpstr>
      <vt:lpstr>Prueba de Hausman</vt:lpstr>
      <vt:lpstr>Problemas comunes en panel</vt:lpstr>
      <vt:lpstr>Estructura de los datos: ejemplo</vt:lpstr>
      <vt:lpstr>Interpretación modelo pooled</vt:lpstr>
      <vt:lpstr>Interpretación modelo pooled</vt:lpstr>
      <vt:lpstr>Interpretación efectos fijos</vt:lpstr>
      <vt:lpstr>Interpretación efectos fijos</vt:lpstr>
      <vt:lpstr>Diferencias frente al modelo Pooled</vt:lpstr>
      <vt:lpstr>Interpretación efectos aleatorios</vt:lpstr>
      <vt:lpstr>Qué hace este modelo</vt:lpstr>
      <vt:lpstr>Resultados</vt:lpstr>
      <vt:lpstr>Comparaciones entre los tres modelos</vt:lpstr>
      <vt:lpstr>Test de Hausman (FE vs RE)</vt:lpstr>
      <vt:lpstr>Descomposición de la variación en vote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Natalia Escobar Vaquiro</dc:creator>
  <cp:lastModifiedBy>Natalia Escobar Váquiro</cp:lastModifiedBy>
  <cp:revision>1</cp:revision>
  <dcterms:created xsi:type="dcterms:W3CDTF">2025-10-09T03:13:04Z</dcterms:created>
  <dcterms:modified xsi:type="dcterms:W3CDTF">2025-10-09T19:17:21Z</dcterms:modified>
</cp:coreProperties>
</file>