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1FB4E-C7D2-464A-819F-3B4B318037AF}" v="33" dt="2025-10-01T02:35:50.447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48"/>
  </p:normalViewPr>
  <p:slideViewPr>
    <p:cSldViewPr snapToGrid="0">
      <p:cViewPr varScale="1">
        <p:scale>
          <a:sx n="93" d="100"/>
          <a:sy n="93" d="100"/>
        </p:scale>
        <p:origin x="13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EDC77-8CCB-6BE9-811D-06F8B491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579E1E-CE26-C6C7-744B-16E610EC6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E60C9-76E8-35BB-986D-365B4456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83B0A9-A09B-CA52-FF6D-17174353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EB2D7-1715-205A-25C7-49319148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6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54FF-67F7-1A29-F2D7-3463BBD7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F06119-C82A-54DA-FCF4-C879850CA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1DA71-C574-AF66-523B-6D012DF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BC7EF-3EE7-BFA7-3C0E-6A21A53C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09D28-6013-4F13-EAC0-2BEDDD8E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78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8B89-1EE2-C558-C5C3-F4A021A9B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C2EC78-314C-3751-5A4B-E339907B8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4F44F-631D-BE6C-E8A0-CBBAD61A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66142-D936-8531-A730-8DFD36E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05D2A-EA89-7247-18C3-79F652A5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93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384E-90EE-B792-1CCE-DE2F156F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17F63-164E-2A87-5684-8682A60B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14EC6E-CAFC-010C-1DBE-4470E5F1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A92DB-CFDF-004D-3112-CAA809E2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9AC23-4B42-A7A8-EC6B-3D57BA70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3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9D0FF-54C7-7937-8E0D-CC16B922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29BA4D-FA71-46FE-DD15-00DA89D3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6D6FC-E552-AEB7-770B-DE32A862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BFAD1-0260-2D70-CBED-E5D6CDF7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027F9-05B7-5261-2208-6C3FAB56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36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55F9F-9F9E-A39B-B660-3C377929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EDA83-861C-A81B-7354-AADFE321D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F6447B-8151-3784-BA5E-22B5FBF9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199EE-26D2-3DB4-EC03-C9A3F365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F3388A-AC31-E2AA-7653-48DF429A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EFAD1B-E54E-AC01-561F-7A8253EC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489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A3FE7-66B2-8D1D-D059-E321D3F5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BE3D0E-2313-EE78-0FF9-94C79C2C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A39852-3D24-D520-ABF9-5C8E9933D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EDEB2F-2E9A-3878-5C37-96B766F8B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AB6CD-1278-364F-2929-FFA557526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C0F723-344F-5654-EE56-3399B0BD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69EEA6-C520-C215-0A9B-3EC3A5C8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819085-867E-F160-EDA6-6BED6661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85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05639-A6CD-C959-06BB-7A105D01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F35A8F-2D1F-99E5-CB14-9B419398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29C54B-10A1-CF61-67AC-6B2F015A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3BEAC9-7348-4DBC-4883-3EC58689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5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2FFA32-37EA-2457-7288-AC6E90C1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1C8E47-FFF3-A84E-DAA2-306EDA85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DF6C-9D06-2361-64CA-6E57DCAA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589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F5460-67B7-B118-1311-BD6D37AE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DB6B10-CDFB-B9DA-D9C3-8BDA1AB9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647A6-7235-87ED-AB46-6A8C8607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1106CA-C38B-FF71-081A-76F7C6B5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AD9FD9-42B7-DD2E-426B-4D148092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B14648-168F-6709-76E2-D237B95B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04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422B-0BD3-12DE-D23A-D308827E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7BBD1F-1216-FB5C-8C0D-DA3293DBD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97C7D9-18F1-6F58-FA6D-661855D26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F69B05-BF59-D46A-9D8E-2C996D5E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39A813-6E7E-FBEB-5C24-93AA2422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81D733-C83C-BF08-EB38-858CEDCB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49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8C44ED-B008-2957-0F20-70F14B20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B14452-7880-0A6B-0B7A-BCBFEF02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4EAFB-A258-59F8-BC68-16C56F4BF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360CE-E711-944B-92E1-7438B9ED1608}" type="datetimeFigureOut">
              <a:rPr lang="es-CO" smtClean="0"/>
              <a:t>30/09/25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34A1B-3A6C-95FD-79C5-2EF694E98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81161-5A4E-D72B-5233-C8EED16E7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6434D-3FE5-784C-B3F8-AAC036B4F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83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BB98E-C221-1CB2-280D-82AA4E5FF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Regresión logística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6F155-54F0-43DD-56B5-BFF4A2AEE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27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2AEA9-731C-3AEE-0077-3E2AE58F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ejemplo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13CDE6F-75D4-C545-2A08-0A7DFCC75B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10313"/>
            <a:ext cx="5181600" cy="31819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67DA99C7-12C3-A174-F59B-8DA99A67D43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s-CO" dirty="0"/>
                  <a:t>El modelo estimado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/>
                        <m:t>logit</m:t>
                      </m:r>
                      <m:d>
                        <m:dPr>
                          <m:ctrlPr>
                            <a:rPr lang="ar-AE" i="1"/>
                          </m:ctrlPr>
                        </m:dPr>
                        <m:e>
                          <m:r>
                            <a:rPr lang="ar-AE" b="0" i="1"/>
                            <m:t>𝑝</m:t>
                          </m:r>
                        </m:e>
                      </m:d>
                      <m:r>
                        <a:rPr lang="ar-AE"/>
                        <m:t>=−3.56+0.28⋅</m:t>
                      </m:r>
                      <m:r>
                        <m:rPr>
                          <m:nor/>
                        </m:rPr>
                        <a:rPr lang="es-CO" i="1"/>
                        <m:t>educacion</m:t>
                      </m:r>
                      <m:r>
                        <a:rPr lang="es-CO"/>
                        <m:t>+0.038⋅</m:t>
                      </m:r>
                      <m:r>
                        <m:rPr>
                          <m:nor/>
                        </m:rPr>
                        <a:rPr lang="es-CO" i="1"/>
                        <m:t>edad</m:t>
                      </m:r>
                    </m:oMath>
                  </m:oMathPara>
                </a14:m>
                <a:endParaRPr lang="es-CO" b="0" dirty="0"/>
              </a:p>
              <a:p>
                <a:r>
                  <a:rPr lang="es-CO" dirty="0"/>
                  <a:t>donde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O" i="1"/>
                      <m:t>𝑝</m:t>
                    </m:r>
                  </m:oMath>
                </a14:m>
                <a:r>
                  <a:rPr lang="es-CO" dirty="0"/>
                  <a:t>= probabilidad de que la persona </a:t>
                </a:r>
                <a:r>
                  <a:rPr lang="es-CO" b="1" dirty="0"/>
                  <a:t>vote</a:t>
                </a:r>
                <a:r>
                  <a:rPr lang="es-CO" dirty="0"/>
                  <a:t>.</a:t>
                </a:r>
              </a:p>
              <a:p>
                <a:pPr lvl="1"/>
                <a:r>
                  <a:rPr lang="es-CO" dirty="0" err="1"/>
                  <a:t>logit</a:t>
                </a:r>
                <a:r>
                  <a:rPr lang="es-CO" dirty="0"/>
                  <a:t> = logaritmo de los </a:t>
                </a:r>
                <a:r>
                  <a:rPr lang="es-CO" i="1" dirty="0" err="1"/>
                  <a:t>odds</a:t>
                </a:r>
                <a:r>
                  <a:rPr lang="es-CO" dirty="0"/>
                  <a:t> de votar.</a:t>
                </a:r>
              </a:p>
              <a:p>
                <a:endParaRPr lang="es-CO" dirty="0"/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67DA99C7-12C3-A174-F59B-8DA99A67D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44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8B5A32A-723F-8446-3A0F-6A14288A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Interpretación de coeficientes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4CC371DE-AE2F-E917-61D4-C3C24D8C8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00777"/>
              </p:ext>
            </p:extLst>
          </p:nvPr>
        </p:nvGraphicFramePr>
        <p:xfrm>
          <a:off x="765462" y="2075007"/>
          <a:ext cx="10661076" cy="42243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3783">
                  <a:extLst>
                    <a:ext uri="{9D8B030D-6E8A-4147-A177-3AD203B41FA5}">
                      <a16:colId xmlns:a16="http://schemas.microsoft.com/office/drawing/2014/main" val="3674220732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64784441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04163203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2606089847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634860514"/>
                    </a:ext>
                  </a:extLst>
                </a:gridCol>
                <a:gridCol w="5410202">
                  <a:extLst>
                    <a:ext uri="{9D8B030D-6E8A-4147-A177-3AD203B41FA5}">
                      <a16:colId xmlns:a16="http://schemas.microsoft.com/office/drawing/2014/main" val="4013110701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b="1" dirty="0"/>
                        <a:t>Variable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b="1" dirty="0" err="1"/>
                        <a:t>Estimate</a:t>
                      </a:r>
                      <a:r>
                        <a:rPr lang="es-CO" sz="1800" b="1" dirty="0"/>
                        <a:t> (</a:t>
                      </a:r>
                      <a:r>
                        <a:rPr lang="el-GR" sz="1800" b="1" dirty="0"/>
                        <a:t>β)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b="1" dirty="0"/>
                        <a:t>Error Estándar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b="1" dirty="0"/>
                        <a:t>z-</a:t>
                      </a:r>
                      <a:r>
                        <a:rPr lang="es-CO" sz="1800" b="1" dirty="0" err="1"/>
                        <a:t>value</a:t>
                      </a:r>
                      <a:endParaRPr lang="es-CO" sz="1800" b="1" dirty="0"/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b="1" dirty="0"/>
                        <a:t>p-</a:t>
                      </a:r>
                      <a:r>
                        <a:rPr lang="es-CO" sz="1800" b="1" dirty="0" err="1"/>
                        <a:t>value</a:t>
                      </a:r>
                      <a:endParaRPr lang="es-CO" sz="1800" b="1" dirty="0"/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b="1" dirty="0"/>
                        <a:t>Interpretación</a:t>
                      </a:r>
                    </a:p>
                  </a:txBody>
                  <a:tcPr marL="42246" marR="42246" marT="21123" marB="21123" anchor="ctr"/>
                </a:tc>
                <a:extLst>
                  <a:ext uri="{0D108BD9-81ED-4DB2-BD59-A6C34878D82A}">
                    <a16:rowId xmlns:a16="http://schemas.microsoft.com/office/drawing/2014/main" val="4013571081"/>
                  </a:ext>
                </a:extLst>
              </a:tr>
              <a:tr h="1019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b="0" dirty="0"/>
                        <a:t>(</a:t>
                      </a:r>
                      <a:r>
                        <a:rPr lang="es-CO" sz="1800" b="0" dirty="0" err="1"/>
                        <a:t>Intercept</a:t>
                      </a:r>
                      <a:r>
                        <a:rPr lang="es-CO" sz="1800" b="0" dirty="0"/>
                        <a:t>)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 dirty="0"/>
                        <a:t>-3.56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 dirty="0"/>
                        <a:t>0.81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/>
                        <a:t>-4.38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/>
                        <a:t>&lt;0.001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/>
                        <a:t>Punto de partida: cuando educación y edad = 0 (no tiene interpretación práctica directa, sirve para la ecuación).</a:t>
                      </a:r>
                    </a:p>
                  </a:txBody>
                  <a:tcPr marL="42246" marR="42246" marT="21123" marB="21123" anchor="ctr"/>
                </a:tc>
                <a:extLst>
                  <a:ext uri="{0D108BD9-81ED-4DB2-BD59-A6C34878D82A}">
                    <a16:rowId xmlns:a16="http://schemas.microsoft.com/office/drawing/2014/main" val="994496720"/>
                  </a:ext>
                </a:extLst>
              </a:tr>
              <a:tr h="11776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b="0" dirty="0"/>
                        <a:t>Educación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 dirty="0"/>
                        <a:t>0.28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 dirty="0"/>
                        <a:t>0.06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 dirty="0"/>
                        <a:t>4.46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 dirty="0"/>
                        <a:t>&lt;0.001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/>
                        <a:t>Muy significativo. Por cada año adicional de estudio, los odds de votar se multiplican por exp(0.28) ≈ </a:t>
                      </a:r>
                      <a:r>
                        <a:rPr lang="es-CO" sz="1800" b="1"/>
                        <a:t>1.33</a:t>
                      </a:r>
                      <a:r>
                        <a:rPr lang="es-CO" sz="1800"/>
                        <a:t> (un aumento del 33%).</a:t>
                      </a:r>
                    </a:p>
                  </a:txBody>
                  <a:tcPr marL="42246" marR="42246" marT="21123" marB="21123" anchor="ctr"/>
                </a:tc>
                <a:extLst>
                  <a:ext uri="{0D108BD9-81ED-4DB2-BD59-A6C34878D82A}">
                    <a16:rowId xmlns:a16="http://schemas.microsoft.com/office/drawing/2014/main" val="3370649297"/>
                  </a:ext>
                </a:extLst>
              </a:tr>
              <a:tr h="14363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b="0" dirty="0"/>
                        <a:t>Edad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/>
                        <a:t>0.038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/>
                        <a:t>0.011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 dirty="0"/>
                        <a:t>3.36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s-CO" sz="1800" dirty="0"/>
                        <a:t>&lt;0.001</a:t>
                      </a:r>
                    </a:p>
                  </a:txBody>
                  <a:tcPr marL="42246" marR="42246" marT="21123" marB="21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800" dirty="0"/>
                        <a:t>También significativo. Cada año adicional de edad multiplica los </a:t>
                      </a:r>
                      <a:r>
                        <a:rPr lang="es-CO" sz="1800" dirty="0" err="1"/>
                        <a:t>odds</a:t>
                      </a:r>
                      <a:r>
                        <a:rPr lang="es-CO" sz="1800" dirty="0"/>
                        <a:t> de votar por </a:t>
                      </a:r>
                      <a:r>
                        <a:rPr lang="es-CO" sz="1800" dirty="0" err="1"/>
                        <a:t>exp</a:t>
                      </a:r>
                      <a:r>
                        <a:rPr lang="es-CO" sz="1800" dirty="0"/>
                        <a:t>(0.038) ≈ </a:t>
                      </a:r>
                      <a:r>
                        <a:rPr lang="es-CO" sz="1800" b="1" dirty="0"/>
                        <a:t>1.04</a:t>
                      </a:r>
                      <a:r>
                        <a:rPr lang="es-CO" sz="1800" dirty="0"/>
                        <a:t> (un aumento del 4%).</a:t>
                      </a:r>
                    </a:p>
                  </a:txBody>
                  <a:tcPr marL="42246" marR="42246" marT="21123" marB="21123" anchor="ctr"/>
                </a:tc>
                <a:extLst>
                  <a:ext uri="{0D108BD9-81ED-4DB2-BD59-A6C34878D82A}">
                    <a16:rowId xmlns:a16="http://schemas.microsoft.com/office/drawing/2014/main" val="400668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80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6D814-F7CB-47F2-5193-D362E6FB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Ajuste del modelo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B9A3CD-B8D1-4A69-B31C-8131076FA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8"/>
            <a:ext cx="9982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deviance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250.75</a:t>
            </a:r>
            <a:b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vacío (solo constante). Supone la misma probabilidad de votar para todos.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deviance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214.42</a:t>
            </a:r>
            <a:endParaRPr lang="es-CO" altLang="es-CO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con educación + edad. Mucho mejor ajuste (la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devianza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bajó).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Comparación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 caída de 36 puntos indica que los predictores realmente mejoran la explicación.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AIC = 220.42</a:t>
            </a:r>
            <a:b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Sirve para comparar modelos: el de menor AIC es el mejor balance entre ajuste y simplicidad.</a:t>
            </a:r>
          </a:p>
        </p:txBody>
      </p:sp>
    </p:spTree>
    <p:extLst>
      <p:ext uri="{BB962C8B-B14F-4D97-AF65-F5344CB8AC3E}">
        <p14:creationId xmlns:p14="http://schemas.microsoft.com/office/powerpoint/2010/main" val="132528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882AD-C252-833E-8DDA-C6E082E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Interpretación de </a:t>
            </a:r>
            <a:r>
              <a:rPr lang="es-CO" dirty="0" err="1"/>
              <a:t>odds</a:t>
            </a:r>
            <a:r>
              <a:rPr lang="es-CO" dirty="0"/>
              <a:t> ratio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F86FA59-FF1F-AE6A-E454-EAF9BB4AB9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9500" y="3385344"/>
            <a:ext cx="4699000" cy="12319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43D6767-D3F8-7185-7BA4-CC47596DBF0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108468"/>
            <a:ext cx="544771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Intercepto (0.028):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valor base sin edad ni educación (no interpretable).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Educación (1.33):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cada año extra de estudio 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aumenta 33% las chances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votar.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Edad (1.04):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cada año adicional de edad 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aumenta 4% las chances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votar.</a:t>
            </a:r>
          </a:p>
        </p:txBody>
      </p:sp>
    </p:spTree>
    <p:extLst>
      <p:ext uri="{BB962C8B-B14F-4D97-AF65-F5344CB8AC3E}">
        <p14:creationId xmlns:p14="http://schemas.microsoft.com/office/powerpoint/2010/main" val="363253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19B82-3793-9AAE-8A10-046FDEF0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Qué pasa si las </a:t>
            </a:r>
            <a:r>
              <a:rPr lang="es-CO" dirty="0" err="1"/>
              <a:t>odds</a:t>
            </a:r>
            <a:r>
              <a:rPr lang="es-CO" dirty="0"/>
              <a:t> son menores a 1?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AE60949-0ECB-92AA-25C3-8B888325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b="1" dirty="0"/>
              <a:t>Si el coeficiente es positivo</a:t>
            </a:r>
          </a:p>
          <a:p>
            <a:pPr lvl="1"/>
            <a:r>
              <a:rPr lang="es-CO" dirty="0"/>
              <a:t>Ejemplo: </a:t>
            </a:r>
            <a:r>
              <a:rPr lang="el-GR" dirty="0"/>
              <a:t>β = 0.28 → </a:t>
            </a:r>
            <a:r>
              <a:rPr lang="es-CO" dirty="0"/>
              <a:t>OR = </a:t>
            </a:r>
            <a:r>
              <a:rPr lang="es-CO" dirty="0" err="1"/>
              <a:t>exp</a:t>
            </a:r>
            <a:r>
              <a:rPr lang="es-CO" dirty="0"/>
              <a:t>(0.28) ≈ </a:t>
            </a:r>
            <a:r>
              <a:rPr lang="es-CO" b="1" dirty="0"/>
              <a:t>1.33</a:t>
            </a:r>
            <a:r>
              <a:rPr lang="es-CO" dirty="0"/>
              <a:t>.</a:t>
            </a:r>
          </a:p>
          <a:p>
            <a:pPr lvl="1"/>
            <a:r>
              <a:rPr lang="es-CO" b="1" dirty="0"/>
              <a:t>Interpretación:</a:t>
            </a:r>
            <a:r>
              <a:rPr lang="es-CO" dirty="0"/>
              <a:t> por cada unidad extra de la variable, los </a:t>
            </a:r>
            <a:r>
              <a:rPr lang="es-CO" i="1" dirty="0" err="1"/>
              <a:t>odds</a:t>
            </a:r>
            <a:r>
              <a:rPr lang="es-CO" dirty="0"/>
              <a:t> aumentan un 33%.</a:t>
            </a:r>
          </a:p>
          <a:p>
            <a:pPr lvl="1"/>
            <a:r>
              <a:rPr lang="es-CO" dirty="0"/>
              <a:t>OR &gt; 1 → efecto positivo sobre las chances.</a:t>
            </a:r>
          </a:p>
          <a:p>
            <a:pPr marL="0" indent="0">
              <a:buNone/>
            </a:pPr>
            <a:br>
              <a:rPr lang="es-CO" dirty="0"/>
            </a:br>
            <a:endParaRPr lang="es-CO" dirty="0"/>
          </a:p>
          <a:p>
            <a:r>
              <a:rPr lang="es-CO" b="1" dirty="0"/>
              <a:t>Si el coeficiente es negativo</a:t>
            </a:r>
          </a:p>
          <a:p>
            <a:pPr lvl="1"/>
            <a:r>
              <a:rPr lang="es-CO" dirty="0"/>
              <a:t>Ejemplo: </a:t>
            </a:r>
            <a:r>
              <a:rPr lang="el-GR" dirty="0"/>
              <a:t>β = -0.28 → </a:t>
            </a:r>
            <a:r>
              <a:rPr lang="es-CO" dirty="0"/>
              <a:t>OR = </a:t>
            </a:r>
            <a:r>
              <a:rPr lang="es-CO" dirty="0" err="1"/>
              <a:t>exp</a:t>
            </a:r>
            <a:r>
              <a:rPr lang="es-CO" dirty="0"/>
              <a:t>(-0.28) ≈ </a:t>
            </a:r>
            <a:r>
              <a:rPr lang="es-CO" b="1" dirty="0"/>
              <a:t>0.75</a:t>
            </a:r>
            <a:r>
              <a:rPr lang="es-CO" dirty="0"/>
              <a:t>.</a:t>
            </a:r>
          </a:p>
          <a:p>
            <a:pPr lvl="1"/>
            <a:r>
              <a:rPr lang="es-CO" b="1" dirty="0"/>
              <a:t>Interpretación:</a:t>
            </a:r>
            <a:r>
              <a:rPr lang="es-CO" dirty="0"/>
              <a:t> por cada unidad extra de la variable, los </a:t>
            </a:r>
            <a:r>
              <a:rPr lang="es-CO" i="1" dirty="0" err="1"/>
              <a:t>odds</a:t>
            </a:r>
            <a:r>
              <a:rPr lang="es-CO" dirty="0"/>
              <a:t> se multiplican por 0.75, es decir, </a:t>
            </a:r>
            <a:r>
              <a:rPr lang="es-CO" b="1" dirty="0"/>
              <a:t>se reducen en un 25%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OR &lt; 1 → efecto negativo sobre las chances.</a:t>
            </a:r>
          </a:p>
          <a:p>
            <a:pPr marL="0" indent="0">
              <a:buNone/>
            </a:pPr>
            <a:br>
              <a:rPr lang="es-CO" dirty="0"/>
            </a:br>
            <a:endParaRPr lang="es-CO" dirty="0"/>
          </a:p>
          <a:p>
            <a:r>
              <a:rPr lang="es-CO" b="1" dirty="0"/>
              <a:t>Caso extremo</a:t>
            </a:r>
          </a:p>
          <a:p>
            <a:pPr lvl="1"/>
            <a:r>
              <a:rPr lang="es-CO" dirty="0"/>
              <a:t>Si </a:t>
            </a:r>
            <a:r>
              <a:rPr lang="el-GR" dirty="0"/>
              <a:t>β = -1 → </a:t>
            </a:r>
            <a:r>
              <a:rPr lang="es-CO" dirty="0"/>
              <a:t>OR = </a:t>
            </a:r>
            <a:r>
              <a:rPr lang="es-CO" dirty="0" err="1"/>
              <a:t>exp</a:t>
            </a:r>
            <a:r>
              <a:rPr lang="es-CO" dirty="0"/>
              <a:t>(-1) ≈ 0.37 → </a:t>
            </a:r>
            <a:r>
              <a:rPr lang="es-CO" b="1" dirty="0"/>
              <a:t>reduce las chances un 63%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Si </a:t>
            </a:r>
            <a:r>
              <a:rPr lang="el-GR" dirty="0"/>
              <a:t>β = -2 → </a:t>
            </a:r>
            <a:r>
              <a:rPr lang="es-CO" dirty="0"/>
              <a:t>OR = 0.14 → </a:t>
            </a:r>
            <a:r>
              <a:rPr lang="es-CO" b="1" dirty="0"/>
              <a:t>reduce las chances un 86%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00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F2587-F93B-7AD6-F731-02F2767C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regresión lineal </a:t>
            </a:r>
            <a:r>
              <a:rPr lang="es-CO" i="1" dirty="0"/>
              <a:t>no sirve</a:t>
            </a:r>
            <a:r>
              <a:rPr lang="es-CO" dirty="0"/>
              <a:t> para probabilidades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A64849F-101D-DC35-4F68-A0E845AAE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dirty="0"/>
                  <a:t>Cuando la variable dependiente es Binaria, </a:t>
                </a:r>
                <a14:m>
                  <m:oMath xmlns:m="http://schemas.openxmlformats.org/officeDocument/2006/math">
                    <m:r>
                      <a:rPr lang="es-CO" i="1" smtClean="0"/>
                      <m:t>𝑌</m:t>
                    </m:r>
                    <m:r>
                      <a:rPr lang="es-CO"/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i="1"/>
                        </m:ctrlPr>
                      </m:dPr>
                      <m:e>
                        <m:r>
                          <a:rPr lang="ar-AE"/>
                          <m:t>0</m:t>
                        </m:r>
                      </m:e>
                      <m:e>
                        <m:r>
                          <a:rPr lang="ar-AE"/>
                          <m:t>1</m:t>
                        </m:r>
                      </m:e>
                    </m:d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r>
                      <a:rPr lang="es-CO" i="1"/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𝑌</m:t>
                        </m:r>
                        <m:r>
                          <a:rPr lang="ar-AE"/>
                          <m:t>∣</m:t>
                        </m:r>
                        <m:r>
                          <a:rPr lang="ar-AE" i="1"/>
                          <m:t>𝑋</m:t>
                        </m:r>
                      </m:e>
                    </m:d>
                    <m:r>
                      <a:rPr lang="ar-AE"/>
                      <m:t>=</m:t>
                    </m:r>
                    <m:r>
                      <a:rPr lang="ar-AE" i="1"/>
                      <m:t>𝑝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𝑋</m:t>
                        </m:r>
                      </m:e>
                    </m:d>
                  </m:oMath>
                </a14:m>
                <a:r>
                  <a:rPr lang="es-CO" dirty="0"/>
                  <a:t>es una </a:t>
                </a:r>
                <a:r>
                  <a:rPr lang="es-CO" b="1" dirty="0"/>
                  <a:t>probabilidad</a:t>
                </a:r>
                <a:r>
                  <a:rPr lang="es-CO" dirty="0"/>
                  <a:t> (debe estar entre 0 y 1).</a:t>
                </a:r>
              </a:p>
              <a:p>
                <a:r>
                  <a:rPr lang="es-CO" dirty="0"/>
                  <a:t>El </a:t>
                </a:r>
                <a:r>
                  <a:rPr lang="es-CO" b="1" dirty="0"/>
                  <a:t>modelo lineal</a:t>
                </a:r>
                <a:r>
                  <a:rPr lang="es-CO" dirty="0"/>
                  <a:t> asume </a:t>
                </a:r>
                <a14:m>
                  <m:oMath xmlns:m="http://schemas.openxmlformats.org/officeDocument/2006/math">
                    <m:r>
                      <a:rPr lang="es-CO" i="1"/>
                      <m:t>𝑝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𝑋</m:t>
                        </m:r>
                      </m:e>
                    </m:d>
                    <m:r>
                      <a:rPr lang="ar-AE"/>
                      <m:t>=</m:t>
                    </m:r>
                    <m:r>
                      <a:rPr lang="ar-AE" i="1"/>
                      <m:t>𝑋</m:t>
                    </m:r>
                    <m:r>
                      <a:rPr lang="ar-AE" i="1"/>
                      <m:t>𝛽</m:t>
                    </m:r>
                  </m:oMath>
                </a14:m>
                <a:r>
                  <a:rPr lang="ar-AE" dirty="0"/>
                  <a:t>. </a:t>
                </a:r>
                <a:r>
                  <a:rPr lang="es-CO" dirty="0"/>
                  <a:t>Eso puede dar 1.3, -0.2, etc. → </a:t>
                </a:r>
                <a:r>
                  <a:rPr lang="es-CO" b="1" dirty="0" err="1"/>
                  <a:t>nonsense</a:t>
                </a:r>
                <a:r>
                  <a:rPr lang="es-CO" dirty="0"/>
                  <a:t> como probabilidad.</a:t>
                </a:r>
              </a:p>
              <a:p>
                <a:r>
                  <a:rPr lang="es-CO" dirty="0"/>
                  <a:t>La logística impone: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s-CO" i="1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den>
                    </m:f>
                    <m:r>
                      <a:rPr lang="el-GR" i="1" dirty="0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s-CO" dirty="0"/>
                  <a:t>siempre.</a:t>
                </a:r>
              </a:p>
              <a:p>
                <a:pPr marL="457200" lvl="1" indent="0">
                  <a:buNone/>
                </a:pPr>
                <a:endParaRPr lang="es-CO" b="1" dirty="0"/>
              </a:p>
              <a:p>
                <a:pPr marL="457200" lvl="1" indent="0">
                  <a:buNone/>
                </a:pPr>
                <a:r>
                  <a:rPr lang="es-CO" b="1" dirty="0"/>
                  <a:t>Mini-ejemplo:</a:t>
                </a:r>
                <a:r>
                  <a:rPr lang="es-CO" dirty="0"/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𝛽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  <m:r>
                      <a:rPr lang="ar-AE"/>
                      <m:t>=−0.5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𝛽</m:t>
                        </m:r>
                      </m:e>
                      <m:sub>
                        <m:r>
                          <a:rPr lang="ar-AE"/>
                          <m:t>1</m:t>
                        </m:r>
                      </m:sub>
                    </m:sSub>
                    <m:r>
                      <a:rPr lang="ar-AE"/>
                      <m:t>=0.2</m:t>
                    </m:r>
                  </m:oMath>
                </a14:m>
                <a:endParaRPr lang="ar-AE" dirty="0"/>
              </a:p>
              <a:p>
                <a:pPr lvl="1"/>
                <a:r>
                  <a:rPr lang="es-CO" b="1" dirty="0"/>
                  <a:t>Lineal:</a:t>
                </a:r>
                <a:r>
                  <a:rPr lang="es-CO" dirty="0"/>
                  <a:t> si </a:t>
                </a:r>
                <a14:m>
                  <m:oMath xmlns:m="http://schemas.openxmlformats.org/officeDocument/2006/math">
                    <m:r>
                      <a:rPr lang="es-CO" i="1"/>
                      <m:t>𝑥</m:t>
                    </m:r>
                    <m:r>
                      <a:rPr lang="es-CO"/>
                      <m:t>=10</m:t>
                    </m:r>
                  </m:oMath>
                </a14:m>
                <a:r>
                  <a:rPr lang="es-CO" dirty="0"/>
                  <a:t>⇒ </a:t>
                </a:r>
                <a14:m>
                  <m:oMath xmlns:m="http://schemas.openxmlformats.org/officeDocument/2006/math">
                    <m:r>
                      <a:rPr lang="es-CO" i="1"/>
                      <m:t>𝑝</m:t>
                    </m:r>
                    <m:r>
                      <a:rPr lang="es-CO"/>
                      <m:t>=−0.5+0.2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/>
                          <m:t>10</m:t>
                        </m:r>
                      </m:e>
                    </m:d>
                    <m:r>
                      <a:rPr lang="ar-AE"/>
                      <m:t>=1.5</m:t>
                    </m:r>
                  </m:oMath>
                </a14:m>
                <a:r>
                  <a:rPr lang="ar-AE" dirty="0"/>
                  <a:t>(¡</a:t>
                </a:r>
                <a:r>
                  <a:rPr lang="es-CO" dirty="0"/>
                  <a:t>imposible!).</a:t>
                </a:r>
              </a:p>
              <a:p>
                <a:pPr lvl="1"/>
                <a:r>
                  <a:rPr lang="es-CO" b="1" dirty="0"/>
                  <a:t>Logístico:</a:t>
                </a:r>
                <a:r>
                  <a:rPr lang="es-CO" dirty="0"/>
                  <a:t> </a:t>
                </a:r>
                <a14:m>
                  <m:oMath xmlns:m="http://schemas.openxmlformats.org/officeDocument/2006/math">
                    <m:r>
                      <a:rPr lang="es-CO" i="1"/>
                      <m:t>𝑝</m:t>
                    </m:r>
                    <m:r>
                      <a:rPr lang="es-CO"/>
                      <m:t>=</m:t>
                    </m:r>
                    <m:f>
                      <m:fPr>
                        <m:ctrlPr>
                          <a:rPr lang="ar-AE" i="1"/>
                        </m:ctrlPr>
                      </m:fPr>
                      <m:num>
                        <m:r>
                          <a:rPr lang="ar-AE"/>
                          <m:t>1</m:t>
                        </m:r>
                      </m:num>
                      <m:den>
                        <m:r>
                          <a:rPr lang="ar-AE"/>
                          <m:t>1+</m:t>
                        </m:r>
                        <m:sSup>
                          <m:sSupPr>
                            <m:ctrlPr>
                              <a:rPr lang="ar-AE" i="1"/>
                            </m:ctrlPr>
                          </m:sSupPr>
                          <m:e>
                            <m:r>
                              <a:rPr lang="ar-AE" i="1"/>
                              <m:t>𝑒</m:t>
                            </m:r>
                          </m:e>
                          <m:sup>
                            <m:r>
                              <a:rPr lang="ar-AE"/>
                              <m:t>−</m:t>
                            </m:r>
                            <m:d>
                              <m:dPr>
                                <m:ctrlPr>
                                  <a:rPr lang="ar-AE" i="1"/>
                                </m:ctrlPr>
                              </m:dPr>
                              <m:e>
                                <m:r>
                                  <a:rPr lang="ar-AE"/>
                                  <m:t>−0.5+2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ar-AE"/>
                      <m:t>=</m:t>
                    </m:r>
                    <m:f>
                      <m:fPr>
                        <m:ctrlPr>
                          <a:rPr lang="ar-AE" i="1"/>
                        </m:ctrlPr>
                      </m:fPr>
                      <m:num>
                        <m:r>
                          <a:rPr lang="ar-AE"/>
                          <m:t>1</m:t>
                        </m:r>
                      </m:num>
                      <m:den>
                        <m:r>
                          <a:rPr lang="ar-AE"/>
                          <m:t>1+</m:t>
                        </m:r>
                        <m:sSup>
                          <m:sSupPr>
                            <m:ctrlPr>
                              <a:rPr lang="ar-AE" i="1"/>
                            </m:ctrlPr>
                          </m:sSupPr>
                          <m:e>
                            <m:r>
                              <a:rPr lang="ar-AE" i="1"/>
                              <m:t>𝑒</m:t>
                            </m:r>
                          </m:e>
                          <m:sup>
                            <m:r>
                              <a:rPr lang="ar-AE"/>
                              <m:t>−1.5</m:t>
                            </m:r>
                          </m:sup>
                        </m:sSup>
                      </m:den>
                    </m:f>
                    <m:r>
                      <a:rPr lang="ar-AE"/>
                      <m:t>≈0.818</m:t>
                    </m:r>
                  </m:oMath>
                </a14:m>
                <a:r>
                  <a:rPr lang="ar-AE" dirty="0"/>
                  <a:t>✔️</a:t>
                </a:r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A64849F-101D-DC35-4F68-A0E845AAE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06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373B96D-E762-7942-4616-3BD475E882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Los supuestos de OLS se rompen con </a:t>
                </a:r>
                <a14:m>
                  <m:oMath xmlns:m="http://schemas.openxmlformats.org/officeDocument/2006/math">
                    <m:r>
                      <a:rPr lang="es-CO" i="1"/>
                      <m:t>𝑌</m:t>
                    </m:r>
                  </m:oMath>
                </a14:m>
                <a:r>
                  <a:rPr lang="es-CO" dirty="0"/>
                  <a:t>binaria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373B96D-E762-7942-4616-3BD475E88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3FF001B9-CAA0-18DF-68B4-D4058650FD8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1731957"/>
                <a:ext cx="10633364" cy="45386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s-CO" sz="3200" b="1" dirty="0"/>
                  <a:t>Heterocedasticidad estructural</a:t>
                </a:r>
              </a:p>
              <a:p>
                <a:pPr lvl="1"/>
                <a:r>
                  <a:rPr lang="es-CO" dirty="0"/>
                  <a:t>En OLS uno de los supuestos básicos es que la </a:t>
                </a:r>
                <a:r>
                  <a:rPr lang="es-CO" b="1" dirty="0"/>
                  <a:t>varianza de los errores</a:t>
                </a:r>
                <a:r>
                  <a:rPr lang="es-CO" dirty="0"/>
                  <a:t> sea constante (homocedasticidad).</a:t>
                </a:r>
              </a:p>
              <a:p>
                <a:pPr lvl="1"/>
                <a:r>
                  <a:rPr lang="es-CO" dirty="0"/>
                  <a:t>Cuando </a:t>
                </a:r>
                <a14:m>
                  <m:oMath xmlns:m="http://schemas.openxmlformats.org/officeDocument/2006/math">
                    <m:r>
                      <a:rPr lang="es-CO" i="1"/>
                      <m:t>𝑌</m:t>
                    </m:r>
                  </m:oMath>
                </a14:m>
                <a:r>
                  <a:rPr lang="es-CO" dirty="0"/>
                  <a:t>es binaria, sigue una distribución </a:t>
                </a:r>
                <a:r>
                  <a:rPr lang="es-CO" b="1" dirty="0"/>
                  <a:t>Bernoulli</a:t>
                </a:r>
                <a:r>
                  <a:rPr lang="es-CO" dirty="0"/>
                  <a:t> con probabilidad </a:t>
                </a:r>
                <a14:m>
                  <m:oMath xmlns:m="http://schemas.openxmlformats.org/officeDocument/2006/math">
                    <m:r>
                      <a:rPr lang="es-CO" i="1"/>
                      <m:t>𝑝</m:t>
                    </m:r>
                  </m:oMath>
                </a14:m>
                <a:r>
                  <a:rPr lang="es-CO" dirty="0"/>
                  <a:t>.</a:t>
                </a:r>
              </a:p>
              <a:p>
                <a:pPr lvl="1"/>
                <a:r>
                  <a:rPr lang="es-CO" dirty="0"/>
                  <a:t>La varianza de </a:t>
                </a:r>
                <a14:m>
                  <m:oMath xmlns:m="http://schemas.openxmlformats.org/officeDocument/2006/math">
                    <m:r>
                      <a:rPr lang="es-CO" i="1"/>
                      <m:t>𝑌</m:t>
                    </m:r>
                  </m:oMath>
                </a14:m>
                <a:r>
                  <a:rPr lang="es-CO" dirty="0"/>
                  <a:t>depende de esa probabilidad: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b="0"/>
                      <m:t>Var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b="0" i="1"/>
                          <m:t>𝑌</m:t>
                        </m:r>
                        <m:r>
                          <a:rPr lang="ar-AE"/>
                          <m:t>∣</m:t>
                        </m:r>
                        <m:r>
                          <a:rPr lang="ar-AE" i="1"/>
                          <m:t>𝑋</m:t>
                        </m:r>
                      </m:e>
                    </m:d>
                    <m:r>
                      <a:rPr lang="ar-AE"/>
                      <m:t>=</m:t>
                    </m:r>
                    <m:r>
                      <a:rPr lang="ar-AE" i="1"/>
                      <m:t>𝑝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/>
                          <m:t>1−</m:t>
                        </m:r>
                        <m:r>
                          <a:rPr lang="ar-AE" i="1"/>
                          <m:t>𝑝</m:t>
                        </m:r>
                      </m:e>
                    </m:d>
                  </m:oMath>
                </a14:m>
                <a:endParaRPr lang="ar-AE" b="0" dirty="0"/>
              </a:p>
              <a:p>
                <a:pPr lvl="1"/>
                <a:r>
                  <a:rPr lang="es-CO" dirty="0"/>
                  <a:t>Eso significa que la dispersión no es constante:</a:t>
                </a:r>
              </a:p>
              <a:p>
                <a:pPr lvl="2"/>
                <a:r>
                  <a:rPr lang="es-CO" dirty="0"/>
                  <a:t>Si </a:t>
                </a:r>
                <a14:m>
                  <m:oMath xmlns:m="http://schemas.openxmlformats.org/officeDocument/2006/math">
                    <m:r>
                      <a:rPr lang="es-CO" i="1"/>
                      <m:t>𝑝</m:t>
                    </m:r>
                    <m:r>
                      <a:rPr lang="es-CO"/>
                      <m:t>≈0.5</m:t>
                    </m:r>
                  </m:oMath>
                </a14:m>
                <a:r>
                  <a:rPr lang="es-CO" dirty="0"/>
                  <a:t>, la varianza es alta (</a:t>
                </a:r>
                <a14:m>
                  <m:oMath xmlns:m="http://schemas.openxmlformats.org/officeDocument/2006/math">
                    <m:r>
                      <a:rPr lang="es-CO"/>
                      <m:t>0.25</m:t>
                    </m:r>
                  </m:oMath>
                </a14:m>
                <a:r>
                  <a:rPr lang="es-CO" dirty="0"/>
                  <a:t>).</a:t>
                </a:r>
              </a:p>
              <a:p>
                <a:pPr lvl="2"/>
                <a:r>
                  <a:rPr lang="es-CO" dirty="0"/>
                  <a:t>Si </a:t>
                </a:r>
                <a14:m>
                  <m:oMath xmlns:m="http://schemas.openxmlformats.org/officeDocument/2006/math">
                    <m:r>
                      <a:rPr lang="es-CO" i="1"/>
                      <m:t>𝑝</m:t>
                    </m:r>
                  </m:oMath>
                </a14:m>
                <a:r>
                  <a:rPr lang="es-CO" dirty="0"/>
                  <a:t> se acerca a 0 o 1, la varianza baja (casi 0).</a:t>
                </a:r>
              </a:p>
              <a:p>
                <a:pPr lvl="1"/>
                <a:r>
                  <a:rPr lang="es-CO" dirty="0"/>
                  <a:t>En consecuencia, el supuesto de homocedasticidad de OLS </a:t>
                </a:r>
                <a:r>
                  <a:rPr lang="es-CO" b="1" dirty="0"/>
                  <a:t>se viola siempre</a:t>
                </a:r>
                <a:r>
                  <a:rPr lang="es-CO" dirty="0"/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kumimoji="0" lang="es-CO" altLang="es-CO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3FF001B9-CAA0-18DF-68B4-D4058650F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731957"/>
                <a:ext cx="10633364" cy="4538678"/>
              </a:xfrm>
              <a:prstGeom prst="rect">
                <a:avLst/>
              </a:prstGeom>
              <a:blipFill>
                <a:blip r:embed="rId3"/>
                <a:stretch>
                  <a:fillRect l="-1313" t="-2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9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82AE6CA-0E2D-10BF-8E94-900E289546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Los supuestos de OLS se rompen con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O" dirty="0"/>
                  <a:t>binaria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82AE6CA-0E2D-10BF-8E94-900E2895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21BA42A-26D6-5DEE-53C6-DD4A93E8D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b="1" dirty="0"/>
                  <a:t>Errores no normales</a:t>
                </a:r>
              </a:p>
              <a:p>
                <a:pPr lvl="1"/>
                <a:r>
                  <a:rPr lang="es-CO" dirty="0"/>
                  <a:t>Otro supuesto de OLS es que los </a:t>
                </a:r>
                <a:r>
                  <a:rPr lang="es-CO" b="1" dirty="0"/>
                  <a:t>errores sean normales</a:t>
                </a:r>
                <a:r>
                  <a:rPr lang="es-CO" dirty="0"/>
                  <a:t> (sobre todo para hacer inferencia).</a:t>
                </a:r>
              </a:p>
              <a:p>
                <a:pPr lvl="1"/>
                <a:r>
                  <a:rPr lang="es-CO" dirty="0"/>
                  <a:t>Aquí el error es la diferencia entre el valor observado (0 o 1) y la probabilidad predicha.</a:t>
                </a:r>
              </a:p>
              <a:p>
                <a:pPr lvl="1"/>
                <a:r>
                  <a:rPr lang="es-CO" dirty="0"/>
                  <a:t>Como </a:t>
                </a:r>
                <a14:m>
                  <m:oMath xmlns:m="http://schemas.openxmlformats.org/officeDocument/2006/math">
                    <m:r>
                      <a:rPr lang="es-CO" i="1"/>
                      <m:t>𝑌</m:t>
                    </m:r>
                  </m:oMath>
                </a14:m>
                <a:r>
                  <a:rPr lang="es-CO" dirty="0"/>
                  <a:t>solo toma dos valores posibles, la distribución de los errores es </a:t>
                </a:r>
                <a:r>
                  <a:rPr lang="es-CO" b="1" dirty="0"/>
                  <a:t>discreta, no continua ni normal</a:t>
                </a:r>
                <a:r>
                  <a:rPr lang="es-CO" dirty="0"/>
                  <a:t>.</a:t>
                </a:r>
              </a:p>
              <a:p>
                <a:pPr lvl="1"/>
                <a:r>
                  <a:rPr lang="es-CO" dirty="0"/>
                  <a:t>Esto hace que las pruebas clásicas (t-test, F-test) de OLS no sean válidas.</a:t>
                </a:r>
              </a:p>
              <a:p>
                <a:pPr lvl="1"/>
                <a:r>
                  <a:rPr lang="es-CO" dirty="0" err="1"/>
                  <a:t>Logit</a:t>
                </a:r>
                <a:r>
                  <a:rPr lang="es-CO" dirty="0"/>
                  <a:t> usa máxima verosimilitud y un modelo adecuado para datos Bernoulli, lo que sí respeta la naturaleza discreta.</a:t>
                </a:r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21BA42A-26D6-5DEE-53C6-DD4A93E8D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7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92D4539-B601-7936-7BC2-5E2E58B844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Los supuestos de OLS se rompen con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O" dirty="0"/>
                  <a:t>binaria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92D4539-B601-7936-7BC2-5E2E58B8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42089-5278-F0F6-C247-437F2030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Relación no lineal</a:t>
            </a:r>
          </a:p>
          <a:p>
            <a:pPr lvl="1"/>
            <a:r>
              <a:rPr lang="es-CO" dirty="0"/>
              <a:t>En muchos fenómenos sociales (p. ej., votar según educación):</a:t>
            </a:r>
          </a:p>
          <a:p>
            <a:pPr lvl="1"/>
            <a:r>
              <a:rPr lang="es-CO" dirty="0"/>
              <a:t>La probabilidad de éxito </a:t>
            </a:r>
            <a:r>
              <a:rPr lang="es-CO" b="1" dirty="0"/>
              <a:t>no aumenta linealmente</a:t>
            </a:r>
            <a:r>
              <a:rPr lang="es-CO" dirty="0"/>
              <a:t> con el predictor.</a:t>
            </a:r>
          </a:p>
          <a:p>
            <a:pPr lvl="1"/>
            <a:r>
              <a:rPr lang="es-CO" dirty="0"/>
              <a:t>Al inicio sube rápido, luego se “aplaca” porque se acerca a 1 (nadie puede tener probabilidad &gt;1).</a:t>
            </a:r>
          </a:p>
          <a:p>
            <a:pPr lvl="1"/>
            <a:r>
              <a:rPr lang="es-CO" dirty="0"/>
              <a:t>Esto genera una </a:t>
            </a:r>
            <a:r>
              <a:rPr lang="es-CO" b="1" dirty="0"/>
              <a:t>curva en S (logística)</a:t>
            </a:r>
            <a:r>
              <a:rPr lang="es-CO" dirty="0"/>
              <a:t>, no una recta.</a:t>
            </a:r>
          </a:p>
          <a:p>
            <a:pPr lvl="1"/>
            <a:r>
              <a:rPr lang="es-CO" dirty="0"/>
              <a:t>Si usamos OLS, podemos predecir valores negativos o mayores a 1, lo que no tiene sentido. </a:t>
            </a:r>
            <a:r>
              <a:rPr lang="es-CO" dirty="0" err="1"/>
              <a:t>Logistic</a:t>
            </a:r>
            <a:r>
              <a:rPr lang="es-CO" dirty="0"/>
              <a:t> fuerza la forma en S y mantiene todo en el rango válido.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93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C4DD-F9C9-1E40-65DA-CDBC8744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hace la regresión logística?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B9057-04D7-B213-B695-39A37B7D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La regresión logística “arregla” este problema porque su fórmula siempre da resultados entre 0 y 1, que son los únicos valores válidos para una probabilidad.</a:t>
            </a:r>
          </a:p>
          <a:p>
            <a:endParaRPr lang="es-CO" dirty="0"/>
          </a:p>
          <a:p>
            <a:r>
              <a:rPr lang="es-CO" dirty="0"/>
              <a:t>En lugar de dibujar una línea recta (como la regresión normal), la logística dibuja una curva en forma de S.</a:t>
            </a:r>
          </a:p>
          <a:p>
            <a:endParaRPr lang="es-CO" dirty="0"/>
          </a:p>
          <a:p>
            <a:r>
              <a:rPr lang="es-CO" dirty="0"/>
              <a:t>Esa curva en S refleja algo muy real: al principio un factor puede no tener mucho efecto, luego crece mucho, y al final se “satura”. Ejemplo: un poco de educación adicional puede aumentar mucho la probabilidad de votar, pero después de cierto nivel, ya casi todos votan y no cambia tanto.</a:t>
            </a:r>
          </a:p>
        </p:txBody>
      </p:sp>
    </p:spTree>
    <p:extLst>
      <p:ext uri="{BB962C8B-B14F-4D97-AF65-F5344CB8AC3E}">
        <p14:creationId xmlns:p14="http://schemas.microsoft.com/office/powerpoint/2010/main" val="14947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520BC-1E0D-632E-1D31-8369E6CE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Probabilidad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32A1C69-DE08-5AB7-6668-8E1CC36E9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O" dirty="0"/>
                  <a:t>Es la manera más común de hablar del </a:t>
                </a:r>
                <a:r>
                  <a:rPr lang="es-CO" b="1" dirty="0"/>
                  <a:t>riesgo o la chance de que ocurra algo</a:t>
                </a:r>
                <a:r>
                  <a:rPr lang="es-CO" dirty="0"/>
                  <a:t>.</a:t>
                </a:r>
              </a:p>
              <a:p>
                <a:r>
                  <a:rPr lang="es-CO" dirty="0"/>
                  <a:t>Siempre va entre </a:t>
                </a:r>
                <a:r>
                  <a:rPr lang="es-CO" b="1" dirty="0"/>
                  <a:t>0 y 1</a:t>
                </a:r>
                <a:r>
                  <a:rPr lang="es-CO" dirty="0"/>
                  <a:t> (0% y 100%).</a:t>
                </a:r>
              </a:p>
              <a:p>
                <a:pPr lvl="1"/>
                <a:r>
                  <a:rPr lang="es-CO" dirty="0"/>
                  <a:t>0 significa imposible.</a:t>
                </a:r>
              </a:p>
              <a:p>
                <a:pPr lvl="1"/>
                <a:r>
                  <a:rPr lang="es-CO" dirty="0"/>
                  <a:t>1 significa seguro.</a:t>
                </a:r>
              </a:p>
              <a:p>
                <a:r>
                  <a:rPr lang="es-CO" b="1" dirty="0"/>
                  <a:t>Ejemplo:</a:t>
                </a:r>
                <a:br>
                  <a:rPr lang="es-CO" dirty="0"/>
                </a:br>
                <a:r>
                  <a:rPr lang="es-CO" dirty="0"/>
                  <a:t>Si en una bolsa hay 10 bolitas y 3 son rojas, la probabilidad de sacar una roja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/>
                        <m:t>𝑝</m:t>
                      </m:r>
                      <m:r>
                        <a:rPr lang="es-CO"/>
                        <m:t>=</m:t>
                      </m:r>
                      <m:f>
                        <m:fPr>
                          <m:ctrlPr>
                            <a:rPr lang="ar-AE" i="1"/>
                          </m:ctrlPr>
                        </m:fPr>
                        <m:num>
                          <m:r>
                            <a:rPr lang="ar-AE"/>
                            <m:t>3</m:t>
                          </m:r>
                        </m:num>
                        <m:den>
                          <m:r>
                            <a:rPr lang="ar-AE"/>
                            <m:t>10</m:t>
                          </m:r>
                        </m:den>
                      </m:f>
                      <m:r>
                        <a:rPr lang="ar-AE"/>
                        <m:t>=0.3 </m:t>
                      </m:r>
                      <m:d>
                        <m:dPr>
                          <m:ctrlPr>
                            <a:rPr lang="ar-AE" i="1"/>
                          </m:ctrlPr>
                        </m:dPr>
                        <m:e>
                          <m:r>
                            <a:rPr lang="ar-AE"/>
                            <m:t>30%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s-CO" b="1" dirty="0"/>
                  <a:t>Ejemplo:</a:t>
                </a:r>
                <a:br>
                  <a:rPr lang="es-CO" dirty="0"/>
                </a:br>
                <a:r>
                  <a:rPr lang="es-CO" dirty="0"/>
                  <a:t>“En esta encuesta, la probabilidad de que una mujer esté empleada es del 60%”.</a:t>
                </a:r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32A1C69-DE08-5AB7-6668-8E1CC36E9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r="-844" b="-14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2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E01AF-75C4-78E4-38D5-4C964FA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Odds</a:t>
            </a:r>
            <a:r>
              <a:rPr lang="es-CO" dirty="0"/>
              <a:t> (</a:t>
            </a:r>
            <a:r>
              <a:rPr lang="es-CO" i="1" dirty="0"/>
              <a:t>chances</a:t>
            </a:r>
            <a:r>
              <a:rPr lang="es-CO" dirty="0"/>
              <a:t>, o razones de momios)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5A55DE-3753-D890-CAA9-2C37CDFDD1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CO" dirty="0"/>
                  <a:t>Son otra forma de expresar la misma idea, pero como </a:t>
                </a:r>
                <a:r>
                  <a:rPr lang="es-CO" b="1" dirty="0"/>
                  <a:t>relación de éxito frente a fracaso</a:t>
                </a:r>
                <a:r>
                  <a:rPr lang="es-CO" dirty="0"/>
                  <a:t>.</a:t>
                </a:r>
              </a:p>
              <a:p>
                <a:r>
                  <a:rPr lang="es-CO" dirty="0"/>
                  <a:t>Se calcula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/>
                        <m:t>𝑜𝑑𝑑𝑠</m:t>
                      </m:r>
                      <m:r>
                        <a:rPr lang="es-CO"/>
                        <m:t>=</m:t>
                      </m:r>
                      <m:f>
                        <m:fPr>
                          <m:ctrlPr>
                            <a:rPr lang="ar-AE" i="1"/>
                          </m:ctrlPr>
                        </m:fPr>
                        <m:num>
                          <m:r>
                            <a:rPr lang="ar-AE" i="1"/>
                            <m:t>𝑝</m:t>
                          </m:r>
                        </m:num>
                        <m:den>
                          <m:r>
                            <a:rPr lang="ar-AE"/>
                            <m:t>1−</m:t>
                          </m:r>
                          <m:r>
                            <a:rPr lang="ar-AE" i="1"/>
                            <m:t>𝑝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r>
                  <a:rPr lang="es-CO" b="1" dirty="0"/>
                  <a:t>Ejemplo con la bolsa:</a:t>
                </a:r>
                <a:endParaRPr lang="es-CO" dirty="0"/>
              </a:p>
              <a:p>
                <a:pPr lvl="1"/>
                <a:r>
                  <a:rPr lang="es-CO" dirty="0"/>
                  <a:t>Probabilidad de sacar roja: 0.3.</a:t>
                </a:r>
              </a:p>
              <a:p>
                <a:pPr lvl="1"/>
                <a:r>
                  <a:rPr lang="es-CO" dirty="0"/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/>
                        <m:t>𝑜𝑑𝑑𝑠</m:t>
                      </m:r>
                      <m:r>
                        <a:rPr lang="es-CO"/>
                        <m:t>=</m:t>
                      </m:r>
                      <m:f>
                        <m:fPr>
                          <m:ctrlPr>
                            <a:rPr lang="ar-AE" i="1"/>
                          </m:ctrlPr>
                        </m:fPr>
                        <m:num>
                          <m:r>
                            <a:rPr lang="ar-AE"/>
                            <m:t>0.3</m:t>
                          </m:r>
                        </m:num>
                        <m:den>
                          <m:r>
                            <a:rPr lang="ar-AE"/>
                            <m:t>0.7</m:t>
                          </m:r>
                        </m:den>
                      </m:f>
                      <m:r>
                        <a:rPr lang="ar-AE"/>
                        <m:t>=0.43</m:t>
                      </m:r>
                    </m:oMath>
                  </m:oMathPara>
                </a14:m>
                <a:endParaRPr lang="ar-AE" dirty="0"/>
              </a:p>
              <a:p>
                <a:r>
                  <a:rPr lang="es-CO" dirty="0"/>
                  <a:t>Eso significa que </a:t>
                </a:r>
                <a:r>
                  <a:rPr lang="es-CO" b="1" dirty="0"/>
                  <a:t>por cada 1 bolita roja, hay 2.3 bolitas que no son rojas</a:t>
                </a:r>
                <a:r>
                  <a:rPr lang="es-CO" dirty="0"/>
                  <a:t>.</a:t>
                </a:r>
              </a:p>
              <a:p>
                <a:r>
                  <a:rPr lang="es-CO" b="1" dirty="0"/>
                  <a:t>Ejemplo social:</a:t>
                </a:r>
                <a:br>
                  <a:rPr lang="es-CO" dirty="0"/>
                </a:br>
                <a:r>
                  <a:rPr lang="es-CO" dirty="0"/>
                  <a:t>Si la probabilidad de votar es 0.75 (75%):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/>
                        <m:t>𝑜𝑑𝑑𝑠</m:t>
                      </m:r>
                      <m:r>
                        <a:rPr lang="es-CO"/>
                        <m:t>=</m:t>
                      </m:r>
                      <m:f>
                        <m:fPr>
                          <m:ctrlPr>
                            <a:rPr lang="ar-AE" i="1"/>
                          </m:ctrlPr>
                        </m:fPr>
                        <m:num>
                          <m:r>
                            <a:rPr lang="ar-AE"/>
                            <m:t>0.75</m:t>
                          </m:r>
                        </m:num>
                        <m:den>
                          <m:r>
                            <a:rPr lang="ar-AE"/>
                            <m:t>0.25</m:t>
                          </m:r>
                        </m:den>
                      </m:f>
                      <m:r>
                        <a:rPr lang="ar-AE"/>
                        <m:t>=3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ar-AE" dirty="0"/>
                  <a:t>→ </a:t>
                </a:r>
                <a:r>
                  <a:rPr lang="es-CO" dirty="0"/>
                  <a:t>Es decir, las chances de votar son </a:t>
                </a:r>
                <a:r>
                  <a:rPr lang="es-CO" b="1" dirty="0"/>
                  <a:t>3 veces más altas que las de no votar</a:t>
                </a:r>
                <a:r>
                  <a:rPr lang="es-CO" dirty="0"/>
                  <a:t>.</a:t>
                </a:r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5A55DE-3753-D890-CAA9-2C37CDFDD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35" b="-8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6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1C63-6A7E-B7B5-5091-591453F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Odds</a:t>
            </a:r>
            <a:r>
              <a:rPr lang="es-CO" dirty="0"/>
              <a:t> Ratio (</a:t>
            </a:r>
            <a:r>
              <a:rPr lang="es-CO" i="1" dirty="0"/>
              <a:t>razón de </a:t>
            </a:r>
            <a:r>
              <a:rPr lang="es-CO" i="1" dirty="0" err="1"/>
              <a:t>odds</a:t>
            </a:r>
            <a:r>
              <a:rPr lang="es-CO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8AFE41-853B-18A7-0B83-AF8A23D89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s-CO" dirty="0"/>
                  <a:t>Compara los </a:t>
                </a:r>
                <a:r>
                  <a:rPr lang="es-CO" i="1" dirty="0" err="1"/>
                  <a:t>odds</a:t>
                </a:r>
                <a:r>
                  <a:rPr lang="es-CO" dirty="0"/>
                  <a:t> entre </a:t>
                </a:r>
                <a:r>
                  <a:rPr lang="es-CO" b="1" dirty="0"/>
                  <a:t>dos grupos o dos situaciones</a:t>
                </a:r>
                <a:r>
                  <a:rPr lang="es-CO" dirty="0"/>
                  <a:t>.</a:t>
                </a:r>
              </a:p>
              <a:p>
                <a:pPr lvl="1"/>
                <a:r>
                  <a:rPr lang="es-CO" dirty="0"/>
                  <a:t>Fórmula: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/>
                        <m:t>𝑂𝑅</m:t>
                      </m:r>
                      <m:r>
                        <a:rPr lang="es-CO"/>
                        <m:t>=</m:t>
                      </m:r>
                      <m:f>
                        <m:fPr>
                          <m:ctrlPr>
                            <a:rPr lang="ar-AE" i="1"/>
                          </m:ctrlPr>
                        </m:fPr>
                        <m:num>
                          <m:r>
                            <a:rPr lang="ar-AE" i="1"/>
                            <m:t>𝑜𝑑𝑑𝑠</m:t>
                          </m:r>
                          <m:r>
                            <m:rPr>
                              <m:lit/>
                            </m:rPr>
                            <a:rPr lang="ar-AE"/>
                            <m:t>_</m:t>
                          </m:r>
                          <m:r>
                            <a:rPr lang="ar-AE" i="1"/>
                            <m:t>𝑔𝑟𝑢𝑝𝑜𝐴</m:t>
                          </m:r>
                        </m:num>
                        <m:den>
                          <m:r>
                            <a:rPr lang="ar-AE" i="1"/>
                            <m:t>𝑜𝑑𝑑𝑠</m:t>
                          </m:r>
                          <m:r>
                            <m:rPr>
                              <m:lit/>
                            </m:rPr>
                            <a:rPr lang="ar-AE"/>
                            <m:t>_</m:t>
                          </m:r>
                          <m:r>
                            <a:rPr lang="ar-AE" i="1"/>
                            <m:t>𝑔𝑟𝑢𝑝𝑜𝐵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r>
                  <a:rPr lang="es-CO" b="1" dirty="0"/>
                  <a:t>Ejemplo en salud:</a:t>
                </a:r>
                <a:endParaRPr lang="es-CO" dirty="0"/>
              </a:p>
              <a:p>
                <a:pPr lvl="1"/>
                <a:r>
                  <a:rPr lang="es-CO" dirty="0"/>
                  <a:t>Grupo A (personas fumadoras): probabilidad de enfermedad = 0.4 → </a:t>
                </a:r>
                <a:r>
                  <a:rPr lang="es-CO" dirty="0" err="1"/>
                  <a:t>odds</a:t>
                </a:r>
                <a:r>
                  <a:rPr lang="es-CO" dirty="0"/>
                  <a:t> = 0.4/0.6 = 0.67.</a:t>
                </a:r>
              </a:p>
              <a:p>
                <a:pPr lvl="1"/>
                <a:r>
                  <a:rPr lang="es-CO" dirty="0"/>
                  <a:t>Grupo B (no fumadoras): probabilidad de enfermedad = 0.2 → </a:t>
                </a:r>
                <a:r>
                  <a:rPr lang="es-CO" dirty="0" err="1"/>
                  <a:t>odds</a:t>
                </a:r>
                <a:r>
                  <a:rPr lang="es-CO" dirty="0"/>
                  <a:t> = 0.2/0.8 = 0.25.</a:t>
                </a:r>
              </a:p>
              <a:p>
                <a:pPr lvl="1"/>
                <a:r>
                  <a:rPr lang="es-CO" dirty="0"/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/>
                        <m:t>𝑂𝑅</m:t>
                      </m:r>
                      <m:r>
                        <a:rPr lang="es-CO"/>
                        <m:t>=</m:t>
                      </m:r>
                      <m:f>
                        <m:fPr>
                          <m:ctrlPr>
                            <a:rPr lang="ar-AE" i="1"/>
                          </m:ctrlPr>
                        </m:fPr>
                        <m:num>
                          <m:r>
                            <a:rPr lang="ar-AE"/>
                            <m:t>0.67</m:t>
                          </m:r>
                        </m:num>
                        <m:den>
                          <m:r>
                            <a:rPr lang="ar-AE"/>
                            <m:t>0.25</m:t>
                          </m:r>
                        </m:den>
                      </m:f>
                      <m:r>
                        <a:rPr lang="ar-AE"/>
                        <m:t>=2.68</m:t>
                      </m:r>
                    </m:oMath>
                  </m:oMathPara>
                </a14:m>
                <a:endParaRPr lang="ar-AE" dirty="0"/>
              </a:p>
              <a:p>
                <a:endParaRPr lang="es-CO" dirty="0"/>
              </a:p>
              <a:p>
                <a:r>
                  <a:rPr lang="es-CO" dirty="0"/>
                  <a:t>Interpretación: </a:t>
                </a:r>
                <a:r>
                  <a:rPr lang="es-CO" b="1" dirty="0"/>
                  <a:t>los fumadores tienen 2.7 veces más chances de enfermarse que los no fumadores</a:t>
                </a:r>
                <a:r>
                  <a:rPr lang="es-CO" dirty="0"/>
                  <a:t>.</a:t>
                </a:r>
              </a:p>
              <a:p>
                <a:endParaRPr lang="es-CO" b="1" dirty="0"/>
              </a:p>
              <a:p>
                <a:r>
                  <a:rPr lang="es-CO" b="1" dirty="0"/>
                  <a:t>Regla de oro para interpretarlos:</a:t>
                </a:r>
                <a:endParaRPr lang="es-CO" dirty="0"/>
              </a:p>
              <a:p>
                <a:pPr lvl="1"/>
                <a:r>
                  <a:rPr lang="es-CO" dirty="0"/>
                  <a:t>OR = 1 → no hay diferencia entre grupos.</a:t>
                </a:r>
              </a:p>
              <a:p>
                <a:pPr lvl="1"/>
                <a:r>
                  <a:rPr lang="es-CO" dirty="0"/>
                  <a:t>OR &gt; 1 → el evento es más probable en el grupo A.</a:t>
                </a:r>
              </a:p>
              <a:p>
                <a:pPr lvl="1"/>
                <a:r>
                  <a:rPr lang="es-CO" dirty="0"/>
                  <a:t>OR &lt; 1 → el evento es menos probable en el grupo A.</a:t>
                </a:r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8AFE41-853B-18A7-0B83-AF8A23D89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17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5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1310</Words>
  <Application>Microsoft Macintosh PowerPoint</Application>
  <PresentationFormat>Panorámica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Tema de Office</vt:lpstr>
      <vt:lpstr>Regresión logística</vt:lpstr>
      <vt:lpstr>La regresión lineal no sirve para probabilidades</vt:lpstr>
      <vt:lpstr>Los supuestos de OLS se rompen con Ybinaria</vt:lpstr>
      <vt:lpstr>Los supuestos de OLS se rompen con Ybinaria</vt:lpstr>
      <vt:lpstr>Los supuestos de OLS se rompen con Ybinaria</vt:lpstr>
      <vt:lpstr>¿Qué hace la regresión logística?</vt:lpstr>
      <vt:lpstr>Probabilidad</vt:lpstr>
      <vt:lpstr>Odds (chances, o razones de momios)</vt:lpstr>
      <vt:lpstr>Odds Ratio (razón de odds)</vt:lpstr>
      <vt:lpstr>Modelo ejemplo</vt:lpstr>
      <vt:lpstr>Interpretación de coeficientes</vt:lpstr>
      <vt:lpstr>Ajuste del modelo</vt:lpstr>
      <vt:lpstr>Interpretación de odds ratio</vt:lpstr>
      <vt:lpstr>Qué pasa si las odds son menores a 1?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Escobar Váquiro</dc:creator>
  <cp:lastModifiedBy>Natalia Escobar Váquiro</cp:lastModifiedBy>
  <cp:revision>1</cp:revision>
  <dcterms:created xsi:type="dcterms:W3CDTF">2025-10-01T01:56:40Z</dcterms:created>
  <dcterms:modified xsi:type="dcterms:W3CDTF">2025-10-01T02:49:32Z</dcterms:modified>
</cp:coreProperties>
</file>