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7" r:id="rId5"/>
    <p:sldId id="319" r:id="rId6"/>
    <p:sldId id="320" r:id="rId7"/>
    <p:sldId id="309" r:id="rId8"/>
    <p:sldId id="263" r:id="rId9"/>
    <p:sldId id="310" r:id="rId10"/>
    <p:sldId id="311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5405" autoAdjust="0"/>
  </p:normalViewPr>
  <p:slideViewPr>
    <p:cSldViewPr snapToGrid="0">
      <p:cViewPr varScale="1">
        <p:scale>
          <a:sx n="92" d="100"/>
          <a:sy n="92" d="100"/>
        </p:scale>
        <p:origin x="295" y="5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s-east-2vbepwawac.auth.us-east-2.amazoncognito.com/login?client_id=auuh9hg8kqj9411lt5mdil3p6&amp;redirect_uri=https%3A%2F%2Fmain.d3fe9g6eu8dkfj.amplifyapp.com%2Fmain&amp;response_type=code&amp;scope=email+openid+phon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ogin.veevavault.com/auth/logi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pPr algn="r"/>
            <a:r>
              <a:rPr lang="en-US" dirty="0"/>
              <a:t>Veeve: Candidate Case Study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/>
              <a:t>Candidate: Natalya Sniff</a:t>
            </a:r>
            <a:br>
              <a:rPr lang="en-US" sz="2400" dirty="0"/>
            </a:br>
            <a:r>
              <a:rPr lang="en-US" sz="2400" dirty="0"/>
              <a:t>Date: 08/07/2025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A4B1-2313-E66B-8603-46819005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872" y="519545"/>
            <a:ext cx="10360152" cy="914400"/>
          </a:xfrm>
        </p:spPr>
        <p:txBody>
          <a:bodyPr/>
          <a:lstStyle/>
          <a:p>
            <a:r>
              <a:rPr lang="en-US" dirty="0"/>
              <a:t>Technical Requirements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1F863-6D95-DF00-81BC-8E7A08603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DF031-9D52-AB5C-4415-7B7427ACDB11}"/>
              </a:ext>
            </a:extLst>
          </p:cNvPr>
          <p:cNvSpPr txBox="1"/>
          <p:nvPr/>
        </p:nvSpPr>
        <p:spPr>
          <a:xfrm>
            <a:off x="678526" y="1346660"/>
            <a:ext cx="982460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Website</a:t>
            </a:r>
          </a:p>
          <a:p>
            <a:r>
              <a:rPr lang="en-US" dirty="0"/>
              <a:t>− Build a website for the HCP to find the appropriate MSL</a:t>
            </a:r>
          </a:p>
          <a:p>
            <a:r>
              <a:rPr lang="en-US" dirty="0"/>
              <a:t>− The form should contain fields for HCPs at minimum</a:t>
            </a:r>
          </a:p>
          <a:p>
            <a:r>
              <a:rPr lang="en-US" dirty="0"/>
              <a:t>• HCP Name, HCP Email or Phone, NPI Number, Dropdown list of Therapeutic Areas, Zip Code</a:t>
            </a:r>
          </a:p>
          <a:p>
            <a:r>
              <a:rPr lang="en-US" dirty="0"/>
              <a:t>− Upon Submit, the form should send fields data to search for MSL in Vault CRM</a:t>
            </a:r>
          </a:p>
          <a:p>
            <a:r>
              <a:rPr lang="en-US" dirty="0"/>
              <a:t>• Receive MSL information from Vault CRM</a:t>
            </a:r>
          </a:p>
          <a:p>
            <a:r>
              <a:rPr lang="en-US" dirty="0"/>
              <a:t>− Display the MSL information from Vault CRM to the HCP on the Website</a:t>
            </a:r>
          </a:p>
          <a:p>
            <a:r>
              <a:rPr lang="en-US" dirty="0"/>
              <a:t>• Allow HCP to download Contact Card</a:t>
            </a:r>
          </a:p>
          <a:p>
            <a:r>
              <a:rPr lang="en-US" dirty="0"/>
              <a:t>• Allow HCP to send request for call back from the MSL</a:t>
            </a:r>
          </a:p>
          <a:p>
            <a:endParaRPr lang="en-US" dirty="0"/>
          </a:p>
          <a:p>
            <a:r>
              <a:rPr lang="en-US" dirty="0"/>
              <a:t>• Vault CRM</a:t>
            </a:r>
          </a:p>
          <a:p>
            <a:r>
              <a:rPr lang="en-US" dirty="0"/>
              <a:t>− Build a Custom Web API that will search for MSL based on info from website</a:t>
            </a:r>
          </a:p>
          <a:p>
            <a:r>
              <a:rPr lang="en-US" dirty="0"/>
              <a:t>• Find MSL based on Zip Code and Therapeutic Area</a:t>
            </a:r>
          </a:p>
          <a:p>
            <a:r>
              <a:rPr lang="en-US" dirty="0"/>
              <a:t>• If MSL is not available, find the Manager of the MSL</a:t>
            </a:r>
          </a:p>
          <a:p>
            <a:r>
              <a:rPr lang="en-US" dirty="0"/>
              <a:t>− Surface the callback request from HCP to the MSL in Vault CRM</a:t>
            </a:r>
          </a:p>
          <a:p>
            <a:r>
              <a:rPr lang="en-US" dirty="0"/>
              <a:t>• Show callback channel</a:t>
            </a:r>
          </a:p>
          <a:p>
            <a:r>
              <a:rPr lang="en-US" dirty="0"/>
              <a:t>− Build a report or custom page to display effectiveness of this channel</a:t>
            </a:r>
          </a:p>
        </p:txBody>
      </p:sp>
    </p:spTree>
    <p:extLst>
      <p:ext uri="{BB962C8B-B14F-4D97-AF65-F5344CB8AC3E}">
        <p14:creationId xmlns:p14="http://schemas.microsoft.com/office/powerpoint/2010/main" val="377312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E1E2-2C3A-936D-112F-D0D91481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1C11-1ECC-556D-2D48-1884F32BEED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78174" y="2139594"/>
            <a:ext cx="6753065" cy="38404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Assumed that logged into web application user is the healthcare provider (HCP)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Assumed that in Veeve Vault are multiple companies, that differ by zip code location and therapeutical areas.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Assumed that medical science liaison is determined by department they are in (MSL)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Assumed that medical science liaison would not have title of manager and would have ‘specialist’ word in the title (subject to change)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5D0E8-9D47-181A-29C3-9DDBA9E66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5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93618"/>
            <a:ext cx="7534656" cy="914400"/>
          </a:xfrm>
        </p:spPr>
        <p:txBody>
          <a:bodyPr/>
          <a:lstStyle/>
          <a:p>
            <a:r>
              <a:rPr lang="en-US" sz="3200" dirty="0"/>
              <a:t>Current system components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AWS Amplify application for FE of web application</a:t>
            </a:r>
          </a:p>
          <a:p>
            <a:r>
              <a:rPr lang="en-US" dirty="0"/>
              <a:t>AWS Lambda to process requests to Veeve Vault</a:t>
            </a:r>
          </a:p>
          <a:p>
            <a:r>
              <a:rPr lang="en-US" dirty="0"/>
              <a:t>Veeve Vault Custom Web API</a:t>
            </a:r>
          </a:p>
          <a:p>
            <a:r>
              <a:rPr lang="en-US" dirty="0"/>
              <a:t>Veeve Vault triggers to update Picklist values and send Notifications about received request</a:t>
            </a:r>
          </a:p>
          <a:p>
            <a:r>
              <a:rPr lang="en-US" dirty="0"/>
              <a:t>Veeve Vault Notifications </a:t>
            </a:r>
          </a:p>
          <a:p>
            <a:r>
              <a:rPr lang="en-US" dirty="0"/>
              <a:t>Veeve Vault Reporting and Dashboard to track effectiveness of the process</a:t>
            </a:r>
          </a:p>
          <a:p>
            <a:r>
              <a:rPr lang="en-US" dirty="0"/>
              <a:t>Important links: </a:t>
            </a:r>
          </a:p>
          <a:p>
            <a:pPr lvl="1"/>
            <a:r>
              <a:rPr lang="en-US" dirty="0">
                <a:hlinkClick r:id="rId3"/>
              </a:rPr>
              <a:t>Users Pool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Veeve Vault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129" y="336620"/>
            <a:ext cx="7534656" cy="914400"/>
          </a:xfrm>
        </p:spPr>
        <p:txBody>
          <a:bodyPr anchor="b">
            <a:normAutofit/>
          </a:bodyPr>
          <a:lstStyle/>
          <a:p>
            <a:r>
              <a:rPr lang="en-US" dirty="0"/>
              <a:t>Current System Diagram 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193F025B-7BF2-57B7-0D61-01C6887BD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F83E26-5255-A591-7330-F0227526C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976" y="1528135"/>
            <a:ext cx="9478083" cy="45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7967749" cy="4020866"/>
          </a:xfrm>
        </p:spPr>
        <p:txBody>
          <a:bodyPr/>
          <a:lstStyle/>
          <a:p>
            <a:r>
              <a:rPr lang="en-US" dirty="0"/>
              <a:t>To accommodate potential new features (such as process continuity and data retractability), as well as utilization growth, following system upgrades are proposed</a:t>
            </a:r>
          </a:p>
          <a:p>
            <a:pPr lvl="1"/>
            <a:r>
              <a:rPr lang="en-US" dirty="0"/>
              <a:t>Dynamo DB</a:t>
            </a:r>
          </a:p>
          <a:p>
            <a:pPr lvl="1"/>
            <a:r>
              <a:rPr lang="en-US" dirty="0"/>
              <a:t>Amazon Simple Queue Service (Amazon SQS) queue.</a:t>
            </a:r>
          </a:p>
          <a:p>
            <a:pPr lvl="1"/>
            <a:r>
              <a:rPr lang="en-US" dirty="0"/>
              <a:t>Veeve Vault Spark messaging</a:t>
            </a:r>
          </a:p>
          <a:p>
            <a:pPr lvl="1"/>
            <a:r>
              <a:rPr lang="en-US" dirty="0"/>
              <a:t>OAuth2/OIDC Delegated Requests Authorization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AB258B-6A05-B607-8FEA-CDABFDDB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enhancements</a:t>
            </a: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4" y="457200"/>
            <a:ext cx="10360152" cy="914400"/>
          </a:xfrm>
        </p:spPr>
        <p:txBody>
          <a:bodyPr/>
          <a:lstStyle/>
          <a:p>
            <a:r>
              <a:rPr lang="en-US" sz="3200" dirty="0"/>
              <a:t>Future Enhancements System Diagram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5CAE5E-3AD9-0F14-6CF8-146181087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144" y="1371600"/>
            <a:ext cx="7649161" cy="504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Natalya SNIFF</a:t>
            </a:r>
          </a:p>
          <a:p>
            <a:r>
              <a:rPr lang="en-US" dirty="0"/>
              <a:t>678-986-9046</a:t>
            </a:r>
          </a:p>
          <a:p>
            <a:pPr lvl="1"/>
            <a:r>
              <a:rPr lang="en-US" dirty="0"/>
              <a:t>natalyasniff@gmail.com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{C60B0B4F-3310-45ED-BB64-5CEE9B6DC020}tf11964407_win32</Template>
  <TotalTime>6811</TotalTime>
  <Words>402</Words>
  <Application>Microsoft Office PowerPoint</Application>
  <PresentationFormat>Widescreen</PresentationFormat>
  <Paragraphs>58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Gill Sans Nova Light</vt:lpstr>
      <vt:lpstr>Sagona Book</vt:lpstr>
      <vt:lpstr>Custom</vt:lpstr>
      <vt:lpstr>Veeve: Candidate Case Study   Candidate: Natalya Sniff Date: 08/07/2025</vt:lpstr>
      <vt:lpstr>Technical Requirements</vt:lpstr>
      <vt:lpstr>Assumptions</vt:lpstr>
      <vt:lpstr>Current system components</vt:lpstr>
      <vt:lpstr>Current System Diagram </vt:lpstr>
      <vt:lpstr>Proposed enhancements</vt:lpstr>
      <vt:lpstr>Future Enhancements System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Natalya Sniff</dc:creator>
  <cp:lastModifiedBy>Natalya Sniff</cp:lastModifiedBy>
  <cp:revision>8</cp:revision>
  <dcterms:created xsi:type="dcterms:W3CDTF">2025-07-31T22:48:58Z</dcterms:created>
  <dcterms:modified xsi:type="dcterms:W3CDTF">2025-08-07T18:13:44Z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