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2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70" r:id="rId7"/>
    <p:sldId id="266" r:id="rId8"/>
    <p:sldId id="267" r:id="rId9"/>
    <p:sldId id="269" r:id="rId10"/>
    <p:sldId id="268" r:id="rId11"/>
    <p:sldId id="262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F86644-3363-497E-A005-AD2DA932AFBC}" type="doc">
      <dgm:prSet loTypeId="urn:microsoft.com/office/officeart/2005/8/layout/hierarchy1" loCatId="hierarchy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610611B-DD72-4C73-B7EE-A78C71AC9F95}">
      <dgm:prSet/>
      <dgm:spPr/>
      <dgm:t>
        <a:bodyPr/>
        <a:lstStyle/>
        <a:p>
          <a:r>
            <a:rPr lang="ru-RU"/>
            <a:t>Проблема умышленного изменения данных может затрагивать множество компаний, так как подделывание каких-либо данных будь это оценки или отчеты может привести к серьезным последствиям.</a:t>
          </a:r>
          <a:endParaRPr lang="en-US"/>
        </a:p>
      </dgm:t>
    </dgm:pt>
    <dgm:pt modelId="{AB50C533-719E-419E-A1E3-00F2C4CE569B}" type="parTrans" cxnId="{EB7307D9-3985-4D52-8581-B199EBC42AA1}">
      <dgm:prSet/>
      <dgm:spPr/>
      <dgm:t>
        <a:bodyPr/>
        <a:lstStyle/>
        <a:p>
          <a:endParaRPr lang="en-US"/>
        </a:p>
      </dgm:t>
    </dgm:pt>
    <dgm:pt modelId="{35718F24-37F4-4B56-B873-85562BAF8D59}" type="sibTrans" cxnId="{EB7307D9-3985-4D52-8581-B199EBC42AA1}">
      <dgm:prSet/>
      <dgm:spPr/>
      <dgm:t>
        <a:bodyPr/>
        <a:lstStyle/>
        <a:p>
          <a:endParaRPr lang="en-US"/>
        </a:p>
      </dgm:t>
    </dgm:pt>
    <dgm:pt modelId="{042D5CDA-9EF5-4467-9C50-62F36C7B84CD}">
      <dgm:prSet/>
      <dgm:spPr/>
      <dgm:t>
        <a:bodyPr/>
        <a:lstStyle/>
        <a:p>
          <a:r>
            <a:rPr lang="ru-RU"/>
            <a:t>Преимущество нашего проекта – </a:t>
          </a:r>
          <a:r>
            <a:rPr lang="ru-RU" b="1"/>
            <a:t>надежность</a:t>
          </a:r>
          <a:r>
            <a:rPr lang="ru-RU"/>
            <a:t>, так как ни один пользователь не сможет подделать свои данные в рейтинге. Это достигается за счет децентрализованной системы.</a:t>
          </a:r>
          <a:endParaRPr lang="en-US"/>
        </a:p>
      </dgm:t>
    </dgm:pt>
    <dgm:pt modelId="{A2565E5B-0EA5-47F0-BE70-77AB11548A19}" type="parTrans" cxnId="{6DB64DD2-9027-4531-87B6-D2208AB3F83D}">
      <dgm:prSet/>
      <dgm:spPr/>
      <dgm:t>
        <a:bodyPr/>
        <a:lstStyle/>
        <a:p>
          <a:endParaRPr lang="en-US"/>
        </a:p>
      </dgm:t>
    </dgm:pt>
    <dgm:pt modelId="{C7C1440B-99D9-4E27-BA18-A82F501BF4D7}" type="sibTrans" cxnId="{6DB64DD2-9027-4531-87B6-D2208AB3F83D}">
      <dgm:prSet/>
      <dgm:spPr/>
      <dgm:t>
        <a:bodyPr/>
        <a:lstStyle/>
        <a:p>
          <a:endParaRPr lang="en-US"/>
        </a:p>
      </dgm:t>
    </dgm:pt>
    <dgm:pt modelId="{8F9A63FE-154E-432E-936C-5412CBCC7947}" type="pres">
      <dgm:prSet presAssocID="{5EF86644-3363-497E-A005-AD2DA932AF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A47EF2D-B48E-474C-8285-F5421D9FF9E2}" type="pres">
      <dgm:prSet presAssocID="{7610611B-DD72-4C73-B7EE-A78C71AC9F95}" presName="hierRoot1" presStyleCnt="0"/>
      <dgm:spPr/>
    </dgm:pt>
    <dgm:pt modelId="{E846B7D8-E88E-41D0-8321-0974D97A42B8}" type="pres">
      <dgm:prSet presAssocID="{7610611B-DD72-4C73-B7EE-A78C71AC9F95}" presName="composite" presStyleCnt="0"/>
      <dgm:spPr/>
    </dgm:pt>
    <dgm:pt modelId="{4B8C47E0-BD93-45FA-B103-24422B03DF22}" type="pres">
      <dgm:prSet presAssocID="{7610611B-DD72-4C73-B7EE-A78C71AC9F95}" presName="background" presStyleLbl="node0" presStyleIdx="0" presStyleCnt="2"/>
      <dgm:spPr/>
    </dgm:pt>
    <dgm:pt modelId="{A7928F85-483E-44BE-B532-95F04CE7C13E}" type="pres">
      <dgm:prSet presAssocID="{7610611B-DD72-4C73-B7EE-A78C71AC9F95}" presName="text" presStyleLbl="fgAcc0" presStyleIdx="0" presStyleCnt="2">
        <dgm:presLayoutVars>
          <dgm:chPref val="3"/>
        </dgm:presLayoutVars>
      </dgm:prSet>
      <dgm:spPr/>
    </dgm:pt>
    <dgm:pt modelId="{A4190238-16CE-497E-893D-E6D325CC3FFE}" type="pres">
      <dgm:prSet presAssocID="{7610611B-DD72-4C73-B7EE-A78C71AC9F95}" presName="hierChild2" presStyleCnt="0"/>
      <dgm:spPr/>
    </dgm:pt>
    <dgm:pt modelId="{FB44E117-BD04-4638-9217-FF620B83405F}" type="pres">
      <dgm:prSet presAssocID="{042D5CDA-9EF5-4467-9C50-62F36C7B84CD}" presName="hierRoot1" presStyleCnt="0"/>
      <dgm:spPr/>
    </dgm:pt>
    <dgm:pt modelId="{D00129E7-6CC9-4247-9EE2-27872678A803}" type="pres">
      <dgm:prSet presAssocID="{042D5CDA-9EF5-4467-9C50-62F36C7B84CD}" presName="composite" presStyleCnt="0"/>
      <dgm:spPr/>
    </dgm:pt>
    <dgm:pt modelId="{FA23E061-E7BD-4FFD-A494-30FAC8EE7A60}" type="pres">
      <dgm:prSet presAssocID="{042D5CDA-9EF5-4467-9C50-62F36C7B84CD}" presName="background" presStyleLbl="node0" presStyleIdx="1" presStyleCnt="2"/>
      <dgm:spPr/>
    </dgm:pt>
    <dgm:pt modelId="{B98DE029-2E6C-4023-96CB-4C5DE71B0745}" type="pres">
      <dgm:prSet presAssocID="{042D5CDA-9EF5-4467-9C50-62F36C7B84CD}" presName="text" presStyleLbl="fgAcc0" presStyleIdx="1" presStyleCnt="2">
        <dgm:presLayoutVars>
          <dgm:chPref val="3"/>
        </dgm:presLayoutVars>
      </dgm:prSet>
      <dgm:spPr/>
    </dgm:pt>
    <dgm:pt modelId="{CA5A1CF3-4423-4E83-9D9F-1D1C8F8BB916}" type="pres">
      <dgm:prSet presAssocID="{042D5CDA-9EF5-4467-9C50-62F36C7B84CD}" presName="hierChild2" presStyleCnt="0"/>
      <dgm:spPr/>
    </dgm:pt>
  </dgm:ptLst>
  <dgm:cxnLst>
    <dgm:cxn modelId="{FECD1224-DA81-4C0C-93DE-509A991495AB}" type="presOf" srcId="{5EF86644-3363-497E-A005-AD2DA932AFBC}" destId="{8F9A63FE-154E-432E-936C-5412CBCC7947}" srcOrd="0" destOrd="0" presId="urn:microsoft.com/office/officeart/2005/8/layout/hierarchy1"/>
    <dgm:cxn modelId="{7C717E64-486B-41F0-BDCE-8BA14796C331}" type="presOf" srcId="{042D5CDA-9EF5-4467-9C50-62F36C7B84CD}" destId="{B98DE029-2E6C-4023-96CB-4C5DE71B0745}" srcOrd="0" destOrd="0" presId="urn:microsoft.com/office/officeart/2005/8/layout/hierarchy1"/>
    <dgm:cxn modelId="{22BE218C-77CE-4404-A9B4-8D0A4DBBA5A1}" type="presOf" srcId="{7610611B-DD72-4C73-B7EE-A78C71AC9F95}" destId="{A7928F85-483E-44BE-B532-95F04CE7C13E}" srcOrd="0" destOrd="0" presId="urn:microsoft.com/office/officeart/2005/8/layout/hierarchy1"/>
    <dgm:cxn modelId="{6DB64DD2-9027-4531-87B6-D2208AB3F83D}" srcId="{5EF86644-3363-497E-A005-AD2DA932AFBC}" destId="{042D5CDA-9EF5-4467-9C50-62F36C7B84CD}" srcOrd="1" destOrd="0" parTransId="{A2565E5B-0EA5-47F0-BE70-77AB11548A19}" sibTransId="{C7C1440B-99D9-4E27-BA18-A82F501BF4D7}"/>
    <dgm:cxn modelId="{EB7307D9-3985-4D52-8581-B199EBC42AA1}" srcId="{5EF86644-3363-497E-A005-AD2DA932AFBC}" destId="{7610611B-DD72-4C73-B7EE-A78C71AC9F95}" srcOrd="0" destOrd="0" parTransId="{AB50C533-719E-419E-A1E3-00F2C4CE569B}" sibTransId="{35718F24-37F4-4B56-B873-85562BAF8D59}"/>
    <dgm:cxn modelId="{26921C83-1F83-4C6F-AE5B-198CEE765D64}" type="presParOf" srcId="{8F9A63FE-154E-432E-936C-5412CBCC7947}" destId="{2A47EF2D-B48E-474C-8285-F5421D9FF9E2}" srcOrd="0" destOrd="0" presId="urn:microsoft.com/office/officeart/2005/8/layout/hierarchy1"/>
    <dgm:cxn modelId="{13976467-BA02-4AC5-8DAD-52A83FB81A1E}" type="presParOf" srcId="{2A47EF2D-B48E-474C-8285-F5421D9FF9E2}" destId="{E846B7D8-E88E-41D0-8321-0974D97A42B8}" srcOrd="0" destOrd="0" presId="urn:microsoft.com/office/officeart/2005/8/layout/hierarchy1"/>
    <dgm:cxn modelId="{A1CA7B2D-3271-43DE-985D-2993EA946B26}" type="presParOf" srcId="{E846B7D8-E88E-41D0-8321-0974D97A42B8}" destId="{4B8C47E0-BD93-45FA-B103-24422B03DF22}" srcOrd="0" destOrd="0" presId="urn:microsoft.com/office/officeart/2005/8/layout/hierarchy1"/>
    <dgm:cxn modelId="{E2FB6901-C86B-4A68-AC15-3BDE9B96C325}" type="presParOf" srcId="{E846B7D8-E88E-41D0-8321-0974D97A42B8}" destId="{A7928F85-483E-44BE-B532-95F04CE7C13E}" srcOrd="1" destOrd="0" presId="urn:microsoft.com/office/officeart/2005/8/layout/hierarchy1"/>
    <dgm:cxn modelId="{3F2D2628-5D91-4158-B8D6-FF30E7723646}" type="presParOf" srcId="{2A47EF2D-B48E-474C-8285-F5421D9FF9E2}" destId="{A4190238-16CE-497E-893D-E6D325CC3FFE}" srcOrd="1" destOrd="0" presId="urn:microsoft.com/office/officeart/2005/8/layout/hierarchy1"/>
    <dgm:cxn modelId="{1316A0B5-9665-4CD9-936D-AEE13FD46CDC}" type="presParOf" srcId="{8F9A63FE-154E-432E-936C-5412CBCC7947}" destId="{FB44E117-BD04-4638-9217-FF620B83405F}" srcOrd="1" destOrd="0" presId="urn:microsoft.com/office/officeart/2005/8/layout/hierarchy1"/>
    <dgm:cxn modelId="{4C031CBA-6CC4-4042-98F4-D93B3BE12A75}" type="presParOf" srcId="{FB44E117-BD04-4638-9217-FF620B83405F}" destId="{D00129E7-6CC9-4247-9EE2-27872678A803}" srcOrd="0" destOrd="0" presId="urn:microsoft.com/office/officeart/2005/8/layout/hierarchy1"/>
    <dgm:cxn modelId="{D0DF1E57-791F-41DD-9512-09293C03B314}" type="presParOf" srcId="{D00129E7-6CC9-4247-9EE2-27872678A803}" destId="{FA23E061-E7BD-4FFD-A494-30FAC8EE7A60}" srcOrd="0" destOrd="0" presId="urn:microsoft.com/office/officeart/2005/8/layout/hierarchy1"/>
    <dgm:cxn modelId="{10FC53B8-7AA2-41F0-8855-9E7CED161E5B}" type="presParOf" srcId="{D00129E7-6CC9-4247-9EE2-27872678A803}" destId="{B98DE029-2E6C-4023-96CB-4C5DE71B0745}" srcOrd="1" destOrd="0" presId="urn:microsoft.com/office/officeart/2005/8/layout/hierarchy1"/>
    <dgm:cxn modelId="{FEBDBB64-D109-45B7-8906-2483FACE6CF6}" type="presParOf" srcId="{FB44E117-BD04-4638-9217-FF620B83405F}" destId="{CA5A1CF3-4423-4E83-9D9F-1D1C8F8BB91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C47E0-BD93-45FA-B103-24422B03DF22}">
      <dsp:nvSpPr>
        <dsp:cNvPr id="0" name=""/>
        <dsp:cNvSpPr/>
      </dsp:nvSpPr>
      <dsp:spPr>
        <a:xfrm>
          <a:off x="238000" y="992"/>
          <a:ext cx="4193827" cy="26630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928F85-483E-44BE-B532-95F04CE7C13E}">
      <dsp:nvSpPr>
        <dsp:cNvPr id="0" name=""/>
        <dsp:cNvSpPr/>
      </dsp:nvSpPr>
      <dsp:spPr>
        <a:xfrm>
          <a:off x="703981" y="443674"/>
          <a:ext cx="4193827" cy="2663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Проблема умышленного изменения данных может затрагивать множество компаний, так как подделывание каких-либо данных будь это оценки или отчеты может привести к серьезным последствиям.</a:t>
          </a:r>
          <a:endParaRPr lang="en-US" sz="2100" kern="1200"/>
        </a:p>
      </dsp:txBody>
      <dsp:txXfrm>
        <a:off x="781980" y="521673"/>
        <a:ext cx="4037829" cy="2507082"/>
      </dsp:txXfrm>
    </dsp:sp>
    <dsp:sp modelId="{FA23E061-E7BD-4FFD-A494-30FAC8EE7A60}">
      <dsp:nvSpPr>
        <dsp:cNvPr id="0" name=""/>
        <dsp:cNvSpPr/>
      </dsp:nvSpPr>
      <dsp:spPr>
        <a:xfrm>
          <a:off x="5363790" y="992"/>
          <a:ext cx="4193827" cy="26630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98DE029-2E6C-4023-96CB-4C5DE71B0745}">
      <dsp:nvSpPr>
        <dsp:cNvPr id="0" name=""/>
        <dsp:cNvSpPr/>
      </dsp:nvSpPr>
      <dsp:spPr>
        <a:xfrm>
          <a:off x="5829771" y="443674"/>
          <a:ext cx="4193827" cy="2663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Преимущество нашего проекта – </a:t>
          </a:r>
          <a:r>
            <a:rPr lang="ru-RU" sz="2100" b="1" kern="1200"/>
            <a:t>надежность</a:t>
          </a:r>
          <a:r>
            <a:rPr lang="ru-RU" sz="2100" kern="1200"/>
            <a:t>, так как ни один пользователь не сможет подделать свои данные в рейтинге. Это достигается за счет децентрализованной системы.</a:t>
          </a:r>
          <a:endParaRPr lang="en-US" sz="2100" kern="1200"/>
        </a:p>
      </dsp:txBody>
      <dsp:txXfrm>
        <a:off x="5907770" y="521673"/>
        <a:ext cx="4037829" cy="2507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638FF-2DE2-403C-A4D5-4CDBD615A748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576B4-485B-4907-9ACB-A89A636899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26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576B4-485B-4907-9ACB-A89A6368993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95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9D76-BF6D-4726-9D01-DC6F24110FE2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D7E5-727C-4918-AA6D-C03DB1428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87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9D76-BF6D-4726-9D01-DC6F24110FE2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D7E5-727C-4918-AA6D-C03DB1428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57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9D76-BF6D-4726-9D01-DC6F24110FE2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D7E5-727C-4918-AA6D-C03DB1428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38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9D76-BF6D-4726-9D01-DC6F24110FE2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D7E5-727C-4918-AA6D-C03DB1428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77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9D76-BF6D-4726-9D01-DC6F24110FE2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D7E5-727C-4918-AA6D-C03DB1428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07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9D76-BF6D-4726-9D01-DC6F24110FE2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D7E5-727C-4918-AA6D-C03DB1428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30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9D76-BF6D-4726-9D01-DC6F24110FE2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D7E5-727C-4918-AA6D-C03DB14289B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07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9D76-BF6D-4726-9D01-DC6F24110FE2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D7E5-727C-4918-AA6D-C03DB1428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91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9D76-BF6D-4726-9D01-DC6F24110FE2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D7E5-727C-4918-AA6D-C03DB1428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37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9D76-BF6D-4726-9D01-DC6F24110FE2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D7E5-727C-4918-AA6D-C03DB1428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80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01A9D76-BF6D-4726-9D01-DC6F24110FE2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D7E5-727C-4918-AA6D-C03DB1428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29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01A9D76-BF6D-4726-9D01-DC6F24110FE2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061D7E5-727C-4918-AA6D-C03DB1428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90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3" r:id="rId1"/>
    <p:sldLayoutId id="2147484224" r:id="rId2"/>
    <p:sldLayoutId id="2147484225" r:id="rId3"/>
    <p:sldLayoutId id="2147484226" r:id="rId4"/>
    <p:sldLayoutId id="2147484227" r:id="rId5"/>
    <p:sldLayoutId id="2147484228" r:id="rId6"/>
    <p:sldLayoutId id="2147484229" r:id="rId7"/>
    <p:sldLayoutId id="2147484230" r:id="rId8"/>
    <p:sldLayoutId id="2147484231" r:id="rId9"/>
    <p:sldLayoutId id="2147484232" r:id="rId10"/>
    <p:sldLayoutId id="214748423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59318" y="744538"/>
            <a:ext cx="6849207" cy="5436454"/>
          </a:xfrm>
        </p:spPr>
        <p:txBody>
          <a:bodyPr>
            <a:normAutofit/>
          </a:bodyPr>
          <a:lstStyle/>
          <a:p>
            <a:r>
              <a:rPr lang="ru-RU" dirty="0"/>
              <a:t>Институт компьютерных технологий и информационной безопасности</a:t>
            </a:r>
          </a:p>
          <a:p>
            <a:endParaRPr lang="en-US" dirty="0"/>
          </a:p>
          <a:p>
            <a:pPr algn="l"/>
            <a:r>
              <a:rPr lang="ru-RU" dirty="0"/>
              <a:t>Дисциплина: Введение в инженерную деятельность</a:t>
            </a:r>
          </a:p>
          <a:p>
            <a:pPr algn="l"/>
            <a:endParaRPr lang="ru-RU" dirty="0"/>
          </a:p>
          <a:p>
            <a:r>
              <a:rPr lang="ru-RU" dirty="0"/>
              <a:t>Тема: Система для составления рейтинга студента</a:t>
            </a:r>
          </a:p>
          <a:p>
            <a:r>
              <a:rPr lang="ru-RU" dirty="0"/>
              <a:t>на базе </a:t>
            </a:r>
            <a:r>
              <a:rPr lang="en-US" dirty="0"/>
              <a:t>blockchain</a:t>
            </a:r>
            <a:r>
              <a:rPr lang="ru-RU" dirty="0"/>
              <a:t>-технологий</a:t>
            </a:r>
          </a:p>
          <a:p>
            <a:endParaRPr lang="ru-RU" dirty="0"/>
          </a:p>
          <a:p>
            <a:endParaRPr lang="ru-RU" dirty="0"/>
          </a:p>
          <a:p>
            <a:pPr algn="l"/>
            <a:r>
              <a:rPr lang="ru-RU" dirty="0"/>
              <a:t>Название команды: </a:t>
            </a:r>
            <a:r>
              <a:rPr lang="en-US" dirty="0"/>
              <a:t>FARGO</a:t>
            </a:r>
          </a:p>
          <a:p>
            <a:pPr algn="l"/>
            <a:r>
              <a:rPr lang="ru-RU" dirty="0"/>
              <a:t>Руководитель: Ищукова Е.А.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496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1100" y="564641"/>
            <a:ext cx="9791699" cy="949833"/>
          </a:xfrm>
        </p:spPr>
        <p:txBody>
          <a:bodyPr/>
          <a:lstStyle/>
          <a:p>
            <a:r>
              <a:rPr lang="ru-RU" dirty="0"/>
              <a:t>ОФОРМЛЕНИЕ веб-приложения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95302" y="5403272"/>
            <a:ext cx="8079971" cy="1105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CSS используется создателями веб-страниц для задания цветов, шрифтов, стилей, расположения отдельных блоков и других аспектов представления внешнего вида этих веб-страниц.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794" y="1737966"/>
            <a:ext cx="5750443" cy="323304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140" y="1737966"/>
            <a:ext cx="2493088" cy="323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6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ru-RU"/>
              <a:t>Продукт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Итогом проделанной нами работы стало децентрализованное приложение – веб-приложение с поддержкой blockchain-технологий. В нем доступно изменение и просмотр рейтинга пользователей, активация дипломов.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013" y="964692"/>
            <a:ext cx="7436316" cy="418088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613" y="964692"/>
            <a:ext cx="7436316" cy="418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09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7275" y="345831"/>
            <a:ext cx="9991725" cy="854319"/>
          </a:xfrm>
        </p:spPr>
        <p:txBody>
          <a:bodyPr/>
          <a:lstStyle/>
          <a:p>
            <a:pPr algn="ctr"/>
            <a:r>
              <a:rPr lang="ru-RU" dirty="0"/>
              <a:t>Оценка рынка 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59423" y="2620108"/>
            <a:ext cx="2347546" cy="10638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700" dirty="0"/>
              <a:t>Количество часов на разработку:</a:t>
            </a:r>
          </a:p>
          <a:p>
            <a:pPr algn="ctr"/>
            <a:r>
              <a:rPr lang="ru-RU" sz="1700" dirty="0">
                <a:latin typeface="Arial Narrow" panose="020B0606020202030204" pitchFamily="34" charset="0"/>
              </a:rPr>
              <a:t>62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514268" y="2620108"/>
            <a:ext cx="2250831" cy="10638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700" dirty="0"/>
              <a:t>Средняя цена часа работы:</a:t>
            </a:r>
          </a:p>
          <a:p>
            <a:pPr algn="ctr"/>
            <a:r>
              <a:rPr lang="ru-RU" sz="1700" dirty="0">
                <a:latin typeface="Arial Narrow" panose="020B0606020202030204" pitchFamily="34" charset="0"/>
              </a:rPr>
              <a:t>680</a:t>
            </a:r>
            <a:r>
              <a:rPr lang="ru-RU" sz="1700" dirty="0"/>
              <a:t>р.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315841" y="2600979"/>
            <a:ext cx="2259623" cy="10638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700" dirty="0"/>
              <a:t>Затраты, не входящие в разработку:</a:t>
            </a:r>
          </a:p>
          <a:p>
            <a:pPr algn="ctr"/>
            <a:r>
              <a:rPr lang="ru-RU" dirty="0">
                <a:latin typeface="Arial Narrow" panose="020B0606020202030204" pitchFamily="34" charset="0"/>
              </a:rPr>
              <a:t>10800</a:t>
            </a:r>
            <a:r>
              <a:rPr lang="ru-RU" dirty="0"/>
              <a:t>р.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9247124" y="2592958"/>
            <a:ext cx="2162908" cy="10638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700" dirty="0"/>
              <a:t>Итоговая стоимость системы:</a:t>
            </a:r>
          </a:p>
          <a:p>
            <a:pPr algn="ctr"/>
            <a:r>
              <a:rPr lang="ru-RU" sz="1700" dirty="0">
                <a:latin typeface="Arial Narrow" panose="020B0606020202030204" pitchFamily="34" charset="0"/>
              </a:rPr>
              <a:t>53200</a:t>
            </a:r>
            <a:r>
              <a:rPr lang="ru-RU" sz="1700" dirty="0"/>
              <a:t>р.</a:t>
            </a:r>
          </a:p>
        </p:txBody>
      </p:sp>
      <p:sp>
        <p:nvSpPr>
          <p:cNvPr id="8" name="Умножение 7"/>
          <p:cNvSpPr/>
          <p:nvPr/>
        </p:nvSpPr>
        <p:spPr>
          <a:xfrm>
            <a:off x="3028845" y="2901461"/>
            <a:ext cx="457200" cy="50116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люс 8"/>
          <p:cNvSpPr/>
          <p:nvPr/>
        </p:nvSpPr>
        <p:spPr>
          <a:xfrm>
            <a:off x="5798407" y="2885959"/>
            <a:ext cx="484126" cy="493911"/>
          </a:xfrm>
          <a:prstGeom prst="mathPlu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авно 9"/>
          <p:cNvSpPr/>
          <p:nvPr/>
        </p:nvSpPr>
        <p:spPr>
          <a:xfrm>
            <a:off x="8608772" y="2885959"/>
            <a:ext cx="594913" cy="509954"/>
          </a:xfrm>
          <a:prstGeom prst="mathEqual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387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541905" y="360462"/>
            <a:ext cx="9079611" cy="715863"/>
          </a:xfrm>
        </p:spPr>
        <p:txBody>
          <a:bodyPr>
            <a:normAutofit fontScale="90000"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326355" y="4614139"/>
            <a:ext cx="9510714" cy="207645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latin typeface="+mj-lt"/>
              </a:rPr>
              <a:t>ХОРОШИЛОВ КИРИЛЛ: КАПИТАН КОМАНДЫ, РАЗРАБОТЧИК SMART-КОНТРАКТА, ОРГАНИЗУЕТ РАБОТУ КОМАНДЫ, СЛЕДИТ ЗА СРОКАМИ ВЫПОЛНЕНИЯ ПРОЕКТА.</a:t>
            </a:r>
            <a:br>
              <a:rPr lang="ru-RU" sz="1600" dirty="0">
                <a:latin typeface="+mj-lt"/>
              </a:rPr>
            </a:br>
            <a:br>
              <a:rPr lang="ru-RU" sz="1600" dirty="0">
                <a:latin typeface="+mj-lt"/>
              </a:rPr>
            </a:br>
            <a:r>
              <a:rPr lang="ru-RU" sz="1600" dirty="0">
                <a:latin typeface="+mj-lt"/>
              </a:rPr>
              <a:t>САЯДЯН АЙК: ПРОЕКТИРОВЩИК ВЕБ-ПРИЛОЖЕНИЯ, ОТВЕЧАЕТ ЗА ВИЗУАЛЬНЫЙ ИНТЕРФЕЙС.</a:t>
            </a:r>
            <a:br>
              <a:rPr lang="ru-RU" sz="1600" dirty="0">
                <a:latin typeface="+mj-lt"/>
              </a:rPr>
            </a:br>
            <a:br>
              <a:rPr lang="ru-RU" sz="1600" dirty="0">
                <a:latin typeface="+mj-lt"/>
              </a:rPr>
            </a:br>
            <a:r>
              <a:rPr lang="ru-RU" sz="1600" dirty="0">
                <a:latin typeface="+mj-lt"/>
              </a:rPr>
              <a:t>УАЖАНОВ ТИМУР: РАЗРАБОТЧИК </a:t>
            </a:r>
            <a:r>
              <a:rPr lang="en-US" sz="1600" dirty="0">
                <a:latin typeface="+mj-lt"/>
              </a:rPr>
              <a:t>DAPP</a:t>
            </a:r>
            <a:r>
              <a:rPr lang="ru-RU" sz="1600" dirty="0">
                <a:latin typeface="+mj-lt"/>
              </a:rPr>
              <a:t>, ТЕСТИРОВЩИК.</a:t>
            </a:r>
            <a:br>
              <a:rPr lang="ru-RU" sz="1600" dirty="0">
                <a:latin typeface="+mj-lt"/>
              </a:rPr>
            </a:br>
            <a:br>
              <a:rPr lang="ru-RU" sz="1600" dirty="0">
                <a:latin typeface="+mj-lt"/>
              </a:rPr>
            </a:br>
            <a:r>
              <a:rPr lang="ru-RU" sz="1600" dirty="0">
                <a:latin typeface="+mj-lt"/>
              </a:rPr>
              <a:t>СОКОЛОВ ПАВЕЛ: РАЗРАБОТЧИК, ОТВЕЧАЕТ ЗА ОТЧЕТНОСТЬ КОМАНДЫ.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123949" y="4392930"/>
            <a:ext cx="9915525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4" spcCol="360000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Хорошилов К.С.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Саядян А.А.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Уажанов Т.Б.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Соколов П.В.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342" y="1331365"/>
            <a:ext cx="1993565" cy="265199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744" y="1319172"/>
            <a:ext cx="1999661" cy="266418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5219" y="1319171"/>
            <a:ext cx="1999661" cy="266418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7721" y="1319171"/>
            <a:ext cx="1889924" cy="26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7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6243" y="3840773"/>
            <a:ext cx="9905998" cy="2739537"/>
          </a:xfrm>
          <a:ln w="3175">
            <a:solidFill>
              <a:schemeClr val="bg1">
                <a:lumMod val="85000"/>
              </a:schemeClr>
            </a:solidFill>
          </a:ln>
        </p:spPr>
        <p:txBody>
          <a:bodyPr>
            <a:noAutofit/>
          </a:bodyPr>
          <a:lstStyle/>
          <a:p>
            <a:pPr algn="l"/>
            <a:r>
              <a:rPr lang="ru-RU" sz="1800" dirty="0"/>
              <a:t>Хорошилов Кирилл: капитан команды, разработчик smart-контракта, организует работу команды, следит за сроками выполнения проекта.</a:t>
            </a:r>
            <a:br>
              <a:rPr lang="ru-RU" sz="1800" dirty="0"/>
            </a:br>
            <a:br>
              <a:rPr lang="ru-RU" sz="1800" dirty="0"/>
            </a:br>
            <a:r>
              <a:rPr lang="ru-RU" sz="1800" dirty="0"/>
              <a:t>Саядян Айк: проектировщик веб-приложения, отвечает за визуальный интерфейс.</a:t>
            </a:r>
            <a:br>
              <a:rPr lang="ru-RU" sz="1800" dirty="0"/>
            </a:br>
            <a:br>
              <a:rPr lang="ru-RU" sz="1800" dirty="0"/>
            </a:br>
            <a:r>
              <a:rPr lang="ru-RU" sz="1800" dirty="0"/>
              <a:t>Уажанов Тимур: разработчик </a:t>
            </a:r>
            <a:r>
              <a:rPr lang="en-US" sz="1800" dirty="0"/>
              <a:t>DApp</a:t>
            </a:r>
            <a:r>
              <a:rPr lang="ru-RU" sz="1800" dirty="0"/>
              <a:t>, тестировщик.</a:t>
            </a:r>
            <a:br>
              <a:rPr lang="ru-RU" sz="1800" dirty="0"/>
            </a:br>
            <a:br>
              <a:rPr lang="ru-RU" sz="1800" dirty="0"/>
            </a:br>
            <a:r>
              <a:rPr lang="ru-RU" sz="1800" dirty="0"/>
              <a:t>Соколов Павел: разработчик, отвечает за отчетность команды.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243" y="3228975"/>
            <a:ext cx="9905998" cy="575163"/>
          </a:xfrm>
        </p:spPr>
        <p:txBody>
          <a:bodyPr numCol="4" spcCol="360000"/>
          <a:lstStyle/>
          <a:p>
            <a:pPr marL="0" indent="0" algn="ctr">
              <a:buNone/>
            </a:pPr>
            <a:r>
              <a:rPr lang="ru-RU" dirty="0"/>
              <a:t>Хорошилов К.С.</a:t>
            </a:r>
          </a:p>
          <a:p>
            <a:pPr marL="0" indent="0" algn="ctr">
              <a:buNone/>
            </a:pPr>
            <a:r>
              <a:rPr lang="ru-RU" dirty="0"/>
              <a:t>Саядян А.А.</a:t>
            </a:r>
          </a:p>
          <a:p>
            <a:pPr marL="0" indent="0" algn="ctr">
              <a:buNone/>
            </a:pPr>
            <a:r>
              <a:rPr lang="ru-RU" dirty="0"/>
              <a:t>Уажанов Т.Б.</a:t>
            </a:r>
          </a:p>
          <a:p>
            <a:pPr marL="0" indent="0" algn="ctr">
              <a:buNone/>
            </a:pPr>
            <a:r>
              <a:rPr lang="ru-RU" dirty="0"/>
              <a:t>Соколов П.В.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543" y="491261"/>
            <a:ext cx="1992838" cy="265711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554" y="480383"/>
            <a:ext cx="1998912" cy="266799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36956" y="813882"/>
            <a:ext cx="2667995" cy="200099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3370" y="480382"/>
            <a:ext cx="1887024" cy="265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8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278761" y="256032"/>
            <a:ext cx="7729728" cy="1188720"/>
          </a:xfrm>
        </p:spPr>
        <p:txBody>
          <a:bodyPr/>
          <a:lstStyle/>
          <a:p>
            <a:r>
              <a:rPr lang="ru-RU" dirty="0"/>
              <a:t>Техническое 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57349" y="1685925"/>
            <a:ext cx="8351139" cy="427977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000" dirty="0">
                <a:solidFill>
                  <a:srgbClr val="404040"/>
                </a:solidFill>
                <a:effectLst/>
              </a:rPr>
              <a:t>Создать программу, позволяющую, на основе, предоставленных ей данных, составлять систему рейтинга, зарегистрированных в ней студентов (успеваемость, посещаемость, предоставление льгот и т.д.) на основе </a:t>
            </a:r>
            <a:r>
              <a:rPr lang="en-US" sz="2000" dirty="0">
                <a:solidFill>
                  <a:srgbClr val="404040"/>
                </a:solidFill>
                <a:effectLst/>
              </a:rPr>
              <a:t>Blockchain</a:t>
            </a:r>
            <a:r>
              <a:rPr lang="ru-RU" sz="2000" dirty="0">
                <a:solidFill>
                  <a:srgbClr val="404040"/>
                </a:solidFill>
                <a:effectLst/>
              </a:rPr>
              <a:t>-технологий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000" dirty="0">
                <a:solidFill>
                  <a:srgbClr val="404040"/>
                </a:solidFill>
                <a:effectLst/>
              </a:rPr>
              <a:t>Требования к проекту: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404040"/>
                </a:solidFill>
                <a:effectLst/>
              </a:rPr>
              <a:t>разработать ролевую модель: модель взаимодействия пользователей распределенной базы данных, роли участников и их функциональные возможности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404040"/>
                </a:solidFill>
              </a:rPr>
              <a:t>разработать веб-интерфейс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404040"/>
                </a:solidFill>
              </a:rPr>
              <a:t>р</a:t>
            </a:r>
            <a:r>
              <a:rPr lang="ru-RU" sz="2000" dirty="0">
                <a:solidFill>
                  <a:srgbClr val="404040"/>
                </a:solidFill>
                <a:effectLst/>
              </a:rPr>
              <a:t>азработать смарт контракт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404040"/>
                </a:solidFill>
                <a:effectLst/>
              </a:rPr>
              <a:t>реализовать приложение с использованием blockchain-технологии</a:t>
            </a:r>
          </a:p>
          <a:p>
            <a:pPr>
              <a:lnSpc>
                <a:spcPct val="90000"/>
              </a:lnSpc>
            </a:pPr>
            <a:endParaRPr lang="ru-RU" sz="15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11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956380"/>
            <a:ext cx="7729728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ru-RU">
                <a:solidFill>
                  <a:srgbClr val="262626"/>
                </a:solidFill>
              </a:rPr>
              <a:t>Проблема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03E484D3-03E9-41F0-AB1B-873834CD8C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102658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800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493520" y="433197"/>
            <a:ext cx="9346276" cy="892683"/>
          </a:xfrm>
        </p:spPr>
        <p:txBody>
          <a:bodyPr/>
          <a:lstStyle/>
          <a:p>
            <a:r>
              <a:rPr lang="ru-RU" dirty="0"/>
              <a:t>Выбор блокчейна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205345" y="2331720"/>
            <a:ext cx="10174779" cy="4297680"/>
          </a:xfrm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ru-RU" sz="3100" dirty="0">
                <a:solidFill>
                  <a:schemeClr val="tx1"/>
                </a:solidFill>
              </a:rPr>
              <a:t>Свой блокчейн</a:t>
            </a:r>
          </a:p>
          <a:p>
            <a:pPr marL="0" indent="0">
              <a:buNone/>
            </a:pPr>
            <a:r>
              <a:rPr lang="ru-RU" sz="3100" dirty="0">
                <a:solidFill>
                  <a:schemeClr val="tx1"/>
                </a:solidFill>
              </a:rPr>
              <a:t>Преимущества</a:t>
            </a:r>
          </a:p>
          <a:p>
            <a:r>
              <a:rPr lang="ru-RU" sz="3100" dirty="0">
                <a:solidFill>
                  <a:schemeClr val="tx1"/>
                </a:solidFill>
              </a:rPr>
              <a:t>сами делаем реализацию</a:t>
            </a:r>
          </a:p>
          <a:p>
            <a:r>
              <a:rPr lang="ru-RU" sz="3100" dirty="0">
                <a:solidFill>
                  <a:schemeClr val="tx1"/>
                </a:solidFill>
              </a:rPr>
              <a:t>и поэтому можем сами описывать его поведение</a:t>
            </a:r>
          </a:p>
          <a:p>
            <a:r>
              <a:rPr lang="ru-RU" sz="3100" dirty="0">
                <a:solidFill>
                  <a:schemeClr val="tx1"/>
                </a:solidFill>
              </a:rPr>
              <a:t>можем писать контракты на языке    блокчейна</a:t>
            </a:r>
          </a:p>
          <a:p>
            <a:r>
              <a:rPr lang="ru-RU" sz="3100" dirty="0">
                <a:solidFill>
                  <a:schemeClr val="tx1"/>
                </a:solidFill>
              </a:rPr>
              <a:t>можем легко связывать такой                блокчейн с любым сервером</a:t>
            </a:r>
          </a:p>
          <a:p>
            <a:pPr marL="0" indent="0">
              <a:buNone/>
            </a:pPr>
            <a:r>
              <a:rPr lang="ru-RU" sz="3100" dirty="0">
                <a:solidFill>
                  <a:schemeClr val="tx1"/>
                </a:solidFill>
              </a:rPr>
              <a:t>Недостатки:</a:t>
            </a:r>
          </a:p>
          <a:p>
            <a:r>
              <a:rPr lang="ru-RU" sz="3100" dirty="0">
                <a:solidFill>
                  <a:schemeClr val="tx1"/>
                </a:solidFill>
              </a:rPr>
              <a:t>сложно сделать</a:t>
            </a:r>
          </a:p>
          <a:p>
            <a:r>
              <a:rPr lang="ru-RU" sz="3100" dirty="0">
                <a:solidFill>
                  <a:schemeClr val="tx1"/>
                </a:solidFill>
              </a:rPr>
              <a:t>нет никакой документации для              написания API</a:t>
            </a:r>
          </a:p>
          <a:p>
            <a:pPr marL="0" indent="0">
              <a:buNone/>
            </a:pPr>
            <a:r>
              <a:rPr lang="ru-RU" sz="3100" dirty="0">
                <a:solidFill>
                  <a:schemeClr val="tx1"/>
                </a:solidFill>
              </a:rPr>
              <a:t>Эфириум блокчейн</a:t>
            </a:r>
          </a:p>
          <a:p>
            <a:pPr marL="0" indent="0">
              <a:buNone/>
            </a:pPr>
            <a:r>
              <a:rPr lang="ru-RU" sz="3100" dirty="0">
                <a:solidFill>
                  <a:schemeClr val="tx1"/>
                </a:solidFill>
              </a:rPr>
              <a:t>Преимущества:</a:t>
            </a:r>
          </a:p>
          <a:p>
            <a:r>
              <a:rPr lang="ru-RU" sz="3100" dirty="0">
                <a:solidFill>
                  <a:schemeClr val="tx1"/>
                </a:solidFill>
              </a:rPr>
              <a:t>Язык </a:t>
            </a:r>
            <a:r>
              <a:rPr lang="en-US" sz="3100" dirty="0">
                <a:solidFill>
                  <a:schemeClr val="tx1"/>
                </a:solidFill>
              </a:rPr>
              <a:t>Solidity</a:t>
            </a:r>
            <a:r>
              <a:rPr lang="ru-RU" sz="3100" dirty="0">
                <a:solidFill>
                  <a:schemeClr val="tx1"/>
                </a:solidFill>
              </a:rPr>
              <a:t> прост в освоении</a:t>
            </a:r>
          </a:p>
          <a:p>
            <a:r>
              <a:rPr lang="ru-RU" sz="3100" dirty="0">
                <a:solidFill>
                  <a:schemeClr val="tx1"/>
                </a:solidFill>
              </a:rPr>
              <a:t>Блокчейн отлажен и работает стабильно</a:t>
            </a:r>
          </a:p>
          <a:p>
            <a:r>
              <a:rPr lang="ru-RU" sz="3100" dirty="0">
                <a:solidFill>
                  <a:schemeClr val="tx1"/>
                </a:solidFill>
              </a:rPr>
              <a:t>Множество средств отладки контрактов</a:t>
            </a:r>
          </a:p>
          <a:p>
            <a:r>
              <a:rPr lang="ru-RU" sz="3100" dirty="0">
                <a:solidFill>
                  <a:schemeClr val="tx1"/>
                </a:solidFill>
              </a:rPr>
              <a:t>Легкая связка с сервером с помощью web3</a:t>
            </a:r>
          </a:p>
          <a:p>
            <a:pPr marL="0" indent="0">
              <a:buNone/>
            </a:pPr>
            <a:r>
              <a:rPr lang="ru-RU" sz="3100" dirty="0">
                <a:solidFill>
                  <a:schemeClr val="tx1"/>
                </a:solidFill>
              </a:rPr>
              <a:t>Недостатки:</a:t>
            </a:r>
          </a:p>
          <a:p>
            <a:r>
              <a:rPr lang="ru-RU" sz="3100" dirty="0">
                <a:solidFill>
                  <a:schemeClr val="tx1"/>
                </a:solidFill>
              </a:rPr>
              <a:t>Нет возможности управления самим блокчейном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38498" y="1493520"/>
            <a:ext cx="8656320" cy="670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Перед нами стоял выбор – использовать готовый блокчейн или писать свой с нуля. </a:t>
            </a:r>
          </a:p>
        </p:txBody>
      </p:sp>
    </p:spTree>
    <p:extLst>
      <p:ext uri="{BB962C8B-B14F-4D97-AF65-F5344CB8AC3E}">
        <p14:creationId xmlns:p14="http://schemas.microsoft.com/office/powerpoint/2010/main" val="1411640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3532" y="587155"/>
            <a:ext cx="9401695" cy="942386"/>
          </a:xfrm>
        </p:spPr>
        <p:txBody>
          <a:bodyPr/>
          <a:lstStyle/>
          <a:p>
            <a:r>
              <a:rPr lang="ru-RU" dirty="0"/>
              <a:t>АРХИТЕКТУРА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657" y="2029183"/>
            <a:ext cx="7327447" cy="393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9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4899" y="517017"/>
            <a:ext cx="9858375" cy="940308"/>
          </a:xfrm>
        </p:spPr>
        <p:txBody>
          <a:bodyPr/>
          <a:lstStyle/>
          <a:p>
            <a:r>
              <a:rPr lang="ru-RU"/>
              <a:t>Смарт-контракты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34668" y="2646837"/>
            <a:ext cx="8855964" cy="34170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200774" y="1590676"/>
            <a:ext cx="5528483" cy="5114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000" dirty="0">
                <a:solidFill>
                  <a:schemeClr val="tx1"/>
                </a:solidFill>
              </a:rPr>
              <a:t>Для реализации смарт-контракта был выбран язык программирования </a:t>
            </a:r>
            <a:r>
              <a:rPr lang="en-US" sz="2000" dirty="0">
                <a:solidFill>
                  <a:schemeClr val="tx1"/>
                </a:solidFill>
              </a:rPr>
              <a:t>Solidity.</a:t>
            </a: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ru-RU" sz="2000" dirty="0">
                <a:solidFill>
                  <a:schemeClr val="tx1"/>
                </a:solidFill>
              </a:rPr>
              <a:t>Ролевая система</a:t>
            </a:r>
          </a:p>
          <a:p>
            <a:pPr algn="ctr"/>
            <a:endParaRPr lang="ru-RU" sz="2000" dirty="0">
              <a:solidFill>
                <a:schemeClr val="tx1"/>
              </a:solidFill>
            </a:endParaRPr>
          </a:p>
          <a:p>
            <a:pPr algn="just"/>
            <a:r>
              <a:rPr lang="ru-RU" sz="2000" dirty="0">
                <a:solidFill>
                  <a:schemeClr val="tx1"/>
                </a:solidFill>
              </a:rPr>
              <a:t>Администратор: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Распоряжению баллов в системе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Добавление дипломов в систему</a:t>
            </a:r>
          </a:p>
          <a:p>
            <a:pPr algn="just"/>
            <a:endParaRPr lang="ru-RU" sz="2000" dirty="0">
              <a:solidFill>
                <a:schemeClr val="tx1"/>
              </a:solidFill>
            </a:endParaRPr>
          </a:p>
          <a:p>
            <a:pPr algn="just"/>
            <a:r>
              <a:rPr lang="ru-RU" sz="2000" dirty="0">
                <a:solidFill>
                  <a:schemeClr val="tx1"/>
                </a:solidFill>
              </a:rPr>
              <a:t>Пользователи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выдаются права по активации дипломов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Просмотр текущей позиции в рейтинге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Просмотр своих баллов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66" y="1590676"/>
            <a:ext cx="5049012" cy="511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8700" y="469392"/>
            <a:ext cx="10039350" cy="959358"/>
          </a:xfrm>
        </p:spPr>
        <p:txBody>
          <a:bodyPr/>
          <a:lstStyle/>
          <a:p>
            <a:r>
              <a:rPr lang="ru-RU" dirty="0"/>
              <a:t>стэк-технологий для объединения модулей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91165" y="7443318"/>
            <a:ext cx="1775558" cy="983579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endParaRPr lang="ru-RU" sz="1400" dirty="0"/>
          </a:p>
          <a:p>
            <a:pPr marL="0" indent="0" algn="r">
              <a:buNone/>
            </a:pPr>
            <a:endParaRPr lang="ru-RU" sz="1400" dirty="0"/>
          </a:p>
        </p:txBody>
      </p:sp>
      <p:pic>
        <p:nvPicPr>
          <p:cNvPr id="1026" name="Picture 2" descr="https://avatars.mds.yandex.net/get-zen_doc/1578609/pub_5d8ee0603639e600aefe08fb_5d8ee0c086c4a900b0902fc7/scale_1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35" y="1773732"/>
            <a:ext cx="3433243" cy="209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024" y="3381516"/>
            <a:ext cx="4910606" cy="147318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407" y="4978534"/>
            <a:ext cx="4198744" cy="165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04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0532" y="515805"/>
            <a:ext cx="10041774" cy="864108"/>
          </a:xfrm>
        </p:spPr>
        <p:txBody>
          <a:bodyPr>
            <a:normAutofit/>
          </a:bodyPr>
          <a:lstStyle/>
          <a:p>
            <a:r>
              <a:rPr lang="ru-RU" dirty="0"/>
              <a:t>РАЗЛИЧИЯ системы в зависимости от роли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743" y="2114723"/>
            <a:ext cx="5516632" cy="31019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939" y="3323903"/>
            <a:ext cx="5385386" cy="302780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695920" y="5445616"/>
            <a:ext cx="3250277" cy="906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Интерфейс и функционал веб-приложения для</a:t>
            </a:r>
          </a:p>
          <a:p>
            <a:pPr algn="ctr"/>
            <a:r>
              <a:rPr lang="ru-R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роли пользователя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481455" y="2114723"/>
            <a:ext cx="3291840" cy="952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Интерфейс и функционал веб-приложения для</a:t>
            </a:r>
          </a:p>
          <a:p>
            <a:pPr algn="ctr"/>
            <a:r>
              <a:rPr lang="ru-R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роли администратор</a:t>
            </a:r>
          </a:p>
        </p:txBody>
      </p:sp>
    </p:spTree>
    <p:extLst>
      <p:ext uri="{BB962C8B-B14F-4D97-AF65-F5344CB8AC3E}">
        <p14:creationId xmlns:p14="http://schemas.microsoft.com/office/powerpoint/2010/main" val="51593189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743</TotalTime>
  <Words>534</Words>
  <Application>Microsoft Office PowerPoint</Application>
  <PresentationFormat>Широкоэкранный</PresentationFormat>
  <Paragraphs>87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Arial Narrow</vt:lpstr>
      <vt:lpstr>Calibri</vt:lpstr>
      <vt:lpstr>Corbel</vt:lpstr>
      <vt:lpstr>Gill Sans MT</vt:lpstr>
      <vt:lpstr>Parcel</vt:lpstr>
      <vt:lpstr>Презентация PowerPoint</vt:lpstr>
      <vt:lpstr>Хорошилов Кирилл: капитан команды, разработчик smart-контракта, организует работу команды, следит за сроками выполнения проекта.  Саядян Айк: проектировщик веб-приложения, отвечает за визуальный интерфейс.  Уажанов Тимур: разработчик DApp, тестировщик.  Соколов Павел: разработчик, отвечает за отчетность команды.</vt:lpstr>
      <vt:lpstr>Техническое задание</vt:lpstr>
      <vt:lpstr>Проблема</vt:lpstr>
      <vt:lpstr>Выбор блокчейна</vt:lpstr>
      <vt:lpstr>АРХИТЕКТУРА</vt:lpstr>
      <vt:lpstr>Смарт-контракты</vt:lpstr>
      <vt:lpstr>стэк-технологий для объединения модулей</vt:lpstr>
      <vt:lpstr>РАЗЛИЧИЯ системы в зависимости от роли</vt:lpstr>
      <vt:lpstr>ОФОРМЛЕНИЕ веб-приложения</vt:lpstr>
      <vt:lpstr>Продукт проекта</vt:lpstr>
      <vt:lpstr>Оценка рынка 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 Khoroshilov</dc:creator>
  <cp:lastModifiedBy>Kirill Khoroshilov</cp:lastModifiedBy>
  <cp:revision>44</cp:revision>
  <dcterms:created xsi:type="dcterms:W3CDTF">2020-05-19T16:22:26Z</dcterms:created>
  <dcterms:modified xsi:type="dcterms:W3CDTF">2020-05-27T16:48:53Z</dcterms:modified>
</cp:coreProperties>
</file>