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7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09">
          <p15:clr>
            <a:srgbClr val="A4A3A4"/>
          </p15:clr>
        </p15:guide>
        <p15:guide id="2" pos="431">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9" roundtripDataSignature="AMtx7mhCESQt3Dj5OIBs1q+DUcaQmGZBV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49C811-3E6E-43A5-98A8-AD25F23E0DE2}">
  <a:tblStyle styleId="{9349C811-3E6E-43A5-98A8-AD25F23E0DE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CF7"/>
          </a:solidFill>
        </a:fill>
      </a:tcStyle>
    </a:wholeTbl>
    <a:band1H>
      <a:tcTxStyle b="off" i="off"/>
      <a:tcStyle>
        <a:tcBdr/>
        <a:fill>
          <a:solidFill>
            <a:srgbClr val="CBD7EF"/>
          </a:solidFill>
        </a:fill>
      </a:tcStyle>
    </a:band1H>
    <a:band2H>
      <a:tcTxStyle b="off" i="off"/>
      <a:tcStyle>
        <a:tcBdr/>
      </a:tcStyle>
    </a:band2H>
    <a:band1V>
      <a:tcTxStyle b="off" i="off"/>
      <a:tcStyle>
        <a:tcBdr/>
        <a:fill>
          <a:solidFill>
            <a:srgbClr val="CBD7EF"/>
          </a:solidFill>
        </a:fill>
      </a:tcStyle>
    </a:band1V>
    <a:band2V>
      <a:tcTxStyle b="off" i="off"/>
      <a:tcStyle>
        <a:tcBdr/>
      </a:tcStyle>
    </a:band2V>
    <a:lastCol>
      <a:tcTxStyle b="on" i="off">
        <a:font>
          <a:latin typeface="Arial"/>
          <a:ea typeface="Arial"/>
          <a:cs typeface="Arial"/>
        </a:font>
        <a:schemeClr val="lt1"/>
      </a:tcTxStyle>
      <a:tcStyle>
        <a:tcBdr/>
        <a:fill>
          <a:solidFill>
            <a:schemeClr val="accent3"/>
          </a:solidFill>
        </a:fill>
      </a:tcStyle>
    </a:lastCol>
    <a:firstCol>
      <a:tcTxStyle b="on" i="off">
        <a:font>
          <a:latin typeface="Arial"/>
          <a:ea typeface="Arial"/>
          <a:cs typeface="Arial"/>
        </a:font>
        <a:schemeClr val="lt1"/>
      </a:tcTxStyle>
      <a:tcStyle>
        <a:tcBdr/>
        <a:fill>
          <a:solidFill>
            <a:schemeClr val="accent3"/>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0"/>
    <p:restoredTop sz="94660"/>
  </p:normalViewPr>
  <p:slideViewPr>
    <p:cSldViewPr snapToGrid="0">
      <p:cViewPr varScale="1">
        <p:scale>
          <a:sx n="118" d="100"/>
          <a:sy n="118" d="100"/>
        </p:scale>
        <p:origin x="704" y="208"/>
      </p:cViewPr>
      <p:guideLst>
        <p:guide orient="horz" pos="709"/>
        <p:guide pos="43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customschemas.google.com/relationships/presentationmetadata" Target="meta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it-IT"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ev.to/dailydevtips1/object-destructuring-in-typescript-5d6i"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 name="Google Shape;3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 name="Google Shape;39;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fd21a2ee3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gffd21a2ee3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6a12308447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g16a12308447_0_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g16a12308447_0_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it-IT"/>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ffd21a2ee3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gffd21a2ee3_0_9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gffd21a2ee3_0_9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ffd21a2ee3_0_1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gffd21a2ee3_0_1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9" name="Google Shape;139;gffd21a2ee3_0_1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ffd21a2ee3_0_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gffd21a2ee3_0_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fd21a2ee3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gffd21a2ee3_0_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ffd21a2ee3_0_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69ee1fa7e4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g169ee1fa7e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g169ee1fa7e4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69ee1fa7e4_0_1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g169ee1fa7e4_0_1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5" name="Google Shape;185;g169ee1fa7e4_0_17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69ee1fa7e4_0_1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169ee1fa7e4_0_1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g169ee1fa7e4_0_1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 name="Google Shape;45;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 name="Google Shape;46;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ffd21a2ee3_0_1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gffd21a2ee3_0_1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gffd21a2ee3_0_1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69ee1fa7e4_0_2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g169ee1fa7e4_0_2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g169ee1fa7e4_0_2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69ee1fa7e4_0_2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g169ee1fa7e4_0_20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2" name="Google Shape;222;g169ee1fa7e4_0_20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69ee1fa7e4_0_1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169ee1fa7e4_0_1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1" name="Google Shape;231;g169ee1fa7e4_0_1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0" name="Google Shape;240;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it-IT" u="sng">
                <a:solidFill>
                  <a:schemeClr val="hlink"/>
                </a:solidFill>
                <a:hlinkClick r:id="rId3"/>
              </a:rPr>
              <a:t>https://dev.to/dailydevtips1/object-destructuring-in-typescript-5d6i</a:t>
            </a:r>
            <a:endParaRPr/>
          </a:p>
          <a:p>
            <a:pPr marL="0" lvl="0" indent="0" algn="l" rtl="0">
              <a:lnSpc>
                <a:spcPct val="100000"/>
              </a:lnSpc>
              <a:spcBef>
                <a:spcPts val="0"/>
              </a:spcBef>
              <a:spcAft>
                <a:spcPts val="0"/>
              </a:spcAft>
              <a:buSzPts val="1400"/>
              <a:buNone/>
            </a:pPr>
            <a:endParaRPr/>
          </a:p>
        </p:txBody>
      </p:sp>
      <p:sp>
        <p:nvSpPr>
          <p:cNvPr id="248" name="Google Shape;24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6a12308447_1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g16a12308447_1_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6" name="Google Shape;256;g16a12308447_1_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it-IT"/>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6" name="Google Shape;286;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7" name="Google Shape;287;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5" name="Google Shape;29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 name="Google Shape;5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 name="Google Shape;5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3" name="Google Shape;30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6e52928291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g16e52928291_1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1" name="Google Shape;311;g16e52928291_1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it-IT"/>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6e52928291_1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g16e52928291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9" name="Google Shape;319;g16e52928291_1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6e52928291_1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6" name="Google Shape;326;g16e52928291_1_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7" name="Google Shape;327;g16e52928291_1_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it-IT"/>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5" name="Google Shape;335;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6" name="Google Shape;336;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6" name="Google Shape;346;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6" name="Google Shape;356;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7" name="Google Shape;357;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5" name="Google Shape;365;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6" name="Google Shape;366;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4" name="Google Shape;374;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5" name="Google Shape;375;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85d64a77b3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285d64a77b3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g285d64a77b3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it-IT"/>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 name="Google Shape;62;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 name="Google Shape;63;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5" name="Google Shape;395;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6" name="Google Shape;396;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2" name="Google Shape;402;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3" name="Google Shape;403;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6a12308447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g16a12308447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2" name="Google Shape;412;g16a12308447_0_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it-IT"/>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0" name="Google Shape;420;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1" name="Google Shape;421;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9" name="Google Shape;429;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0" name="Google Shape;430;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9" name="Google Shape;439;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0" name="Google Shape;440;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9" name="Google Shape;449;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0" name="Google Shape;450;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0" name="Google Shape;460;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1" name="Google Shape;461;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9" name="Google Shape;469;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0" name="Google Shape;470;p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48</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8" name="Google Shape;478;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 name="Google Shape;7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5" name="Google Shape;485;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4" name="Google Shape;494;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2" name="Google Shape;502;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0" name="Google Shape;510;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8" name="Google Shape;518;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6" name="Google Shape;526;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4" name="Google Shape;564;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1" name="Google Shape;571;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8" name="Google Shape;578;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5" name="Google Shape;585;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6" name="Google Shape;586;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59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4" name="Google Shape;594;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5" name="Google Shape;595;p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60</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3" name="Google Shape;603;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4" name="Google Shape;604;p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61</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2" name="Google Shape;612;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3" name="Google Shape;613;p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62</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1" name="Google Shape;621;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2" name="Google Shape;622;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63</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0" name="Google Shape;630;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1" name="Google Shape;631;p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64</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7" name="Google Shape;637;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8" name="Google Shape;638;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65</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6" name="Google Shape;646;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7" name="Google Shape;647;p5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66</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4" name="Google Shape;654;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5" name="Google Shape;655;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67</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2" name="Google Shape;662;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3" name="Google Shape;663;p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68</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7" name="Google Shape;677;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8" name="Google Shape;678;p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69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69ee1fa7e4_0_2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g169ee1fa7e4_0_2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5" name="Google Shape;685;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2" name="Google Shape;692;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3" name="Google Shape;693;p5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71</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4" name="Google Shape;714;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5" name="Google Shape;715;p5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72</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6a12308447_1_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g16a12308447_1_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g16a12308447_1_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it-IT"/>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ffd21a2ee3_0_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gffd21a2ee3_0_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titolo" type="title">
  <p:cSld name="TITLE">
    <p:spTree>
      <p:nvGrpSpPr>
        <p:cNvPr id="1" name="Shape 16"/>
        <p:cNvGrpSpPr/>
        <p:nvPr/>
      </p:nvGrpSpPr>
      <p:grpSpPr>
        <a:xfrm>
          <a:off x="0" y="0"/>
          <a:ext cx="0" cy="0"/>
          <a:chOff x="0" y="0"/>
          <a:chExt cx="0" cy="0"/>
        </a:xfrm>
      </p:grpSpPr>
      <p:sp>
        <p:nvSpPr>
          <p:cNvPr id="17" name="Google Shape;17;p60"/>
          <p:cNvSpPr txBox="1">
            <a:spLocks noGrp="1"/>
          </p:cNvSpPr>
          <p:nvPr>
            <p:ph type="ctrTitle"/>
          </p:nvPr>
        </p:nvSpPr>
        <p:spPr>
          <a:xfrm>
            <a:off x="868680" y="2527026"/>
            <a:ext cx="7406640" cy="1472184"/>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60"/>
          <p:cNvSpPr txBox="1">
            <a:spLocks noGrp="1"/>
          </p:cNvSpPr>
          <p:nvPr>
            <p:ph type="subTitle" idx="1"/>
          </p:nvPr>
        </p:nvSpPr>
        <p:spPr>
          <a:xfrm>
            <a:off x="868680" y="4562856"/>
            <a:ext cx="7406640" cy="722376"/>
          </a:xfrm>
          <a:prstGeom prst="rect">
            <a:avLst/>
          </a:prstGeom>
          <a:noFill/>
          <a:ln>
            <a:noFill/>
          </a:ln>
        </p:spPr>
        <p:txBody>
          <a:bodyPr spcFirstLastPara="1" wrap="square" lIns="91425" tIns="0" rIns="91425" bIns="45700" anchor="t" anchorCtr="0">
            <a:normAutofit/>
          </a:bodyPr>
          <a:lstStyle>
            <a:lvl1pPr lvl="0" algn="ctr">
              <a:lnSpc>
                <a:spcPct val="100000"/>
              </a:lnSpc>
              <a:spcBef>
                <a:spcPts val="0"/>
              </a:spcBef>
              <a:spcAft>
                <a:spcPts val="0"/>
              </a:spcAft>
              <a:buSzPts val="2600"/>
              <a:buNone/>
              <a:defRPr sz="2600">
                <a:solidFill>
                  <a:srgbClr val="57729B"/>
                </a:solidFill>
              </a:defRPr>
            </a:lvl1pPr>
            <a:lvl2pPr lvl="1" algn="ctr">
              <a:lnSpc>
                <a:spcPct val="100000"/>
              </a:lnSpc>
              <a:spcBef>
                <a:spcPts val="0"/>
              </a:spcBef>
              <a:spcAft>
                <a:spcPts val="0"/>
              </a:spcAft>
              <a:buSzPts val="1800"/>
              <a:buNone/>
              <a:defRPr/>
            </a:lvl2pPr>
            <a:lvl3pPr lvl="2" algn="ctr">
              <a:lnSpc>
                <a:spcPct val="100000"/>
              </a:lnSpc>
              <a:spcBef>
                <a:spcPts val="0"/>
              </a:spcBef>
              <a:spcAft>
                <a:spcPts val="0"/>
              </a:spcAft>
              <a:buSzPts val="1800"/>
              <a:buNone/>
              <a:defRPr/>
            </a:lvl3pPr>
            <a:lvl4pPr lvl="3" algn="ctr">
              <a:lnSpc>
                <a:spcPct val="100000"/>
              </a:lnSpc>
              <a:spcBef>
                <a:spcPts val="0"/>
              </a:spcBef>
              <a:spcAft>
                <a:spcPts val="0"/>
              </a:spcAft>
              <a:buSzPts val="1800"/>
              <a:buNone/>
              <a:defRPr/>
            </a:lvl4pPr>
            <a:lvl5pPr lvl="4" algn="ctr">
              <a:lnSpc>
                <a:spcPct val="100000"/>
              </a:lnSpc>
              <a:spcBef>
                <a:spcPts val="0"/>
              </a:spcBef>
              <a:spcAft>
                <a:spcPts val="0"/>
              </a:spcAft>
              <a:buSzPts val="1800"/>
              <a:buNone/>
              <a:defRPr/>
            </a:lvl5pPr>
            <a:lvl6pPr lvl="5" algn="ctr">
              <a:lnSpc>
                <a:spcPct val="100000"/>
              </a:lnSpc>
              <a:spcBef>
                <a:spcPts val="0"/>
              </a:spcBef>
              <a:spcAft>
                <a:spcPts val="0"/>
              </a:spcAft>
              <a:buSzPts val="1800"/>
              <a:buNone/>
              <a:defRPr/>
            </a:lvl6pPr>
            <a:lvl7pPr lvl="6" algn="ctr">
              <a:lnSpc>
                <a:spcPct val="100000"/>
              </a:lnSpc>
              <a:spcBef>
                <a:spcPts val="0"/>
              </a:spcBef>
              <a:spcAft>
                <a:spcPts val="0"/>
              </a:spcAft>
              <a:buSzPts val="1800"/>
              <a:buNone/>
              <a:defRPr/>
            </a:lvl7pPr>
            <a:lvl8pPr lvl="7" algn="ctr">
              <a:lnSpc>
                <a:spcPct val="100000"/>
              </a:lnSpc>
              <a:spcBef>
                <a:spcPts val="0"/>
              </a:spcBef>
              <a:spcAft>
                <a:spcPts val="0"/>
              </a:spcAft>
              <a:buSzPts val="1800"/>
              <a:buNone/>
              <a:defRPr/>
            </a:lvl8pPr>
            <a:lvl9pPr lvl="8" algn="ctr">
              <a:lnSpc>
                <a:spcPct val="100000"/>
              </a:lnSpc>
              <a:spcBef>
                <a:spcPts val="0"/>
              </a:spcBef>
              <a:spcAft>
                <a:spcPts val="0"/>
              </a:spcAft>
              <a:buSzPts val="1800"/>
              <a:buNone/>
              <a:defRPr/>
            </a:lvl9pPr>
          </a:lstStyle>
          <a:p>
            <a:endParaRPr/>
          </a:p>
        </p:txBody>
      </p:sp>
      <p:sp>
        <p:nvSpPr>
          <p:cNvPr id="19" name="Google Shape;19;p60"/>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olo e contenuto">
  <p:cSld name="Titolo e contenuto">
    <p:spTree>
      <p:nvGrpSpPr>
        <p:cNvPr id="1" name="Shape 20"/>
        <p:cNvGrpSpPr/>
        <p:nvPr/>
      </p:nvGrpSpPr>
      <p:grpSpPr>
        <a:xfrm>
          <a:off x="0" y="0"/>
          <a:ext cx="0" cy="0"/>
          <a:chOff x="0" y="0"/>
          <a:chExt cx="0" cy="0"/>
        </a:xfrm>
      </p:grpSpPr>
      <p:sp>
        <p:nvSpPr>
          <p:cNvPr id="21" name="Google Shape;21;p61"/>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it-IT"/>
              <a:t>‹#›</a:t>
            </a:fld>
            <a:endParaRPr/>
          </a:p>
        </p:txBody>
      </p:sp>
      <p:sp>
        <p:nvSpPr>
          <p:cNvPr id="22" name="Google Shape;22;p61"/>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61"/>
          <p:cNvSpPr txBox="1">
            <a:spLocks noGrp="1"/>
          </p:cNvSpPr>
          <p:nvPr>
            <p:ph type="body" idx="1"/>
          </p:nvPr>
        </p:nvSpPr>
        <p:spPr>
          <a:xfrm>
            <a:off x="311150" y="1658938"/>
            <a:ext cx="8521700" cy="4524375"/>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0"/>
              </a:spcBef>
              <a:spcAft>
                <a:spcPts val="0"/>
              </a:spcAft>
              <a:buSzPts val="2400"/>
              <a:buChar char="•"/>
              <a:defRPr/>
            </a:lvl1pPr>
            <a:lvl2pPr marL="914400" lvl="1" indent="-323850" algn="l">
              <a:lnSpc>
                <a:spcPct val="100000"/>
              </a:lnSpc>
              <a:spcBef>
                <a:spcPts val="600"/>
              </a:spcBef>
              <a:spcAft>
                <a:spcPts val="0"/>
              </a:spcAft>
              <a:buSzPts val="1500"/>
              <a:buFont typeface="Courier New"/>
              <a:buChar char="o"/>
              <a:defRPr>
                <a:latin typeface="Calibri"/>
                <a:ea typeface="Calibri"/>
                <a:cs typeface="Calibri"/>
                <a:sym typeface="Calibri"/>
              </a:defRPr>
            </a:lvl2pPr>
            <a:lvl3pPr marL="1371600" lvl="2" indent="-330200" algn="l">
              <a:lnSpc>
                <a:spcPct val="100000"/>
              </a:lnSpc>
              <a:spcBef>
                <a:spcPts val="600"/>
              </a:spcBef>
              <a:spcAft>
                <a:spcPts val="0"/>
              </a:spcAft>
              <a:buSzPts val="1600"/>
              <a:buFont typeface="Noto Sans"/>
              <a:buChar char="▪"/>
              <a:defRPr sz="1600">
                <a:latin typeface="Calibri"/>
                <a:ea typeface="Calibri"/>
                <a:cs typeface="Calibri"/>
                <a:sym typeface="Calibri"/>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4"/>
        <p:cNvGrpSpPr/>
        <p:nvPr/>
      </p:nvGrpSpPr>
      <p:grpSpPr>
        <a:xfrm>
          <a:off x="0" y="0"/>
          <a:ext cx="0" cy="0"/>
          <a:chOff x="0" y="0"/>
          <a:chExt cx="0" cy="0"/>
        </a:xfrm>
      </p:grpSpPr>
      <p:sp>
        <p:nvSpPr>
          <p:cNvPr id="25" name="Google Shape;25;p62"/>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62"/>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it-IT"/>
              <a:t>‹#›</a:t>
            </a:fld>
            <a:endParaRPr/>
          </a:p>
        </p:txBody>
      </p:sp>
      <p:sp>
        <p:nvSpPr>
          <p:cNvPr id="27" name="Google Shape;27;p62"/>
          <p:cNvSpPr txBox="1">
            <a:spLocks noGrp="1"/>
          </p:cNvSpPr>
          <p:nvPr>
            <p:ph type="body" idx="1"/>
          </p:nvPr>
        </p:nvSpPr>
        <p:spPr>
          <a:xfrm>
            <a:off x="311150" y="1658938"/>
            <a:ext cx="8521700" cy="4524375"/>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0"/>
              </a:spcBef>
              <a:spcAft>
                <a:spcPts val="0"/>
              </a:spcAft>
              <a:buSzPts val="2400"/>
              <a:buChar char="•"/>
              <a:defRPr/>
            </a:lvl1pPr>
            <a:lvl2pPr marL="914400" lvl="1" indent="-323850" algn="l">
              <a:lnSpc>
                <a:spcPct val="100000"/>
              </a:lnSpc>
              <a:spcBef>
                <a:spcPts val="600"/>
              </a:spcBef>
              <a:spcAft>
                <a:spcPts val="0"/>
              </a:spcAft>
              <a:buSzPts val="1500"/>
              <a:buFont typeface="Courier New"/>
              <a:buChar char="o"/>
              <a:defRPr>
                <a:latin typeface="Calibri"/>
                <a:ea typeface="Calibri"/>
                <a:cs typeface="Calibri"/>
                <a:sym typeface="Calibri"/>
              </a:defRPr>
            </a:lvl2pPr>
            <a:lvl3pPr marL="1371600" lvl="2" indent="-330200" algn="l">
              <a:lnSpc>
                <a:spcPct val="100000"/>
              </a:lnSpc>
              <a:spcBef>
                <a:spcPts val="600"/>
              </a:spcBef>
              <a:spcAft>
                <a:spcPts val="0"/>
              </a:spcAft>
              <a:buSzPts val="1600"/>
              <a:buFont typeface="Noto Sans"/>
              <a:buChar char="▪"/>
              <a:defRPr sz="1600">
                <a:latin typeface="Calibri"/>
                <a:ea typeface="Calibri"/>
                <a:cs typeface="Calibri"/>
                <a:sym typeface="Calibri"/>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8"/>
        <p:cNvGrpSpPr/>
        <p:nvPr/>
      </p:nvGrpSpPr>
      <p:grpSpPr>
        <a:xfrm>
          <a:off x="0" y="0"/>
          <a:ext cx="0" cy="0"/>
          <a:chOff x="0" y="0"/>
          <a:chExt cx="0" cy="0"/>
        </a:xfrm>
      </p:grpSpPr>
      <p:sp>
        <p:nvSpPr>
          <p:cNvPr id="29" name="Google Shape;29;p63"/>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it-IT"/>
              <a:t>‹#›</a:t>
            </a:fld>
            <a:endParaRPr/>
          </a:p>
        </p:txBody>
      </p:sp>
      <p:sp>
        <p:nvSpPr>
          <p:cNvPr id="30" name="Google Shape;30;p63"/>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ue contenuti" type="twoObj">
  <p:cSld name="TWO_OBJECTS">
    <p:spTree>
      <p:nvGrpSpPr>
        <p:cNvPr id="1" name="Shape 31"/>
        <p:cNvGrpSpPr/>
        <p:nvPr/>
      </p:nvGrpSpPr>
      <p:grpSpPr>
        <a:xfrm>
          <a:off x="0" y="0"/>
          <a:ext cx="0" cy="0"/>
          <a:chOff x="0" y="0"/>
          <a:chExt cx="0" cy="0"/>
        </a:xfrm>
      </p:grpSpPr>
      <p:sp>
        <p:nvSpPr>
          <p:cNvPr id="32" name="Google Shape;32;p64"/>
          <p:cNvSpPr txBox="1">
            <a:spLocks noGrp="1"/>
          </p:cNvSpPr>
          <p:nvPr>
            <p:ph type="title"/>
          </p:nvPr>
        </p:nvSpPr>
        <p:spPr>
          <a:xfrm>
            <a:off x="250371" y="274320"/>
            <a:ext cx="8683317" cy="11430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64"/>
          <p:cNvSpPr txBox="1">
            <a:spLocks noGrp="1"/>
          </p:cNvSpPr>
          <p:nvPr>
            <p:ph type="body" idx="1"/>
          </p:nvPr>
        </p:nvSpPr>
        <p:spPr>
          <a:xfrm>
            <a:off x="259949" y="1524000"/>
            <a:ext cx="4126993" cy="466344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0"/>
              </a:spcBef>
              <a:spcAft>
                <a:spcPts val="0"/>
              </a:spcAft>
              <a:buSzPts val="2400"/>
              <a:buChar char="•"/>
              <a:defRPr sz="2400">
                <a:latin typeface="Calibri"/>
                <a:ea typeface="Calibri"/>
                <a:cs typeface="Calibri"/>
                <a:sym typeface="Calibri"/>
              </a:defRPr>
            </a:lvl1pPr>
            <a:lvl2pPr marL="914400" lvl="1" indent="-336550" algn="l">
              <a:lnSpc>
                <a:spcPct val="100000"/>
              </a:lnSpc>
              <a:spcBef>
                <a:spcPts val="0"/>
              </a:spcBef>
              <a:spcAft>
                <a:spcPts val="0"/>
              </a:spcAft>
              <a:buSzPts val="1700"/>
              <a:buFont typeface="Courier New"/>
              <a:buChar char="o"/>
              <a:defRPr sz="2000">
                <a:latin typeface="Calibri"/>
                <a:ea typeface="Calibri"/>
                <a:cs typeface="Calibri"/>
                <a:sym typeface="Calibri"/>
              </a:defRPr>
            </a:lvl2pPr>
            <a:lvl3pPr marL="1371600" lvl="2" indent="-330200" algn="l">
              <a:lnSpc>
                <a:spcPct val="100000"/>
              </a:lnSpc>
              <a:spcBef>
                <a:spcPts val="0"/>
              </a:spcBef>
              <a:spcAft>
                <a:spcPts val="0"/>
              </a:spcAft>
              <a:buSzPts val="1600"/>
              <a:buFont typeface="Noto Sans"/>
              <a:buChar char="▪"/>
              <a:defRPr sz="1600">
                <a:latin typeface="Calibri"/>
                <a:ea typeface="Calibri"/>
                <a:cs typeface="Calibri"/>
                <a:sym typeface="Calibri"/>
              </a:defRPr>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64"/>
          <p:cNvSpPr txBox="1">
            <a:spLocks noGrp="1"/>
          </p:cNvSpPr>
          <p:nvPr>
            <p:ph type="body" idx="2"/>
          </p:nvPr>
        </p:nvSpPr>
        <p:spPr>
          <a:xfrm>
            <a:off x="4757060" y="1524000"/>
            <a:ext cx="4176628" cy="466344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0"/>
              </a:spcBef>
              <a:spcAft>
                <a:spcPts val="0"/>
              </a:spcAft>
              <a:buSzPts val="2400"/>
              <a:buChar char="•"/>
              <a:defRPr sz="2400">
                <a:latin typeface="Calibri"/>
                <a:ea typeface="Calibri"/>
                <a:cs typeface="Calibri"/>
                <a:sym typeface="Calibri"/>
              </a:defRPr>
            </a:lvl1pPr>
            <a:lvl2pPr marL="914400" lvl="1" indent="-355600" algn="l">
              <a:lnSpc>
                <a:spcPct val="100000"/>
              </a:lnSpc>
              <a:spcBef>
                <a:spcPts val="0"/>
              </a:spcBef>
              <a:spcAft>
                <a:spcPts val="0"/>
              </a:spcAft>
              <a:buSzPts val="2000"/>
              <a:buChar char="•"/>
              <a:defRPr sz="2000" b="0" i="0" u="none" strike="noStrike" cap="none">
                <a:solidFill>
                  <a:srgbClr val="000000"/>
                </a:solidFill>
                <a:latin typeface="Calibri"/>
                <a:ea typeface="Calibri"/>
                <a:cs typeface="Calibri"/>
                <a:sym typeface="Calibri"/>
              </a:defRPr>
            </a:lvl2pPr>
            <a:lvl3pPr marL="1371600" lvl="2" indent="-330200" algn="l">
              <a:lnSpc>
                <a:spcPct val="100000"/>
              </a:lnSpc>
              <a:spcBef>
                <a:spcPts val="0"/>
              </a:spcBef>
              <a:spcAft>
                <a:spcPts val="0"/>
              </a:spcAft>
              <a:buSzPts val="1600"/>
              <a:buChar char="•"/>
              <a:defRPr sz="1600" b="0" i="0" u="none" strike="noStrike" cap="none">
                <a:solidFill>
                  <a:srgbClr val="000000"/>
                </a:solidFill>
                <a:latin typeface="Calibri"/>
                <a:ea typeface="Calibri"/>
                <a:cs typeface="Calibri"/>
                <a:sym typeface="Calibri"/>
              </a:defRPr>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64"/>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9"/>
          <p:cNvSpPr/>
          <p:nvPr/>
        </p:nvSpPr>
        <p:spPr>
          <a:xfrm>
            <a:off x="0" y="6358007"/>
            <a:ext cx="9144000" cy="499993"/>
          </a:xfrm>
          <a:prstGeom prst="rect">
            <a:avLst/>
          </a:prstGeom>
          <a:solidFill>
            <a:srgbClr val="10294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 name="Google Shape;11;p59"/>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it-IT"/>
              <a:t>‹#›</a:t>
            </a:fld>
            <a:endParaRPr/>
          </a:p>
        </p:txBody>
      </p:sp>
      <p:sp>
        <p:nvSpPr>
          <p:cNvPr id="12" name="Google Shape;12;p59"/>
          <p:cNvSpPr txBox="1"/>
          <p:nvPr/>
        </p:nvSpPr>
        <p:spPr>
          <a:xfrm>
            <a:off x="1038006" y="6405325"/>
            <a:ext cx="6677100" cy="46511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100"/>
              <a:buFont typeface="Calibri"/>
              <a:buNone/>
            </a:pPr>
            <a:r>
              <a:rPr lang="it-IT" sz="1100" b="0" i="1" u="none" strike="noStrike" cap="none">
                <a:solidFill>
                  <a:schemeClr val="lt1"/>
                </a:solidFill>
                <a:latin typeface="Calibri"/>
                <a:ea typeface="Calibri"/>
                <a:cs typeface="Calibri"/>
                <a:sym typeface="Calibri"/>
              </a:rPr>
              <a:t>© G. Malnati, A. Rabino, 2017-23</a:t>
            </a:r>
            <a:endParaRPr sz="1400" b="0" i="0" u="none" strike="noStrike" cap="none">
              <a:solidFill>
                <a:srgbClr val="000000"/>
              </a:solidFill>
              <a:latin typeface="Arial"/>
              <a:ea typeface="Arial"/>
              <a:cs typeface="Arial"/>
              <a:sym typeface="Arial"/>
            </a:endParaRPr>
          </a:p>
        </p:txBody>
      </p:sp>
      <p:pic>
        <p:nvPicPr>
          <p:cNvPr id="13" name="Google Shape;13;p59"/>
          <p:cNvPicPr preferRelativeResize="0"/>
          <p:nvPr/>
        </p:nvPicPr>
        <p:blipFill rotWithShape="1">
          <a:blip r:embed="rId7">
            <a:alphaModFix/>
          </a:blip>
          <a:srcRect l="1878" t="7275" r="89048" b="-1"/>
          <a:stretch/>
        </p:blipFill>
        <p:spPr>
          <a:xfrm>
            <a:off x="0" y="6370448"/>
            <a:ext cx="1038006" cy="475110"/>
          </a:xfrm>
          <a:prstGeom prst="rect">
            <a:avLst/>
          </a:prstGeom>
          <a:noFill/>
          <a:ln>
            <a:noFill/>
          </a:ln>
        </p:spPr>
      </p:pic>
      <p:sp>
        <p:nvSpPr>
          <p:cNvPr id="14" name="Google Shape;14;p59"/>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rgbClr val="22589A"/>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 name="Google Shape;15;p59"/>
          <p:cNvSpPr txBox="1">
            <a:spLocks noGrp="1"/>
          </p:cNvSpPr>
          <p:nvPr>
            <p:ph type="body" idx="1"/>
          </p:nvPr>
        </p:nvSpPr>
        <p:spPr>
          <a:xfrm>
            <a:off x="308978" y="1559065"/>
            <a:ext cx="8520599" cy="4351338"/>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Calibri"/>
                <a:ea typeface="Calibri"/>
                <a:cs typeface="Calibri"/>
                <a:sym typeface="Calibri"/>
              </a:defRPr>
            </a:lvl1pPr>
            <a:lvl2pPr marL="914400" marR="0" lvl="1" indent="-355600" algn="l" rtl="0">
              <a:lnSpc>
                <a:spcPct val="100000"/>
              </a:lnSpc>
              <a:spcBef>
                <a:spcPts val="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2pPr>
            <a:lvl3pPr marL="1371600" marR="0" lvl="2"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3pPr>
            <a:lvl4pPr marL="1828800" marR="0" lvl="3"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4pPr>
            <a:lvl5pPr marL="2286000" marR="0" lvl="4"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1"/>
          <p:cNvSpPr txBox="1">
            <a:spLocks noGrp="1"/>
          </p:cNvSpPr>
          <p:nvPr>
            <p:ph type="ctrTitle"/>
          </p:nvPr>
        </p:nvSpPr>
        <p:spPr>
          <a:xfrm>
            <a:off x="868680" y="2527026"/>
            <a:ext cx="7406640" cy="1472184"/>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SzPts val="1400"/>
              <a:buNone/>
            </a:pPr>
            <a:r>
              <a:rPr lang="it-IT"/>
              <a:t>Oggetti e Interfacce</a:t>
            </a:r>
            <a:endParaRPr/>
          </a:p>
        </p:txBody>
      </p:sp>
      <p:sp>
        <p:nvSpPr>
          <p:cNvPr id="42" name="Google Shape;42;p1"/>
          <p:cNvSpPr txBox="1">
            <a:spLocks noGrp="1"/>
          </p:cNvSpPr>
          <p:nvPr>
            <p:ph type="subTitle" idx="1"/>
          </p:nvPr>
        </p:nvSpPr>
        <p:spPr>
          <a:xfrm>
            <a:off x="868680" y="4562856"/>
            <a:ext cx="7406640" cy="722376"/>
          </a:xfrm>
          <a:prstGeom prst="rect">
            <a:avLst/>
          </a:prstGeom>
          <a:noFill/>
          <a:ln>
            <a:noFill/>
          </a:ln>
        </p:spPr>
        <p:txBody>
          <a:bodyPr spcFirstLastPara="1" wrap="square" lIns="91425" tIns="0" rIns="91425" bIns="45700" anchor="t" anchorCtr="0">
            <a:normAutofit/>
          </a:bodyPr>
          <a:lstStyle/>
          <a:p>
            <a:pPr marL="27432" lvl="0" indent="0" algn="ctr" rtl="0">
              <a:lnSpc>
                <a:spcPct val="100000"/>
              </a:lnSpc>
              <a:spcBef>
                <a:spcPts val="0"/>
              </a:spcBef>
              <a:spcAft>
                <a:spcPts val="0"/>
              </a:spcAft>
              <a:buSzPts val="2600"/>
              <a:buNone/>
            </a:pPr>
            <a:r>
              <a:rPr lang="it-IT"/>
              <a:t>2023-24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ffd21a2ee3_0_24"/>
          <p:cNvSpPr txBox="1">
            <a:spLocks noGrp="1"/>
          </p:cNvSpPr>
          <p:nvPr>
            <p:ph type="sldNum" idx="12"/>
          </p:nvPr>
        </p:nvSpPr>
        <p:spPr>
          <a:xfrm>
            <a:off x="8472458" y="6358007"/>
            <a:ext cx="548700" cy="5250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10</a:t>
            </a:fld>
            <a:endParaRPr/>
          </a:p>
        </p:txBody>
      </p:sp>
      <p:sp>
        <p:nvSpPr>
          <p:cNvPr id="114" name="Google Shape;114;gffd21a2ee3_0_24"/>
          <p:cNvSpPr txBox="1">
            <a:spLocks noGrp="1"/>
          </p:cNvSpPr>
          <p:nvPr>
            <p:ph type="title"/>
          </p:nvPr>
        </p:nvSpPr>
        <p:spPr>
          <a:xfrm>
            <a:off x="311700" y="186184"/>
            <a:ext cx="8520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Alias di tipo</a:t>
            </a:r>
            <a:endParaRPr/>
          </a:p>
        </p:txBody>
      </p:sp>
      <p:sp>
        <p:nvSpPr>
          <p:cNvPr id="115" name="Google Shape;115;gffd21a2ee3_0_24"/>
          <p:cNvSpPr txBox="1">
            <a:spLocks noGrp="1"/>
          </p:cNvSpPr>
          <p:nvPr>
            <p:ph type="body" idx="1"/>
          </p:nvPr>
        </p:nvSpPr>
        <p:spPr>
          <a:xfrm>
            <a:off x="311700" y="1511884"/>
            <a:ext cx="8521800" cy="4524300"/>
          </a:xfrm>
          <a:prstGeom prst="rect">
            <a:avLst/>
          </a:prstGeom>
          <a:noFill/>
          <a:ln>
            <a:noFill/>
          </a:ln>
        </p:spPr>
        <p:txBody>
          <a:bodyPr spcFirstLastPara="1" wrap="square" lIns="91425" tIns="45700" rIns="91425" bIns="45700" anchor="t" anchorCtr="0">
            <a:normAutofit/>
          </a:bodyPr>
          <a:lstStyle/>
          <a:p>
            <a:pPr marL="269875" lvl="0" indent="-269875" algn="l" rtl="0">
              <a:lnSpc>
                <a:spcPct val="100000"/>
              </a:lnSpc>
              <a:spcBef>
                <a:spcPts val="0"/>
              </a:spcBef>
              <a:spcAft>
                <a:spcPts val="0"/>
              </a:spcAft>
              <a:buSzPts val="2400"/>
              <a:buChar char="•"/>
            </a:pPr>
            <a:r>
              <a:rPr lang="it-IT"/>
              <a:t>Un alias è utile per dare un nome a tipi composti o funzioni che devono essere usati più volte</a:t>
            </a:r>
            <a:endParaRPr/>
          </a:p>
          <a:p>
            <a:pPr marL="727075" lvl="1" indent="-269875" algn="l" rtl="0">
              <a:lnSpc>
                <a:spcPct val="100000"/>
              </a:lnSpc>
              <a:spcBef>
                <a:spcPts val="0"/>
              </a:spcBef>
              <a:spcAft>
                <a:spcPts val="0"/>
              </a:spcAft>
              <a:buSzPts val="2400"/>
              <a:buChar char="•"/>
            </a:pPr>
            <a:r>
              <a:rPr lang="it-IT"/>
              <a:t>ad esempio union, intersection, tuple che non possono essere esplicitamente denominati da un interface, ma possono essere dichiarati al suo interno</a:t>
            </a:r>
            <a:endParaRPr/>
          </a:p>
          <a:p>
            <a:pPr marL="0" lvl="0" indent="0" algn="l" rtl="0">
              <a:lnSpc>
                <a:spcPct val="100000"/>
              </a:lnSpc>
              <a:spcBef>
                <a:spcPts val="600"/>
              </a:spcBef>
              <a:spcAft>
                <a:spcPts val="0"/>
              </a:spcAft>
              <a:buSzPts val="2400"/>
              <a:buNone/>
            </a:pPr>
            <a:endParaRPr sz="1800"/>
          </a:p>
        </p:txBody>
      </p:sp>
      <p:sp>
        <p:nvSpPr>
          <p:cNvPr id="116" name="Google Shape;116;gffd21a2ee3_0_24"/>
          <p:cNvSpPr txBox="1"/>
          <p:nvPr/>
        </p:nvSpPr>
        <p:spPr>
          <a:xfrm>
            <a:off x="553058" y="3403054"/>
            <a:ext cx="7919400" cy="1603198"/>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r>
              <a:rPr lang="it-IT" sz="1600" b="0" i="0" u="none" strike="noStrike" cap="none">
                <a:solidFill>
                  <a:schemeClr val="lt1"/>
                </a:solidFill>
                <a:latin typeface="Consolas"/>
                <a:ea typeface="Consolas"/>
                <a:cs typeface="Consolas"/>
                <a:sym typeface="Consolas"/>
              </a:rPr>
              <a:t>type </a:t>
            </a:r>
            <a:r>
              <a:rPr lang="it-IT" sz="1600" b="0" i="0" u="none" strike="noStrike" cap="none">
                <a:solidFill>
                  <a:srgbClr val="57B9EC"/>
                </a:solidFill>
                <a:latin typeface="Consolas"/>
                <a:ea typeface="Consolas"/>
                <a:cs typeface="Consolas"/>
                <a:sym typeface="Consolas"/>
              </a:rPr>
              <a:t>ID</a:t>
            </a:r>
            <a:r>
              <a:rPr lang="it-IT" sz="1600" b="0" i="0" u="none" strike="noStrike" cap="none">
                <a:solidFill>
                  <a:srgbClr val="E5C07B"/>
                </a:solidFill>
                <a:latin typeface="Consolas"/>
                <a:ea typeface="Consolas"/>
                <a:cs typeface="Consolas"/>
                <a:sym typeface="Consolas"/>
              </a:rPr>
              <a:t> </a:t>
            </a:r>
            <a:r>
              <a:rPr lang="it-IT" sz="1600" b="0" i="0" u="none" strike="noStrike" cap="none">
                <a:solidFill>
                  <a:schemeClr val="lt1"/>
                </a:solidFill>
                <a:latin typeface="Consolas"/>
                <a:ea typeface="Consolas"/>
                <a:cs typeface="Consolas"/>
                <a:sym typeface="Consolas"/>
              </a:rPr>
              <a:t>= number | string </a:t>
            </a:r>
            <a:r>
              <a:rPr lang="it-IT" sz="1600" b="0" i="0" u="none" strike="noStrike" cap="none">
                <a:solidFill>
                  <a:srgbClr val="84B2F6"/>
                </a:solidFill>
                <a:latin typeface="Consolas"/>
                <a:ea typeface="Consolas"/>
                <a:cs typeface="Consolas"/>
                <a:sym typeface="Consolas"/>
              </a:rPr>
              <a:t>// union</a:t>
            </a:r>
            <a:br>
              <a:rPr lang="it-IT" sz="1600" b="0" i="0" u="none" strike="noStrike" cap="none">
                <a:solidFill>
                  <a:srgbClr val="5C6370"/>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type </a:t>
            </a:r>
            <a:r>
              <a:rPr lang="it-IT" sz="1600" b="0" i="0" u="none" strike="noStrike" cap="none">
                <a:solidFill>
                  <a:srgbClr val="57B9EC"/>
                </a:solidFill>
                <a:latin typeface="Consolas"/>
                <a:ea typeface="Consolas"/>
                <a:cs typeface="Consolas"/>
                <a:sym typeface="Consolas"/>
              </a:rPr>
              <a:t>Data</a:t>
            </a:r>
            <a:r>
              <a:rPr lang="it-IT" sz="1600" b="0" i="0" u="none" strike="noStrike" cap="none">
                <a:solidFill>
                  <a:srgbClr val="E5C07B"/>
                </a:solidFill>
                <a:latin typeface="Consolas"/>
                <a:ea typeface="Consolas"/>
                <a:cs typeface="Consolas"/>
                <a:sym typeface="Consolas"/>
              </a:rPr>
              <a:t> </a:t>
            </a:r>
            <a:r>
              <a:rPr lang="it-IT" sz="1600" b="0" i="0" u="none" strike="noStrike" cap="none">
                <a:solidFill>
                  <a:schemeClr val="lt1"/>
                </a:solidFill>
                <a:latin typeface="Consolas"/>
                <a:ea typeface="Consolas"/>
                <a:cs typeface="Consolas"/>
                <a:sym typeface="Consolas"/>
              </a:rPr>
              <a:t>= [number, string] </a:t>
            </a:r>
            <a:r>
              <a:rPr lang="it-IT" sz="1600" b="0" i="0" u="none" strike="noStrike" cap="none">
                <a:solidFill>
                  <a:srgbClr val="84B2F6"/>
                </a:solidFill>
                <a:latin typeface="Consolas"/>
                <a:ea typeface="Consolas"/>
                <a:cs typeface="Consolas"/>
                <a:sym typeface="Consolas"/>
              </a:rPr>
              <a:t>// tuple</a:t>
            </a:r>
            <a:br>
              <a:rPr lang="it-IT" sz="1600" b="0" i="0" u="none" strike="noStrike" cap="none">
                <a:solidFill>
                  <a:srgbClr val="5C6370"/>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type </a:t>
            </a:r>
            <a:r>
              <a:rPr lang="it-IT" sz="1600" b="0" i="0" u="none" strike="noStrike" cap="none">
                <a:solidFill>
                  <a:srgbClr val="57B9EC"/>
                </a:solidFill>
                <a:latin typeface="Consolas"/>
                <a:ea typeface="Consolas"/>
                <a:cs typeface="Consolas"/>
                <a:sym typeface="Consolas"/>
              </a:rPr>
              <a:t>SetPoint</a:t>
            </a:r>
            <a:r>
              <a:rPr lang="it-IT" sz="1600" b="0" i="0" u="none" strike="noStrike" cap="none">
                <a:solidFill>
                  <a:srgbClr val="E5C07B"/>
                </a:solidFill>
                <a:latin typeface="Consolas"/>
                <a:ea typeface="Consolas"/>
                <a:cs typeface="Consolas"/>
                <a:sym typeface="Consolas"/>
              </a:rPr>
              <a:t> </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D19A66"/>
                </a:solidFill>
                <a:latin typeface="Consolas"/>
                <a:ea typeface="Consolas"/>
                <a:cs typeface="Consolas"/>
                <a:sym typeface="Consolas"/>
              </a:rPr>
              <a:t>x</a:t>
            </a:r>
            <a:r>
              <a:rPr lang="it-IT" sz="1600" b="0" i="0" u="none" strike="noStrike" cap="none">
                <a:solidFill>
                  <a:schemeClr val="lt1"/>
                </a:solidFill>
                <a:latin typeface="Consolas"/>
                <a:ea typeface="Consolas"/>
                <a:cs typeface="Consolas"/>
                <a:sym typeface="Consolas"/>
              </a:rPr>
              <a:t>: number, </a:t>
            </a:r>
            <a:r>
              <a:rPr lang="it-IT" sz="1600" b="0" i="0" u="none" strike="noStrike" cap="none">
                <a:solidFill>
                  <a:srgbClr val="D19A66"/>
                </a:solidFill>
                <a:latin typeface="Consolas"/>
                <a:ea typeface="Consolas"/>
                <a:cs typeface="Consolas"/>
                <a:sym typeface="Consolas"/>
              </a:rPr>
              <a:t>y</a:t>
            </a:r>
            <a:r>
              <a:rPr lang="it-IT" sz="1600" b="0" i="0" u="none" strike="noStrike" cap="none">
                <a:solidFill>
                  <a:schemeClr val="lt1"/>
                </a:solidFill>
                <a:latin typeface="Consolas"/>
                <a:ea typeface="Consolas"/>
                <a:cs typeface="Consolas"/>
                <a:sym typeface="Consolas"/>
              </a:rPr>
              <a:t>: number) =&gt; void </a:t>
            </a:r>
            <a:r>
              <a:rPr lang="it-IT" sz="1600" b="0" i="0" u="none" strike="noStrike" cap="none">
                <a:solidFill>
                  <a:srgbClr val="84B2F6"/>
                </a:solidFill>
                <a:latin typeface="Consolas"/>
                <a:ea typeface="Consolas"/>
                <a:cs typeface="Consolas"/>
                <a:sym typeface="Consolas"/>
              </a:rPr>
              <a:t>// function</a:t>
            </a:r>
            <a:br>
              <a:rPr lang="it-IT" sz="1600" b="0" i="0" u="none" strike="noStrike" cap="none">
                <a:solidFill>
                  <a:srgbClr val="5C6370"/>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type </a:t>
            </a:r>
            <a:r>
              <a:rPr lang="it-IT" sz="1600" b="0" i="0" u="none" strike="noStrike" cap="none">
                <a:solidFill>
                  <a:srgbClr val="84B2F6"/>
                </a:solidFill>
                <a:latin typeface="Consolas"/>
                <a:ea typeface="Consolas"/>
                <a:cs typeface="Consolas"/>
                <a:sym typeface="Consolas"/>
              </a:rPr>
              <a:t>Foo</a:t>
            </a:r>
            <a:r>
              <a:rPr lang="it-IT" sz="1600" b="0" i="0" u="none" strike="noStrike" cap="none">
                <a:solidFill>
                  <a:srgbClr val="E5C07B"/>
                </a:solidFill>
                <a:latin typeface="Consolas"/>
                <a:ea typeface="Consolas"/>
                <a:cs typeface="Consolas"/>
                <a:sym typeface="Consolas"/>
              </a:rPr>
              <a:t> </a:t>
            </a:r>
            <a:r>
              <a:rPr lang="it-IT" sz="1600" b="0" i="0" u="none" strike="noStrike" cap="none">
                <a:solidFill>
                  <a:schemeClr val="lt1"/>
                </a:solidFill>
                <a:latin typeface="Consolas"/>
                <a:ea typeface="Consolas"/>
                <a:cs typeface="Consolas"/>
                <a:sym typeface="Consolas"/>
              </a:rPr>
              <a:t>= { </a:t>
            </a:r>
            <a:r>
              <a:rPr lang="it-IT" sz="1600" b="0" i="0" u="none" strike="noStrike" cap="none">
                <a:solidFill>
                  <a:srgbClr val="E06C75"/>
                </a:solidFill>
                <a:latin typeface="Consolas"/>
                <a:ea typeface="Consolas"/>
                <a:cs typeface="Consolas"/>
                <a:sym typeface="Consolas"/>
              </a:rPr>
              <a:t>x</a:t>
            </a:r>
            <a:r>
              <a:rPr lang="it-IT" sz="1600" b="0" i="0" u="none" strike="noStrike" cap="none">
                <a:solidFill>
                  <a:schemeClr val="lt1"/>
                </a:solidFill>
                <a:latin typeface="Consolas"/>
                <a:ea typeface="Consolas"/>
                <a:cs typeface="Consolas"/>
                <a:sym typeface="Consolas"/>
              </a:rPr>
              <a:t>: number, </a:t>
            </a:r>
            <a:r>
              <a:rPr lang="it-IT" sz="1600" b="0" i="0" u="none" strike="noStrike" cap="none">
                <a:solidFill>
                  <a:srgbClr val="E06C75"/>
                </a:solidFill>
                <a:latin typeface="Consolas"/>
                <a:ea typeface="Consolas"/>
                <a:cs typeface="Consolas"/>
                <a:sym typeface="Consolas"/>
              </a:rPr>
              <a:t>y</a:t>
            </a:r>
            <a:r>
              <a:rPr lang="it-IT" sz="1600" b="0" i="0" u="none" strike="noStrike" cap="none">
                <a:solidFill>
                  <a:schemeClr val="lt1"/>
                </a:solidFill>
                <a:latin typeface="Consolas"/>
                <a:ea typeface="Consolas"/>
                <a:cs typeface="Consolas"/>
                <a:sym typeface="Consolas"/>
              </a:rPr>
              <a:t>?: boolean , </a:t>
            </a:r>
            <a:r>
              <a:rPr lang="it-IT" sz="1600" b="0" i="0" u="none" strike="noStrike" cap="none">
                <a:solidFill>
                  <a:srgbClr val="E06C75"/>
                </a:solidFill>
                <a:latin typeface="Consolas"/>
                <a:ea typeface="Consolas"/>
                <a:cs typeface="Consolas"/>
                <a:sym typeface="Consolas"/>
              </a:rPr>
              <a:t>handler</a:t>
            </a:r>
            <a:r>
              <a:rPr lang="it-IT" sz="1600" b="0" i="0" u="none" strike="noStrike" cap="none">
                <a:solidFill>
                  <a:schemeClr val="lt1"/>
                </a:solidFill>
                <a:latin typeface="Consolas"/>
                <a:ea typeface="Consolas"/>
                <a:cs typeface="Consolas"/>
                <a:sym typeface="Consolas"/>
              </a:rPr>
              <a:t>: () =&gt; void } </a:t>
            </a:r>
            <a:r>
              <a:rPr lang="it-IT" sz="1600" b="0" i="0" u="none" strike="noStrike" cap="none">
                <a:solidFill>
                  <a:srgbClr val="84B2F6"/>
                </a:solidFill>
                <a:latin typeface="Consolas"/>
                <a:ea typeface="Consolas"/>
                <a:cs typeface="Consolas"/>
                <a:sym typeface="Consolas"/>
              </a:rPr>
              <a:t>//object</a:t>
            </a:r>
            <a:br>
              <a:rPr lang="it-IT" sz="1600" b="0" i="0" u="none" strike="noStrike" cap="none">
                <a:solidFill>
                  <a:srgbClr val="5C6370"/>
                </a:solidFill>
                <a:latin typeface="Consolas"/>
                <a:ea typeface="Consolas"/>
                <a:cs typeface="Consolas"/>
                <a:sym typeface="Consolas"/>
              </a:rPr>
            </a:br>
            <a:endParaRPr sz="1600" b="0" i="0" u="none" strike="noStrike" cap="none">
              <a:solidFill>
                <a:srgbClr val="9BC6CE"/>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16a12308447_0_1"/>
          <p:cNvSpPr txBox="1">
            <a:spLocks noGrp="1"/>
          </p:cNvSpPr>
          <p:nvPr>
            <p:ph type="sldNum" idx="12"/>
          </p:nvPr>
        </p:nvSpPr>
        <p:spPr>
          <a:xfrm>
            <a:off x="8472458" y="6358007"/>
            <a:ext cx="548700" cy="5250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11</a:t>
            </a:fld>
            <a:endParaRPr/>
          </a:p>
        </p:txBody>
      </p:sp>
      <p:sp>
        <p:nvSpPr>
          <p:cNvPr id="123" name="Google Shape;123;g16a12308447_0_1"/>
          <p:cNvSpPr txBox="1">
            <a:spLocks noGrp="1"/>
          </p:cNvSpPr>
          <p:nvPr>
            <p:ph type="title"/>
          </p:nvPr>
        </p:nvSpPr>
        <p:spPr>
          <a:xfrm>
            <a:off x="311700" y="186184"/>
            <a:ext cx="8520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Opzionalità</a:t>
            </a:r>
            <a:endParaRPr/>
          </a:p>
        </p:txBody>
      </p:sp>
      <p:sp>
        <p:nvSpPr>
          <p:cNvPr id="124" name="Google Shape;124;g16a12308447_0_1"/>
          <p:cNvSpPr txBox="1">
            <a:spLocks noGrp="1"/>
          </p:cNvSpPr>
          <p:nvPr>
            <p:ph type="body" idx="1"/>
          </p:nvPr>
        </p:nvSpPr>
        <p:spPr>
          <a:xfrm>
            <a:off x="311150" y="1658938"/>
            <a:ext cx="8521800" cy="4524300"/>
          </a:xfrm>
          <a:prstGeom prst="rect">
            <a:avLst/>
          </a:prstGeom>
          <a:noFill/>
          <a:ln>
            <a:noFill/>
          </a:ln>
        </p:spPr>
        <p:txBody>
          <a:bodyPr spcFirstLastPara="1" wrap="square" lIns="91425" tIns="45700" rIns="91425" bIns="45700" anchor="t" anchorCtr="0">
            <a:normAutofit/>
          </a:bodyPr>
          <a:lstStyle/>
          <a:p>
            <a:pPr marL="457200" lvl="0" indent="-381000" algn="l" rtl="0">
              <a:lnSpc>
                <a:spcPct val="100000"/>
              </a:lnSpc>
              <a:spcBef>
                <a:spcPts val="0"/>
              </a:spcBef>
              <a:spcAft>
                <a:spcPts val="0"/>
              </a:spcAft>
              <a:buSzPts val="2400"/>
              <a:buChar char="•"/>
            </a:pPr>
            <a:r>
              <a:rPr lang="it-IT"/>
              <a:t>Se una coppia chiave/valore può essere o meno presente in un oggetto, nella corrispondente dichiarazione tipo (nella forma di notazione letterale, di interfaccia o di alias) il nome della proprietà è seguito da </a:t>
            </a:r>
            <a:r>
              <a:rPr lang="it-IT">
                <a:solidFill>
                  <a:srgbClr val="0B5394"/>
                </a:solidFill>
                <a:latin typeface="Consolas"/>
                <a:ea typeface="Consolas"/>
                <a:cs typeface="Consolas"/>
                <a:sym typeface="Consolas"/>
              </a:rPr>
              <a:t>?</a:t>
            </a:r>
            <a:endParaRPr/>
          </a:p>
          <a:p>
            <a:pPr marL="914400" lvl="1" indent="-381000" algn="l" rtl="0">
              <a:lnSpc>
                <a:spcPct val="100000"/>
              </a:lnSpc>
              <a:spcBef>
                <a:spcPts val="0"/>
              </a:spcBef>
              <a:spcAft>
                <a:spcPts val="0"/>
              </a:spcAft>
              <a:buSzPts val="2400"/>
              <a:buChar char="•"/>
            </a:pPr>
            <a:r>
              <a:rPr lang="it-IT">
                <a:solidFill>
                  <a:schemeClr val="dk1"/>
                </a:solidFill>
              </a:rPr>
              <a:t>In lettura, se una chiave è assente, viene restituito il valore </a:t>
            </a:r>
            <a:r>
              <a:rPr lang="it-IT">
                <a:solidFill>
                  <a:srgbClr val="0B5394"/>
                </a:solidFill>
                <a:latin typeface="Consolas"/>
                <a:ea typeface="Consolas"/>
                <a:cs typeface="Consolas"/>
                <a:sym typeface="Consolas"/>
              </a:rPr>
              <a:t>undefined</a:t>
            </a:r>
            <a:r>
              <a:rPr lang="it-IT">
                <a:solidFill>
                  <a:schemeClr val="dk1"/>
                </a:solidFill>
              </a:rPr>
              <a:t> </a:t>
            </a:r>
            <a:endParaRPr>
              <a:solidFill>
                <a:schemeClr val="dk1"/>
              </a:solidFill>
            </a:endParaRPr>
          </a:p>
        </p:txBody>
      </p:sp>
      <p:sp>
        <p:nvSpPr>
          <p:cNvPr id="125" name="Google Shape;125;g16a12308447_0_1"/>
          <p:cNvSpPr txBox="1"/>
          <p:nvPr/>
        </p:nvSpPr>
        <p:spPr>
          <a:xfrm>
            <a:off x="546100" y="3743275"/>
            <a:ext cx="8112900" cy="2390700"/>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chemeClr val="lt1"/>
                </a:solidFill>
                <a:latin typeface="Consolas"/>
                <a:ea typeface="Consolas"/>
                <a:cs typeface="Consolas"/>
                <a:sym typeface="Consolas"/>
              </a:rPr>
              <a:t>type </a:t>
            </a:r>
            <a:r>
              <a:rPr lang="it-IT" sz="1800" b="0" i="0" u="none" strike="noStrike" cap="none">
                <a:solidFill>
                  <a:srgbClr val="58B9EC"/>
                </a:solidFill>
                <a:latin typeface="Consolas"/>
                <a:ea typeface="Consolas"/>
                <a:cs typeface="Consolas"/>
                <a:sym typeface="Consolas"/>
              </a:rPr>
              <a:t>Coordinates  = </a:t>
            </a:r>
            <a:r>
              <a:rPr lang="it-IT" sz="1800" b="0" i="0" u="none" strike="noStrike" cap="none">
                <a:solidFill>
                  <a:schemeClr val="lt1"/>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E06C75"/>
                </a:solidFill>
                <a:latin typeface="Consolas"/>
                <a:ea typeface="Consolas"/>
                <a:cs typeface="Consolas"/>
                <a:sym typeface="Consolas"/>
              </a:rPr>
              <a:t>    lat</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B48AE3"/>
                </a:solidFill>
                <a:latin typeface="Consolas"/>
                <a:ea typeface="Consolas"/>
                <a:cs typeface="Consolas"/>
                <a:sym typeface="Consolas"/>
              </a:rPr>
              <a:t>number</a:t>
            </a:r>
            <a:r>
              <a:rPr lang="it-IT" sz="1800" b="0" i="0" u="none" strike="noStrike" cap="none">
                <a:solidFill>
                  <a:schemeClr val="lt1"/>
                </a:solidFill>
                <a:latin typeface="Consolas"/>
                <a:ea typeface="Consolas"/>
                <a:cs typeface="Consolas"/>
                <a:sym typeface="Consolas"/>
              </a:rPr>
              <a:t>,</a:t>
            </a:r>
            <a:br>
              <a:rPr lang="it-IT" sz="1800" b="0" i="0" u="none" strike="noStrike" cap="none">
                <a:solidFill>
                  <a:schemeClr val="lt1"/>
                </a:solidFill>
                <a:latin typeface="Consolas"/>
                <a:ea typeface="Consolas"/>
                <a:cs typeface="Consolas"/>
                <a:sym typeface="Consolas"/>
              </a:rPr>
            </a:b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E06C75"/>
                </a:solidFill>
                <a:latin typeface="Consolas"/>
                <a:ea typeface="Consolas"/>
                <a:cs typeface="Consolas"/>
                <a:sym typeface="Consolas"/>
              </a:rPr>
              <a:t>lng</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B48AE3"/>
                </a:solidFill>
                <a:latin typeface="Consolas"/>
                <a:ea typeface="Consolas"/>
                <a:cs typeface="Consolas"/>
                <a:sym typeface="Consolas"/>
              </a:rPr>
              <a:t>number</a:t>
            </a:r>
            <a:r>
              <a:rPr lang="it-IT" sz="1800" b="0" i="0" u="none" strike="noStrike" cap="none">
                <a:solidFill>
                  <a:schemeClr val="lt1"/>
                </a:solidFill>
                <a:latin typeface="Consolas"/>
                <a:ea typeface="Consolas"/>
                <a:cs typeface="Consolas"/>
                <a:sym typeface="Consolas"/>
              </a:rPr>
              <a:t>,</a:t>
            </a:r>
            <a:br>
              <a:rPr lang="it-IT" sz="1800" b="0" i="0" u="none" strike="noStrike" cap="none">
                <a:solidFill>
                  <a:schemeClr val="lt1"/>
                </a:solidFill>
                <a:latin typeface="Consolas"/>
                <a:ea typeface="Consolas"/>
                <a:cs typeface="Consolas"/>
                <a:sym typeface="Consolas"/>
              </a:rPr>
            </a:b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E06C75"/>
                </a:solidFill>
                <a:latin typeface="Consolas"/>
                <a:ea typeface="Consolas"/>
                <a:cs typeface="Consolas"/>
                <a:sym typeface="Consolas"/>
              </a:rPr>
              <a:t>alt?</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B48AE3"/>
                </a:solidFill>
                <a:latin typeface="Consolas"/>
                <a:ea typeface="Consolas"/>
                <a:cs typeface="Consolas"/>
                <a:sym typeface="Consolas"/>
              </a:rPr>
              <a:t>number</a:t>
            </a:r>
            <a:r>
              <a:rPr lang="it-IT" sz="1800" b="0" i="0" u="none" strike="noStrike" cap="none">
                <a:solidFill>
                  <a:schemeClr val="lt1"/>
                </a:solidFill>
                <a:latin typeface="Consolas"/>
                <a:ea typeface="Consolas"/>
                <a:cs typeface="Consolas"/>
                <a:sym typeface="Consolas"/>
              </a:rPr>
              <a:t> // alt è opzionale</a:t>
            </a:r>
            <a:r>
              <a:rPr lang="it-IT" sz="1800" b="0" i="0" u="none" strike="noStrike" cap="none">
                <a:solidFill>
                  <a:srgbClr val="B48AE3"/>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chemeClr val="lt1"/>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chemeClr val="lt1"/>
                </a:solidFill>
                <a:latin typeface="Consolas"/>
                <a:ea typeface="Consolas"/>
                <a:cs typeface="Consolas"/>
                <a:sym typeface="Consolas"/>
              </a:rPr>
              <a:t>let </a:t>
            </a:r>
            <a:r>
              <a:rPr lang="it-IT" sz="1800" b="0" i="0" u="none" strike="noStrike" cap="none">
                <a:solidFill>
                  <a:srgbClr val="58B9EC"/>
                </a:solidFill>
                <a:latin typeface="Consolas"/>
                <a:ea typeface="Consolas"/>
                <a:cs typeface="Consolas"/>
                <a:sym typeface="Consolas"/>
              </a:rPr>
              <a:t>p1: Coordinates </a:t>
            </a:r>
            <a:r>
              <a:rPr lang="it-IT" sz="1800" b="0" i="0" u="none" strike="noStrike" cap="none">
                <a:solidFill>
                  <a:schemeClr val="lt1"/>
                </a:solidFill>
                <a:latin typeface="Consolas"/>
                <a:ea typeface="Consolas"/>
                <a:cs typeface="Consolas"/>
                <a:sym typeface="Consolas"/>
              </a:rPr>
              <a:t>= { </a:t>
            </a:r>
            <a:r>
              <a:rPr lang="it-IT" sz="1800" b="0" i="0" u="none" strike="noStrike" cap="none">
                <a:solidFill>
                  <a:srgbClr val="E06C75"/>
                </a:solidFill>
                <a:latin typeface="Consolas"/>
                <a:ea typeface="Consolas"/>
                <a:cs typeface="Consolas"/>
                <a:sym typeface="Consolas"/>
              </a:rPr>
              <a:t>lat</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B48AE3"/>
                </a:solidFill>
                <a:latin typeface="Consolas"/>
                <a:ea typeface="Consolas"/>
                <a:cs typeface="Consolas"/>
                <a:sym typeface="Consolas"/>
              </a:rPr>
              <a:t>45.02</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E06C75"/>
                </a:solidFill>
                <a:latin typeface="Consolas"/>
                <a:ea typeface="Consolas"/>
                <a:cs typeface="Consolas"/>
                <a:sym typeface="Consolas"/>
              </a:rPr>
              <a:t>lng</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B48AE3"/>
                </a:solidFill>
                <a:latin typeface="Consolas"/>
                <a:ea typeface="Consolas"/>
                <a:cs typeface="Consolas"/>
                <a:sym typeface="Consolas"/>
              </a:rPr>
              <a:t>7.65 </a:t>
            </a:r>
            <a:r>
              <a:rPr lang="it-IT" sz="1800" b="0" i="0" u="none" strike="noStrike" cap="none">
                <a:solidFill>
                  <a:schemeClr val="lt1"/>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it-IT" sz="1800" b="0" i="0" u="none" strike="noStrike" cap="none">
                <a:solidFill>
                  <a:schemeClr val="lt1"/>
                </a:solidFill>
                <a:latin typeface="Consolas"/>
                <a:ea typeface="Consolas"/>
                <a:cs typeface="Consolas"/>
                <a:sym typeface="Consolas"/>
              </a:rPr>
              <a:t>let </a:t>
            </a:r>
            <a:r>
              <a:rPr lang="it-IT" sz="1800" b="0" i="0" u="none" strike="noStrike" cap="none">
                <a:solidFill>
                  <a:srgbClr val="58B9EC"/>
                </a:solidFill>
                <a:latin typeface="Consolas"/>
                <a:ea typeface="Consolas"/>
                <a:cs typeface="Consolas"/>
                <a:sym typeface="Consolas"/>
              </a:rPr>
              <a:t>p2: Coordinates </a:t>
            </a:r>
            <a:r>
              <a:rPr lang="it-IT" sz="1800" b="0" i="0" u="none" strike="noStrike" cap="none">
                <a:solidFill>
                  <a:schemeClr val="lt1"/>
                </a:solidFill>
                <a:latin typeface="Consolas"/>
                <a:ea typeface="Consolas"/>
                <a:cs typeface="Consolas"/>
                <a:sym typeface="Consolas"/>
              </a:rPr>
              <a:t>= { </a:t>
            </a:r>
            <a:r>
              <a:rPr lang="it-IT" sz="1800" b="0" i="0" u="none" strike="noStrike" cap="none">
                <a:solidFill>
                  <a:srgbClr val="E06C75"/>
                </a:solidFill>
                <a:latin typeface="Consolas"/>
                <a:ea typeface="Consolas"/>
                <a:cs typeface="Consolas"/>
                <a:sym typeface="Consolas"/>
              </a:rPr>
              <a:t>lat</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B48AE3"/>
                </a:solidFill>
                <a:latin typeface="Consolas"/>
                <a:ea typeface="Consolas"/>
                <a:cs typeface="Consolas"/>
                <a:sym typeface="Consolas"/>
              </a:rPr>
              <a:t>45.02</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E06C75"/>
                </a:solidFill>
                <a:latin typeface="Consolas"/>
                <a:ea typeface="Consolas"/>
                <a:cs typeface="Consolas"/>
                <a:sym typeface="Consolas"/>
              </a:rPr>
              <a:t>lng</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B48AE3"/>
                </a:solidFill>
                <a:latin typeface="Consolas"/>
                <a:ea typeface="Consolas"/>
                <a:cs typeface="Consolas"/>
                <a:sym typeface="Consolas"/>
              </a:rPr>
              <a:t>7.65</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E06C75"/>
                </a:solidFill>
                <a:latin typeface="Consolas"/>
                <a:ea typeface="Consolas"/>
                <a:cs typeface="Consolas"/>
                <a:sym typeface="Consolas"/>
              </a:rPr>
              <a:t>alt</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B48AE3"/>
                </a:solidFill>
                <a:latin typeface="Consolas"/>
                <a:ea typeface="Consolas"/>
                <a:cs typeface="Consolas"/>
                <a:sym typeface="Consolas"/>
              </a:rPr>
              <a:t>220 </a:t>
            </a:r>
            <a:r>
              <a:rPr lang="it-IT" sz="1800" b="0" i="0" u="none" strike="noStrike" cap="none">
                <a:solidFill>
                  <a:schemeClr val="lt1"/>
                </a:solidFill>
                <a:latin typeface="Consolas"/>
                <a:ea typeface="Consolas"/>
                <a:cs typeface="Consolas"/>
                <a:sym typeface="Consolas"/>
              </a:rPr>
              <a:t>};</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9BC6CE"/>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ffd21a2ee3_0_96"/>
          <p:cNvSpPr txBox="1">
            <a:spLocks noGrp="1"/>
          </p:cNvSpPr>
          <p:nvPr>
            <p:ph type="sldNum" idx="12"/>
          </p:nvPr>
        </p:nvSpPr>
        <p:spPr>
          <a:xfrm>
            <a:off x="8472458" y="6358007"/>
            <a:ext cx="548700" cy="5250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12</a:t>
            </a:fld>
            <a:endParaRPr/>
          </a:p>
        </p:txBody>
      </p:sp>
      <p:sp>
        <p:nvSpPr>
          <p:cNvPr id="132" name="Google Shape;132;gffd21a2ee3_0_96"/>
          <p:cNvSpPr txBox="1">
            <a:spLocks noGrp="1"/>
          </p:cNvSpPr>
          <p:nvPr>
            <p:ph type="title"/>
          </p:nvPr>
        </p:nvSpPr>
        <p:spPr>
          <a:xfrm>
            <a:off x="311700" y="186184"/>
            <a:ext cx="8520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Tipo unione </a:t>
            </a:r>
            <a:endParaRPr/>
          </a:p>
        </p:txBody>
      </p:sp>
      <p:sp>
        <p:nvSpPr>
          <p:cNvPr id="133" name="Google Shape;133;gffd21a2ee3_0_96"/>
          <p:cNvSpPr txBox="1">
            <a:spLocks noGrp="1"/>
          </p:cNvSpPr>
          <p:nvPr>
            <p:ph type="body" idx="1"/>
          </p:nvPr>
        </p:nvSpPr>
        <p:spPr>
          <a:xfrm>
            <a:off x="311150" y="1658938"/>
            <a:ext cx="8521800" cy="4524300"/>
          </a:xfrm>
          <a:prstGeom prst="rect">
            <a:avLst/>
          </a:prstGeom>
          <a:noFill/>
          <a:ln>
            <a:noFill/>
          </a:ln>
        </p:spPr>
        <p:txBody>
          <a:bodyPr spcFirstLastPara="1" wrap="square" lIns="91425" tIns="45700" rIns="91425" bIns="45700" anchor="t" anchorCtr="0">
            <a:normAutofit/>
          </a:bodyPr>
          <a:lstStyle/>
          <a:p>
            <a:pPr marL="269875" lvl="0" indent="-269875" algn="l" rtl="0">
              <a:lnSpc>
                <a:spcPct val="100000"/>
              </a:lnSpc>
              <a:spcBef>
                <a:spcPts val="0"/>
              </a:spcBef>
              <a:spcAft>
                <a:spcPts val="0"/>
              </a:spcAft>
              <a:buSzPts val="2400"/>
              <a:buChar char="•"/>
            </a:pPr>
            <a:r>
              <a:rPr lang="it-IT"/>
              <a:t>Permette di esprimere un tipo come combinazione di due o più tipi elencati usando il simbolo «|»</a:t>
            </a:r>
            <a:endParaRPr/>
          </a:p>
        </p:txBody>
      </p:sp>
      <p:sp>
        <p:nvSpPr>
          <p:cNvPr id="134" name="Google Shape;134;gffd21a2ee3_0_96"/>
          <p:cNvSpPr txBox="1"/>
          <p:nvPr/>
        </p:nvSpPr>
        <p:spPr>
          <a:xfrm>
            <a:off x="664348" y="5312513"/>
            <a:ext cx="7800900" cy="646500"/>
          </a:xfrm>
          <a:prstGeom prst="rect">
            <a:avLst/>
          </a:prstGeom>
          <a:solidFill>
            <a:schemeClr val="dk1"/>
          </a:solidFill>
          <a:ln>
            <a:noFill/>
          </a:ln>
        </p:spPr>
        <p:txBody>
          <a:bodyPr spcFirstLastPara="1" wrap="square" lIns="91425" tIns="45700" rIns="91425" bIns="45700" anchor="t" anchorCtr="0">
            <a:spAutoFit/>
          </a:bodyPr>
          <a:lstStyle/>
          <a:p>
            <a:pPr marL="334962" marR="0" lvl="1" indent="0" algn="l" rtl="0">
              <a:lnSpc>
                <a:spcPct val="100000"/>
              </a:lnSpc>
              <a:spcBef>
                <a:spcPts val="0"/>
              </a:spcBef>
              <a:spcAft>
                <a:spcPts val="0"/>
              </a:spcAft>
              <a:buClr>
                <a:schemeClr val="lt1"/>
              </a:buClr>
              <a:buSzPts val="1800"/>
              <a:buFont typeface="Consolas"/>
              <a:buNone/>
            </a:pPr>
            <a:r>
              <a:rPr lang="it-IT" sz="1800" b="0" i="0" u="none" strike="noStrike" cap="none">
                <a:solidFill>
                  <a:schemeClr val="lt1"/>
                </a:solidFill>
                <a:latin typeface="Consolas"/>
                <a:ea typeface="Consolas"/>
                <a:cs typeface="Consolas"/>
                <a:sym typeface="Consolas"/>
              </a:rPr>
              <a:t>obj = 1</a:t>
            </a:r>
            <a:endParaRPr sz="1400" b="0" i="0" u="none" strike="noStrike" cap="none">
              <a:solidFill>
                <a:srgbClr val="000000"/>
              </a:solidFill>
              <a:latin typeface="Arial"/>
              <a:ea typeface="Arial"/>
              <a:cs typeface="Arial"/>
              <a:sym typeface="Arial"/>
            </a:endParaRPr>
          </a:p>
          <a:p>
            <a:pPr marL="334962" marR="0" lvl="1" indent="0" algn="l" rtl="0">
              <a:lnSpc>
                <a:spcPct val="100000"/>
              </a:lnSpc>
              <a:spcBef>
                <a:spcPts val="0"/>
              </a:spcBef>
              <a:spcAft>
                <a:spcPts val="0"/>
              </a:spcAft>
              <a:buClr>
                <a:schemeClr val="lt1"/>
              </a:buClr>
              <a:buSzPts val="1800"/>
              <a:buFont typeface="Consolas"/>
              <a:buNone/>
            </a:pPr>
            <a:r>
              <a:rPr lang="it-IT" sz="1800" b="0" i="0" u="none" strike="noStrike" cap="none">
                <a:solidFill>
                  <a:schemeClr val="lt1"/>
                </a:solidFill>
                <a:latin typeface="Consolas"/>
                <a:ea typeface="Consolas"/>
                <a:cs typeface="Consolas"/>
                <a:sym typeface="Consolas"/>
              </a:rPr>
              <a:t>obj = string value</a:t>
            </a:r>
            <a:endParaRPr sz="1800" b="0" i="0" u="none" strike="noStrike" cap="none">
              <a:solidFill>
                <a:srgbClr val="38383F"/>
              </a:solidFill>
              <a:latin typeface="Consolas"/>
              <a:ea typeface="Consolas"/>
              <a:cs typeface="Consolas"/>
              <a:sym typeface="Consolas"/>
            </a:endParaRPr>
          </a:p>
        </p:txBody>
      </p:sp>
      <p:sp>
        <p:nvSpPr>
          <p:cNvPr id="135" name="Google Shape;135;gffd21a2ee3_0_96"/>
          <p:cNvSpPr txBox="1"/>
          <p:nvPr/>
        </p:nvSpPr>
        <p:spPr>
          <a:xfrm>
            <a:off x="664350" y="2558375"/>
            <a:ext cx="7808100" cy="2508900"/>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it-IT" sz="1800" b="0" i="0" u="none" strike="noStrike" cap="none">
                <a:solidFill>
                  <a:schemeClr val="lt1"/>
                </a:solidFill>
                <a:latin typeface="Consolas"/>
                <a:ea typeface="Consolas"/>
                <a:cs typeface="Consolas"/>
                <a:sym typeface="Consolas"/>
              </a:rPr>
              <a:t>function </a:t>
            </a:r>
            <a:r>
              <a:rPr lang="it-IT" sz="1800" b="0" i="0" u="none" strike="noStrike" cap="none">
                <a:solidFill>
                  <a:srgbClr val="7BC65A"/>
                </a:solidFill>
                <a:latin typeface="Consolas"/>
                <a:ea typeface="Consolas"/>
                <a:cs typeface="Consolas"/>
                <a:sym typeface="Consolas"/>
              </a:rPr>
              <a:t>printObject</a:t>
            </a:r>
            <a:r>
              <a:rPr lang="it-IT" sz="1800" b="0" i="0" u="none" strike="noStrike" cap="none">
                <a:solidFill>
                  <a:schemeClr val="lt1"/>
                </a:solidFill>
                <a:latin typeface="Consolas"/>
                <a:ea typeface="Consolas"/>
                <a:cs typeface="Consolas"/>
                <a:sym typeface="Consolas"/>
              </a:rPr>
              <a:t>(</a:t>
            </a:r>
            <a:r>
              <a:rPr lang="it-IT" sz="1800" b="0" i="0" u="none" strike="noStrike" cap="none">
                <a:solidFill>
                  <a:srgbClr val="D19A66"/>
                </a:solidFill>
                <a:latin typeface="Consolas"/>
                <a:ea typeface="Consolas"/>
                <a:cs typeface="Consolas"/>
                <a:sym typeface="Consolas"/>
              </a:rPr>
              <a:t>obj</a:t>
            </a:r>
            <a:r>
              <a:rPr lang="it-IT" sz="1800" b="0" i="0" u="none" strike="noStrike" cap="none">
                <a:solidFill>
                  <a:schemeClr val="lt1"/>
                </a:solidFill>
                <a:latin typeface="Consolas"/>
                <a:ea typeface="Consolas"/>
                <a:cs typeface="Consolas"/>
                <a:sym typeface="Consolas"/>
              </a:rPr>
              <a:t>: string | number) {</a:t>
            </a:r>
            <a:br>
              <a:rPr lang="it-IT" sz="1800" b="0" i="0" u="none" strike="noStrike" cap="none">
                <a:solidFill>
                  <a:schemeClr val="lt1"/>
                </a:solidFill>
                <a:latin typeface="Consolas"/>
                <a:ea typeface="Consolas"/>
                <a:cs typeface="Consolas"/>
                <a:sym typeface="Consolas"/>
              </a:rPr>
            </a:b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58B9EC"/>
                </a:solidFill>
                <a:latin typeface="Consolas"/>
                <a:ea typeface="Consolas"/>
                <a:cs typeface="Consolas"/>
                <a:sym typeface="Consolas"/>
              </a:rPr>
              <a:t>console</a:t>
            </a:r>
            <a:r>
              <a:rPr lang="it-IT" sz="1800" b="0" i="0" u="none" strike="noStrike" cap="none">
                <a:solidFill>
                  <a:schemeClr val="lt1"/>
                </a:solidFill>
                <a:latin typeface="Consolas"/>
                <a:ea typeface="Consolas"/>
                <a:cs typeface="Consolas"/>
                <a:sym typeface="Consolas"/>
              </a:rPr>
              <a:t>.</a:t>
            </a:r>
            <a:r>
              <a:rPr lang="it-IT" sz="1800" b="0" i="0" u="none" strike="noStrike" cap="none">
                <a:solidFill>
                  <a:srgbClr val="7BC65A"/>
                </a:solidFill>
                <a:latin typeface="Consolas"/>
                <a:ea typeface="Consolas"/>
                <a:cs typeface="Consolas"/>
                <a:sym typeface="Consolas"/>
              </a:rPr>
              <a:t>log</a:t>
            </a:r>
            <a:r>
              <a:rPr lang="it-IT" sz="1800" b="0" i="0" u="none" strike="noStrike" cap="none">
                <a:solidFill>
                  <a:schemeClr val="lt1"/>
                </a:solidFill>
                <a:latin typeface="Consolas"/>
                <a:ea typeface="Consolas"/>
                <a:cs typeface="Consolas"/>
                <a:sym typeface="Consolas"/>
              </a:rPr>
              <a:t>(</a:t>
            </a:r>
            <a:r>
              <a:rPr lang="it-IT" sz="1800" b="0" i="0" u="none" strike="noStrike" cap="none">
                <a:solidFill>
                  <a:srgbClr val="D6B579"/>
                </a:solidFill>
                <a:latin typeface="Consolas"/>
                <a:ea typeface="Consolas"/>
                <a:cs typeface="Consolas"/>
                <a:sym typeface="Consolas"/>
              </a:rPr>
              <a:t>`obj = </a:t>
            </a:r>
            <a:r>
              <a:rPr lang="it-IT" sz="1800" b="0" i="0" u="none" strike="noStrike" cap="none">
                <a:solidFill>
                  <a:schemeClr val="lt1"/>
                </a:solidFill>
                <a:latin typeface="Consolas"/>
                <a:ea typeface="Consolas"/>
                <a:cs typeface="Consolas"/>
                <a:sym typeface="Consolas"/>
              </a:rPr>
              <a:t>${</a:t>
            </a:r>
            <a:r>
              <a:rPr lang="it-IT" sz="1800" b="0" i="0" u="none" strike="noStrike" cap="none">
                <a:solidFill>
                  <a:srgbClr val="D19A66"/>
                </a:solidFill>
                <a:latin typeface="Consolas"/>
                <a:ea typeface="Consolas"/>
                <a:cs typeface="Consolas"/>
                <a:sym typeface="Consolas"/>
              </a:rPr>
              <a:t>obj</a:t>
            </a:r>
            <a:r>
              <a:rPr lang="it-IT" sz="1800" b="0" i="0" u="none" strike="noStrike" cap="none">
                <a:solidFill>
                  <a:schemeClr val="lt1"/>
                </a:solidFill>
                <a:latin typeface="Consolas"/>
                <a:ea typeface="Consolas"/>
                <a:cs typeface="Consolas"/>
                <a:sym typeface="Consolas"/>
              </a:rPr>
              <a:t>}</a:t>
            </a:r>
            <a:r>
              <a:rPr lang="it-IT" sz="1800" b="0" i="0" u="none" strike="noStrike" cap="none">
                <a:solidFill>
                  <a:srgbClr val="D6B579"/>
                </a:solidFill>
                <a:latin typeface="Consolas"/>
                <a:ea typeface="Consolas"/>
                <a:cs typeface="Consolas"/>
                <a:sym typeface="Consolas"/>
              </a:rPr>
              <a:t>`</a:t>
            </a:r>
            <a:r>
              <a:rPr lang="it-IT" sz="1800" b="0" i="0" u="none" strike="noStrike" cap="none">
                <a:solidFill>
                  <a:schemeClr val="lt1"/>
                </a:solidFill>
                <a:latin typeface="Consolas"/>
                <a:ea typeface="Consolas"/>
                <a:cs typeface="Consolas"/>
                <a:sym typeface="Consolas"/>
              </a:rPr>
              <a:t>);</a:t>
            </a:r>
            <a:endParaRPr sz="1800" b="0" i="0" u="none" strike="noStrike" cap="none">
              <a:solidFill>
                <a:schemeClr val="lt1"/>
              </a:solidFill>
              <a:latin typeface="Consolas"/>
              <a:ea typeface="Consolas"/>
              <a:cs typeface="Consolas"/>
              <a:sym typeface="Consolas"/>
            </a:endParaRPr>
          </a:p>
          <a:p>
            <a:pPr marL="0" marR="0" lvl="0" indent="0" algn="l" rtl="0">
              <a:lnSpc>
                <a:spcPct val="150000"/>
              </a:lnSpc>
              <a:spcBef>
                <a:spcPts val="0"/>
              </a:spcBef>
              <a:spcAft>
                <a:spcPts val="0"/>
              </a:spcAft>
              <a:buClr>
                <a:srgbClr val="000000"/>
              </a:buClr>
              <a:buSzPts val="1800"/>
              <a:buFont typeface="Arial"/>
              <a:buNone/>
            </a:pPr>
            <a:r>
              <a:rPr lang="it-IT" sz="1800" b="0" i="0" u="none" strike="noStrike" cap="none">
                <a:solidFill>
                  <a:schemeClr val="lt1"/>
                </a:solidFill>
                <a:latin typeface="Consolas"/>
                <a:ea typeface="Consolas"/>
                <a:cs typeface="Consolas"/>
                <a:sym typeface="Consolas"/>
              </a:rPr>
              <a:t>}</a:t>
            </a:r>
            <a:endParaRPr sz="1800" b="0" i="0" u="none" strike="noStrike" cap="none">
              <a:solidFill>
                <a:schemeClr val="lt1"/>
              </a:solidFill>
              <a:latin typeface="Consolas"/>
              <a:ea typeface="Consolas"/>
              <a:cs typeface="Consolas"/>
              <a:sym typeface="Consolas"/>
            </a:endParaRPr>
          </a:p>
          <a:p>
            <a:pPr marL="0" marR="0" lvl="0" indent="0" algn="l" rtl="0">
              <a:lnSpc>
                <a:spcPct val="150000"/>
              </a:lnSpc>
              <a:spcBef>
                <a:spcPts val="0"/>
              </a:spcBef>
              <a:spcAft>
                <a:spcPts val="0"/>
              </a:spcAft>
              <a:buClr>
                <a:srgbClr val="000000"/>
              </a:buClr>
              <a:buSzPts val="1800"/>
              <a:buFont typeface="Arial"/>
              <a:buNone/>
            </a:pPr>
            <a:br>
              <a:rPr lang="it-IT" sz="1800" b="0" i="0" u="none" strike="noStrike" cap="none">
                <a:solidFill>
                  <a:schemeClr val="lt1"/>
                </a:solidFill>
                <a:latin typeface="Consolas"/>
                <a:ea typeface="Consolas"/>
                <a:cs typeface="Consolas"/>
                <a:sym typeface="Consolas"/>
              </a:rPr>
            </a:br>
            <a:r>
              <a:rPr lang="it-IT" sz="1800" b="0" i="0" u="none" strike="noStrike" cap="none">
                <a:solidFill>
                  <a:srgbClr val="7BC65A"/>
                </a:solidFill>
                <a:latin typeface="Consolas"/>
                <a:ea typeface="Consolas"/>
                <a:cs typeface="Consolas"/>
                <a:sym typeface="Consolas"/>
              </a:rPr>
              <a:t>printObject</a:t>
            </a:r>
            <a:r>
              <a:rPr lang="it-IT" sz="1800" b="0" i="0" u="none" strike="noStrike" cap="none">
                <a:solidFill>
                  <a:schemeClr val="lt1"/>
                </a:solidFill>
                <a:latin typeface="Consolas"/>
                <a:ea typeface="Consolas"/>
                <a:cs typeface="Consolas"/>
                <a:sym typeface="Consolas"/>
              </a:rPr>
              <a:t>(</a:t>
            </a:r>
            <a:r>
              <a:rPr lang="it-IT" sz="1800" b="0" i="0" u="none" strike="noStrike" cap="none">
                <a:solidFill>
                  <a:srgbClr val="B48AE3"/>
                </a:solidFill>
                <a:latin typeface="Consolas"/>
                <a:ea typeface="Consolas"/>
                <a:cs typeface="Consolas"/>
                <a:sym typeface="Consolas"/>
              </a:rPr>
              <a:t>1</a:t>
            </a:r>
            <a:r>
              <a:rPr lang="it-IT" sz="1800" b="0" i="0" u="none" strike="noStrike" cap="none">
                <a:solidFill>
                  <a:schemeClr val="lt1"/>
                </a:solidFill>
                <a:latin typeface="Consolas"/>
                <a:ea typeface="Consolas"/>
                <a:cs typeface="Consolas"/>
                <a:sym typeface="Consolas"/>
              </a:rPr>
              <a:t>);</a:t>
            </a:r>
            <a:br>
              <a:rPr lang="it-IT" sz="1800" b="0" i="0" u="none" strike="noStrike" cap="none">
                <a:solidFill>
                  <a:schemeClr val="lt1"/>
                </a:solidFill>
                <a:latin typeface="Consolas"/>
                <a:ea typeface="Consolas"/>
                <a:cs typeface="Consolas"/>
                <a:sym typeface="Consolas"/>
              </a:rPr>
            </a:br>
            <a:r>
              <a:rPr lang="it-IT" sz="1800" b="0" i="0" u="none" strike="noStrike" cap="none">
                <a:solidFill>
                  <a:srgbClr val="7BC65A"/>
                </a:solidFill>
                <a:latin typeface="Consolas"/>
                <a:ea typeface="Consolas"/>
                <a:cs typeface="Consolas"/>
                <a:sym typeface="Consolas"/>
              </a:rPr>
              <a:t>printObject</a:t>
            </a:r>
            <a:r>
              <a:rPr lang="it-IT" sz="1800" b="0" i="0" u="none" strike="noStrike" cap="none">
                <a:solidFill>
                  <a:schemeClr val="lt1"/>
                </a:solidFill>
                <a:latin typeface="Consolas"/>
                <a:ea typeface="Consolas"/>
                <a:cs typeface="Consolas"/>
                <a:sym typeface="Consolas"/>
              </a:rPr>
              <a:t>(</a:t>
            </a:r>
            <a:r>
              <a:rPr lang="it-IT" sz="1800" b="0" i="0" u="none" strike="noStrike" cap="none">
                <a:solidFill>
                  <a:srgbClr val="D6B579"/>
                </a:solidFill>
                <a:latin typeface="Consolas"/>
                <a:ea typeface="Consolas"/>
                <a:cs typeface="Consolas"/>
                <a:sym typeface="Consolas"/>
              </a:rPr>
              <a:t>"string value"</a:t>
            </a:r>
            <a:r>
              <a:rPr lang="it-IT" sz="1800" b="0" i="0" u="none" strike="noStrike" cap="none">
                <a:solidFill>
                  <a:schemeClr val="lt1"/>
                </a:solidFill>
                <a:latin typeface="Consolas"/>
                <a:ea typeface="Consolas"/>
                <a:cs typeface="Consolas"/>
                <a:sym typeface="Consolas"/>
              </a:rPr>
              <a:t>);</a:t>
            </a:r>
            <a:br>
              <a:rPr lang="it-IT" sz="1800" b="0" i="0" u="none" strike="noStrike" cap="none">
                <a:solidFill>
                  <a:schemeClr val="lt1"/>
                </a:solidFill>
                <a:latin typeface="Consolas"/>
                <a:ea typeface="Consolas"/>
                <a:cs typeface="Consolas"/>
                <a:sym typeface="Consolas"/>
              </a:rPr>
            </a:br>
            <a:endParaRPr sz="1800" b="0" i="0" u="none" strike="noStrike" cap="none">
              <a:solidFill>
                <a:srgbClr val="9BC6CE"/>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ffd21a2ee3_0_135"/>
          <p:cNvSpPr txBox="1">
            <a:spLocks noGrp="1"/>
          </p:cNvSpPr>
          <p:nvPr>
            <p:ph type="sldNum" idx="12"/>
          </p:nvPr>
        </p:nvSpPr>
        <p:spPr>
          <a:xfrm>
            <a:off x="8472458" y="6358007"/>
            <a:ext cx="548700" cy="5250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13</a:t>
            </a:fld>
            <a:endParaRPr/>
          </a:p>
        </p:txBody>
      </p:sp>
      <p:sp>
        <p:nvSpPr>
          <p:cNvPr id="142" name="Google Shape;142;gffd21a2ee3_0_135"/>
          <p:cNvSpPr txBox="1">
            <a:spLocks noGrp="1"/>
          </p:cNvSpPr>
          <p:nvPr>
            <p:ph type="title"/>
          </p:nvPr>
        </p:nvSpPr>
        <p:spPr>
          <a:xfrm>
            <a:off x="311700" y="186184"/>
            <a:ext cx="8520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Unione di interfacce </a:t>
            </a:r>
            <a:endParaRPr/>
          </a:p>
        </p:txBody>
      </p:sp>
      <p:sp>
        <p:nvSpPr>
          <p:cNvPr id="143" name="Google Shape;143;gffd21a2ee3_0_135"/>
          <p:cNvSpPr txBox="1">
            <a:spLocks noGrp="1"/>
          </p:cNvSpPr>
          <p:nvPr>
            <p:ph type="body" idx="1"/>
          </p:nvPr>
        </p:nvSpPr>
        <p:spPr>
          <a:xfrm>
            <a:off x="311150" y="1658938"/>
            <a:ext cx="8521800" cy="4524300"/>
          </a:xfrm>
          <a:prstGeom prst="rect">
            <a:avLst/>
          </a:prstGeom>
          <a:noFill/>
          <a:ln>
            <a:noFill/>
          </a:ln>
        </p:spPr>
        <p:txBody>
          <a:bodyPr spcFirstLastPara="1" wrap="square" lIns="91425" tIns="45700" rIns="91425" bIns="45700" anchor="t" anchorCtr="0">
            <a:normAutofit/>
          </a:bodyPr>
          <a:lstStyle/>
          <a:p>
            <a:pPr marL="269875" lvl="0" indent="-269875" algn="l" rtl="0">
              <a:lnSpc>
                <a:spcPct val="100000"/>
              </a:lnSpc>
              <a:spcBef>
                <a:spcPts val="0"/>
              </a:spcBef>
              <a:spcAft>
                <a:spcPts val="0"/>
              </a:spcAft>
              <a:buSzPts val="2400"/>
              <a:buChar char="•"/>
            </a:pPr>
            <a:r>
              <a:rPr lang="it-IT">
                <a:solidFill>
                  <a:srgbClr val="38383F"/>
                </a:solidFill>
              </a:rPr>
              <a:t>Un alias di tipo permette di unire più interfacce, mentre non è possibile il contrario </a:t>
            </a:r>
            <a:endParaRPr>
              <a:solidFill>
                <a:srgbClr val="38383F"/>
              </a:solidFill>
            </a:endParaRPr>
          </a:p>
          <a:p>
            <a:pPr marL="541337" lvl="1" indent="-206375" algn="l" rtl="0">
              <a:lnSpc>
                <a:spcPct val="100000"/>
              </a:lnSpc>
              <a:spcBef>
                <a:spcPts val="0"/>
              </a:spcBef>
              <a:spcAft>
                <a:spcPts val="0"/>
              </a:spcAft>
              <a:buClr>
                <a:srgbClr val="38383F"/>
              </a:buClr>
              <a:buSzPts val="1500"/>
              <a:buChar char="o"/>
            </a:pPr>
            <a:r>
              <a:rPr lang="it-IT">
                <a:solidFill>
                  <a:srgbClr val="38383F"/>
                </a:solidFill>
              </a:rPr>
              <a:t>Il tipo unione può contenere dati che rispettano una o più delle interfacce indicate</a:t>
            </a:r>
            <a:endParaRPr>
              <a:solidFill>
                <a:srgbClr val="38383F"/>
              </a:solidFill>
            </a:endParaRPr>
          </a:p>
        </p:txBody>
      </p:sp>
      <p:sp>
        <p:nvSpPr>
          <p:cNvPr id="144" name="Google Shape;144;gffd21a2ee3_0_135"/>
          <p:cNvSpPr txBox="1"/>
          <p:nvPr/>
        </p:nvSpPr>
        <p:spPr>
          <a:xfrm>
            <a:off x="637700" y="3052375"/>
            <a:ext cx="7868700" cy="3234000"/>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chemeClr val="lt1"/>
                </a:solidFill>
                <a:latin typeface="Consolas"/>
                <a:ea typeface="Consolas"/>
                <a:cs typeface="Consolas"/>
                <a:sym typeface="Consolas"/>
              </a:rPr>
              <a:t>interface</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5C07B"/>
                </a:solidFill>
                <a:latin typeface="Consolas"/>
                <a:ea typeface="Consolas"/>
                <a:cs typeface="Consolas"/>
                <a:sym typeface="Consolas"/>
              </a:rPr>
              <a:t>Date</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06C75"/>
                </a:solidFill>
                <a:latin typeface="Consolas"/>
                <a:ea typeface="Consolas"/>
                <a:cs typeface="Consolas"/>
                <a:sym typeface="Consolas"/>
              </a:rPr>
              <a:t>day</a:t>
            </a:r>
            <a:r>
              <a:rPr lang="it-IT" sz="1600" b="0" i="0" u="none" strike="noStrike" cap="none">
                <a:solidFill>
                  <a:schemeClr val="lt1"/>
                </a:solidFill>
                <a:latin typeface="Consolas"/>
                <a:ea typeface="Consolas"/>
                <a:cs typeface="Consolas"/>
                <a:sym typeface="Consolas"/>
              </a:rPr>
              <a:t>: number,</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06C75"/>
                </a:solidFill>
                <a:latin typeface="Consolas"/>
                <a:ea typeface="Consolas"/>
                <a:cs typeface="Consolas"/>
                <a:sym typeface="Consolas"/>
              </a:rPr>
              <a:t>month</a:t>
            </a:r>
            <a:r>
              <a:rPr lang="it-IT" sz="1600" b="0" i="0" u="none" strike="noStrike" cap="none">
                <a:solidFill>
                  <a:schemeClr val="lt1"/>
                </a:solidFill>
                <a:latin typeface="Consolas"/>
                <a:ea typeface="Consolas"/>
                <a:cs typeface="Consolas"/>
                <a:sym typeface="Consolas"/>
              </a:rPr>
              <a:t>: number }</a:t>
            </a:r>
            <a:endParaRPr sz="1600" b="0" i="0" u="none" strike="noStrike" cap="none">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endParaRPr sz="1600" b="0" i="0" u="none" strike="noStrike" cap="none">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chemeClr val="lt1"/>
                </a:solidFill>
                <a:latin typeface="Consolas"/>
                <a:ea typeface="Consolas"/>
                <a:cs typeface="Consolas"/>
                <a:sym typeface="Consolas"/>
              </a:rPr>
              <a:t>interface</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5C07B"/>
                </a:solidFill>
                <a:latin typeface="Consolas"/>
                <a:ea typeface="Consolas"/>
                <a:cs typeface="Consolas"/>
                <a:sym typeface="Consolas"/>
              </a:rPr>
              <a:t>Place </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06C75"/>
                </a:solidFill>
                <a:latin typeface="Consolas"/>
                <a:ea typeface="Consolas"/>
                <a:cs typeface="Consolas"/>
                <a:sym typeface="Consolas"/>
              </a:rPr>
              <a:t>street</a:t>
            </a:r>
            <a:r>
              <a:rPr lang="it-IT" sz="1600" b="0" i="0" u="none" strike="noStrike" cap="none">
                <a:solidFill>
                  <a:schemeClr val="lt1"/>
                </a:solidFill>
                <a:latin typeface="Consolas"/>
                <a:ea typeface="Consolas"/>
                <a:cs typeface="Consolas"/>
                <a:sym typeface="Consolas"/>
              </a:rPr>
              <a:t>: string }</a:t>
            </a:r>
            <a:endParaRPr sz="1600" b="0" i="0" u="none" strike="noStrike" cap="none">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endParaRPr sz="1600" b="0" i="0" u="none" strike="noStrike" cap="none">
              <a:solidFill>
                <a:srgbClr val="ABB2BF"/>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chemeClr val="lt1"/>
                </a:solidFill>
                <a:latin typeface="Consolas"/>
                <a:ea typeface="Consolas"/>
                <a:cs typeface="Consolas"/>
                <a:sym typeface="Consolas"/>
              </a:rPr>
              <a:t>type</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5C07B"/>
                </a:solidFill>
                <a:latin typeface="Consolas"/>
                <a:ea typeface="Consolas"/>
                <a:cs typeface="Consolas"/>
                <a:sym typeface="Consolas"/>
              </a:rPr>
              <a:t>Crime </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5C07B"/>
                </a:solidFill>
                <a:latin typeface="Consolas"/>
                <a:ea typeface="Consolas"/>
                <a:cs typeface="Consolas"/>
                <a:sym typeface="Consolas"/>
              </a:rPr>
              <a:t>Date </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E5C07B"/>
                </a:solidFill>
                <a:latin typeface="Consolas"/>
                <a:ea typeface="Consolas"/>
                <a:cs typeface="Consolas"/>
                <a:sym typeface="Consolas"/>
              </a:rPr>
              <a:t>Place</a:t>
            </a:r>
            <a:r>
              <a:rPr lang="it-IT" sz="1600" b="0" i="0" u="none" strike="noStrike" cap="none">
                <a:solidFill>
                  <a:srgbClr val="ABB2BF"/>
                </a:solidFill>
                <a:latin typeface="Consolas"/>
                <a:ea typeface="Consolas"/>
                <a:cs typeface="Consolas"/>
                <a:sym typeface="Consolas"/>
              </a:rPr>
              <a:t>;</a:t>
            </a:r>
            <a:endParaRPr sz="1600" b="0" i="0" u="none" strike="noStrike" cap="none">
              <a:solidFill>
                <a:srgbClr val="ABB2BF"/>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endParaRPr sz="1600" b="0" i="0" u="none" strike="noStrike" cap="none">
              <a:solidFill>
                <a:srgbClr val="ABB2BF"/>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chemeClr val="lt1"/>
                </a:solidFill>
                <a:latin typeface="Consolas"/>
                <a:ea typeface="Consolas"/>
                <a:cs typeface="Consolas"/>
                <a:sym typeface="Consolas"/>
              </a:rPr>
              <a:t>let robbery:</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5C07B"/>
                </a:solidFill>
                <a:latin typeface="Consolas"/>
                <a:ea typeface="Consolas"/>
                <a:cs typeface="Consolas"/>
                <a:sym typeface="Consolas"/>
              </a:rPr>
              <a:t>Crime</a:t>
            </a:r>
            <a:r>
              <a:rPr lang="it-IT" sz="1600" b="0" i="0" u="none" strike="noStrike" cap="none">
                <a:solidFill>
                  <a:schemeClr val="lt1"/>
                </a:solidFill>
                <a:latin typeface="Consolas"/>
                <a:ea typeface="Consolas"/>
                <a:cs typeface="Consolas"/>
                <a:sym typeface="Consolas"/>
              </a:rPr>
              <a:t> = { // rispetta sia Date che Place</a:t>
            </a:r>
            <a:endParaRPr sz="1600" b="0" i="0" u="none" strike="noStrike" cap="none">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06C75"/>
                </a:solidFill>
                <a:latin typeface="Consolas"/>
                <a:ea typeface="Consolas"/>
                <a:cs typeface="Consolas"/>
                <a:sym typeface="Consolas"/>
              </a:rPr>
              <a:t>day</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B48AE3"/>
                </a:solidFill>
                <a:latin typeface="Consolas"/>
                <a:ea typeface="Consolas"/>
                <a:cs typeface="Consolas"/>
                <a:sym typeface="Consolas"/>
              </a:rPr>
              <a:t>6</a:t>
            </a:r>
            <a:r>
              <a:rPr lang="it-IT" sz="1600" b="0" i="0" u="none" strike="noStrike" cap="none">
                <a:solidFill>
                  <a:schemeClr val="lt1"/>
                </a:solidFill>
                <a:latin typeface="Consolas"/>
                <a:ea typeface="Consolas"/>
                <a:cs typeface="Consolas"/>
                <a:sym typeface="Consolas"/>
              </a:rPr>
              <a:t>,</a:t>
            </a:r>
            <a:endParaRPr sz="1600" b="0" i="0" u="none" strike="noStrike" cap="none">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06C75"/>
                </a:solidFill>
                <a:latin typeface="Consolas"/>
                <a:ea typeface="Consolas"/>
                <a:cs typeface="Consolas"/>
                <a:sym typeface="Consolas"/>
              </a:rPr>
              <a:t>month</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B48AE3"/>
                </a:solidFill>
                <a:latin typeface="Consolas"/>
                <a:ea typeface="Consolas"/>
                <a:cs typeface="Consolas"/>
                <a:sym typeface="Consolas"/>
              </a:rPr>
              <a:t>1</a:t>
            </a:r>
            <a:r>
              <a:rPr lang="it-IT" sz="1600" b="0" i="0" u="none" strike="noStrike" cap="none">
                <a:solidFill>
                  <a:schemeClr val="lt1"/>
                </a:solidFill>
                <a:latin typeface="Consolas"/>
                <a:ea typeface="Consolas"/>
                <a:cs typeface="Consolas"/>
                <a:sym typeface="Consolas"/>
              </a:rPr>
              <a:t>,</a:t>
            </a:r>
            <a:endParaRPr sz="1600" b="0" i="0" u="none" strike="noStrike" cap="none">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06C75"/>
                </a:solidFill>
                <a:latin typeface="Consolas"/>
                <a:ea typeface="Consolas"/>
                <a:cs typeface="Consolas"/>
                <a:sym typeface="Consolas"/>
              </a:rPr>
              <a:t>street</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D6B579"/>
                </a:solidFill>
                <a:latin typeface="Consolas"/>
                <a:ea typeface="Consolas"/>
                <a:cs typeface="Consolas"/>
                <a:sym typeface="Consolas"/>
              </a:rPr>
              <a:t>"Abbey Road"</a:t>
            </a:r>
            <a:endParaRPr sz="1600" b="0" i="0" u="none" strike="noStrike" cap="none">
              <a:solidFill>
                <a:srgbClr val="D6B57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chemeClr val="lt1"/>
                </a:solidFill>
                <a:latin typeface="Consolas"/>
                <a:ea typeface="Consolas"/>
                <a:cs typeface="Consolas"/>
                <a:sym typeface="Consolas"/>
              </a:rPr>
              <a:t>}</a:t>
            </a:r>
            <a:endParaRPr sz="1600" b="0" i="0" u="none" strike="noStrike" cap="none">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endParaRPr sz="1600" b="0" i="0" u="none" strike="noStrike" cap="none">
              <a:solidFill>
                <a:srgbClr val="ABB2BF"/>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chemeClr val="lt1"/>
                </a:solidFill>
                <a:latin typeface="Consolas"/>
                <a:ea typeface="Consolas"/>
                <a:cs typeface="Consolas"/>
                <a:sym typeface="Consolas"/>
              </a:rPr>
              <a:t>let murder: Crime = { </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06C75"/>
                </a:solidFill>
                <a:latin typeface="Consolas"/>
                <a:ea typeface="Consolas"/>
                <a:cs typeface="Consolas"/>
                <a:sym typeface="Consolas"/>
              </a:rPr>
              <a:t>street</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D6B579"/>
                </a:solidFill>
                <a:latin typeface="Consolas"/>
                <a:ea typeface="Consolas"/>
                <a:cs typeface="Consolas"/>
                <a:sym typeface="Consolas"/>
              </a:rPr>
              <a:t>"Trafalgar Square" </a:t>
            </a:r>
            <a:r>
              <a:rPr lang="it-IT" sz="1600" b="0" i="0" u="none" strike="noStrike" cap="none">
                <a:solidFill>
                  <a:schemeClr val="lt1"/>
                </a:solidFill>
                <a:latin typeface="Consolas"/>
                <a:ea typeface="Consolas"/>
                <a:cs typeface="Consolas"/>
                <a:sym typeface="Consolas"/>
              </a:rPr>
              <a:t>} //rispetta Place</a:t>
            </a:r>
            <a:endParaRPr sz="1600" b="0" i="0" u="none" strike="noStrike" cap="none">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it-IT" sz="1600" b="0" i="0" u="none" strike="noStrike" cap="none">
                <a:solidFill>
                  <a:schemeClr val="lt1"/>
                </a:solidFill>
                <a:latin typeface="Consolas"/>
                <a:ea typeface="Consolas"/>
                <a:cs typeface="Consolas"/>
                <a:sym typeface="Consolas"/>
              </a:rPr>
              <a:t> </a:t>
            </a:r>
            <a:endParaRPr sz="1600" b="0" i="0" u="none" strike="noStrike" cap="none">
              <a:solidFill>
                <a:schemeClr val="lt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ffd21a2ee3_0_90"/>
          <p:cNvSpPr txBox="1">
            <a:spLocks noGrp="1"/>
          </p:cNvSpPr>
          <p:nvPr>
            <p:ph type="sldNum" idx="12"/>
          </p:nvPr>
        </p:nvSpPr>
        <p:spPr>
          <a:xfrm>
            <a:off x="8472458" y="6358007"/>
            <a:ext cx="548700" cy="5250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14</a:t>
            </a:fld>
            <a:endParaRPr/>
          </a:p>
        </p:txBody>
      </p:sp>
      <p:sp>
        <p:nvSpPr>
          <p:cNvPr id="150" name="Google Shape;150;gffd21a2ee3_0_90"/>
          <p:cNvSpPr txBox="1">
            <a:spLocks noGrp="1"/>
          </p:cNvSpPr>
          <p:nvPr>
            <p:ph type="title"/>
          </p:nvPr>
        </p:nvSpPr>
        <p:spPr>
          <a:xfrm>
            <a:off x="311700" y="186184"/>
            <a:ext cx="8520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Estensione di tipi</a:t>
            </a:r>
            <a:endParaRPr/>
          </a:p>
        </p:txBody>
      </p:sp>
      <p:sp>
        <p:nvSpPr>
          <p:cNvPr id="151" name="Google Shape;151;gffd21a2ee3_0_90"/>
          <p:cNvSpPr txBox="1">
            <a:spLocks noGrp="1"/>
          </p:cNvSpPr>
          <p:nvPr>
            <p:ph type="body" idx="1"/>
          </p:nvPr>
        </p:nvSpPr>
        <p:spPr>
          <a:xfrm>
            <a:off x="311700" y="1166812"/>
            <a:ext cx="8521800" cy="4524300"/>
          </a:xfrm>
          <a:prstGeom prst="rect">
            <a:avLst/>
          </a:prstGeom>
          <a:noFill/>
          <a:ln>
            <a:noFill/>
          </a:ln>
        </p:spPr>
        <p:txBody>
          <a:bodyPr spcFirstLastPara="1" wrap="square" lIns="91425" tIns="45700" rIns="91425" bIns="45700" anchor="t" anchorCtr="0">
            <a:normAutofit/>
          </a:bodyPr>
          <a:lstStyle/>
          <a:p>
            <a:pPr marL="269875" lvl="0" indent="-244475" algn="l" rtl="0">
              <a:lnSpc>
                <a:spcPct val="100000"/>
              </a:lnSpc>
              <a:spcBef>
                <a:spcPts val="0"/>
              </a:spcBef>
              <a:spcAft>
                <a:spcPts val="0"/>
              </a:spcAft>
              <a:buSzPts val="2000"/>
              <a:buChar char="•"/>
            </a:pPr>
            <a:r>
              <a:rPr lang="it-IT">
                <a:solidFill>
                  <a:srgbClr val="38383F"/>
                </a:solidFill>
              </a:rPr>
              <a:t>Un alias di tipo può estendere alias di tipo e interfacce con l’intersezione (simbolo </a:t>
            </a:r>
            <a:r>
              <a:rPr lang="it-IT" b="1">
                <a:solidFill>
                  <a:srgbClr val="38383F"/>
                </a:solidFill>
              </a:rPr>
              <a:t>&amp;</a:t>
            </a:r>
            <a:r>
              <a:rPr lang="it-IT">
                <a:solidFill>
                  <a:srgbClr val="38383F"/>
                </a:solidFill>
              </a:rPr>
              <a:t> ) </a:t>
            </a:r>
            <a:endParaRPr/>
          </a:p>
          <a:p>
            <a:pPr marL="269875" lvl="0" indent="-244475" algn="l" rtl="0">
              <a:lnSpc>
                <a:spcPct val="100000"/>
              </a:lnSpc>
              <a:spcBef>
                <a:spcPts val="0"/>
              </a:spcBef>
              <a:spcAft>
                <a:spcPts val="0"/>
              </a:spcAft>
              <a:buSzPts val="2000"/>
              <a:buChar char="•"/>
            </a:pPr>
            <a:r>
              <a:rPr lang="it-IT">
                <a:solidFill>
                  <a:srgbClr val="38383F"/>
                </a:solidFill>
              </a:rPr>
              <a:t>In modo analogo, un’interfaccia usa la parola </a:t>
            </a:r>
            <a:r>
              <a:rPr lang="it-IT" b="1">
                <a:solidFill>
                  <a:srgbClr val="38383F"/>
                </a:solidFill>
              </a:rPr>
              <a:t>extends</a:t>
            </a:r>
            <a:r>
              <a:rPr lang="it-IT">
                <a:solidFill>
                  <a:srgbClr val="38383F"/>
                </a:solidFill>
              </a:rPr>
              <a:t> </a:t>
            </a:r>
            <a:endParaRPr sz="2000">
              <a:solidFill>
                <a:schemeClr val="dk1"/>
              </a:solidFill>
            </a:endParaRPr>
          </a:p>
          <a:p>
            <a:pPr marL="0" lvl="0" indent="0" algn="l" rtl="0">
              <a:lnSpc>
                <a:spcPct val="100000"/>
              </a:lnSpc>
              <a:spcBef>
                <a:spcPts val="0"/>
              </a:spcBef>
              <a:spcAft>
                <a:spcPts val="0"/>
              </a:spcAft>
              <a:buSzPts val="2400"/>
              <a:buNone/>
            </a:pPr>
            <a:endParaRPr>
              <a:solidFill>
                <a:srgbClr val="38383F"/>
              </a:solidFill>
            </a:endParaRPr>
          </a:p>
          <a:p>
            <a:pPr marL="0" lvl="0" indent="0" algn="l" rtl="0">
              <a:lnSpc>
                <a:spcPct val="100000"/>
              </a:lnSpc>
              <a:spcBef>
                <a:spcPts val="0"/>
              </a:spcBef>
              <a:spcAft>
                <a:spcPts val="0"/>
              </a:spcAft>
              <a:buSzPts val="2400"/>
              <a:buNone/>
            </a:pPr>
            <a:endParaRPr>
              <a:solidFill>
                <a:srgbClr val="38383F"/>
              </a:solidFill>
            </a:endParaRPr>
          </a:p>
          <a:p>
            <a:pPr marL="0" lvl="0" indent="0" algn="l" rtl="0">
              <a:lnSpc>
                <a:spcPct val="100000"/>
              </a:lnSpc>
              <a:spcBef>
                <a:spcPts val="0"/>
              </a:spcBef>
              <a:spcAft>
                <a:spcPts val="0"/>
              </a:spcAft>
              <a:buSzPts val="2400"/>
              <a:buNone/>
            </a:pPr>
            <a:endParaRPr>
              <a:solidFill>
                <a:srgbClr val="38383F"/>
              </a:solidFill>
            </a:endParaRPr>
          </a:p>
          <a:p>
            <a:pPr marL="0" lvl="0" indent="0" algn="l" rtl="0">
              <a:lnSpc>
                <a:spcPct val="100000"/>
              </a:lnSpc>
              <a:spcBef>
                <a:spcPts val="0"/>
              </a:spcBef>
              <a:spcAft>
                <a:spcPts val="0"/>
              </a:spcAft>
              <a:buSzPts val="2400"/>
              <a:buNone/>
            </a:pPr>
            <a:endParaRPr>
              <a:solidFill>
                <a:srgbClr val="38383F"/>
              </a:solidFill>
            </a:endParaRPr>
          </a:p>
          <a:p>
            <a:pPr marL="0" lvl="0" indent="0" algn="l" rtl="0">
              <a:lnSpc>
                <a:spcPct val="100000"/>
              </a:lnSpc>
              <a:spcBef>
                <a:spcPts val="0"/>
              </a:spcBef>
              <a:spcAft>
                <a:spcPts val="0"/>
              </a:spcAft>
              <a:buSzPts val="2400"/>
              <a:buNone/>
            </a:pPr>
            <a:endParaRPr>
              <a:solidFill>
                <a:srgbClr val="38383F"/>
              </a:solidFill>
            </a:endParaRPr>
          </a:p>
          <a:p>
            <a:pPr marL="0" lvl="0" indent="0" algn="l" rtl="0">
              <a:lnSpc>
                <a:spcPct val="100000"/>
              </a:lnSpc>
              <a:spcBef>
                <a:spcPts val="0"/>
              </a:spcBef>
              <a:spcAft>
                <a:spcPts val="0"/>
              </a:spcAft>
              <a:buSzPts val="2400"/>
              <a:buNone/>
            </a:pPr>
            <a:endParaRPr>
              <a:solidFill>
                <a:srgbClr val="38383F"/>
              </a:solidFill>
            </a:endParaRPr>
          </a:p>
          <a:p>
            <a:pPr marL="0" lvl="0" indent="0" algn="l" rtl="0">
              <a:lnSpc>
                <a:spcPct val="100000"/>
              </a:lnSpc>
              <a:spcBef>
                <a:spcPts val="0"/>
              </a:spcBef>
              <a:spcAft>
                <a:spcPts val="0"/>
              </a:spcAft>
              <a:buSzPts val="2400"/>
              <a:buNone/>
            </a:pPr>
            <a:endParaRPr>
              <a:solidFill>
                <a:srgbClr val="38383F"/>
              </a:solidFill>
            </a:endParaRPr>
          </a:p>
          <a:p>
            <a:pPr marL="0" lvl="0" indent="0" algn="l" rtl="0">
              <a:lnSpc>
                <a:spcPct val="100000"/>
              </a:lnSpc>
              <a:spcBef>
                <a:spcPts val="0"/>
              </a:spcBef>
              <a:spcAft>
                <a:spcPts val="0"/>
              </a:spcAft>
              <a:buSzPts val="2400"/>
              <a:buNone/>
            </a:pPr>
            <a:endParaRPr>
              <a:solidFill>
                <a:srgbClr val="38383F"/>
              </a:solidFill>
            </a:endParaRPr>
          </a:p>
          <a:p>
            <a:pPr marL="0" lvl="0" indent="0" algn="l" rtl="0">
              <a:lnSpc>
                <a:spcPct val="100000"/>
              </a:lnSpc>
              <a:spcBef>
                <a:spcPts val="0"/>
              </a:spcBef>
              <a:spcAft>
                <a:spcPts val="0"/>
              </a:spcAft>
              <a:buSzPts val="2400"/>
              <a:buNone/>
            </a:pPr>
            <a:endParaRPr>
              <a:solidFill>
                <a:srgbClr val="38383F"/>
              </a:solidFill>
            </a:endParaRPr>
          </a:p>
        </p:txBody>
      </p:sp>
      <p:sp>
        <p:nvSpPr>
          <p:cNvPr id="152" name="Google Shape;152;gffd21a2ee3_0_90"/>
          <p:cNvSpPr txBox="1"/>
          <p:nvPr/>
        </p:nvSpPr>
        <p:spPr>
          <a:xfrm>
            <a:off x="1106373" y="2483914"/>
            <a:ext cx="6931253" cy="3540645"/>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chemeClr val="lt1"/>
                </a:solidFill>
                <a:highlight>
                  <a:srgbClr val="22282D"/>
                </a:highlight>
                <a:latin typeface="Consolas"/>
                <a:ea typeface="Consolas"/>
                <a:cs typeface="Consolas"/>
                <a:sym typeface="Consolas"/>
              </a:rPr>
              <a:t>type</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E5C07B"/>
                </a:solidFill>
                <a:highlight>
                  <a:srgbClr val="22282D"/>
                </a:highlight>
                <a:latin typeface="Consolas"/>
                <a:ea typeface="Consolas"/>
                <a:cs typeface="Consolas"/>
                <a:sym typeface="Consolas"/>
              </a:rPr>
              <a:t>Pokemon </a:t>
            </a:r>
            <a:r>
              <a:rPr lang="it-IT" sz="1600" b="0" i="0" u="none" strike="noStrike" cap="none">
                <a:solidFill>
                  <a:schemeClr val="lt1"/>
                </a:solidFill>
                <a:highlight>
                  <a:srgbClr val="22282D"/>
                </a:highlight>
                <a:latin typeface="Consolas"/>
                <a:ea typeface="Consolas"/>
                <a:cs typeface="Consolas"/>
                <a:sym typeface="Consolas"/>
              </a:rPr>
              <a:t>= {</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E06C75"/>
                </a:solidFill>
                <a:highlight>
                  <a:srgbClr val="22282D"/>
                </a:highlight>
                <a:latin typeface="Consolas"/>
                <a:ea typeface="Consolas"/>
                <a:cs typeface="Consolas"/>
                <a:sym typeface="Consolas"/>
              </a:rPr>
              <a:t>id</a:t>
            </a:r>
            <a:r>
              <a:rPr lang="it-IT" sz="1600" b="0" i="0" u="none" strike="noStrike" cap="none">
                <a:solidFill>
                  <a:schemeClr val="lt1"/>
                </a:solidFill>
                <a:highlight>
                  <a:srgbClr val="22282D"/>
                </a:highlight>
                <a:latin typeface="Consolas"/>
                <a:ea typeface="Consolas"/>
                <a:cs typeface="Consolas"/>
                <a:sym typeface="Consolas"/>
              </a:rPr>
              <a:t>: number ,</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E06C75"/>
                </a:solidFill>
                <a:highlight>
                  <a:srgbClr val="22282D"/>
                </a:highlight>
                <a:latin typeface="Consolas"/>
                <a:ea typeface="Consolas"/>
                <a:cs typeface="Consolas"/>
                <a:sym typeface="Consolas"/>
              </a:rPr>
              <a:t>name</a:t>
            </a:r>
            <a:r>
              <a:rPr lang="it-IT" sz="1600" b="0" i="0" u="none" strike="noStrike" cap="none">
                <a:solidFill>
                  <a:schemeClr val="lt1"/>
                </a:solidFill>
                <a:highlight>
                  <a:srgbClr val="22282D"/>
                </a:highlight>
                <a:latin typeface="Consolas"/>
                <a:ea typeface="Consolas"/>
                <a:cs typeface="Consolas"/>
                <a:sym typeface="Consolas"/>
              </a:rPr>
              <a:t>: string }</a:t>
            </a:r>
            <a:endParaRPr sz="1600" b="0" i="0" u="none" strike="noStrike" cap="none">
              <a:solidFill>
                <a:schemeClr val="lt1"/>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ABB2BF"/>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chemeClr val="lt1"/>
                </a:solidFill>
                <a:highlight>
                  <a:srgbClr val="22282D"/>
                </a:highlight>
                <a:latin typeface="Consolas"/>
                <a:ea typeface="Consolas"/>
                <a:cs typeface="Consolas"/>
                <a:sym typeface="Consolas"/>
              </a:rPr>
              <a:t>type </a:t>
            </a:r>
            <a:r>
              <a:rPr lang="it-IT" sz="1600" b="0" i="0" u="none" strike="noStrike" cap="none">
                <a:solidFill>
                  <a:srgbClr val="E5C07B"/>
                </a:solidFill>
                <a:highlight>
                  <a:srgbClr val="22282D"/>
                </a:highlight>
                <a:latin typeface="Consolas"/>
                <a:ea typeface="Consolas"/>
                <a:cs typeface="Consolas"/>
                <a:sym typeface="Consolas"/>
              </a:rPr>
              <a:t>Electric </a:t>
            </a:r>
            <a:r>
              <a:rPr lang="it-IT" sz="1600" b="0" i="0" u="none" strike="noStrike" cap="none">
                <a:solidFill>
                  <a:schemeClr val="lt1"/>
                </a:solidFill>
                <a:highlight>
                  <a:srgbClr val="22282D"/>
                </a:highlight>
                <a:latin typeface="Consolas"/>
                <a:ea typeface="Consolas"/>
                <a:cs typeface="Consolas"/>
                <a:sym typeface="Consolas"/>
              </a:rPr>
              <a:t>=</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E5C07B"/>
                </a:solidFill>
                <a:highlight>
                  <a:srgbClr val="22282D"/>
                </a:highlight>
                <a:latin typeface="Consolas"/>
                <a:ea typeface="Consolas"/>
                <a:cs typeface="Consolas"/>
                <a:sym typeface="Consolas"/>
              </a:rPr>
              <a:t>Pokemon </a:t>
            </a:r>
            <a:r>
              <a:rPr lang="it-IT" sz="1600" b="0" i="0" u="none" strike="noStrike" cap="none">
                <a:solidFill>
                  <a:schemeClr val="lt1"/>
                </a:solidFill>
                <a:highlight>
                  <a:srgbClr val="22282D"/>
                </a:highlight>
                <a:latin typeface="Consolas"/>
                <a:ea typeface="Consolas"/>
                <a:cs typeface="Consolas"/>
                <a:sym typeface="Consolas"/>
              </a:rPr>
              <a:t>&amp; {</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E06C75"/>
                </a:solidFill>
                <a:highlight>
                  <a:srgbClr val="22282D"/>
                </a:highlight>
                <a:latin typeface="Consolas"/>
                <a:ea typeface="Consolas"/>
                <a:cs typeface="Consolas"/>
                <a:sym typeface="Consolas"/>
              </a:rPr>
              <a:t>pokemonType</a:t>
            </a:r>
            <a:r>
              <a:rPr lang="it-IT" sz="1600" b="0" i="0" u="none" strike="noStrike" cap="none">
                <a:solidFill>
                  <a:schemeClr val="lt1"/>
                </a:solidFill>
                <a:highlight>
                  <a:srgbClr val="22282D"/>
                </a:highlight>
                <a:latin typeface="Consolas"/>
                <a:ea typeface="Consolas"/>
                <a:cs typeface="Consolas"/>
                <a:sym typeface="Consolas"/>
              </a:rPr>
              <a:t>:</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D6B579"/>
                </a:solidFill>
                <a:highlight>
                  <a:srgbClr val="22282D"/>
                </a:highlight>
                <a:latin typeface="Consolas"/>
                <a:ea typeface="Consolas"/>
                <a:cs typeface="Consolas"/>
                <a:sym typeface="Consolas"/>
              </a:rPr>
              <a:t>'electric' </a:t>
            </a:r>
            <a:r>
              <a:rPr lang="it-IT" sz="1600" b="0" i="0" u="none" strike="noStrike" cap="none">
                <a:solidFill>
                  <a:schemeClr val="lt1"/>
                </a:solidFill>
                <a:highlight>
                  <a:srgbClr val="22282D"/>
                </a:highlight>
                <a:latin typeface="Consolas"/>
                <a:ea typeface="Consolas"/>
                <a:cs typeface="Consolas"/>
                <a:sym typeface="Consolas"/>
              </a:rPr>
              <a:t>}</a:t>
            </a:r>
            <a:endParaRPr sz="1600" b="0" i="0" u="none" strike="noStrike" cap="none">
              <a:solidFill>
                <a:schemeClr val="lt1"/>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ABB2BF"/>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rgbClr val="57B9EC"/>
                </a:solidFill>
                <a:highlight>
                  <a:srgbClr val="22282D"/>
                </a:highlight>
                <a:latin typeface="Consolas"/>
                <a:ea typeface="Consolas"/>
                <a:cs typeface="Consolas"/>
                <a:sym typeface="Consolas"/>
              </a:rPr>
              <a:t>// il tipo Electric deve avere sia le proprietà di Pokemon</a:t>
            </a:r>
            <a:br>
              <a:rPr lang="it-IT" sz="1600" b="0" i="0" u="none" strike="noStrike" cap="none">
                <a:solidFill>
                  <a:srgbClr val="57B9EC"/>
                </a:solidFill>
                <a:highlight>
                  <a:srgbClr val="22282D"/>
                </a:highlight>
                <a:latin typeface="Consolas"/>
                <a:ea typeface="Consolas"/>
                <a:cs typeface="Consolas"/>
                <a:sym typeface="Consolas"/>
              </a:rPr>
            </a:br>
            <a:r>
              <a:rPr lang="it-IT" sz="1600" b="0" i="0" u="none" strike="noStrike" cap="none">
                <a:solidFill>
                  <a:srgbClr val="57B9EC"/>
                </a:solidFill>
                <a:highlight>
                  <a:srgbClr val="22282D"/>
                </a:highlight>
                <a:latin typeface="Consolas"/>
                <a:ea typeface="Consolas"/>
                <a:cs typeface="Consolas"/>
                <a:sym typeface="Consolas"/>
              </a:rPr>
              <a:t>// che quelle di pokemonType</a:t>
            </a:r>
            <a:r>
              <a:rPr lang="it-IT" sz="1600" b="0" i="0" u="none" strike="noStrike" cap="none">
                <a:solidFill>
                  <a:srgbClr val="5C6370"/>
                </a:solidFill>
                <a:highlight>
                  <a:srgbClr val="22282D"/>
                </a:highlight>
                <a:latin typeface="Consolas"/>
                <a:ea typeface="Consolas"/>
                <a:cs typeface="Consolas"/>
                <a:sym typeface="Consolas"/>
              </a:rPr>
              <a:t>  </a:t>
            </a:r>
            <a:endParaRPr sz="1600" b="0" i="0" u="none" strike="noStrike" cap="none">
              <a:solidFill>
                <a:srgbClr val="5C6370"/>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chemeClr val="lt1"/>
                </a:solidFill>
                <a:highlight>
                  <a:srgbClr val="22282D"/>
                </a:highlight>
                <a:latin typeface="Consolas"/>
                <a:ea typeface="Consolas"/>
                <a:cs typeface="Consolas"/>
                <a:sym typeface="Consolas"/>
              </a:rPr>
              <a:t>let pikachu:</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E5C07B"/>
                </a:solidFill>
                <a:highlight>
                  <a:srgbClr val="22282D"/>
                </a:highlight>
                <a:latin typeface="Consolas"/>
                <a:ea typeface="Consolas"/>
                <a:cs typeface="Consolas"/>
                <a:sym typeface="Consolas"/>
              </a:rPr>
              <a:t>Electric</a:t>
            </a:r>
            <a:r>
              <a:rPr lang="it-IT" sz="1600" b="0" i="0" u="none" strike="noStrike" cap="none">
                <a:solidFill>
                  <a:schemeClr val="lt1"/>
                </a:solidFill>
                <a:highlight>
                  <a:srgbClr val="22282D"/>
                </a:highlight>
                <a:latin typeface="Consolas"/>
                <a:ea typeface="Consolas"/>
                <a:cs typeface="Consolas"/>
                <a:sym typeface="Consolas"/>
              </a:rPr>
              <a:t> = {</a:t>
            </a:r>
            <a:endParaRPr sz="1600" b="0" i="0" u="none" strike="noStrike" cap="none">
              <a:solidFill>
                <a:schemeClr val="lt1"/>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E06C75"/>
                </a:solidFill>
                <a:highlight>
                  <a:srgbClr val="22282D"/>
                </a:highlight>
                <a:latin typeface="Consolas"/>
                <a:ea typeface="Consolas"/>
                <a:cs typeface="Consolas"/>
                <a:sym typeface="Consolas"/>
              </a:rPr>
              <a:t>id</a:t>
            </a:r>
            <a:r>
              <a:rPr lang="it-IT" sz="1600" b="0" i="0" u="none" strike="noStrike" cap="none">
                <a:solidFill>
                  <a:schemeClr val="lt1"/>
                </a:solidFill>
                <a:highlight>
                  <a:srgbClr val="22282D"/>
                </a:highlight>
                <a:latin typeface="Consolas"/>
                <a:ea typeface="Consolas"/>
                <a:cs typeface="Consolas"/>
                <a:sym typeface="Consolas"/>
              </a:rPr>
              <a:t>:</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B48AE3"/>
                </a:solidFill>
                <a:highlight>
                  <a:srgbClr val="22282D"/>
                </a:highlight>
                <a:latin typeface="Consolas"/>
                <a:ea typeface="Consolas"/>
                <a:cs typeface="Consolas"/>
                <a:sym typeface="Consolas"/>
              </a:rPr>
              <a:t>1</a:t>
            </a:r>
            <a:r>
              <a:rPr lang="it-IT" sz="1600" b="0" i="0" u="none" strike="noStrike" cap="none">
                <a:solidFill>
                  <a:schemeClr val="lt1"/>
                </a:solidFill>
                <a:highlight>
                  <a:srgbClr val="22282D"/>
                </a:highlight>
                <a:latin typeface="Consolas"/>
                <a:ea typeface="Consolas"/>
                <a:cs typeface="Consolas"/>
                <a:sym typeface="Consolas"/>
              </a:rPr>
              <a:t>,</a:t>
            </a:r>
            <a:endParaRPr sz="1600" b="0" i="0" u="none" strike="noStrike" cap="none">
              <a:solidFill>
                <a:schemeClr val="lt1"/>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E06C75"/>
                </a:solidFill>
                <a:highlight>
                  <a:srgbClr val="22282D"/>
                </a:highlight>
                <a:latin typeface="Consolas"/>
                <a:ea typeface="Consolas"/>
                <a:cs typeface="Consolas"/>
                <a:sym typeface="Consolas"/>
              </a:rPr>
              <a:t>name</a:t>
            </a:r>
            <a:r>
              <a:rPr lang="it-IT" sz="1600" b="0" i="0" u="none" strike="noStrike" cap="none">
                <a:solidFill>
                  <a:schemeClr val="lt1"/>
                </a:solidFill>
                <a:highlight>
                  <a:srgbClr val="22282D"/>
                </a:highlight>
                <a:latin typeface="Consolas"/>
                <a:ea typeface="Consolas"/>
                <a:cs typeface="Consolas"/>
                <a:sym typeface="Consolas"/>
              </a:rPr>
              <a:t>:</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D6B579"/>
                </a:solidFill>
                <a:highlight>
                  <a:srgbClr val="22282D"/>
                </a:highlight>
                <a:latin typeface="Consolas"/>
                <a:ea typeface="Consolas"/>
                <a:cs typeface="Consolas"/>
                <a:sym typeface="Consolas"/>
              </a:rPr>
              <a:t>'Pikachu'</a:t>
            </a:r>
            <a:r>
              <a:rPr lang="it-IT" sz="1600" b="0" i="0" u="none" strike="noStrike" cap="none">
                <a:solidFill>
                  <a:schemeClr val="lt1"/>
                </a:solidFill>
                <a:highlight>
                  <a:srgbClr val="22282D"/>
                </a:highlight>
                <a:latin typeface="Consolas"/>
                <a:ea typeface="Consolas"/>
                <a:cs typeface="Consolas"/>
                <a:sym typeface="Consolas"/>
              </a:rPr>
              <a:t>,</a:t>
            </a:r>
            <a:endParaRPr sz="1600" b="0" i="0" u="none" strike="noStrike" cap="none">
              <a:solidFill>
                <a:schemeClr val="lt1"/>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E06C75"/>
                </a:solidFill>
                <a:highlight>
                  <a:srgbClr val="22282D"/>
                </a:highlight>
                <a:latin typeface="Consolas"/>
                <a:ea typeface="Consolas"/>
                <a:cs typeface="Consolas"/>
                <a:sym typeface="Consolas"/>
              </a:rPr>
              <a:t>pokemonType</a:t>
            </a:r>
            <a:r>
              <a:rPr lang="it-IT" sz="1600" b="0" i="0" u="none" strike="noStrike" cap="none">
                <a:solidFill>
                  <a:schemeClr val="lt1"/>
                </a:solidFill>
                <a:highlight>
                  <a:srgbClr val="22282D"/>
                </a:highlight>
                <a:latin typeface="Consolas"/>
                <a:ea typeface="Consolas"/>
                <a:cs typeface="Consolas"/>
                <a:sym typeface="Consolas"/>
              </a:rPr>
              <a:t>:</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D6B579"/>
                </a:solidFill>
                <a:highlight>
                  <a:srgbClr val="22282D"/>
                </a:highlight>
                <a:latin typeface="Consolas"/>
                <a:ea typeface="Consolas"/>
                <a:cs typeface="Consolas"/>
                <a:sym typeface="Consolas"/>
              </a:rPr>
              <a:t>'electric’</a:t>
            </a:r>
            <a:endParaRPr sz="1600" b="0" i="0" u="none" strike="noStrike" cap="none">
              <a:solidFill>
                <a:srgbClr val="D6B579"/>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chemeClr val="lt1"/>
                </a:solidFill>
                <a:highlight>
                  <a:srgbClr val="22282D"/>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600" b="0" i="0" u="none" strike="noStrike" cap="none">
              <a:solidFill>
                <a:schemeClr val="lt1"/>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chemeClr val="lt1"/>
                </a:solidFill>
                <a:highlight>
                  <a:srgbClr val="22282D"/>
                </a:highlight>
                <a:latin typeface="Consolas"/>
                <a:ea typeface="Consolas"/>
                <a:cs typeface="Consolas"/>
                <a:sym typeface="Consolas"/>
              </a:rPr>
              <a:t>interface</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E5C07B"/>
                </a:solidFill>
                <a:highlight>
                  <a:srgbClr val="22282D"/>
                </a:highlight>
                <a:latin typeface="Consolas"/>
                <a:ea typeface="Consolas"/>
                <a:cs typeface="Consolas"/>
                <a:sym typeface="Consolas"/>
              </a:rPr>
              <a:t>Electric </a:t>
            </a:r>
            <a:r>
              <a:rPr lang="it-IT" sz="1600" b="0" i="0" u="none" strike="noStrike" cap="none">
                <a:solidFill>
                  <a:schemeClr val="lt1"/>
                </a:solidFill>
                <a:highlight>
                  <a:srgbClr val="22282D"/>
                </a:highlight>
                <a:latin typeface="Consolas"/>
                <a:ea typeface="Consolas"/>
                <a:cs typeface="Consolas"/>
                <a:sym typeface="Consolas"/>
              </a:rPr>
              <a:t>extends</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E5C07B"/>
                </a:solidFill>
                <a:highlight>
                  <a:srgbClr val="22282D"/>
                </a:highlight>
                <a:latin typeface="Consolas"/>
                <a:ea typeface="Consolas"/>
                <a:cs typeface="Consolas"/>
                <a:sym typeface="Consolas"/>
              </a:rPr>
              <a:t>Pokemon </a:t>
            </a:r>
            <a:r>
              <a:rPr lang="it-IT" sz="1600" b="0" i="0" u="none" strike="noStrike" cap="none">
                <a:solidFill>
                  <a:schemeClr val="lt1"/>
                </a:solidFill>
                <a:highlight>
                  <a:srgbClr val="22282D"/>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E06C75"/>
                </a:solidFill>
                <a:highlight>
                  <a:srgbClr val="22282D"/>
                </a:highlight>
                <a:latin typeface="Consolas"/>
                <a:ea typeface="Consolas"/>
                <a:cs typeface="Consolas"/>
                <a:sym typeface="Consolas"/>
              </a:rPr>
              <a:t>pokemonType</a:t>
            </a:r>
            <a:r>
              <a:rPr lang="it-IT" sz="1600" b="0" i="0" u="none" strike="noStrike" cap="none">
                <a:solidFill>
                  <a:schemeClr val="lt1"/>
                </a:solidFill>
                <a:highlight>
                  <a:srgbClr val="22282D"/>
                </a:highlight>
                <a:latin typeface="Consolas"/>
                <a:ea typeface="Consolas"/>
                <a:cs typeface="Consolas"/>
                <a:sym typeface="Consolas"/>
              </a:rPr>
              <a:t>:</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D6B579"/>
                </a:solidFill>
                <a:highlight>
                  <a:srgbClr val="22282D"/>
                </a:highlight>
                <a:latin typeface="Consolas"/>
                <a:ea typeface="Consolas"/>
                <a:cs typeface="Consolas"/>
                <a:sym typeface="Consolas"/>
              </a:rPr>
              <a:t>'electric’	</a:t>
            </a:r>
            <a:r>
              <a:rPr lang="it-IT" sz="1600" b="0" i="0" u="none" strike="noStrike" cap="none">
                <a:solidFill>
                  <a:schemeClr val="lt1"/>
                </a:solidFill>
                <a:highlight>
                  <a:srgbClr val="22282D"/>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600" b="0" i="0" u="none" strike="noStrike" cap="none">
              <a:solidFill>
                <a:srgbClr val="ABB2BF"/>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endParaRPr sz="1600" b="0" i="0" u="none" strike="noStrike" cap="none">
              <a:solidFill>
                <a:schemeClr val="lt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ffd21a2ee3_0_7"/>
          <p:cNvSpPr txBox="1">
            <a:spLocks noGrp="1"/>
          </p:cNvSpPr>
          <p:nvPr>
            <p:ph type="sldNum" idx="12"/>
          </p:nvPr>
        </p:nvSpPr>
        <p:spPr>
          <a:xfrm>
            <a:off x="8472458" y="6358007"/>
            <a:ext cx="548700" cy="5250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15</a:t>
            </a:fld>
            <a:endParaRPr/>
          </a:p>
        </p:txBody>
      </p:sp>
      <p:sp>
        <p:nvSpPr>
          <p:cNvPr id="159" name="Google Shape;159;gffd21a2ee3_0_7"/>
          <p:cNvSpPr txBox="1">
            <a:spLocks noGrp="1"/>
          </p:cNvSpPr>
          <p:nvPr>
            <p:ph type="title"/>
          </p:nvPr>
        </p:nvSpPr>
        <p:spPr>
          <a:xfrm>
            <a:off x="311700" y="186184"/>
            <a:ext cx="8520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Fusione di dichiarazioni</a:t>
            </a:r>
            <a:endParaRPr/>
          </a:p>
        </p:txBody>
      </p:sp>
      <p:sp>
        <p:nvSpPr>
          <p:cNvPr id="160" name="Google Shape;160;gffd21a2ee3_0_7"/>
          <p:cNvSpPr txBox="1">
            <a:spLocks noGrp="1"/>
          </p:cNvSpPr>
          <p:nvPr>
            <p:ph type="body" idx="1"/>
          </p:nvPr>
        </p:nvSpPr>
        <p:spPr>
          <a:xfrm>
            <a:off x="311100" y="1511884"/>
            <a:ext cx="8521800" cy="4524300"/>
          </a:xfrm>
          <a:prstGeom prst="rect">
            <a:avLst/>
          </a:prstGeom>
          <a:noFill/>
          <a:ln>
            <a:noFill/>
          </a:ln>
        </p:spPr>
        <p:txBody>
          <a:bodyPr spcFirstLastPara="1" wrap="square" lIns="91425" tIns="45700" rIns="91425" bIns="45700" anchor="t" anchorCtr="0">
            <a:normAutofit/>
          </a:bodyPr>
          <a:lstStyle/>
          <a:p>
            <a:pPr marL="269875" lvl="0" indent="-269875" algn="l" rtl="0">
              <a:lnSpc>
                <a:spcPct val="100000"/>
              </a:lnSpc>
              <a:spcBef>
                <a:spcPts val="0"/>
              </a:spcBef>
              <a:spcAft>
                <a:spcPts val="0"/>
              </a:spcAft>
              <a:buSzPts val="2400"/>
              <a:buChar char="•"/>
            </a:pPr>
            <a:r>
              <a:rPr lang="it-IT">
                <a:solidFill>
                  <a:srgbClr val="38383F"/>
                </a:solidFill>
              </a:rPr>
              <a:t>Si possono aggiungere nuovi campi a un’interfaccia esistente ri-definendola: infatti se si creano due o più interfacce con lo stesso nome queste vengono unite, non vale lo stesso con gli alias di tipo per i quali nomi duplicati non sono ammessi</a:t>
            </a:r>
            <a:endParaRPr sz="2200"/>
          </a:p>
        </p:txBody>
      </p:sp>
      <p:sp>
        <p:nvSpPr>
          <p:cNvPr id="161" name="Google Shape;161;gffd21a2ee3_0_7"/>
          <p:cNvSpPr txBox="1"/>
          <p:nvPr/>
        </p:nvSpPr>
        <p:spPr>
          <a:xfrm>
            <a:off x="-1342650" y="6958400"/>
            <a:ext cx="7868700" cy="4162200"/>
          </a:xfrm>
          <a:prstGeom prst="rect">
            <a:avLst/>
          </a:prstGeom>
          <a:solidFill>
            <a:srgbClr val="262626"/>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rgbClr val="ABB2BF"/>
                </a:solidFill>
                <a:highlight>
                  <a:srgbClr val="22282D"/>
                </a:highlight>
                <a:latin typeface="Consolas"/>
                <a:ea typeface="Consolas"/>
                <a:cs typeface="Consolas"/>
                <a:sym typeface="Consolas"/>
              </a:rPr>
              <a:t>interface </a:t>
            </a:r>
            <a:r>
              <a:rPr lang="it-IT" sz="1600" b="0" i="0" u="none" strike="noStrike" cap="none">
                <a:solidFill>
                  <a:srgbClr val="E5C07B"/>
                </a:solidFill>
                <a:highlight>
                  <a:srgbClr val="22282D"/>
                </a:highlight>
                <a:latin typeface="Consolas"/>
                <a:ea typeface="Consolas"/>
                <a:cs typeface="Consolas"/>
                <a:sym typeface="Consolas"/>
              </a:rPr>
              <a:t>date </a:t>
            </a:r>
            <a:r>
              <a:rPr lang="it-IT" sz="1600" b="0" i="0" u="none" strike="noStrike" cap="none">
                <a:solidFill>
                  <a:srgbClr val="ABB2BF"/>
                </a:solidFill>
                <a:highlight>
                  <a:srgbClr val="22282D"/>
                </a:highlight>
                <a:latin typeface="Consolas"/>
                <a:ea typeface="Consolas"/>
                <a:cs typeface="Consolas"/>
                <a:sym typeface="Consolas"/>
              </a:rPr>
              <a:t>{</a:t>
            </a:r>
            <a:endParaRPr sz="1600" b="0" i="0" u="none" strike="noStrike" cap="none">
              <a:solidFill>
                <a:srgbClr val="ABB2BF"/>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E06C75"/>
                </a:solidFill>
                <a:highlight>
                  <a:srgbClr val="22282D"/>
                </a:highlight>
                <a:latin typeface="Consolas"/>
                <a:ea typeface="Consolas"/>
                <a:cs typeface="Consolas"/>
                <a:sym typeface="Consolas"/>
              </a:rPr>
              <a:t>day</a:t>
            </a:r>
            <a:r>
              <a:rPr lang="it-IT" sz="1600" b="0" i="0" u="none" strike="noStrike" cap="none">
                <a:solidFill>
                  <a:srgbClr val="ABB2BF"/>
                </a:solidFill>
                <a:highlight>
                  <a:srgbClr val="22282D"/>
                </a:highlight>
                <a:latin typeface="Consolas"/>
                <a:ea typeface="Consolas"/>
                <a:cs typeface="Consolas"/>
                <a:sym typeface="Consolas"/>
              </a:rPr>
              <a:t>: number,</a:t>
            </a:r>
            <a:endParaRPr sz="1600" b="0" i="0" u="none" strike="noStrike" cap="none">
              <a:solidFill>
                <a:srgbClr val="ABB2BF"/>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E06C75"/>
                </a:solidFill>
                <a:highlight>
                  <a:srgbClr val="22282D"/>
                </a:highlight>
                <a:latin typeface="Consolas"/>
                <a:ea typeface="Consolas"/>
                <a:cs typeface="Consolas"/>
                <a:sym typeface="Consolas"/>
              </a:rPr>
              <a:t>month</a:t>
            </a:r>
            <a:r>
              <a:rPr lang="it-IT" sz="1600" b="0" i="0" u="none" strike="noStrike" cap="none">
                <a:solidFill>
                  <a:srgbClr val="ABB2BF"/>
                </a:solidFill>
                <a:highlight>
                  <a:srgbClr val="22282D"/>
                </a:highlight>
                <a:latin typeface="Consolas"/>
                <a:ea typeface="Consolas"/>
                <a:cs typeface="Consolas"/>
                <a:sym typeface="Consolas"/>
              </a:rPr>
              <a:t>: number,</a:t>
            </a:r>
            <a:endParaRPr sz="1600" b="0" i="0" u="none" strike="noStrike" cap="none">
              <a:solidFill>
                <a:srgbClr val="ABB2BF"/>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rgbClr val="ABB2BF"/>
                </a:solidFill>
                <a:highlight>
                  <a:srgbClr val="22282D"/>
                </a:highlight>
                <a:latin typeface="Consolas"/>
                <a:ea typeface="Consolas"/>
                <a:cs typeface="Consolas"/>
                <a:sym typeface="Consolas"/>
              </a:rPr>
              <a:t>}</a:t>
            </a:r>
            <a:endParaRPr sz="1600" b="0" i="0" u="none" strike="noStrike" cap="none">
              <a:solidFill>
                <a:srgbClr val="ABB2BF"/>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endParaRPr sz="1600" b="0" i="0" u="none" strike="noStrike" cap="none">
              <a:solidFill>
                <a:srgbClr val="ABB2BF"/>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rgbClr val="ABB2BF"/>
                </a:solidFill>
                <a:highlight>
                  <a:srgbClr val="22282D"/>
                </a:highlight>
                <a:latin typeface="Consolas"/>
                <a:ea typeface="Consolas"/>
                <a:cs typeface="Consolas"/>
                <a:sym typeface="Consolas"/>
              </a:rPr>
              <a:t>interface </a:t>
            </a:r>
            <a:r>
              <a:rPr lang="it-IT" sz="1600" b="0" i="0" u="none" strike="noStrike" cap="none">
                <a:solidFill>
                  <a:srgbClr val="E5C07B"/>
                </a:solidFill>
                <a:highlight>
                  <a:srgbClr val="22282D"/>
                </a:highlight>
                <a:latin typeface="Consolas"/>
                <a:ea typeface="Consolas"/>
                <a:cs typeface="Consolas"/>
                <a:sym typeface="Consolas"/>
              </a:rPr>
              <a:t>place </a:t>
            </a:r>
            <a:r>
              <a:rPr lang="it-IT" sz="1600" b="0" i="0" u="none" strike="noStrike" cap="none">
                <a:solidFill>
                  <a:srgbClr val="ABB2BF"/>
                </a:solidFill>
                <a:highlight>
                  <a:srgbClr val="22282D"/>
                </a:highlight>
                <a:latin typeface="Consolas"/>
                <a:ea typeface="Consolas"/>
                <a:cs typeface="Consolas"/>
                <a:sym typeface="Consolas"/>
              </a:rPr>
              <a:t>{</a:t>
            </a:r>
            <a:endParaRPr sz="1600" b="0" i="0" u="none" strike="noStrike" cap="none">
              <a:solidFill>
                <a:srgbClr val="ABB2BF"/>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E06C75"/>
                </a:solidFill>
                <a:highlight>
                  <a:srgbClr val="22282D"/>
                </a:highlight>
                <a:latin typeface="Consolas"/>
                <a:ea typeface="Consolas"/>
                <a:cs typeface="Consolas"/>
                <a:sym typeface="Consolas"/>
              </a:rPr>
              <a:t>street</a:t>
            </a:r>
            <a:r>
              <a:rPr lang="it-IT" sz="1600" b="0" i="0" u="none" strike="noStrike" cap="none">
                <a:solidFill>
                  <a:srgbClr val="ABB2BF"/>
                </a:solidFill>
                <a:highlight>
                  <a:srgbClr val="22282D"/>
                </a:highlight>
                <a:latin typeface="Consolas"/>
                <a:ea typeface="Consolas"/>
                <a:cs typeface="Consolas"/>
                <a:sym typeface="Consolas"/>
              </a:rPr>
              <a:t>: string;</a:t>
            </a:r>
            <a:endParaRPr sz="1600" b="0" i="0" u="none" strike="noStrike" cap="none">
              <a:solidFill>
                <a:srgbClr val="ABB2BF"/>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rgbClr val="ABB2BF"/>
                </a:solidFill>
                <a:highlight>
                  <a:srgbClr val="22282D"/>
                </a:highlight>
                <a:latin typeface="Consolas"/>
                <a:ea typeface="Consolas"/>
                <a:cs typeface="Consolas"/>
                <a:sym typeface="Consolas"/>
              </a:rPr>
              <a:t>}</a:t>
            </a:r>
            <a:endParaRPr sz="1600" b="0" i="0" u="none" strike="noStrike" cap="none">
              <a:solidFill>
                <a:srgbClr val="ABB2BF"/>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endParaRPr sz="1600" b="0" i="0" u="none" strike="noStrike" cap="none">
              <a:solidFill>
                <a:srgbClr val="ABB2BF"/>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rgbClr val="ABB2BF"/>
                </a:solidFill>
                <a:highlight>
                  <a:srgbClr val="22282D"/>
                </a:highlight>
                <a:latin typeface="Consolas"/>
                <a:ea typeface="Consolas"/>
                <a:cs typeface="Consolas"/>
                <a:sym typeface="Consolas"/>
              </a:rPr>
              <a:t>type </a:t>
            </a:r>
            <a:r>
              <a:rPr lang="it-IT" sz="1600" b="0" i="0" u="none" strike="noStrike" cap="none">
                <a:solidFill>
                  <a:srgbClr val="E5C07B"/>
                </a:solidFill>
                <a:highlight>
                  <a:srgbClr val="22282D"/>
                </a:highlight>
                <a:latin typeface="Consolas"/>
                <a:ea typeface="Consolas"/>
                <a:cs typeface="Consolas"/>
                <a:sym typeface="Consolas"/>
              </a:rPr>
              <a:t>Crime </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E5C07B"/>
                </a:solidFill>
                <a:highlight>
                  <a:srgbClr val="22282D"/>
                </a:highlight>
                <a:latin typeface="Consolas"/>
                <a:ea typeface="Consolas"/>
                <a:cs typeface="Consolas"/>
                <a:sym typeface="Consolas"/>
              </a:rPr>
              <a:t>date </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E5C07B"/>
                </a:solidFill>
                <a:highlight>
                  <a:srgbClr val="22282D"/>
                </a:highlight>
                <a:latin typeface="Consolas"/>
                <a:ea typeface="Consolas"/>
                <a:cs typeface="Consolas"/>
                <a:sym typeface="Consolas"/>
              </a:rPr>
              <a:t>place</a:t>
            </a:r>
            <a:r>
              <a:rPr lang="it-IT" sz="1600" b="0" i="0" u="none" strike="noStrike" cap="none">
                <a:solidFill>
                  <a:srgbClr val="ABB2BF"/>
                </a:solidFill>
                <a:highlight>
                  <a:srgbClr val="22282D"/>
                </a:highlight>
                <a:latin typeface="Consolas"/>
                <a:ea typeface="Consolas"/>
                <a:cs typeface="Consolas"/>
                <a:sym typeface="Consolas"/>
              </a:rPr>
              <a:t>;</a:t>
            </a:r>
            <a:endParaRPr sz="1600" b="0" i="0" u="none" strike="noStrike" cap="none">
              <a:solidFill>
                <a:srgbClr val="ABB2BF"/>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endParaRPr sz="1600" b="0" i="0" u="none" strike="noStrike" cap="none">
              <a:solidFill>
                <a:srgbClr val="ABB2BF"/>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rgbClr val="ABB2BF"/>
                </a:solidFill>
                <a:highlight>
                  <a:srgbClr val="22282D"/>
                </a:highlight>
                <a:latin typeface="Consolas"/>
                <a:ea typeface="Consolas"/>
                <a:cs typeface="Consolas"/>
                <a:sym typeface="Consolas"/>
              </a:rPr>
              <a:t>let </a:t>
            </a:r>
            <a:r>
              <a:rPr lang="it-IT" sz="1600" b="0" i="0" u="none" strike="noStrike" cap="none">
                <a:solidFill>
                  <a:srgbClr val="A9B7C6"/>
                </a:solidFill>
                <a:highlight>
                  <a:srgbClr val="22282D"/>
                </a:highlight>
                <a:latin typeface="Consolas"/>
                <a:ea typeface="Consolas"/>
                <a:cs typeface="Consolas"/>
                <a:sym typeface="Consolas"/>
              </a:rPr>
              <a:t>robbery</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E5C07B"/>
                </a:solidFill>
                <a:highlight>
                  <a:srgbClr val="22282D"/>
                </a:highlight>
                <a:latin typeface="Consolas"/>
                <a:ea typeface="Consolas"/>
                <a:cs typeface="Consolas"/>
                <a:sym typeface="Consolas"/>
              </a:rPr>
              <a:t>Crime </a:t>
            </a:r>
            <a:r>
              <a:rPr lang="it-IT" sz="1600" b="0" i="0" u="none" strike="noStrike" cap="none">
                <a:solidFill>
                  <a:srgbClr val="ABB2BF"/>
                </a:solidFill>
                <a:highlight>
                  <a:srgbClr val="22282D"/>
                </a:highlight>
                <a:latin typeface="Consolas"/>
                <a:ea typeface="Consolas"/>
                <a:cs typeface="Consolas"/>
                <a:sym typeface="Consolas"/>
              </a:rPr>
              <a:t>= {</a:t>
            </a:r>
            <a:endParaRPr sz="1600" b="0" i="0" u="none" strike="noStrike" cap="none">
              <a:solidFill>
                <a:srgbClr val="ABB2BF"/>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E06C75"/>
                </a:solidFill>
                <a:highlight>
                  <a:srgbClr val="22282D"/>
                </a:highlight>
                <a:latin typeface="Consolas"/>
                <a:ea typeface="Consolas"/>
                <a:cs typeface="Consolas"/>
                <a:sym typeface="Consolas"/>
              </a:rPr>
              <a:t>day</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B48AE3"/>
                </a:solidFill>
                <a:highlight>
                  <a:srgbClr val="22282D"/>
                </a:highlight>
                <a:latin typeface="Consolas"/>
                <a:ea typeface="Consolas"/>
                <a:cs typeface="Consolas"/>
                <a:sym typeface="Consolas"/>
              </a:rPr>
              <a:t>6</a:t>
            </a:r>
            <a:r>
              <a:rPr lang="it-IT" sz="1600" b="0" i="0" u="none" strike="noStrike" cap="none">
                <a:solidFill>
                  <a:srgbClr val="ABB2BF"/>
                </a:solidFill>
                <a:highlight>
                  <a:srgbClr val="22282D"/>
                </a:highlight>
                <a:latin typeface="Consolas"/>
                <a:ea typeface="Consolas"/>
                <a:cs typeface="Consolas"/>
                <a:sym typeface="Consolas"/>
              </a:rPr>
              <a:t>,</a:t>
            </a:r>
            <a:endParaRPr sz="1600" b="0" i="0" u="none" strike="noStrike" cap="none">
              <a:solidFill>
                <a:srgbClr val="ABB2BF"/>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E06C75"/>
                </a:solidFill>
                <a:highlight>
                  <a:srgbClr val="22282D"/>
                </a:highlight>
                <a:latin typeface="Consolas"/>
                <a:ea typeface="Consolas"/>
                <a:cs typeface="Consolas"/>
                <a:sym typeface="Consolas"/>
              </a:rPr>
              <a:t>month</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B48AE3"/>
                </a:solidFill>
                <a:highlight>
                  <a:srgbClr val="22282D"/>
                </a:highlight>
                <a:latin typeface="Consolas"/>
                <a:ea typeface="Consolas"/>
                <a:cs typeface="Consolas"/>
                <a:sym typeface="Consolas"/>
              </a:rPr>
              <a:t>1</a:t>
            </a:r>
            <a:r>
              <a:rPr lang="it-IT" sz="1600" b="0" i="0" u="none" strike="noStrike" cap="none">
                <a:solidFill>
                  <a:srgbClr val="ABB2BF"/>
                </a:solidFill>
                <a:highlight>
                  <a:srgbClr val="22282D"/>
                </a:highlight>
                <a:latin typeface="Consolas"/>
                <a:ea typeface="Consolas"/>
                <a:cs typeface="Consolas"/>
                <a:sym typeface="Consolas"/>
              </a:rPr>
              <a:t>,</a:t>
            </a:r>
            <a:endParaRPr sz="1600" b="0" i="0" u="none" strike="noStrike" cap="none">
              <a:solidFill>
                <a:srgbClr val="ABB2BF"/>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E06C75"/>
                </a:solidFill>
                <a:highlight>
                  <a:srgbClr val="22282D"/>
                </a:highlight>
                <a:latin typeface="Consolas"/>
                <a:ea typeface="Consolas"/>
                <a:cs typeface="Consolas"/>
                <a:sym typeface="Consolas"/>
              </a:rPr>
              <a:t>street</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D6B579"/>
                </a:solidFill>
                <a:highlight>
                  <a:srgbClr val="22282D"/>
                </a:highlight>
                <a:latin typeface="Consolas"/>
                <a:ea typeface="Consolas"/>
                <a:cs typeface="Consolas"/>
                <a:sym typeface="Consolas"/>
              </a:rPr>
              <a:t>"Abbey Road "</a:t>
            </a:r>
            <a:endParaRPr sz="1600" b="0" i="0" u="none" strike="noStrike" cap="none">
              <a:solidFill>
                <a:srgbClr val="D6B579"/>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rgbClr val="ABB2BF"/>
                </a:solidFill>
                <a:highlight>
                  <a:srgbClr val="22282D"/>
                </a:highlight>
                <a:latin typeface="Consolas"/>
                <a:ea typeface="Consolas"/>
                <a:cs typeface="Consolas"/>
                <a:sym typeface="Consolas"/>
              </a:rPr>
              <a:t>}</a:t>
            </a:r>
            <a:endParaRPr sz="1600" b="0" i="0" u="none" strike="noStrike" cap="none">
              <a:solidFill>
                <a:srgbClr val="ABB2BF"/>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onsolas"/>
              <a:ea typeface="Consolas"/>
              <a:cs typeface="Consolas"/>
              <a:sym typeface="Consolas"/>
            </a:endParaRPr>
          </a:p>
        </p:txBody>
      </p:sp>
      <p:sp>
        <p:nvSpPr>
          <p:cNvPr id="162" name="Google Shape;162;gffd21a2ee3_0_7"/>
          <p:cNvSpPr txBox="1"/>
          <p:nvPr/>
        </p:nvSpPr>
        <p:spPr>
          <a:xfrm>
            <a:off x="746726" y="3151022"/>
            <a:ext cx="7650548" cy="2722529"/>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1100"/>
              <a:buFont typeface="Arial"/>
              <a:buNone/>
            </a:pPr>
            <a:r>
              <a:rPr lang="it-IT" sz="1600" b="0" i="0" u="none" strike="noStrike" cap="none">
                <a:solidFill>
                  <a:srgbClr val="569CD6"/>
                </a:solidFill>
                <a:latin typeface="Consolas"/>
                <a:ea typeface="Consolas"/>
                <a:cs typeface="Consolas"/>
                <a:sym typeface="Consolas"/>
              </a:rPr>
              <a:t>interface</a:t>
            </a:r>
            <a:r>
              <a:rPr lang="it-IT" sz="1600" b="0" i="0" u="none" strike="noStrike" cap="none">
                <a:solidFill>
                  <a:srgbClr val="D4D4D4"/>
                </a:solidFill>
                <a:latin typeface="Consolas"/>
                <a:ea typeface="Consolas"/>
                <a:cs typeface="Consolas"/>
                <a:sym typeface="Consolas"/>
              </a:rPr>
              <a:t> </a:t>
            </a:r>
            <a:r>
              <a:rPr lang="it-IT" sz="1600" b="0" i="0" u="none" strike="noStrike" cap="none">
                <a:solidFill>
                  <a:srgbClr val="3DC9B0"/>
                </a:solidFill>
                <a:latin typeface="Consolas"/>
                <a:ea typeface="Consolas"/>
                <a:cs typeface="Consolas"/>
                <a:sym typeface="Consolas"/>
              </a:rPr>
              <a:t>Person</a:t>
            </a:r>
            <a:r>
              <a:rPr lang="it-IT" sz="1600" b="0" i="0" u="none" strike="noStrike" cap="none">
                <a:solidFill>
                  <a:srgbClr val="D4D4D4"/>
                </a:solidFill>
                <a:latin typeface="Consolas"/>
                <a:ea typeface="Consolas"/>
                <a:cs typeface="Consolas"/>
                <a:sym typeface="Consolas"/>
              </a:rPr>
              <a:t> </a:t>
            </a:r>
            <a:r>
              <a:rPr lang="it-IT" sz="1600" b="0" i="0" u="none" strike="noStrike" cap="none">
                <a:solidFill>
                  <a:schemeClr val="lt1"/>
                </a:solidFill>
                <a:latin typeface="Consolas"/>
                <a:ea typeface="Consolas"/>
                <a:cs typeface="Consolas"/>
                <a:sym typeface="Consolas"/>
              </a:rPr>
              <a:t>{ name: </a:t>
            </a:r>
            <a:r>
              <a:rPr lang="it-IT" sz="1600" b="0" i="0" u="none" strike="noStrike" cap="none">
                <a:solidFill>
                  <a:srgbClr val="569CD6"/>
                </a:solidFill>
                <a:latin typeface="Consolas"/>
                <a:ea typeface="Consolas"/>
                <a:cs typeface="Consolas"/>
                <a:sym typeface="Consolas"/>
              </a:rPr>
              <a:t>string</a:t>
            </a:r>
            <a:r>
              <a:rPr lang="it-IT" sz="1600" b="0" i="0" u="none" strike="noStrike" cap="none">
                <a:solidFill>
                  <a:schemeClr val="lt1"/>
                </a:solidFill>
                <a:latin typeface="Consolas"/>
                <a:ea typeface="Consolas"/>
                <a:cs typeface="Consolas"/>
                <a:sym typeface="Consolas"/>
              </a:rPr>
              <a:t>; }</a:t>
            </a:r>
            <a:endParaRPr sz="1600" b="0" i="0" u="none" strike="noStrike" cap="none">
              <a:solidFill>
                <a:schemeClr val="lt1"/>
              </a:solidFill>
              <a:latin typeface="Consolas"/>
              <a:ea typeface="Consolas"/>
              <a:cs typeface="Consolas"/>
              <a:sym typeface="Consolas"/>
            </a:endParaRPr>
          </a:p>
          <a:p>
            <a:pPr marL="0" marR="0" lvl="0" indent="0" algn="l" rtl="0">
              <a:lnSpc>
                <a:spcPct val="150000"/>
              </a:lnSpc>
              <a:spcBef>
                <a:spcPts val="0"/>
              </a:spcBef>
              <a:spcAft>
                <a:spcPts val="0"/>
              </a:spcAft>
              <a:buClr>
                <a:schemeClr val="dk1"/>
              </a:buClr>
              <a:buSzPts val="1100"/>
              <a:buFont typeface="Arial"/>
              <a:buNone/>
            </a:pPr>
            <a:r>
              <a:rPr lang="it-IT" sz="1600" b="0" i="0" u="none" strike="noStrike" cap="none">
                <a:solidFill>
                  <a:srgbClr val="569CD6"/>
                </a:solidFill>
                <a:latin typeface="Consolas"/>
                <a:ea typeface="Consolas"/>
                <a:cs typeface="Consolas"/>
                <a:sym typeface="Consolas"/>
              </a:rPr>
              <a:t>interface</a:t>
            </a:r>
            <a:r>
              <a:rPr lang="it-IT" sz="1600" b="0" i="0" u="none" strike="noStrike" cap="none">
                <a:solidFill>
                  <a:srgbClr val="D4D4D4"/>
                </a:solidFill>
                <a:latin typeface="Consolas"/>
                <a:ea typeface="Consolas"/>
                <a:cs typeface="Consolas"/>
                <a:sym typeface="Consolas"/>
              </a:rPr>
              <a:t> </a:t>
            </a:r>
            <a:r>
              <a:rPr lang="it-IT" sz="1600" b="0" i="0" u="none" strike="noStrike" cap="none">
                <a:solidFill>
                  <a:srgbClr val="3DC9B0"/>
                </a:solidFill>
                <a:latin typeface="Consolas"/>
                <a:ea typeface="Consolas"/>
                <a:cs typeface="Consolas"/>
                <a:sym typeface="Consolas"/>
              </a:rPr>
              <a:t>Person</a:t>
            </a:r>
            <a:r>
              <a:rPr lang="it-IT" sz="1600" b="0" i="0" u="none" strike="noStrike" cap="none">
                <a:solidFill>
                  <a:srgbClr val="D4D4D4"/>
                </a:solidFill>
                <a:latin typeface="Consolas"/>
                <a:ea typeface="Consolas"/>
                <a:cs typeface="Consolas"/>
                <a:sym typeface="Consolas"/>
              </a:rPr>
              <a:t> </a:t>
            </a:r>
            <a:r>
              <a:rPr lang="it-IT" sz="1600" b="0" i="0" u="none" strike="noStrike" cap="none">
                <a:solidFill>
                  <a:schemeClr val="lt1"/>
                </a:solidFill>
                <a:latin typeface="Consolas"/>
                <a:ea typeface="Consolas"/>
                <a:cs typeface="Consolas"/>
                <a:sym typeface="Consolas"/>
              </a:rPr>
              <a:t>{ age: </a:t>
            </a:r>
            <a:r>
              <a:rPr lang="it-IT" sz="1600" b="0" i="0" u="none" strike="noStrike" cap="none">
                <a:solidFill>
                  <a:srgbClr val="569CD6"/>
                </a:solidFill>
                <a:latin typeface="Consolas"/>
                <a:ea typeface="Consolas"/>
                <a:cs typeface="Consolas"/>
                <a:sym typeface="Consolas"/>
              </a:rPr>
              <a:t>number</a:t>
            </a:r>
            <a:r>
              <a:rPr lang="it-IT" sz="1600" b="0" i="0" u="none" strike="noStrike" cap="none">
                <a:solidFill>
                  <a:schemeClr val="lt1"/>
                </a:solidFill>
                <a:latin typeface="Consolas"/>
                <a:ea typeface="Consolas"/>
                <a:cs typeface="Consolas"/>
                <a:sym typeface="Consolas"/>
              </a:rPr>
              <a:t>; }</a:t>
            </a:r>
            <a:endParaRPr sz="1600" b="0" i="0" u="none" strike="noStrike" cap="none">
              <a:solidFill>
                <a:schemeClr val="lt1"/>
              </a:solidFill>
              <a:latin typeface="Consolas"/>
              <a:ea typeface="Consolas"/>
              <a:cs typeface="Consolas"/>
              <a:sym typeface="Consolas"/>
            </a:endParaRPr>
          </a:p>
          <a:p>
            <a:pPr marL="0" marR="0" lvl="0" indent="0" algn="l" rtl="0">
              <a:lnSpc>
                <a:spcPct val="150000"/>
              </a:lnSpc>
              <a:spcBef>
                <a:spcPts val="0"/>
              </a:spcBef>
              <a:spcAft>
                <a:spcPts val="0"/>
              </a:spcAft>
              <a:buClr>
                <a:srgbClr val="000000"/>
              </a:buClr>
              <a:buSzPts val="1600"/>
              <a:buFont typeface="Arial"/>
              <a:buNone/>
            </a:pPr>
            <a:r>
              <a:rPr lang="it-IT" sz="1600" b="0" i="0" u="none" strike="noStrike" cap="none">
                <a:solidFill>
                  <a:srgbClr val="569CD6"/>
                </a:solidFill>
                <a:latin typeface="Consolas"/>
                <a:ea typeface="Consolas"/>
                <a:cs typeface="Consolas"/>
                <a:sym typeface="Consolas"/>
              </a:rPr>
              <a:t>let</a:t>
            </a:r>
            <a:r>
              <a:rPr lang="it-IT" sz="1600" b="0" i="0" u="none" strike="noStrike" cap="none">
                <a:solidFill>
                  <a:srgbClr val="D4D4D4"/>
                </a:solidFill>
                <a:latin typeface="Consolas"/>
                <a:ea typeface="Consolas"/>
                <a:cs typeface="Consolas"/>
                <a:sym typeface="Consolas"/>
              </a:rPr>
              <a:t> </a:t>
            </a:r>
            <a:r>
              <a:rPr lang="it-IT" sz="1600" b="0" i="0" u="none" strike="noStrike" cap="none">
                <a:solidFill>
                  <a:schemeClr val="lt1"/>
                </a:solidFill>
                <a:latin typeface="Consolas"/>
                <a:ea typeface="Consolas"/>
                <a:cs typeface="Consolas"/>
                <a:sym typeface="Consolas"/>
              </a:rPr>
              <a:t>user:</a:t>
            </a:r>
            <a:r>
              <a:rPr lang="it-IT" sz="1600" b="0" i="0" u="none" strike="noStrike" cap="none">
                <a:solidFill>
                  <a:srgbClr val="D4D4D4"/>
                </a:solidFill>
                <a:latin typeface="Consolas"/>
                <a:ea typeface="Consolas"/>
                <a:cs typeface="Consolas"/>
                <a:sym typeface="Consolas"/>
              </a:rPr>
              <a:t> </a:t>
            </a:r>
            <a:r>
              <a:rPr lang="it-IT" sz="1600" b="0" i="0" u="none" strike="noStrike" cap="none">
                <a:solidFill>
                  <a:srgbClr val="3DC9B0"/>
                </a:solidFill>
                <a:latin typeface="Consolas"/>
                <a:ea typeface="Consolas"/>
                <a:cs typeface="Consolas"/>
                <a:sym typeface="Consolas"/>
              </a:rPr>
              <a:t>Person</a:t>
            </a:r>
            <a:r>
              <a:rPr lang="it-IT" sz="1600" b="0" i="0" u="none" strike="noStrike" cap="none">
                <a:solidFill>
                  <a:srgbClr val="D4D4D4"/>
                </a:solidFill>
                <a:latin typeface="Consolas"/>
                <a:ea typeface="Consolas"/>
                <a:cs typeface="Consolas"/>
                <a:sym typeface="Consolas"/>
              </a:rPr>
              <a:t> </a:t>
            </a:r>
            <a:r>
              <a:rPr lang="it-IT" sz="1600" b="0" i="0" u="none" strike="noStrike" cap="none">
                <a:solidFill>
                  <a:schemeClr val="lt1"/>
                </a:solidFill>
                <a:latin typeface="Consolas"/>
                <a:ea typeface="Consolas"/>
                <a:cs typeface="Consolas"/>
                <a:sym typeface="Consolas"/>
              </a:rPr>
              <a:t>= { name: </a:t>
            </a:r>
            <a:r>
              <a:rPr lang="it-IT" sz="1600" b="0" i="0" u="none" strike="noStrike" cap="none">
                <a:solidFill>
                  <a:srgbClr val="CE9178"/>
                </a:solidFill>
                <a:latin typeface="Consolas"/>
                <a:ea typeface="Consolas"/>
                <a:cs typeface="Consolas"/>
                <a:sym typeface="Consolas"/>
              </a:rPr>
              <a:t>"Tolu</a:t>
            </a:r>
            <a:r>
              <a:rPr lang="it-IT" sz="1600" b="0" i="0" u="none" strike="noStrike" cap="none">
                <a:solidFill>
                  <a:schemeClr val="lt1"/>
                </a:solidFill>
                <a:latin typeface="Consolas"/>
                <a:ea typeface="Consolas"/>
                <a:cs typeface="Consolas"/>
                <a:sym typeface="Consolas"/>
              </a:rPr>
              <a:t>", age: </a:t>
            </a:r>
            <a:r>
              <a:rPr lang="it-IT" sz="1600" b="0" i="0" u="none" strike="noStrike" cap="none">
                <a:solidFill>
                  <a:srgbClr val="B5CEA8"/>
                </a:solidFill>
                <a:latin typeface="Consolas"/>
                <a:ea typeface="Consolas"/>
                <a:cs typeface="Consolas"/>
                <a:sym typeface="Consolas"/>
              </a:rPr>
              <a:t>0 </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DCDCDC"/>
                </a:solidFill>
                <a:latin typeface="Consolas"/>
                <a:ea typeface="Consolas"/>
                <a:cs typeface="Consolas"/>
                <a:sym typeface="Consolas"/>
              </a:rPr>
              <a:t> </a:t>
            </a:r>
            <a:r>
              <a:rPr lang="it-IT" sz="1600" b="0" i="0" u="none" strike="noStrike" cap="none">
                <a:solidFill>
                  <a:srgbClr val="7CAF3D"/>
                </a:solidFill>
                <a:latin typeface="Consolas"/>
                <a:ea typeface="Consolas"/>
                <a:cs typeface="Consolas"/>
                <a:sym typeface="Consolas"/>
              </a:rPr>
              <a:t>//user ha le proprietà 			//di entrambe le interfacce dichiarate</a:t>
            </a:r>
            <a:endParaRPr sz="1600" b="0" i="0" u="none" strike="noStrike" cap="none">
              <a:solidFill>
                <a:srgbClr val="7CAF3D"/>
              </a:solidFill>
              <a:latin typeface="Consolas"/>
              <a:ea typeface="Consolas"/>
              <a:cs typeface="Consolas"/>
              <a:sym typeface="Consolas"/>
            </a:endParaRPr>
          </a:p>
          <a:p>
            <a:pPr marL="4114800" marR="0" lvl="0" indent="457200" algn="l" rtl="0">
              <a:lnSpc>
                <a:spcPct val="150000"/>
              </a:lnSpc>
              <a:spcBef>
                <a:spcPts val="0"/>
              </a:spcBef>
              <a:spcAft>
                <a:spcPts val="0"/>
              </a:spcAft>
              <a:buClr>
                <a:schemeClr val="dk1"/>
              </a:buClr>
              <a:buSzPts val="1100"/>
              <a:buFont typeface="Arial"/>
              <a:buNone/>
            </a:pPr>
            <a:endParaRPr sz="1600" b="0" i="0" u="none" strike="noStrike" cap="none">
              <a:solidFill>
                <a:srgbClr val="7CAF3D"/>
              </a:solidFill>
              <a:latin typeface="Consolas"/>
              <a:ea typeface="Consolas"/>
              <a:cs typeface="Consolas"/>
              <a:sym typeface="Consolas"/>
            </a:endParaRPr>
          </a:p>
          <a:p>
            <a:pPr marL="0" marR="0" lvl="0" indent="0" algn="l" rtl="0">
              <a:lnSpc>
                <a:spcPct val="150000"/>
              </a:lnSpc>
              <a:spcBef>
                <a:spcPts val="0"/>
              </a:spcBef>
              <a:spcAft>
                <a:spcPts val="0"/>
              </a:spcAft>
              <a:buClr>
                <a:schemeClr val="dk1"/>
              </a:buClr>
              <a:buSzPts val="1100"/>
              <a:buFont typeface="Arial"/>
              <a:buNone/>
            </a:pPr>
            <a:r>
              <a:rPr lang="it-IT" sz="1600" b="0" i="0" u="none" strike="noStrike" cap="none">
                <a:solidFill>
                  <a:srgbClr val="569CD6"/>
                </a:solidFill>
                <a:latin typeface="Consolas"/>
                <a:ea typeface="Consolas"/>
                <a:cs typeface="Consolas"/>
                <a:sym typeface="Consolas"/>
              </a:rPr>
              <a:t>type</a:t>
            </a:r>
            <a:r>
              <a:rPr lang="it-IT" sz="1600" b="0" i="0" u="none" strike="noStrike" cap="none">
                <a:solidFill>
                  <a:srgbClr val="D4D4D4"/>
                </a:solidFill>
                <a:latin typeface="Consolas"/>
                <a:ea typeface="Consolas"/>
                <a:cs typeface="Consolas"/>
                <a:sym typeface="Consolas"/>
              </a:rPr>
              <a:t> </a:t>
            </a:r>
            <a:r>
              <a:rPr lang="it-IT" sz="1600" b="0" i="0" u="none" strike="noStrike" cap="none">
                <a:solidFill>
                  <a:srgbClr val="3DC9B0"/>
                </a:solidFill>
                <a:latin typeface="Consolas"/>
                <a:ea typeface="Consolas"/>
                <a:cs typeface="Consolas"/>
                <a:sym typeface="Consolas"/>
              </a:rPr>
              <a:t>Num</a:t>
            </a:r>
            <a:r>
              <a:rPr lang="it-IT" sz="1600" b="0" i="0" u="none" strike="noStrike" cap="none">
                <a:solidFill>
                  <a:srgbClr val="D4D4D4"/>
                </a:solidFill>
                <a:latin typeface="Consolas"/>
                <a:ea typeface="Consolas"/>
                <a:cs typeface="Consolas"/>
                <a:sym typeface="Consolas"/>
              </a:rPr>
              <a:t> </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D4D4D4"/>
                </a:solidFill>
                <a:latin typeface="Consolas"/>
                <a:ea typeface="Consolas"/>
                <a:cs typeface="Consolas"/>
                <a:sym typeface="Consolas"/>
              </a:rPr>
              <a:t> </a:t>
            </a:r>
            <a:r>
              <a:rPr lang="it-IT" sz="1600" b="0" i="0" u="none" strike="noStrike" cap="none">
                <a:solidFill>
                  <a:srgbClr val="569CD6"/>
                </a:solidFill>
                <a:latin typeface="Consolas"/>
                <a:ea typeface="Consolas"/>
                <a:cs typeface="Consolas"/>
                <a:sym typeface="Consolas"/>
              </a:rPr>
              <a:t>number</a:t>
            </a:r>
            <a:r>
              <a:rPr lang="it-IT" sz="1600" b="0" i="0" u="none" strike="noStrike" cap="none">
                <a:solidFill>
                  <a:schemeClr val="lt1"/>
                </a:solidFill>
                <a:latin typeface="Consolas"/>
                <a:ea typeface="Consolas"/>
                <a:cs typeface="Consolas"/>
                <a:sym typeface="Consolas"/>
              </a:rPr>
              <a:t>;</a:t>
            </a:r>
            <a:endParaRPr sz="1600" b="0" i="0" u="none" strike="noStrike" cap="none">
              <a:solidFill>
                <a:schemeClr val="lt1"/>
              </a:solidFill>
              <a:latin typeface="Consolas"/>
              <a:ea typeface="Consolas"/>
              <a:cs typeface="Consolas"/>
              <a:sym typeface="Consolas"/>
            </a:endParaRPr>
          </a:p>
          <a:p>
            <a:pPr marL="0" marR="0" lvl="0" indent="0" algn="l" rtl="0">
              <a:lnSpc>
                <a:spcPct val="150000"/>
              </a:lnSpc>
              <a:spcBef>
                <a:spcPts val="0"/>
              </a:spcBef>
              <a:spcAft>
                <a:spcPts val="0"/>
              </a:spcAft>
              <a:buClr>
                <a:schemeClr val="dk1"/>
              </a:buClr>
              <a:buSzPts val="1100"/>
              <a:buFont typeface="Arial"/>
              <a:buNone/>
            </a:pPr>
            <a:r>
              <a:rPr lang="it-IT" sz="1600" b="0" i="0" u="none" strike="noStrike" cap="none">
                <a:solidFill>
                  <a:srgbClr val="569CD6"/>
                </a:solidFill>
                <a:latin typeface="Consolas"/>
                <a:ea typeface="Consolas"/>
                <a:cs typeface="Consolas"/>
                <a:sym typeface="Consolas"/>
              </a:rPr>
              <a:t>type</a:t>
            </a:r>
            <a:r>
              <a:rPr lang="it-IT" sz="1600" b="0" i="0" u="none" strike="noStrike" cap="none">
                <a:solidFill>
                  <a:srgbClr val="D4D4D4"/>
                </a:solidFill>
                <a:latin typeface="Consolas"/>
                <a:ea typeface="Consolas"/>
                <a:cs typeface="Consolas"/>
                <a:sym typeface="Consolas"/>
              </a:rPr>
              <a:t> </a:t>
            </a:r>
            <a:r>
              <a:rPr lang="it-IT" sz="1600" b="0" i="0" u="none" strike="noStrike" cap="none">
                <a:solidFill>
                  <a:srgbClr val="3DC9B0"/>
                </a:solidFill>
                <a:latin typeface="Consolas"/>
                <a:ea typeface="Consolas"/>
                <a:cs typeface="Consolas"/>
                <a:sym typeface="Consolas"/>
              </a:rPr>
              <a:t>Num</a:t>
            </a:r>
            <a:r>
              <a:rPr lang="it-IT" sz="1600" b="0" i="0" u="none" strike="noStrike" cap="none">
                <a:solidFill>
                  <a:srgbClr val="D4D4D4"/>
                </a:solidFill>
                <a:latin typeface="Consolas"/>
                <a:ea typeface="Consolas"/>
                <a:cs typeface="Consolas"/>
                <a:sym typeface="Consolas"/>
              </a:rPr>
              <a:t> </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D4D4D4"/>
                </a:solidFill>
                <a:latin typeface="Consolas"/>
                <a:ea typeface="Consolas"/>
                <a:cs typeface="Consolas"/>
                <a:sym typeface="Consolas"/>
              </a:rPr>
              <a:t> </a:t>
            </a:r>
            <a:r>
              <a:rPr lang="it-IT" sz="1600" b="0" i="0" u="none" strike="noStrike" cap="none">
                <a:solidFill>
                  <a:srgbClr val="569CD6"/>
                </a:solidFill>
                <a:latin typeface="Consolas"/>
                <a:ea typeface="Consolas"/>
                <a:cs typeface="Consolas"/>
                <a:sym typeface="Consolas"/>
              </a:rPr>
              <a:t>string</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D4D4D4"/>
                </a:solidFill>
                <a:latin typeface="Consolas"/>
                <a:ea typeface="Consolas"/>
                <a:cs typeface="Consolas"/>
                <a:sym typeface="Consolas"/>
              </a:rPr>
              <a:t> </a:t>
            </a:r>
            <a:r>
              <a:rPr lang="it-IT" sz="1600" b="0" i="0" u="none" strike="noStrike" cap="none">
                <a:solidFill>
                  <a:srgbClr val="7CAF3D"/>
                </a:solidFill>
                <a:latin typeface="Consolas"/>
                <a:ea typeface="Consolas"/>
                <a:cs typeface="Consolas"/>
                <a:sym typeface="Consolas"/>
              </a:rPr>
              <a:t>// ERROR Duplicate identifier Num</a:t>
            </a:r>
            <a:endParaRPr sz="1600" b="0" i="0" u="none" strike="noStrike" cap="none">
              <a:solidFill>
                <a:srgbClr val="7CAF3D"/>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9"/>
          <p:cNvSpPr txBox="1">
            <a:spLocks noGrp="1"/>
          </p:cNvSpPr>
          <p:nvPr>
            <p:ph type="sldNum" idx="12"/>
          </p:nvPr>
        </p:nvSpPr>
        <p:spPr>
          <a:xfrm>
            <a:off x="8472458" y="6358007"/>
            <a:ext cx="548700" cy="5250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16</a:t>
            </a:fld>
            <a:endParaRPr/>
          </a:p>
        </p:txBody>
      </p:sp>
      <p:sp>
        <p:nvSpPr>
          <p:cNvPr id="169" name="Google Shape;169;p9"/>
          <p:cNvSpPr txBox="1">
            <a:spLocks noGrp="1"/>
          </p:cNvSpPr>
          <p:nvPr>
            <p:ph type="title"/>
          </p:nvPr>
        </p:nvSpPr>
        <p:spPr>
          <a:xfrm>
            <a:off x="311700" y="186184"/>
            <a:ext cx="8520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Accedere ai campi di un oggetto</a:t>
            </a:r>
            <a:endParaRPr/>
          </a:p>
        </p:txBody>
      </p:sp>
      <p:sp>
        <p:nvSpPr>
          <p:cNvPr id="170" name="Google Shape;170;p9"/>
          <p:cNvSpPr txBox="1">
            <a:spLocks noGrp="1"/>
          </p:cNvSpPr>
          <p:nvPr>
            <p:ph type="body" idx="1"/>
          </p:nvPr>
        </p:nvSpPr>
        <p:spPr>
          <a:xfrm>
            <a:off x="311150" y="1658938"/>
            <a:ext cx="8521800" cy="4444200"/>
          </a:xfrm>
          <a:prstGeom prst="rect">
            <a:avLst/>
          </a:prstGeom>
          <a:noFill/>
          <a:ln>
            <a:noFill/>
          </a:ln>
        </p:spPr>
        <p:txBody>
          <a:bodyPr spcFirstLastPara="1" wrap="square" lIns="91425" tIns="45700" rIns="91425" bIns="45700" anchor="t" anchorCtr="0">
            <a:normAutofit/>
          </a:bodyPr>
          <a:lstStyle/>
          <a:p>
            <a:pPr marL="269875" lvl="0" indent="-269875" algn="l" rtl="0">
              <a:lnSpc>
                <a:spcPct val="100000"/>
              </a:lnSpc>
              <a:spcBef>
                <a:spcPts val="600"/>
              </a:spcBef>
              <a:spcAft>
                <a:spcPts val="0"/>
              </a:spcAft>
              <a:buSzPts val="2400"/>
              <a:buChar char="•"/>
            </a:pPr>
            <a:r>
              <a:rPr lang="it-IT">
                <a:solidFill>
                  <a:schemeClr val="dk1"/>
                </a:solidFill>
              </a:rPr>
              <a:t>TypeScript mantiene da JavaScript due modi per accedere al valore delle proprietà di un oggetto:</a:t>
            </a:r>
            <a:endParaRPr/>
          </a:p>
          <a:p>
            <a:pPr marL="541337" lvl="1" indent="-263525" algn="l" rtl="0">
              <a:lnSpc>
                <a:spcPct val="100000"/>
              </a:lnSpc>
              <a:spcBef>
                <a:spcPts val="0"/>
              </a:spcBef>
              <a:spcAft>
                <a:spcPts val="0"/>
              </a:spcAft>
              <a:buSzPts val="2400"/>
              <a:buChar char="o"/>
            </a:pPr>
            <a:r>
              <a:rPr lang="it-IT"/>
              <a:t>Forma letterale (utilizza la notazione con il punto)</a:t>
            </a:r>
            <a:endParaRPr/>
          </a:p>
          <a:p>
            <a:pPr marL="541337" lvl="1" indent="-263525" algn="l" rtl="0">
              <a:lnSpc>
                <a:spcPct val="100000"/>
              </a:lnSpc>
              <a:spcBef>
                <a:spcPts val="600"/>
              </a:spcBef>
              <a:spcAft>
                <a:spcPts val="0"/>
              </a:spcAft>
              <a:buSzPts val="2400"/>
              <a:buChar char="o"/>
            </a:pPr>
            <a:r>
              <a:rPr lang="it-IT"/>
              <a:t>Forma indicizzata (notazione con le parentesi quadre)</a:t>
            </a:r>
            <a:endParaRPr/>
          </a:p>
          <a:p>
            <a:pPr marL="269875" lvl="0" indent="-269875" algn="l" rtl="0">
              <a:lnSpc>
                <a:spcPct val="100000"/>
              </a:lnSpc>
              <a:spcBef>
                <a:spcPts val="600"/>
              </a:spcBef>
              <a:spcAft>
                <a:spcPts val="0"/>
              </a:spcAft>
              <a:buClr>
                <a:schemeClr val="dk1"/>
              </a:buClr>
              <a:buSzPts val="2400"/>
              <a:buChar char="•"/>
            </a:pPr>
            <a:r>
              <a:rPr lang="it-IT">
                <a:solidFill>
                  <a:schemeClr val="dk1"/>
                </a:solidFill>
              </a:rPr>
              <a:t>In JavaScript, anche se una proprietà non è stata dichiarata, vi si può accedere e si ottiene come valore undefined, in TypeScript invece si ha errore</a:t>
            </a:r>
            <a:endParaRPr/>
          </a:p>
          <a:p>
            <a:pPr marL="0" lvl="0" indent="0" algn="l" rtl="0">
              <a:lnSpc>
                <a:spcPct val="100000"/>
              </a:lnSpc>
              <a:spcBef>
                <a:spcPts val="600"/>
              </a:spcBef>
              <a:spcAft>
                <a:spcPts val="0"/>
              </a:spcAft>
              <a:buSzPts val="2400"/>
              <a:buNone/>
            </a:pPr>
            <a:endParaRPr/>
          </a:p>
          <a:p>
            <a:pPr marL="0" lvl="0" indent="0" algn="l" rtl="0">
              <a:lnSpc>
                <a:spcPct val="100000"/>
              </a:lnSpc>
              <a:spcBef>
                <a:spcPts val="600"/>
              </a:spcBef>
              <a:spcAft>
                <a:spcPts val="0"/>
              </a:spcAft>
              <a:buSzPts val="2400"/>
              <a:buNone/>
            </a:pPr>
            <a:endParaRPr/>
          </a:p>
          <a:p>
            <a:pPr marL="0" lvl="0" indent="0" algn="l" rtl="0">
              <a:lnSpc>
                <a:spcPct val="100000"/>
              </a:lnSpc>
              <a:spcBef>
                <a:spcPts val="600"/>
              </a:spcBef>
              <a:spcAft>
                <a:spcPts val="0"/>
              </a:spcAft>
              <a:buSzPts val="2400"/>
              <a:buNone/>
            </a:pPr>
            <a:endParaRPr/>
          </a:p>
          <a:p>
            <a:pPr marL="0" lvl="0" indent="0" algn="l" rtl="0">
              <a:lnSpc>
                <a:spcPct val="100000"/>
              </a:lnSpc>
              <a:spcBef>
                <a:spcPts val="600"/>
              </a:spcBef>
              <a:spcAft>
                <a:spcPts val="0"/>
              </a:spcAft>
              <a:buSzPts val="2400"/>
              <a:buNone/>
            </a:pPr>
            <a:endParaRPr/>
          </a:p>
          <a:p>
            <a:pPr marL="269875" lvl="0" indent="-117475" algn="l" rtl="0">
              <a:lnSpc>
                <a:spcPct val="100000"/>
              </a:lnSpc>
              <a:spcBef>
                <a:spcPts val="600"/>
              </a:spcBef>
              <a:spcAft>
                <a:spcPts val="0"/>
              </a:spcAft>
              <a:buSzPts val="2400"/>
              <a:buNone/>
            </a:pPr>
            <a:endParaRPr/>
          </a:p>
        </p:txBody>
      </p:sp>
      <p:sp>
        <p:nvSpPr>
          <p:cNvPr id="171" name="Google Shape;171;p9"/>
          <p:cNvSpPr txBox="1"/>
          <p:nvPr/>
        </p:nvSpPr>
        <p:spPr>
          <a:xfrm>
            <a:off x="603750" y="4387875"/>
            <a:ext cx="7959300" cy="1642800"/>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r>
              <a:rPr lang="it-IT" sz="1600" b="0" i="0" u="none" strike="noStrike" cap="none">
                <a:solidFill>
                  <a:schemeClr val="lt1"/>
                </a:solidFill>
                <a:latin typeface="Consolas"/>
                <a:ea typeface="Consolas"/>
                <a:cs typeface="Consolas"/>
                <a:sym typeface="Consolas"/>
              </a:rPr>
              <a:t>type </a:t>
            </a:r>
            <a:r>
              <a:rPr lang="it-IT" sz="1600" b="0" i="0" u="none" strike="noStrike" cap="none">
                <a:solidFill>
                  <a:srgbClr val="58B9EC"/>
                </a:solidFill>
                <a:latin typeface="Consolas"/>
                <a:ea typeface="Consolas"/>
                <a:cs typeface="Consolas"/>
                <a:sym typeface="Consolas"/>
              </a:rPr>
              <a:t>Persona </a:t>
            </a:r>
            <a:r>
              <a:rPr lang="it-IT" sz="1600" b="0" i="0" u="none" strike="noStrike" cap="none">
                <a:solidFill>
                  <a:schemeClr val="lt1"/>
                </a:solidFill>
                <a:latin typeface="Consolas"/>
                <a:ea typeface="Consolas"/>
                <a:cs typeface="Consolas"/>
                <a:sym typeface="Consolas"/>
              </a:rPr>
              <a:t>= { </a:t>
            </a:r>
            <a:r>
              <a:rPr lang="it-IT" sz="1600" b="0" i="0" u="none" strike="noStrike" cap="none">
                <a:solidFill>
                  <a:srgbClr val="E06C75"/>
                </a:solidFill>
                <a:latin typeface="Consolas"/>
                <a:ea typeface="Consolas"/>
                <a:cs typeface="Consolas"/>
                <a:sym typeface="Consolas"/>
              </a:rPr>
              <a:t>nome?</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D6B579"/>
                </a:solidFill>
                <a:latin typeface="Consolas"/>
                <a:ea typeface="Consolas"/>
                <a:cs typeface="Consolas"/>
                <a:sym typeface="Consolas"/>
              </a:rPr>
              <a:t>string </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E06C75"/>
                </a:solidFill>
                <a:latin typeface="Consolas"/>
                <a:ea typeface="Consolas"/>
                <a:cs typeface="Consolas"/>
                <a:sym typeface="Consolas"/>
              </a:rPr>
              <a:t>cognome</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D6B579"/>
                </a:solidFill>
                <a:latin typeface="Consolas"/>
                <a:ea typeface="Consolas"/>
                <a:cs typeface="Consolas"/>
                <a:sym typeface="Consolas"/>
              </a:rPr>
              <a:t>string</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E06C75"/>
                </a:solidFill>
                <a:latin typeface="Consolas"/>
                <a:ea typeface="Consolas"/>
                <a:cs typeface="Consolas"/>
                <a:sym typeface="Consolas"/>
              </a:rPr>
              <a:t>età</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B48AE3"/>
                </a:solidFill>
                <a:latin typeface="Consolas"/>
                <a:ea typeface="Consolas"/>
                <a:cs typeface="Consolas"/>
                <a:sym typeface="Consolas"/>
              </a:rPr>
              <a:t>number</a:t>
            </a:r>
            <a:r>
              <a:rPr lang="it-IT" sz="1600" b="0" i="0" u="none" strike="noStrike" cap="none">
                <a:solidFill>
                  <a:schemeClr val="lt1"/>
                </a:solidFill>
                <a:latin typeface="Consolas"/>
                <a:ea typeface="Consolas"/>
                <a:cs typeface="Consolas"/>
                <a:sym typeface="Consolas"/>
              </a:rPr>
              <a:t>};</a:t>
            </a:r>
            <a:endParaRPr sz="1600" b="0" i="0" u="none" strike="noStrike" cap="none">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it-IT" sz="1600" b="0" i="0" u="none" strike="noStrike" cap="none">
                <a:solidFill>
                  <a:schemeClr val="lt1"/>
                </a:solidFill>
                <a:latin typeface="Consolas"/>
                <a:ea typeface="Consolas"/>
                <a:cs typeface="Consolas"/>
                <a:sym typeface="Consolas"/>
              </a:rPr>
              <a:t>let </a:t>
            </a:r>
            <a:r>
              <a:rPr lang="it-IT" sz="1600" b="0" i="0" u="none" strike="noStrike" cap="none">
                <a:solidFill>
                  <a:srgbClr val="58B9EC"/>
                </a:solidFill>
                <a:latin typeface="Consolas"/>
                <a:ea typeface="Consolas"/>
                <a:cs typeface="Consolas"/>
                <a:sym typeface="Consolas"/>
              </a:rPr>
              <a:t>mario </a:t>
            </a:r>
            <a:r>
              <a:rPr lang="it-IT" sz="1600" b="0" i="0" u="none" strike="noStrike" cap="none">
                <a:solidFill>
                  <a:schemeClr val="lt1"/>
                </a:solidFill>
                <a:latin typeface="Consolas"/>
                <a:ea typeface="Consolas"/>
                <a:cs typeface="Consolas"/>
                <a:sym typeface="Consolas"/>
              </a:rPr>
              <a:t>: Persona = { </a:t>
            </a:r>
            <a:r>
              <a:rPr lang="it-IT" sz="1600" b="0" i="0" u="none" strike="noStrike" cap="none">
                <a:solidFill>
                  <a:srgbClr val="E06C75"/>
                </a:solidFill>
                <a:latin typeface="Consolas"/>
                <a:ea typeface="Consolas"/>
                <a:cs typeface="Consolas"/>
                <a:sym typeface="Consolas"/>
              </a:rPr>
              <a:t>nome</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D6B579"/>
                </a:solidFill>
                <a:latin typeface="Consolas"/>
                <a:ea typeface="Consolas"/>
                <a:cs typeface="Consolas"/>
                <a:sym typeface="Consolas"/>
              </a:rPr>
              <a:t>"Mario"</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E06C75"/>
                </a:solidFill>
                <a:latin typeface="Consolas"/>
                <a:ea typeface="Consolas"/>
                <a:cs typeface="Consolas"/>
                <a:sym typeface="Consolas"/>
              </a:rPr>
              <a:t>cognome</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D6B579"/>
                </a:solidFill>
                <a:latin typeface="Consolas"/>
                <a:ea typeface="Consolas"/>
                <a:cs typeface="Consolas"/>
                <a:sym typeface="Consolas"/>
              </a:rPr>
              <a:t>"Rossi"</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E06C75"/>
                </a:solidFill>
                <a:latin typeface="Consolas"/>
                <a:ea typeface="Consolas"/>
                <a:cs typeface="Consolas"/>
                <a:sym typeface="Consolas"/>
              </a:rPr>
              <a:t>età</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B48AE3"/>
                </a:solidFill>
                <a:latin typeface="Consolas"/>
                <a:ea typeface="Consolas"/>
                <a:cs typeface="Consolas"/>
                <a:sym typeface="Consolas"/>
              </a:rPr>
              <a:t>32</a:t>
            </a:r>
            <a:r>
              <a:rPr lang="it-IT" sz="1600" b="0" i="0" u="none" strike="noStrike" cap="none">
                <a:solidFill>
                  <a:schemeClr val="lt1"/>
                </a:solidFill>
                <a:latin typeface="Consolas"/>
                <a:ea typeface="Consolas"/>
                <a:cs typeface="Consolas"/>
                <a:sym typeface="Consolas"/>
              </a:rPr>
              <a:t>};</a:t>
            </a:r>
            <a:br>
              <a:rPr lang="it-IT" sz="1600" b="0" i="0" u="none" strike="noStrike" cap="none">
                <a:solidFill>
                  <a:schemeClr val="lt1"/>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let </a:t>
            </a:r>
            <a:r>
              <a:rPr lang="it-IT" sz="1600" b="0" i="0" u="none" strike="noStrike" cap="none">
                <a:solidFill>
                  <a:srgbClr val="58B9EC"/>
                </a:solidFill>
                <a:latin typeface="Consolas"/>
                <a:ea typeface="Consolas"/>
                <a:cs typeface="Consolas"/>
                <a:sym typeface="Consolas"/>
              </a:rPr>
              <a:t>n </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58B9EC"/>
                </a:solidFill>
                <a:latin typeface="Consolas"/>
                <a:ea typeface="Consolas"/>
                <a:cs typeface="Consolas"/>
                <a:sym typeface="Consolas"/>
              </a:rPr>
              <a:t>mario</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E06C75"/>
                </a:solidFill>
                <a:latin typeface="Consolas"/>
                <a:ea typeface="Consolas"/>
                <a:cs typeface="Consolas"/>
                <a:sym typeface="Consolas"/>
              </a:rPr>
              <a:t>nome</a:t>
            </a:r>
            <a:r>
              <a:rPr lang="it-IT" sz="1600" b="0" i="0" u="none" strike="noStrike" cap="none">
                <a:solidFill>
                  <a:schemeClr val="lt1"/>
                </a:solidFill>
                <a:latin typeface="Consolas"/>
                <a:ea typeface="Consolas"/>
                <a:cs typeface="Consolas"/>
                <a:sym typeface="Consolas"/>
              </a:rPr>
              <a:t>; </a:t>
            </a:r>
            <a:r>
              <a:rPr lang="it-IT" sz="1600" b="0" i="0" u="none" strike="noStrike" cap="none">
                <a:solidFill>
                  <a:schemeClr val="accent5"/>
                </a:solidFill>
                <a:latin typeface="Consolas"/>
                <a:ea typeface="Consolas"/>
                <a:cs typeface="Consolas"/>
                <a:sym typeface="Consolas"/>
              </a:rPr>
              <a:t>// "Mario"</a:t>
            </a:r>
            <a:endParaRPr sz="1600" b="0" i="0" u="none" strike="noStrike" cap="none">
              <a:solidFill>
                <a:schemeClr val="accent5"/>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600"/>
              <a:buFont typeface="Arial"/>
              <a:buNone/>
            </a:pPr>
            <a:r>
              <a:rPr lang="it-IT" sz="1600" b="0" i="0" u="none" strike="noStrike" cap="none">
                <a:solidFill>
                  <a:schemeClr val="lt1"/>
                </a:solidFill>
                <a:latin typeface="Consolas"/>
                <a:ea typeface="Consolas"/>
                <a:cs typeface="Consolas"/>
                <a:sym typeface="Consolas"/>
              </a:rPr>
              <a:t>let </a:t>
            </a:r>
            <a:r>
              <a:rPr lang="it-IT" sz="1600" b="0" i="0" u="none" strike="noStrike" cap="none">
                <a:solidFill>
                  <a:srgbClr val="58B9EC"/>
                </a:solidFill>
                <a:latin typeface="Consolas"/>
                <a:ea typeface="Consolas"/>
                <a:cs typeface="Consolas"/>
                <a:sym typeface="Consolas"/>
              </a:rPr>
              <a:t>c </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58B9EC"/>
                </a:solidFill>
                <a:latin typeface="Consolas"/>
                <a:ea typeface="Consolas"/>
                <a:cs typeface="Consolas"/>
                <a:sym typeface="Consolas"/>
              </a:rPr>
              <a:t>mario</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D6B579"/>
                </a:solidFill>
                <a:latin typeface="Consolas"/>
                <a:ea typeface="Consolas"/>
                <a:cs typeface="Consolas"/>
                <a:sym typeface="Consolas"/>
              </a:rPr>
              <a:t>"cognome"</a:t>
            </a:r>
            <a:r>
              <a:rPr lang="it-IT" sz="1600" b="0" i="0" u="none" strike="noStrike" cap="none">
                <a:solidFill>
                  <a:schemeClr val="lt1"/>
                </a:solidFill>
                <a:latin typeface="Consolas"/>
                <a:ea typeface="Consolas"/>
                <a:cs typeface="Consolas"/>
                <a:sym typeface="Consolas"/>
              </a:rPr>
              <a:t>]; </a:t>
            </a:r>
            <a:r>
              <a:rPr lang="it-IT" sz="1600" b="0" i="0" u="none" strike="noStrike" cap="none">
                <a:solidFill>
                  <a:schemeClr val="accent5"/>
                </a:solidFill>
                <a:latin typeface="Consolas"/>
                <a:ea typeface="Consolas"/>
                <a:cs typeface="Consolas"/>
                <a:sym typeface="Consolas"/>
              </a:rPr>
              <a:t>// "Rossi"</a:t>
            </a:r>
            <a:endParaRPr sz="1600" b="0" i="0" u="none" strike="noStrike" cap="none">
              <a:solidFill>
                <a:schemeClr val="accent5"/>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600"/>
              <a:buFont typeface="Arial"/>
              <a:buNone/>
            </a:pPr>
            <a:r>
              <a:rPr lang="it-IT" sz="1600" b="0" i="0" u="none" strike="noStrike" cap="none">
                <a:solidFill>
                  <a:schemeClr val="lt1"/>
                </a:solidFill>
                <a:latin typeface="Consolas"/>
                <a:ea typeface="Consolas"/>
                <a:cs typeface="Consolas"/>
                <a:sym typeface="Consolas"/>
              </a:rPr>
              <a:t>let </a:t>
            </a:r>
            <a:r>
              <a:rPr lang="it-IT" sz="1600" b="0" i="0" u="none" strike="noStrike" cap="none">
                <a:solidFill>
                  <a:srgbClr val="58B9EC"/>
                </a:solidFill>
                <a:latin typeface="Consolas"/>
                <a:ea typeface="Consolas"/>
                <a:cs typeface="Consolas"/>
                <a:sym typeface="Consolas"/>
              </a:rPr>
              <a:t>x </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58B9EC"/>
                </a:solidFill>
                <a:latin typeface="Consolas"/>
                <a:ea typeface="Consolas"/>
                <a:cs typeface="Consolas"/>
                <a:sym typeface="Consolas"/>
              </a:rPr>
              <a:t>mario</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E06C75"/>
                </a:solidFill>
                <a:latin typeface="Consolas"/>
                <a:ea typeface="Consolas"/>
                <a:cs typeface="Consolas"/>
                <a:sym typeface="Consolas"/>
              </a:rPr>
              <a:t>altezza</a:t>
            </a:r>
            <a:r>
              <a:rPr lang="it-IT" sz="1600" b="0" i="0" u="none" strike="noStrike" cap="none">
                <a:solidFill>
                  <a:schemeClr val="lt1"/>
                </a:solidFill>
                <a:latin typeface="Consolas"/>
                <a:ea typeface="Consolas"/>
                <a:cs typeface="Consolas"/>
                <a:sym typeface="Consolas"/>
              </a:rPr>
              <a:t>; </a:t>
            </a:r>
            <a:r>
              <a:rPr lang="it-IT" sz="1600" b="0" i="0" u="none" strike="noStrike" cap="none">
                <a:solidFill>
                  <a:schemeClr val="accent5"/>
                </a:solidFill>
                <a:latin typeface="Consolas"/>
                <a:ea typeface="Consolas"/>
                <a:cs typeface="Consolas"/>
                <a:sym typeface="Consolas"/>
              </a:rPr>
              <a:t>// ERROR Property 'altezza' does not exist on </a:t>
            </a:r>
            <a:endParaRPr sz="1600" b="0" i="0" u="none" strike="noStrike" cap="none">
              <a:solidFill>
                <a:schemeClr val="accent5"/>
              </a:solidFill>
              <a:latin typeface="Consolas"/>
              <a:ea typeface="Consolas"/>
              <a:cs typeface="Consolas"/>
              <a:sym typeface="Consolas"/>
            </a:endParaRPr>
          </a:p>
          <a:p>
            <a:pPr marL="2286000" marR="0" lvl="0" indent="0" algn="l" rtl="0">
              <a:lnSpc>
                <a:spcPct val="100000"/>
              </a:lnSpc>
              <a:spcBef>
                <a:spcPts val="0"/>
              </a:spcBef>
              <a:spcAft>
                <a:spcPts val="0"/>
              </a:spcAft>
              <a:buClr>
                <a:schemeClr val="dk1"/>
              </a:buClr>
              <a:buSzPts val="1600"/>
              <a:buFont typeface="Arial"/>
              <a:buNone/>
            </a:pPr>
            <a:r>
              <a:rPr lang="it-IT" sz="1600" b="0" i="0" u="none" strike="noStrike" cap="none">
                <a:solidFill>
                  <a:schemeClr val="accent5"/>
                </a:solidFill>
                <a:latin typeface="Consolas"/>
                <a:ea typeface="Consolas"/>
                <a:cs typeface="Consolas"/>
                <a:sym typeface="Consolas"/>
              </a:rPr>
              <a:t>   // type 'Pers'.</a:t>
            </a:r>
            <a:endParaRPr sz="1600" b="0" i="0" u="none" strike="noStrike" cap="none">
              <a:solidFill>
                <a:schemeClr val="accent5"/>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chemeClr val="accent5"/>
              </a:solidFill>
              <a:highlight>
                <a:srgbClr val="22282D"/>
              </a:highlight>
              <a:latin typeface="Consolas"/>
              <a:ea typeface="Consolas"/>
              <a:cs typeface="Consolas"/>
              <a:sym typeface="Consolas"/>
            </a:endParaRPr>
          </a:p>
        </p:txBody>
      </p:sp>
      <p:sp>
        <p:nvSpPr>
          <p:cNvPr id="172" name="Google Shape;172;p9"/>
          <p:cNvSpPr txBox="1"/>
          <p:nvPr/>
        </p:nvSpPr>
        <p:spPr>
          <a:xfrm>
            <a:off x="0" y="6945500"/>
            <a:ext cx="8418600" cy="740100"/>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chemeClr val="lt1"/>
                </a:solidFill>
                <a:latin typeface="Consolas"/>
                <a:ea typeface="Consolas"/>
                <a:cs typeface="Consolas"/>
                <a:sym typeface="Consolas"/>
              </a:rPr>
              <a:t>let </a:t>
            </a:r>
            <a:r>
              <a:rPr lang="it-IT" sz="1800" b="0" i="0" u="none" strike="noStrike" cap="none">
                <a:solidFill>
                  <a:srgbClr val="58B9EC"/>
                </a:solidFill>
                <a:latin typeface="Consolas"/>
                <a:ea typeface="Consolas"/>
                <a:cs typeface="Consolas"/>
                <a:sym typeface="Consolas"/>
              </a:rPr>
              <a:t>o </a:t>
            </a:r>
            <a:r>
              <a:rPr lang="it-IT" sz="1800" b="0" i="0" u="none" strike="noStrike" cap="none">
                <a:solidFill>
                  <a:schemeClr val="lt1"/>
                </a:solidFill>
                <a:latin typeface="Consolas"/>
                <a:ea typeface="Consolas"/>
                <a:cs typeface="Consolas"/>
                <a:sym typeface="Consolas"/>
              </a:rPr>
              <a:t>: object = { </a:t>
            </a:r>
            <a:r>
              <a:rPr lang="it-IT" sz="1800" b="0" i="0" u="none" strike="noStrike" cap="none">
                <a:solidFill>
                  <a:srgbClr val="E06C75"/>
                </a:solidFill>
                <a:latin typeface="Consolas"/>
                <a:ea typeface="Consolas"/>
                <a:cs typeface="Consolas"/>
                <a:sym typeface="Consolas"/>
              </a:rPr>
              <a:t>nome?</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D6B579"/>
                </a:solidFill>
                <a:latin typeface="Consolas"/>
                <a:ea typeface="Consolas"/>
                <a:cs typeface="Consolas"/>
                <a:sym typeface="Consolas"/>
              </a:rPr>
              <a:t>string </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E06C75"/>
                </a:solidFill>
                <a:latin typeface="Consolas"/>
                <a:ea typeface="Consolas"/>
                <a:cs typeface="Consolas"/>
                <a:sym typeface="Consolas"/>
              </a:rPr>
              <a:t>cognome</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D6B579"/>
                </a:solidFill>
                <a:latin typeface="Consolas"/>
                <a:ea typeface="Consolas"/>
                <a:cs typeface="Consolas"/>
                <a:sym typeface="Consolas"/>
              </a:rPr>
              <a:t>string</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E06C75"/>
                </a:solidFill>
                <a:latin typeface="Consolas"/>
                <a:ea typeface="Consolas"/>
                <a:cs typeface="Consolas"/>
                <a:sym typeface="Consolas"/>
              </a:rPr>
              <a:t>età</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B48AE3"/>
                </a:solidFill>
                <a:latin typeface="Consolas"/>
                <a:ea typeface="Consolas"/>
                <a:cs typeface="Consolas"/>
                <a:sym typeface="Consolas"/>
              </a:rPr>
              <a:t>number</a:t>
            </a:r>
            <a:r>
              <a:rPr lang="it-IT" sz="1800" b="0" i="0" u="none" strike="noStrike" cap="none">
                <a:solidFill>
                  <a:schemeClr val="lt1"/>
                </a:solidFill>
                <a:latin typeface="Consolas"/>
                <a:ea typeface="Consolas"/>
                <a:cs typeface="Consolas"/>
                <a:sym typeface="Consolas"/>
              </a:rPr>
              <a:t>};</a:t>
            </a:r>
            <a:br>
              <a:rPr lang="it-IT" sz="1800" b="0" i="0" u="none" strike="noStrike" cap="none">
                <a:solidFill>
                  <a:schemeClr val="lt1"/>
                </a:solidFill>
                <a:latin typeface="Consolas"/>
                <a:ea typeface="Consolas"/>
                <a:cs typeface="Consolas"/>
                <a:sym typeface="Consolas"/>
              </a:rPr>
            </a:br>
            <a:r>
              <a:rPr lang="it-IT" sz="1800" b="0" i="0" u="none" strike="noStrike" cap="none">
                <a:solidFill>
                  <a:schemeClr val="lt1"/>
                </a:solidFill>
                <a:latin typeface="Consolas"/>
                <a:ea typeface="Consolas"/>
                <a:cs typeface="Consolas"/>
                <a:sym typeface="Consolas"/>
              </a:rPr>
              <a:t>let </a:t>
            </a:r>
            <a:r>
              <a:rPr lang="it-IT" sz="1800" b="0" i="0" u="none" strike="noStrike" cap="none">
                <a:solidFill>
                  <a:srgbClr val="58B9EC"/>
                </a:solidFill>
                <a:latin typeface="Consolas"/>
                <a:ea typeface="Consolas"/>
                <a:cs typeface="Consolas"/>
                <a:sym typeface="Consolas"/>
              </a:rPr>
              <a:t>n </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58B9EC"/>
                </a:solidFill>
                <a:latin typeface="Consolas"/>
                <a:ea typeface="Consolas"/>
                <a:cs typeface="Consolas"/>
                <a:sym typeface="Consolas"/>
              </a:rPr>
              <a:t>o</a:t>
            </a:r>
            <a:r>
              <a:rPr lang="it-IT" sz="1800" b="0" i="0" u="none" strike="noStrike" cap="none">
                <a:solidFill>
                  <a:schemeClr val="lt1"/>
                </a:solidFill>
                <a:latin typeface="Consolas"/>
                <a:ea typeface="Consolas"/>
                <a:cs typeface="Consolas"/>
                <a:sym typeface="Consolas"/>
              </a:rPr>
              <a:t>.</a:t>
            </a:r>
            <a:r>
              <a:rPr lang="it-IT" sz="1800" b="0" i="0" u="none" strike="noStrike" cap="none">
                <a:solidFill>
                  <a:srgbClr val="E06C75"/>
                </a:solidFill>
                <a:latin typeface="Consolas"/>
                <a:ea typeface="Consolas"/>
                <a:cs typeface="Consolas"/>
                <a:sym typeface="Consolas"/>
              </a:rPr>
              <a:t>nome</a:t>
            </a:r>
            <a:r>
              <a:rPr lang="it-IT" sz="1800" b="0" i="0" u="none" strike="noStrike" cap="none">
                <a:solidFill>
                  <a:schemeClr val="lt1"/>
                </a:solidFill>
                <a:latin typeface="Consolas"/>
                <a:ea typeface="Consolas"/>
                <a:cs typeface="Consolas"/>
                <a:sym typeface="Consolas"/>
              </a:rPr>
              <a:t>; </a:t>
            </a:r>
            <a:r>
              <a:rPr lang="it-IT" sz="1800" b="0" i="0" u="none" strike="noStrike" cap="none">
                <a:solidFill>
                  <a:schemeClr val="accent5"/>
                </a:solidFill>
                <a:latin typeface="Consolas"/>
                <a:ea typeface="Consolas"/>
                <a:cs typeface="Consolas"/>
                <a:sym typeface="Consolas"/>
              </a:rPr>
              <a:t>//(property) o.nome?: string | undefined</a:t>
            </a:r>
            <a:endParaRPr sz="1800" b="0" i="0" u="none" strike="noStrike" cap="none">
              <a:solidFill>
                <a:schemeClr val="accent5"/>
              </a:solidFill>
              <a:latin typeface="Consolas"/>
              <a:ea typeface="Consolas"/>
              <a:cs typeface="Consolas"/>
              <a:sym typeface="Consolas"/>
            </a:endParaRPr>
          </a:p>
          <a:p>
            <a:pPr marL="0" marR="0" lvl="0" indent="457200" algn="l" rtl="0">
              <a:lnSpc>
                <a:spcPct val="100000"/>
              </a:lnSpc>
              <a:spcBef>
                <a:spcPts val="0"/>
              </a:spcBef>
              <a:spcAft>
                <a:spcPts val="0"/>
              </a:spcAft>
              <a:buClr>
                <a:srgbClr val="000000"/>
              </a:buClr>
              <a:buSzPts val="1150"/>
              <a:buFont typeface="Arial"/>
              <a:buNone/>
            </a:pPr>
            <a:endParaRPr sz="1150" b="0" i="0" u="none" strike="noStrike" cap="none">
              <a:solidFill>
                <a:schemeClr val="accent5"/>
              </a:solidFill>
              <a:highlight>
                <a:srgbClr val="EEEEEE"/>
              </a:highlight>
              <a:latin typeface="Consolas"/>
              <a:ea typeface="Consolas"/>
              <a:cs typeface="Consolas"/>
              <a:sym typeface="Consolas"/>
            </a:endParaRPr>
          </a:p>
          <a:p>
            <a:pPr marL="0" marR="0" lvl="0" indent="457200" algn="l" rtl="0">
              <a:lnSpc>
                <a:spcPct val="100000"/>
              </a:lnSpc>
              <a:spcBef>
                <a:spcPts val="0"/>
              </a:spcBef>
              <a:spcAft>
                <a:spcPts val="0"/>
              </a:spcAft>
              <a:buClr>
                <a:srgbClr val="000000"/>
              </a:buClr>
              <a:buSzPts val="1800"/>
              <a:buFont typeface="Arial"/>
              <a:buNone/>
            </a:pPr>
            <a:endParaRPr sz="1800" b="0" i="0" u="none" strike="noStrike" cap="none">
              <a:solidFill>
                <a:schemeClr val="accent5"/>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169ee1fa7e4_0_0"/>
          <p:cNvSpPr txBox="1">
            <a:spLocks noGrp="1"/>
          </p:cNvSpPr>
          <p:nvPr>
            <p:ph type="sldNum" idx="12"/>
          </p:nvPr>
        </p:nvSpPr>
        <p:spPr>
          <a:xfrm>
            <a:off x="8472458" y="6358007"/>
            <a:ext cx="548700" cy="5250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17</a:t>
            </a:fld>
            <a:endParaRPr/>
          </a:p>
        </p:txBody>
      </p:sp>
      <p:sp>
        <p:nvSpPr>
          <p:cNvPr id="179" name="Google Shape;179;g169ee1fa7e4_0_0"/>
          <p:cNvSpPr txBox="1">
            <a:spLocks noGrp="1"/>
          </p:cNvSpPr>
          <p:nvPr>
            <p:ph type="title"/>
          </p:nvPr>
        </p:nvSpPr>
        <p:spPr>
          <a:xfrm>
            <a:off x="311700" y="186184"/>
            <a:ext cx="8520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Accedere ai campi di un oggetto</a:t>
            </a:r>
            <a:endParaRPr/>
          </a:p>
        </p:txBody>
      </p:sp>
      <p:sp>
        <p:nvSpPr>
          <p:cNvPr id="180" name="Google Shape;180;g169ee1fa7e4_0_0"/>
          <p:cNvSpPr txBox="1">
            <a:spLocks noGrp="1"/>
          </p:cNvSpPr>
          <p:nvPr>
            <p:ph type="body" idx="1"/>
          </p:nvPr>
        </p:nvSpPr>
        <p:spPr>
          <a:xfrm>
            <a:off x="311150" y="1658938"/>
            <a:ext cx="8521800" cy="4444200"/>
          </a:xfrm>
          <a:prstGeom prst="rect">
            <a:avLst/>
          </a:prstGeom>
          <a:noFill/>
          <a:ln>
            <a:noFill/>
          </a:ln>
        </p:spPr>
        <p:txBody>
          <a:bodyPr spcFirstLastPara="1" wrap="square" lIns="91425" tIns="45700" rIns="91425" bIns="45700" anchor="t" anchorCtr="0">
            <a:normAutofit/>
          </a:bodyPr>
          <a:lstStyle/>
          <a:p>
            <a:pPr marL="457200" lvl="0" indent="-381000" algn="l" rtl="0">
              <a:lnSpc>
                <a:spcPct val="100000"/>
              </a:lnSpc>
              <a:spcBef>
                <a:spcPts val="600"/>
              </a:spcBef>
              <a:spcAft>
                <a:spcPts val="0"/>
              </a:spcAft>
              <a:buSzPts val="2400"/>
              <a:buChar char="•"/>
            </a:pPr>
            <a:r>
              <a:rPr lang="it-IT"/>
              <a:t>Si usa la notazione con la sintassi </a:t>
            </a:r>
            <a:br>
              <a:rPr lang="it-IT"/>
            </a:br>
            <a:r>
              <a:rPr lang="it-IT">
                <a:solidFill>
                  <a:schemeClr val="accent5"/>
                </a:solidFill>
                <a:latin typeface="Consolas"/>
                <a:ea typeface="Consolas"/>
                <a:cs typeface="Consolas"/>
                <a:sym typeface="Consolas"/>
              </a:rPr>
              <a:t>[index in </a:t>
            </a:r>
            <a:r>
              <a:rPr lang="it-IT" i="1">
                <a:solidFill>
                  <a:schemeClr val="accent5"/>
                </a:solidFill>
                <a:latin typeface="Consolas"/>
                <a:ea typeface="Consolas"/>
                <a:cs typeface="Consolas"/>
                <a:sym typeface="Consolas"/>
              </a:rPr>
              <a:t>idx_type</a:t>
            </a:r>
            <a:r>
              <a:rPr lang="it-IT">
                <a:solidFill>
                  <a:schemeClr val="accent5"/>
                </a:solidFill>
                <a:latin typeface="Consolas"/>
                <a:ea typeface="Consolas"/>
                <a:cs typeface="Consolas"/>
                <a:sym typeface="Consolas"/>
              </a:rPr>
              <a:t>]: </a:t>
            </a:r>
            <a:r>
              <a:rPr lang="it-IT" i="1">
                <a:solidFill>
                  <a:schemeClr val="accent5"/>
                </a:solidFill>
                <a:latin typeface="Consolas"/>
                <a:ea typeface="Consolas"/>
                <a:cs typeface="Consolas"/>
                <a:sym typeface="Consolas"/>
              </a:rPr>
              <a:t>val_type</a:t>
            </a:r>
            <a:r>
              <a:rPr lang="it-IT"/>
              <a:t> </a:t>
            </a:r>
            <a:br>
              <a:rPr lang="it-IT"/>
            </a:br>
            <a:r>
              <a:rPr lang="it-IT"/>
              <a:t>per indicare che le chiavi dell'oggetto saranno indicizzabili con un elemento dal tipo indicato 	</a:t>
            </a:r>
            <a:endParaRPr/>
          </a:p>
          <a:p>
            <a:pPr marL="914400" lvl="1" indent="-323850" algn="l" rtl="0">
              <a:lnSpc>
                <a:spcPct val="100000"/>
              </a:lnSpc>
              <a:spcBef>
                <a:spcPts val="0"/>
              </a:spcBef>
              <a:spcAft>
                <a:spcPts val="0"/>
              </a:spcAft>
              <a:buSzPts val="1500"/>
              <a:buChar char="o"/>
            </a:pPr>
            <a:r>
              <a:rPr lang="it-IT"/>
              <a:t>Notazione chiamata “Index signature”</a:t>
            </a:r>
            <a:endParaRPr/>
          </a:p>
          <a:p>
            <a:pPr marL="914400" lvl="1" indent="-323850" algn="l" rtl="0">
              <a:lnSpc>
                <a:spcPct val="100000"/>
              </a:lnSpc>
              <a:spcBef>
                <a:spcPts val="0"/>
              </a:spcBef>
              <a:spcAft>
                <a:spcPts val="0"/>
              </a:spcAft>
              <a:buSzPts val="1500"/>
              <a:buChar char="o"/>
            </a:pPr>
            <a:r>
              <a:rPr lang="it-IT"/>
              <a:t>Nell’esempio si usa l’index signature per indicare che le chiavi del tipo </a:t>
            </a:r>
            <a:r>
              <a:rPr lang="it-IT">
                <a:solidFill>
                  <a:srgbClr val="0B5394"/>
                </a:solidFill>
                <a:latin typeface="Consolas"/>
                <a:ea typeface="Consolas"/>
                <a:cs typeface="Consolas"/>
                <a:sym typeface="Consolas"/>
              </a:rPr>
              <a:t>Person</a:t>
            </a:r>
            <a:r>
              <a:rPr lang="it-IT"/>
              <a:t> saranno “nome”, “cognome” e “età” e potranno avere valori di tipo  </a:t>
            </a:r>
            <a:r>
              <a:rPr lang="it-IT">
                <a:solidFill>
                  <a:srgbClr val="0B5394"/>
                </a:solidFill>
                <a:latin typeface="Consolas"/>
                <a:ea typeface="Consolas"/>
                <a:cs typeface="Consolas"/>
                <a:sym typeface="Consolas"/>
              </a:rPr>
              <a:t>string</a:t>
            </a:r>
            <a:r>
              <a:rPr lang="it-IT">
                <a:latin typeface="Consolas"/>
                <a:ea typeface="Consolas"/>
                <a:cs typeface="Consolas"/>
                <a:sym typeface="Consolas"/>
              </a:rPr>
              <a:t> </a:t>
            </a:r>
            <a:r>
              <a:rPr lang="it-IT"/>
              <a:t>oppure</a:t>
            </a:r>
            <a:r>
              <a:rPr lang="it-IT">
                <a:latin typeface="Consolas"/>
                <a:ea typeface="Consolas"/>
                <a:cs typeface="Consolas"/>
                <a:sym typeface="Consolas"/>
              </a:rPr>
              <a:t> </a:t>
            </a:r>
            <a:r>
              <a:rPr lang="it-IT">
                <a:solidFill>
                  <a:srgbClr val="0B5394"/>
                </a:solidFill>
                <a:latin typeface="Consolas"/>
                <a:ea typeface="Consolas"/>
                <a:cs typeface="Consolas"/>
                <a:sym typeface="Consolas"/>
              </a:rPr>
              <a:t>number</a:t>
            </a:r>
            <a:endParaRPr>
              <a:solidFill>
                <a:srgbClr val="0B5394"/>
              </a:solidFill>
              <a:latin typeface="Consolas"/>
              <a:ea typeface="Consolas"/>
              <a:cs typeface="Consolas"/>
              <a:sym typeface="Consolas"/>
            </a:endParaRPr>
          </a:p>
        </p:txBody>
      </p:sp>
      <p:sp>
        <p:nvSpPr>
          <p:cNvPr id="181" name="Google Shape;181;g169ee1fa7e4_0_0"/>
          <p:cNvSpPr txBox="1"/>
          <p:nvPr/>
        </p:nvSpPr>
        <p:spPr>
          <a:xfrm>
            <a:off x="684225" y="4539225"/>
            <a:ext cx="7958400" cy="1569900"/>
          </a:xfrm>
          <a:prstGeom prst="rect">
            <a:avLst/>
          </a:prstGeom>
          <a:solidFill>
            <a:srgbClr val="262626"/>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rgbClr val="E2F0FF"/>
                </a:solidFill>
                <a:latin typeface="Consolas"/>
                <a:ea typeface="Consolas"/>
                <a:cs typeface="Consolas"/>
                <a:sym typeface="Consolas"/>
              </a:rPr>
              <a:t>type</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5C07B"/>
                </a:solidFill>
                <a:latin typeface="Consolas"/>
                <a:ea typeface="Consolas"/>
                <a:cs typeface="Consolas"/>
                <a:sym typeface="Consolas"/>
              </a:rPr>
              <a:t>PersKeys </a:t>
            </a:r>
            <a:r>
              <a:rPr lang="it-IT" sz="1600" b="0" i="0" u="none" strike="noStrike" cap="none">
                <a:solidFill>
                  <a:schemeClr val="lt1"/>
                </a:solidFill>
                <a:latin typeface="Consolas"/>
                <a:ea typeface="Consolas"/>
                <a:cs typeface="Consolas"/>
                <a:sym typeface="Consolas"/>
              </a:rPr>
              <a:t>= "nome" | "cognome" | "età"</a:t>
            </a:r>
            <a:endParaRPr sz="1600" b="0" i="0" u="none" strike="noStrike" cap="none">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chemeClr val="lt1"/>
                </a:solidFill>
                <a:latin typeface="Consolas"/>
                <a:ea typeface="Consolas"/>
                <a:cs typeface="Consolas"/>
                <a:sym typeface="Consolas"/>
              </a:rPr>
              <a:t>type</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5C07B"/>
                </a:solidFill>
                <a:latin typeface="Consolas"/>
                <a:ea typeface="Consolas"/>
                <a:cs typeface="Consolas"/>
                <a:sym typeface="Consolas"/>
              </a:rPr>
              <a:t>Person </a:t>
            </a:r>
            <a:r>
              <a:rPr lang="it-IT" sz="1600" b="0" i="0" u="none" strike="noStrike" cap="none">
                <a:solidFill>
                  <a:schemeClr val="lt1"/>
                </a:solidFill>
                <a:latin typeface="Consolas"/>
                <a:ea typeface="Consolas"/>
                <a:cs typeface="Consolas"/>
                <a:sym typeface="Consolas"/>
              </a:rPr>
              <a:t>= {</a:t>
            </a:r>
            <a:endParaRPr sz="1600" b="0" i="0" u="none" strike="noStrike" cap="none">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7CAF3D"/>
                </a:solidFill>
                <a:latin typeface="Consolas"/>
                <a:ea typeface="Consolas"/>
                <a:cs typeface="Consolas"/>
                <a:sym typeface="Consolas"/>
              </a:rPr>
              <a:t>[index in </a:t>
            </a:r>
            <a:r>
              <a:rPr lang="it-IT" sz="1600" b="0" i="0" u="none" strike="noStrike" cap="none">
                <a:solidFill>
                  <a:srgbClr val="E5C07B"/>
                </a:solidFill>
                <a:latin typeface="Consolas"/>
                <a:ea typeface="Consolas"/>
                <a:cs typeface="Consolas"/>
                <a:sym typeface="Consolas"/>
              </a:rPr>
              <a:t>PersKeys</a:t>
            </a:r>
            <a:r>
              <a:rPr lang="it-IT" sz="1600" b="0" i="0" u="none" strike="noStrike" cap="none">
                <a:solidFill>
                  <a:srgbClr val="7CAF3D"/>
                </a:solidFill>
                <a:latin typeface="Consolas"/>
                <a:ea typeface="Consolas"/>
                <a:cs typeface="Consolas"/>
                <a:sym typeface="Consolas"/>
              </a:rPr>
              <a:t>]: </a:t>
            </a:r>
            <a:r>
              <a:rPr lang="it-IT" sz="1600" b="0" i="0" u="none" strike="noStrike" cap="none">
                <a:solidFill>
                  <a:srgbClr val="E5C07B"/>
                </a:solidFill>
                <a:latin typeface="Consolas"/>
                <a:ea typeface="Consolas"/>
                <a:cs typeface="Consolas"/>
                <a:sym typeface="Consolas"/>
              </a:rPr>
              <a:t>string</a:t>
            </a:r>
            <a:r>
              <a:rPr lang="it-IT" sz="1600" b="0" i="0" u="none" strike="noStrike" cap="none">
                <a:solidFill>
                  <a:srgbClr val="7CAF3D"/>
                </a:solidFill>
                <a:latin typeface="Consolas"/>
                <a:ea typeface="Consolas"/>
                <a:cs typeface="Consolas"/>
                <a:sym typeface="Consolas"/>
              </a:rPr>
              <a:t> | </a:t>
            </a:r>
            <a:r>
              <a:rPr lang="it-IT" sz="1600" b="0" i="0" u="none" strike="noStrike" cap="none">
                <a:solidFill>
                  <a:srgbClr val="E5C07B"/>
                </a:solidFill>
                <a:latin typeface="Consolas"/>
                <a:ea typeface="Consolas"/>
                <a:cs typeface="Consolas"/>
                <a:sym typeface="Consolas"/>
              </a:rPr>
              <a:t>number</a:t>
            </a:r>
            <a:endParaRPr sz="1600" b="0" i="0" u="none" strike="noStrike" cap="none">
              <a:solidFill>
                <a:srgbClr val="7CAF3D"/>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chemeClr val="lt1"/>
                </a:solidFill>
                <a:latin typeface="Consolas"/>
                <a:ea typeface="Consolas"/>
                <a:cs typeface="Consolas"/>
                <a:sym typeface="Consolas"/>
              </a:rPr>
              <a:t>};</a:t>
            </a:r>
            <a:endParaRPr sz="1600" b="0" i="0" u="none" strike="noStrike" cap="none">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600"/>
              <a:buFont typeface="Arial"/>
              <a:buNone/>
            </a:pPr>
            <a:r>
              <a:rPr lang="it-IT" sz="1600" b="0" i="0" u="none" strike="noStrike" cap="none">
                <a:solidFill>
                  <a:schemeClr val="lt1"/>
                </a:solidFill>
                <a:latin typeface="Consolas"/>
                <a:ea typeface="Consolas"/>
                <a:cs typeface="Consolas"/>
                <a:sym typeface="Consolas"/>
              </a:rPr>
              <a:t>let </a:t>
            </a:r>
            <a:r>
              <a:rPr lang="it-IT" sz="1600" b="0" i="0" u="none" strike="noStrike" cap="none">
                <a:solidFill>
                  <a:srgbClr val="58B9EC"/>
                </a:solidFill>
                <a:latin typeface="Consolas"/>
                <a:ea typeface="Consolas"/>
                <a:cs typeface="Consolas"/>
                <a:sym typeface="Consolas"/>
              </a:rPr>
              <a:t>mario </a:t>
            </a:r>
            <a:r>
              <a:rPr lang="it-IT" sz="1600" b="0" i="0" u="none" strike="noStrike" cap="none">
                <a:solidFill>
                  <a:schemeClr val="lt1"/>
                </a:solidFill>
                <a:latin typeface="Consolas"/>
                <a:ea typeface="Consolas"/>
                <a:cs typeface="Consolas"/>
                <a:sym typeface="Consolas"/>
              </a:rPr>
              <a:t>: Person = { </a:t>
            </a:r>
            <a:r>
              <a:rPr lang="it-IT" sz="1600" b="0" i="0" u="none" strike="noStrike" cap="none">
                <a:solidFill>
                  <a:srgbClr val="E06C75"/>
                </a:solidFill>
                <a:latin typeface="Consolas"/>
                <a:ea typeface="Consolas"/>
                <a:cs typeface="Consolas"/>
                <a:sym typeface="Consolas"/>
              </a:rPr>
              <a:t>nome</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D6B579"/>
                </a:solidFill>
                <a:latin typeface="Consolas"/>
                <a:ea typeface="Consolas"/>
                <a:cs typeface="Consolas"/>
                <a:sym typeface="Consolas"/>
              </a:rPr>
              <a:t>"Mario"</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E06C75"/>
                </a:solidFill>
                <a:latin typeface="Consolas"/>
                <a:ea typeface="Consolas"/>
                <a:cs typeface="Consolas"/>
                <a:sym typeface="Consolas"/>
              </a:rPr>
              <a:t>cognome</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D6B579"/>
                </a:solidFill>
                <a:latin typeface="Consolas"/>
                <a:ea typeface="Consolas"/>
                <a:cs typeface="Consolas"/>
                <a:sym typeface="Consolas"/>
              </a:rPr>
              <a:t>"Rossi"</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E06C75"/>
                </a:solidFill>
                <a:latin typeface="Consolas"/>
                <a:ea typeface="Consolas"/>
                <a:cs typeface="Consolas"/>
                <a:sym typeface="Consolas"/>
              </a:rPr>
              <a:t>età</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B48AE3"/>
                </a:solidFill>
                <a:latin typeface="Consolas"/>
                <a:ea typeface="Consolas"/>
                <a:cs typeface="Consolas"/>
                <a:sym typeface="Consolas"/>
              </a:rPr>
              <a:t>32</a:t>
            </a:r>
            <a:r>
              <a:rPr lang="it-IT" sz="1600" b="0" i="0" u="none" strike="noStrike" cap="none">
                <a:solidFill>
                  <a:schemeClr val="lt1"/>
                </a:solidFill>
                <a:latin typeface="Consolas"/>
                <a:ea typeface="Consolas"/>
                <a:cs typeface="Consolas"/>
                <a:sym typeface="Consolas"/>
              </a:rPr>
              <a:t>};</a:t>
            </a:r>
            <a:endParaRPr sz="1600" b="0" i="0" u="none" strike="noStrike" cap="none">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600"/>
              <a:buFont typeface="Arial"/>
              <a:buNone/>
            </a:pPr>
            <a:r>
              <a:rPr lang="it-IT" sz="1600" b="0" i="0" u="none" strike="noStrike" cap="none">
                <a:solidFill>
                  <a:srgbClr val="58B9EC"/>
                </a:solidFill>
                <a:latin typeface="Consolas"/>
                <a:ea typeface="Consolas"/>
                <a:cs typeface="Consolas"/>
                <a:sym typeface="Consolas"/>
              </a:rPr>
              <a:t>mario[</a:t>
            </a:r>
            <a:r>
              <a:rPr lang="it-IT" sz="1600" b="0" i="0" u="none" strike="noStrike" cap="none">
                <a:solidFill>
                  <a:srgbClr val="ABB2BF"/>
                </a:solidFill>
                <a:latin typeface="Consolas"/>
                <a:ea typeface="Consolas"/>
                <a:cs typeface="Consolas"/>
                <a:sym typeface="Consolas"/>
              </a:rPr>
              <a:t>"</a:t>
            </a:r>
            <a:r>
              <a:rPr lang="it-IT" sz="1600" b="0" i="0" u="none" strike="noStrike" cap="none">
                <a:solidFill>
                  <a:schemeClr val="lt1"/>
                </a:solidFill>
                <a:latin typeface="Consolas"/>
                <a:ea typeface="Consolas"/>
                <a:cs typeface="Consolas"/>
                <a:sym typeface="Consolas"/>
              </a:rPr>
              <a:t>età</a:t>
            </a:r>
            <a:r>
              <a:rPr lang="it-IT" sz="1600" b="0" i="0" u="none" strike="noStrike" cap="none">
                <a:solidFill>
                  <a:srgbClr val="ABB2BF"/>
                </a:solidFill>
                <a:latin typeface="Consolas"/>
                <a:ea typeface="Consolas"/>
                <a:cs typeface="Consolas"/>
                <a:sym typeface="Consolas"/>
              </a:rPr>
              <a:t>"</a:t>
            </a:r>
            <a:r>
              <a:rPr lang="it-IT" sz="1600" b="0" i="0" u="none" strike="noStrike" cap="none">
                <a:solidFill>
                  <a:srgbClr val="58B9EC"/>
                </a:solidFill>
                <a:latin typeface="Consolas"/>
                <a:ea typeface="Consolas"/>
                <a:cs typeface="Consolas"/>
                <a:sym typeface="Consolas"/>
              </a:rPr>
              <a:t>] </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B48AE3"/>
                </a:solidFill>
                <a:latin typeface="Consolas"/>
                <a:ea typeface="Consolas"/>
                <a:cs typeface="Consolas"/>
                <a:sym typeface="Consolas"/>
              </a:rPr>
              <a:t>33</a:t>
            </a:r>
            <a:endParaRPr sz="1600" b="0" i="0" u="none" strike="noStrike" cap="none">
              <a:solidFill>
                <a:schemeClr val="lt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169ee1fa7e4_0_179"/>
          <p:cNvSpPr txBox="1">
            <a:spLocks noGrp="1"/>
          </p:cNvSpPr>
          <p:nvPr>
            <p:ph type="sldNum" idx="12"/>
          </p:nvPr>
        </p:nvSpPr>
        <p:spPr>
          <a:xfrm>
            <a:off x="8472458" y="6358007"/>
            <a:ext cx="548700" cy="5250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18</a:t>
            </a:fld>
            <a:endParaRPr/>
          </a:p>
        </p:txBody>
      </p:sp>
      <p:sp>
        <p:nvSpPr>
          <p:cNvPr id="188" name="Google Shape;188;g169ee1fa7e4_0_179"/>
          <p:cNvSpPr txBox="1">
            <a:spLocks noGrp="1"/>
          </p:cNvSpPr>
          <p:nvPr>
            <p:ph type="title"/>
          </p:nvPr>
        </p:nvSpPr>
        <p:spPr>
          <a:xfrm>
            <a:off x="311700" y="186184"/>
            <a:ext cx="8520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Accedere ai campi di un oggetto</a:t>
            </a:r>
            <a:endParaRPr/>
          </a:p>
        </p:txBody>
      </p:sp>
      <p:sp>
        <p:nvSpPr>
          <p:cNvPr id="189" name="Google Shape;189;g169ee1fa7e4_0_179"/>
          <p:cNvSpPr txBox="1">
            <a:spLocks noGrp="1"/>
          </p:cNvSpPr>
          <p:nvPr>
            <p:ph type="body" idx="1"/>
          </p:nvPr>
        </p:nvSpPr>
        <p:spPr>
          <a:xfrm>
            <a:off x="311150" y="1658938"/>
            <a:ext cx="8521800" cy="4444200"/>
          </a:xfrm>
          <a:prstGeom prst="rect">
            <a:avLst/>
          </a:prstGeom>
          <a:noFill/>
          <a:ln>
            <a:noFill/>
          </a:ln>
        </p:spPr>
        <p:txBody>
          <a:bodyPr spcFirstLastPara="1" wrap="square" lIns="91425" tIns="45700" rIns="91425" bIns="45700" anchor="t" anchorCtr="0">
            <a:normAutofit/>
          </a:bodyPr>
          <a:lstStyle/>
          <a:p>
            <a:pPr marL="457200" lvl="0" indent="-381000" algn="l" rtl="0">
              <a:lnSpc>
                <a:spcPct val="100000"/>
              </a:lnSpc>
              <a:spcBef>
                <a:spcPts val="600"/>
              </a:spcBef>
              <a:spcAft>
                <a:spcPts val="0"/>
              </a:spcAft>
              <a:buSzPts val="2400"/>
              <a:buChar char="•"/>
            </a:pPr>
            <a:r>
              <a:rPr lang="it-IT"/>
              <a:t>L'index signature è spesso utilizzata per indicare in modo esplicito che sono consentite proprietà in eccesso</a:t>
            </a:r>
            <a:endParaRPr/>
          </a:p>
          <a:p>
            <a:pPr marL="914400" lvl="1" indent="-323850" algn="l" rtl="0">
              <a:lnSpc>
                <a:spcPct val="100000"/>
              </a:lnSpc>
              <a:spcBef>
                <a:spcPts val="0"/>
              </a:spcBef>
              <a:spcAft>
                <a:spcPts val="0"/>
              </a:spcAft>
              <a:buSzPts val="1500"/>
              <a:buChar char="o"/>
            </a:pPr>
            <a:r>
              <a:rPr lang="it-IT"/>
              <a:t>È utile quando la forma di un oggetto non è esattamente nota ad esempio perché proviene da un'API</a:t>
            </a:r>
            <a:endParaRPr/>
          </a:p>
          <a:p>
            <a:pPr marL="0" lvl="0" indent="0" algn="l" rtl="0">
              <a:lnSpc>
                <a:spcPct val="100000"/>
              </a:lnSpc>
              <a:spcBef>
                <a:spcPts val="600"/>
              </a:spcBef>
              <a:spcAft>
                <a:spcPts val="0"/>
              </a:spcAft>
              <a:buSzPts val="2400"/>
              <a:buNone/>
            </a:pPr>
            <a:endParaRPr/>
          </a:p>
        </p:txBody>
      </p:sp>
      <p:sp>
        <p:nvSpPr>
          <p:cNvPr id="190" name="Google Shape;190;g169ee1fa7e4_0_179"/>
          <p:cNvSpPr txBox="1"/>
          <p:nvPr/>
        </p:nvSpPr>
        <p:spPr>
          <a:xfrm>
            <a:off x="684225" y="3122500"/>
            <a:ext cx="7958400" cy="3047700"/>
          </a:xfrm>
          <a:prstGeom prst="rect">
            <a:avLst/>
          </a:prstGeom>
          <a:solidFill>
            <a:srgbClr val="262626"/>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chemeClr val="lt1"/>
                </a:solidFill>
                <a:highlight>
                  <a:srgbClr val="22282D"/>
                </a:highlight>
                <a:latin typeface="Consolas"/>
                <a:ea typeface="Consolas"/>
                <a:cs typeface="Consolas"/>
                <a:sym typeface="Consolas"/>
              </a:rPr>
              <a:t>interface</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E5C07B"/>
                </a:solidFill>
                <a:highlight>
                  <a:srgbClr val="22282D"/>
                </a:highlight>
                <a:latin typeface="Consolas"/>
                <a:ea typeface="Consolas"/>
                <a:cs typeface="Consolas"/>
                <a:sym typeface="Consolas"/>
              </a:rPr>
              <a:t>Studente </a:t>
            </a:r>
            <a:r>
              <a:rPr lang="it-IT" sz="1600" b="0" i="0" u="none" strike="noStrike" cap="none">
                <a:solidFill>
                  <a:schemeClr val="lt1"/>
                </a:solidFill>
                <a:highlight>
                  <a:srgbClr val="22282D"/>
                </a:highlight>
                <a:latin typeface="Consolas"/>
                <a:ea typeface="Consolas"/>
                <a:cs typeface="Consolas"/>
                <a:sym typeface="Consolas"/>
              </a:rPr>
              <a:t>{</a:t>
            </a:r>
            <a:endParaRPr sz="1600" b="0" i="0" u="none" strike="noStrike" cap="none">
              <a:solidFill>
                <a:schemeClr val="lt1"/>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E06C75"/>
                </a:solidFill>
                <a:highlight>
                  <a:srgbClr val="22282D"/>
                </a:highlight>
                <a:latin typeface="Consolas"/>
                <a:ea typeface="Consolas"/>
                <a:cs typeface="Consolas"/>
                <a:sym typeface="Consolas"/>
              </a:rPr>
              <a:t>nome</a:t>
            </a:r>
            <a:r>
              <a:rPr lang="it-IT" sz="1600" b="0" i="0" u="none" strike="noStrike" cap="none">
                <a:solidFill>
                  <a:schemeClr val="lt1"/>
                </a:solidFill>
                <a:highlight>
                  <a:srgbClr val="22282D"/>
                </a:highlight>
                <a:latin typeface="Consolas"/>
                <a:ea typeface="Consolas"/>
                <a:cs typeface="Consolas"/>
                <a:sym typeface="Consolas"/>
              </a:rPr>
              <a:t>: string;</a:t>
            </a:r>
            <a:endParaRPr sz="1600" b="0" i="0" u="none" strike="noStrike" cap="none">
              <a:solidFill>
                <a:schemeClr val="lt1"/>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chemeClr val="lt1"/>
                </a:solidFill>
                <a:highlight>
                  <a:srgbClr val="22282D"/>
                </a:highlight>
                <a:latin typeface="Consolas"/>
                <a:ea typeface="Consolas"/>
                <a:cs typeface="Consolas"/>
                <a:sym typeface="Consolas"/>
              </a:rPr>
              <a:t>   [</a:t>
            </a:r>
            <a:r>
              <a:rPr lang="it-IT" sz="1600" b="0" i="0" u="none" strike="noStrike" cap="none">
                <a:solidFill>
                  <a:srgbClr val="D19A66"/>
                </a:solidFill>
                <a:highlight>
                  <a:srgbClr val="22282D"/>
                </a:highlight>
                <a:latin typeface="Consolas"/>
                <a:ea typeface="Consolas"/>
                <a:cs typeface="Consolas"/>
                <a:sym typeface="Consolas"/>
              </a:rPr>
              <a:t>x</a:t>
            </a:r>
            <a:r>
              <a:rPr lang="it-IT" sz="1600" b="0" i="0" u="none" strike="noStrike" cap="none">
                <a:solidFill>
                  <a:schemeClr val="lt1"/>
                </a:solidFill>
                <a:highlight>
                  <a:srgbClr val="22282D"/>
                </a:highlight>
                <a:latin typeface="Consolas"/>
                <a:ea typeface="Consolas"/>
                <a:cs typeface="Consolas"/>
                <a:sym typeface="Consolas"/>
              </a:rPr>
              <a:t>: string]: any;</a:t>
            </a:r>
            <a:endParaRPr sz="1600" b="0" i="0" u="none" strike="noStrike" cap="none">
              <a:solidFill>
                <a:schemeClr val="lt1"/>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chemeClr val="lt1"/>
                </a:solidFill>
                <a:highlight>
                  <a:srgbClr val="22282D"/>
                </a:highlight>
                <a:latin typeface="Consolas"/>
                <a:ea typeface="Consolas"/>
                <a:cs typeface="Consolas"/>
                <a:sym typeface="Consolas"/>
              </a:rPr>
              <a:t>}</a:t>
            </a:r>
            <a:endParaRPr sz="1600" b="0" i="0" u="none" strike="noStrike" cap="none">
              <a:solidFill>
                <a:schemeClr val="lt1"/>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ABB2BF"/>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chemeClr val="lt1"/>
                </a:solidFill>
                <a:highlight>
                  <a:srgbClr val="22282D"/>
                </a:highlight>
                <a:latin typeface="Consolas"/>
                <a:ea typeface="Consolas"/>
                <a:cs typeface="Consolas"/>
                <a:sym typeface="Consolas"/>
              </a:rPr>
              <a:t>function</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7BC65A"/>
                </a:solidFill>
                <a:highlight>
                  <a:srgbClr val="22282D"/>
                </a:highlight>
                <a:latin typeface="Consolas"/>
                <a:ea typeface="Consolas"/>
                <a:cs typeface="Consolas"/>
                <a:sym typeface="Consolas"/>
              </a:rPr>
              <a:t>chiamataApi </a:t>
            </a:r>
            <a:r>
              <a:rPr lang="it-IT" sz="1600" b="0" i="0" u="none" strike="noStrike" cap="none">
                <a:solidFill>
                  <a:schemeClr val="lt1"/>
                </a:solidFill>
                <a:highlight>
                  <a:srgbClr val="22282D"/>
                </a:highlight>
                <a:latin typeface="Consolas"/>
                <a:ea typeface="Consolas"/>
                <a:cs typeface="Consolas"/>
                <a:sym typeface="Consolas"/>
              </a:rPr>
              <a:t>() : Studene {</a:t>
            </a:r>
            <a:endParaRPr sz="1600" b="0" i="0" u="none" strike="noStrike" cap="none">
              <a:solidFill>
                <a:schemeClr val="lt1"/>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chemeClr val="lt1"/>
                </a:solidFill>
                <a:highlight>
                  <a:srgbClr val="22282D"/>
                </a:highlight>
                <a:latin typeface="Consolas"/>
                <a:ea typeface="Consolas"/>
                <a:cs typeface="Consolas"/>
                <a:sym typeface="Consolas"/>
              </a:rPr>
              <a:t>   return {</a:t>
            </a:r>
            <a:endParaRPr sz="1600" b="0" i="0" u="none" strike="noStrike" cap="none">
              <a:solidFill>
                <a:schemeClr val="lt1"/>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E06C75"/>
                </a:solidFill>
                <a:highlight>
                  <a:srgbClr val="22282D"/>
                </a:highlight>
                <a:latin typeface="Consolas"/>
                <a:ea typeface="Consolas"/>
                <a:cs typeface="Consolas"/>
                <a:sym typeface="Consolas"/>
              </a:rPr>
              <a:t>nome</a:t>
            </a:r>
            <a:r>
              <a:rPr lang="it-IT" sz="1600" b="0" i="0" u="none" strike="noStrike" cap="none">
                <a:solidFill>
                  <a:schemeClr val="lt1"/>
                </a:solidFill>
                <a:highlight>
                  <a:srgbClr val="22282D"/>
                </a:highlight>
                <a:latin typeface="Consolas"/>
                <a:ea typeface="Consolas"/>
                <a:cs typeface="Consolas"/>
                <a:sym typeface="Consolas"/>
              </a:rPr>
              <a:t>:</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D6B579"/>
                </a:solidFill>
                <a:highlight>
                  <a:srgbClr val="22282D"/>
                </a:highlight>
                <a:latin typeface="Consolas"/>
                <a:ea typeface="Consolas"/>
                <a:cs typeface="Consolas"/>
                <a:sym typeface="Consolas"/>
              </a:rPr>
              <a:t>'Alba'</a:t>
            </a:r>
            <a:r>
              <a:rPr lang="it-IT" sz="1600" b="0" i="0" u="none" strike="noStrike" cap="none">
                <a:solidFill>
                  <a:schemeClr val="lt1"/>
                </a:solidFill>
                <a:highlight>
                  <a:srgbClr val="22282D"/>
                </a:highlight>
                <a:latin typeface="Consolas"/>
                <a:ea typeface="Consolas"/>
                <a:cs typeface="Consolas"/>
                <a:sym typeface="Consolas"/>
              </a:rPr>
              <a:t>,</a:t>
            </a:r>
            <a:endParaRPr sz="1600" b="0" i="0" u="none" strike="noStrike" cap="none">
              <a:solidFill>
                <a:schemeClr val="lt1"/>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E06C75"/>
                </a:solidFill>
                <a:highlight>
                  <a:srgbClr val="22282D"/>
                </a:highlight>
                <a:latin typeface="Consolas"/>
                <a:ea typeface="Consolas"/>
                <a:cs typeface="Consolas"/>
                <a:sym typeface="Consolas"/>
              </a:rPr>
              <a:t>età</a:t>
            </a:r>
            <a:r>
              <a:rPr lang="it-IT" sz="1600" b="0" i="0" u="none" strike="noStrike" cap="none">
                <a:solidFill>
                  <a:schemeClr val="lt1"/>
                </a:solidFill>
                <a:highlight>
                  <a:srgbClr val="22282D"/>
                </a:highlight>
                <a:latin typeface="Consolas"/>
                <a:ea typeface="Consolas"/>
                <a:cs typeface="Consolas"/>
                <a:sym typeface="Consolas"/>
              </a:rPr>
              <a:t>:</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B48AE3"/>
                </a:solidFill>
                <a:highlight>
                  <a:srgbClr val="22282D"/>
                </a:highlight>
                <a:latin typeface="Consolas"/>
                <a:ea typeface="Consolas"/>
                <a:cs typeface="Consolas"/>
                <a:sym typeface="Consolas"/>
              </a:rPr>
              <a:t>12</a:t>
            </a:r>
            <a:r>
              <a:rPr lang="it-IT" sz="1600" b="0" i="0" u="none" strike="noStrike" cap="none">
                <a:solidFill>
                  <a:srgbClr val="ABB2BF"/>
                </a:solidFill>
                <a:highlight>
                  <a:srgbClr val="22282D"/>
                </a:highlight>
                <a:latin typeface="Consolas"/>
                <a:ea typeface="Consolas"/>
                <a:cs typeface="Consolas"/>
                <a:sym typeface="Consolas"/>
              </a:rPr>
              <a:t>,</a:t>
            </a:r>
            <a:endParaRPr sz="1600" b="0" i="0" u="none" strike="noStrike" cap="none">
              <a:solidFill>
                <a:srgbClr val="ABB2BF"/>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E06C75"/>
                </a:solidFill>
                <a:highlight>
                  <a:srgbClr val="22282D"/>
                </a:highlight>
                <a:latin typeface="Consolas"/>
                <a:ea typeface="Consolas"/>
                <a:cs typeface="Consolas"/>
                <a:sym typeface="Consolas"/>
              </a:rPr>
              <a:t>classe</a:t>
            </a:r>
            <a:r>
              <a:rPr lang="it-IT" sz="1600" b="0" i="0" u="none" strike="noStrike" cap="none">
                <a:solidFill>
                  <a:schemeClr val="lt1"/>
                </a:solidFill>
                <a:highlight>
                  <a:srgbClr val="22282D"/>
                </a:highlight>
                <a:latin typeface="Consolas"/>
                <a:ea typeface="Consolas"/>
                <a:cs typeface="Consolas"/>
                <a:sym typeface="Consolas"/>
              </a:rPr>
              <a:t>:</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D6B579"/>
                </a:solidFill>
                <a:highlight>
                  <a:srgbClr val="22282D"/>
                </a:highlight>
                <a:latin typeface="Consolas"/>
                <a:ea typeface="Consolas"/>
                <a:cs typeface="Consolas"/>
                <a:sym typeface="Consolas"/>
              </a:rPr>
              <a:t>'1A'</a:t>
            </a:r>
            <a:r>
              <a:rPr lang="it-IT" sz="1600" b="0" i="0" u="none" strike="noStrike" cap="none">
                <a:solidFill>
                  <a:schemeClr val="lt1"/>
                </a:solidFill>
                <a:highlight>
                  <a:srgbClr val="22282D"/>
                </a:highlight>
                <a:latin typeface="Consolas"/>
                <a:ea typeface="Consolas"/>
                <a:cs typeface="Consolas"/>
                <a:sym typeface="Consolas"/>
              </a:rPr>
              <a:t>,</a:t>
            </a:r>
            <a:endParaRPr sz="1600" b="0" i="0" u="none" strike="noStrike" cap="none">
              <a:solidFill>
                <a:schemeClr val="lt1"/>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chemeClr val="lt1"/>
                </a:solidFill>
                <a:highlight>
                  <a:srgbClr val="22282D"/>
                </a:highlight>
                <a:latin typeface="Consolas"/>
                <a:ea typeface="Consolas"/>
                <a:cs typeface="Consolas"/>
                <a:sym typeface="Consolas"/>
              </a:rPr>
              <a:t>// ...}</a:t>
            </a:r>
            <a:endParaRPr sz="1600" b="0" i="0" u="none" strike="noStrike" cap="none">
              <a:solidFill>
                <a:schemeClr val="lt1"/>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chemeClr val="lt1"/>
                </a:solidFill>
                <a:highlight>
                  <a:srgbClr val="22282D"/>
                </a:highlight>
                <a:latin typeface="Consolas"/>
                <a:ea typeface="Consolas"/>
                <a:cs typeface="Consolas"/>
                <a:sym typeface="Consolas"/>
              </a:rPr>
              <a:t>}</a:t>
            </a:r>
            <a:endParaRPr sz="1600" b="0" i="0" u="none" strike="noStrike" cap="none">
              <a:solidFill>
                <a:schemeClr val="lt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169ee1fa7e4_0_117"/>
          <p:cNvSpPr txBox="1">
            <a:spLocks noGrp="1"/>
          </p:cNvSpPr>
          <p:nvPr>
            <p:ph type="sldNum" idx="12"/>
          </p:nvPr>
        </p:nvSpPr>
        <p:spPr>
          <a:xfrm>
            <a:off x="8472458" y="6358007"/>
            <a:ext cx="548700" cy="5250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19</a:t>
            </a:fld>
            <a:endParaRPr/>
          </a:p>
        </p:txBody>
      </p:sp>
      <p:sp>
        <p:nvSpPr>
          <p:cNvPr id="197" name="Google Shape;197;g169ee1fa7e4_0_117"/>
          <p:cNvSpPr txBox="1">
            <a:spLocks noGrp="1"/>
          </p:cNvSpPr>
          <p:nvPr>
            <p:ph type="title"/>
          </p:nvPr>
        </p:nvSpPr>
        <p:spPr>
          <a:xfrm>
            <a:off x="311700" y="186184"/>
            <a:ext cx="8520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Accedere ai campi di un oggetto</a:t>
            </a:r>
            <a:endParaRPr/>
          </a:p>
        </p:txBody>
      </p:sp>
      <p:sp>
        <p:nvSpPr>
          <p:cNvPr id="198" name="Google Shape;198;g169ee1fa7e4_0_117"/>
          <p:cNvSpPr txBox="1">
            <a:spLocks noGrp="1"/>
          </p:cNvSpPr>
          <p:nvPr>
            <p:ph type="body" idx="1"/>
          </p:nvPr>
        </p:nvSpPr>
        <p:spPr>
          <a:xfrm>
            <a:off x="311150" y="1658938"/>
            <a:ext cx="8521800" cy="4524300"/>
          </a:xfrm>
          <a:prstGeom prst="rect">
            <a:avLst/>
          </a:prstGeom>
          <a:noFill/>
          <a:ln>
            <a:noFill/>
          </a:ln>
        </p:spPr>
        <p:txBody>
          <a:bodyPr spcFirstLastPara="1" wrap="square" lIns="91425" tIns="45700" rIns="91425" bIns="45700" anchor="t" anchorCtr="0">
            <a:normAutofit/>
          </a:bodyPr>
          <a:lstStyle/>
          <a:p>
            <a:pPr marL="269875" lvl="0" indent="-244475" algn="l" rtl="0">
              <a:lnSpc>
                <a:spcPct val="100000"/>
              </a:lnSpc>
              <a:spcBef>
                <a:spcPts val="600"/>
              </a:spcBef>
              <a:spcAft>
                <a:spcPts val="0"/>
              </a:spcAft>
              <a:buSzPts val="2000"/>
              <a:buChar char="•"/>
            </a:pPr>
            <a:r>
              <a:rPr lang="it-IT" sz="2000">
                <a:solidFill>
                  <a:schemeClr val="dk1"/>
                </a:solidFill>
              </a:rPr>
              <a:t>Per accedere ai valori di un oggetto con la forma indicizzata, si può indicare come indice all’interno delle parentesi quadre anche una variabile </a:t>
            </a:r>
            <a:endParaRPr sz="2000">
              <a:solidFill>
                <a:schemeClr val="dk1"/>
              </a:solidFill>
            </a:endParaRPr>
          </a:p>
          <a:p>
            <a:pPr marL="541337" lvl="1" indent="-238125" algn="l" rtl="0">
              <a:lnSpc>
                <a:spcPct val="100000"/>
              </a:lnSpc>
              <a:spcBef>
                <a:spcPts val="600"/>
              </a:spcBef>
              <a:spcAft>
                <a:spcPts val="0"/>
              </a:spcAft>
              <a:buClr>
                <a:schemeClr val="dk1"/>
              </a:buClr>
              <a:buSzPts val="2000"/>
              <a:buChar char="o"/>
            </a:pPr>
            <a:r>
              <a:rPr lang="it-IT">
                <a:solidFill>
                  <a:schemeClr val="dk1"/>
                </a:solidFill>
              </a:rPr>
              <a:t>Purché abbia un tipo coerente con l’index signature dell’oggetto</a:t>
            </a:r>
            <a:endParaRPr sz="2000">
              <a:solidFill>
                <a:schemeClr val="dk1"/>
              </a:solidFill>
            </a:endParaRPr>
          </a:p>
          <a:p>
            <a:pPr marL="0" lvl="0" indent="0" algn="l" rtl="0">
              <a:lnSpc>
                <a:spcPct val="100000"/>
              </a:lnSpc>
              <a:spcBef>
                <a:spcPts val="600"/>
              </a:spcBef>
              <a:spcAft>
                <a:spcPts val="0"/>
              </a:spcAft>
              <a:buSzPts val="2400"/>
              <a:buNone/>
            </a:pPr>
            <a:endParaRPr sz="2000"/>
          </a:p>
          <a:p>
            <a:pPr marL="0" lvl="0" indent="0" algn="l" rtl="0">
              <a:lnSpc>
                <a:spcPct val="100000"/>
              </a:lnSpc>
              <a:spcBef>
                <a:spcPts val="600"/>
              </a:spcBef>
              <a:spcAft>
                <a:spcPts val="0"/>
              </a:spcAft>
              <a:buSzPts val="2400"/>
              <a:buNone/>
            </a:pPr>
            <a:endParaRPr sz="2000"/>
          </a:p>
          <a:p>
            <a:pPr marL="269875" lvl="0" indent="-117475" algn="l" rtl="0">
              <a:lnSpc>
                <a:spcPct val="100000"/>
              </a:lnSpc>
              <a:spcBef>
                <a:spcPts val="600"/>
              </a:spcBef>
              <a:spcAft>
                <a:spcPts val="0"/>
              </a:spcAft>
              <a:buSzPts val="2400"/>
              <a:buNone/>
            </a:pPr>
            <a:endParaRPr sz="2000"/>
          </a:p>
        </p:txBody>
      </p:sp>
      <p:sp>
        <p:nvSpPr>
          <p:cNvPr id="199" name="Google Shape;199;g169ee1fa7e4_0_117"/>
          <p:cNvSpPr txBox="1"/>
          <p:nvPr/>
        </p:nvSpPr>
        <p:spPr>
          <a:xfrm>
            <a:off x="592800" y="2871325"/>
            <a:ext cx="7958400" cy="2315400"/>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chemeClr val="lt1"/>
                </a:solidFill>
                <a:latin typeface="Consolas"/>
                <a:ea typeface="Consolas"/>
                <a:cs typeface="Consolas"/>
                <a:sym typeface="Consolas"/>
              </a:rPr>
              <a:t>type</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5C07B"/>
                </a:solidFill>
                <a:latin typeface="Consolas"/>
                <a:ea typeface="Consolas"/>
                <a:cs typeface="Consolas"/>
                <a:sym typeface="Consolas"/>
              </a:rPr>
              <a:t>PersKeys </a:t>
            </a:r>
            <a:r>
              <a:rPr lang="it-IT" sz="1600" b="0" i="0" u="none" strike="noStrike" cap="none">
                <a:solidFill>
                  <a:schemeClr val="lt1"/>
                </a:solidFill>
                <a:latin typeface="Consolas"/>
                <a:ea typeface="Consolas"/>
                <a:cs typeface="Consolas"/>
                <a:sym typeface="Consolas"/>
              </a:rPr>
              <a:t>= "nome" | "cognome" | "età"</a:t>
            </a:r>
            <a:endParaRPr sz="1600" b="0" i="0" u="none" strike="noStrike" cap="none">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chemeClr val="lt1"/>
                </a:solidFill>
                <a:latin typeface="Consolas"/>
                <a:ea typeface="Consolas"/>
                <a:cs typeface="Consolas"/>
                <a:sym typeface="Consolas"/>
              </a:rPr>
              <a:t>type</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5C07B"/>
                </a:solidFill>
                <a:latin typeface="Consolas"/>
                <a:ea typeface="Consolas"/>
                <a:cs typeface="Consolas"/>
                <a:sym typeface="Consolas"/>
              </a:rPr>
              <a:t>Person </a:t>
            </a:r>
            <a:r>
              <a:rPr lang="it-IT" sz="1600" b="0" i="0" u="none" strike="noStrike" cap="none">
                <a:solidFill>
                  <a:schemeClr val="lt1"/>
                </a:solidFill>
                <a:latin typeface="Consolas"/>
                <a:ea typeface="Consolas"/>
                <a:cs typeface="Consolas"/>
                <a:sym typeface="Consolas"/>
              </a:rPr>
              <a:t>= {</a:t>
            </a:r>
            <a:endParaRPr sz="1600" b="0" i="0" u="none" strike="noStrike" cap="none">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7CAF3D"/>
                </a:solidFill>
                <a:latin typeface="Consolas"/>
                <a:ea typeface="Consolas"/>
                <a:cs typeface="Consolas"/>
                <a:sym typeface="Consolas"/>
              </a:rPr>
              <a:t>[index in </a:t>
            </a:r>
            <a:r>
              <a:rPr lang="it-IT" sz="1600" b="0" i="0" u="none" strike="noStrike" cap="none">
                <a:solidFill>
                  <a:srgbClr val="E5C07B"/>
                </a:solidFill>
                <a:latin typeface="Consolas"/>
                <a:ea typeface="Consolas"/>
                <a:cs typeface="Consolas"/>
                <a:sym typeface="Consolas"/>
              </a:rPr>
              <a:t>PersKeys</a:t>
            </a:r>
            <a:r>
              <a:rPr lang="it-IT" sz="1600" b="0" i="0" u="none" strike="noStrike" cap="none">
                <a:solidFill>
                  <a:srgbClr val="7CAF3D"/>
                </a:solidFill>
                <a:latin typeface="Consolas"/>
                <a:ea typeface="Consolas"/>
                <a:cs typeface="Consolas"/>
                <a:sym typeface="Consolas"/>
              </a:rPr>
              <a:t>]: </a:t>
            </a:r>
            <a:r>
              <a:rPr lang="it-IT" sz="1600" b="0" i="0" u="none" strike="noStrike" cap="none">
                <a:solidFill>
                  <a:srgbClr val="E5C07B"/>
                </a:solidFill>
                <a:latin typeface="Consolas"/>
                <a:ea typeface="Consolas"/>
                <a:cs typeface="Consolas"/>
                <a:sym typeface="Consolas"/>
              </a:rPr>
              <a:t>string</a:t>
            </a:r>
            <a:r>
              <a:rPr lang="it-IT" sz="1600" b="0" i="0" u="none" strike="noStrike" cap="none">
                <a:solidFill>
                  <a:srgbClr val="7CAF3D"/>
                </a:solidFill>
                <a:latin typeface="Consolas"/>
                <a:ea typeface="Consolas"/>
                <a:cs typeface="Consolas"/>
                <a:sym typeface="Consolas"/>
              </a:rPr>
              <a:t> | </a:t>
            </a:r>
            <a:r>
              <a:rPr lang="it-IT" sz="1600" b="0" i="0" u="none" strike="noStrike" cap="none">
                <a:solidFill>
                  <a:srgbClr val="E5C07B"/>
                </a:solidFill>
                <a:latin typeface="Consolas"/>
                <a:ea typeface="Consolas"/>
                <a:cs typeface="Consolas"/>
                <a:sym typeface="Consolas"/>
              </a:rPr>
              <a:t>number</a:t>
            </a:r>
            <a:endParaRPr sz="1600" b="0" i="0" u="none" strike="noStrike" cap="none">
              <a:solidFill>
                <a:srgbClr val="7CAF3D"/>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chemeClr val="lt1"/>
                </a:solidFill>
                <a:latin typeface="Consolas"/>
                <a:ea typeface="Consolas"/>
                <a:cs typeface="Consolas"/>
                <a:sym typeface="Consolas"/>
              </a:rPr>
              <a:t>};</a:t>
            </a:r>
            <a:endParaRPr sz="1600" b="0" i="0" u="none" strike="noStrike" cap="none">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600"/>
              <a:buFont typeface="Arial"/>
              <a:buNone/>
            </a:pPr>
            <a:r>
              <a:rPr lang="it-IT" sz="1600" b="0" i="0" u="none" strike="noStrike" cap="none">
                <a:solidFill>
                  <a:schemeClr val="lt1"/>
                </a:solidFill>
                <a:latin typeface="Consolas"/>
                <a:ea typeface="Consolas"/>
                <a:cs typeface="Consolas"/>
                <a:sym typeface="Consolas"/>
              </a:rPr>
              <a:t>let </a:t>
            </a:r>
            <a:r>
              <a:rPr lang="it-IT" sz="1600" b="0" i="0" u="none" strike="noStrike" cap="none">
                <a:solidFill>
                  <a:srgbClr val="58B9EC"/>
                </a:solidFill>
                <a:latin typeface="Consolas"/>
                <a:ea typeface="Consolas"/>
                <a:cs typeface="Consolas"/>
                <a:sym typeface="Consolas"/>
              </a:rPr>
              <a:t>mario </a:t>
            </a:r>
            <a:r>
              <a:rPr lang="it-IT" sz="1600" b="0" i="0" u="none" strike="noStrike" cap="none">
                <a:solidFill>
                  <a:schemeClr val="lt1"/>
                </a:solidFill>
                <a:latin typeface="Consolas"/>
                <a:ea typeface="Consolas"/>
                <a:cs typeface="Consolas"/>
                <a:sym typeface="Consolas"/>
              </a:rPr>
              <a:t>: Person = { </a:t>
            </a:r>
            <a:r>
              <a:rPr lang="it-IT" sz="1600" b="0" i="0" u="none" strike="noStrike" cap="none">
                <a:solidFill>
                  <a:srgbClr val="E06C75"/>
                </a:solidFill>
                <a:latin typeface="Consolas"/>
                <a:ea typeface="Consolas"/>
                <a:cs typeface="Consolas"/>
                <a:sym typeface="Consolas"/>
              </a:rPr>
              <a:t>nome</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D6B579"/>
                </a:solidFill>
                <a:latin typeface="Consolas"/>
                <a:ea typeface="Consolas"/>
                <a:cs typeface="Consolas"/>
                <a:sym typeface="Consolas"/>
              </a:rPr>
              <a:t>"Mario"</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E06C75"/>
                </a:solidFill>
                <a:latin typeface="Consolas"/>
                <a:ea typeface="Consolas"/>
                <a:cs typeface="Consolas"/>
                <a:sym typeface="Consolas"/>
              </a:rPr>
              <a:t>cognome</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D6B579"/>
                </a:solidFill>
                <a:latin typeface="Consolas"/>
                <a:ea typeface="Consolas"/>
                <a:cs typeface="Consolas"/>
                <a:sym typeface="Consolas"/>
              </a:rPr>
              <a:t>"Rossi"</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E06C75"/>
                </a:solidFill>
                <a:latin typeface="Consolas"/>
                <a:ea typeface="Consolas"/>
                <a:cs typeface="Consolas"/>
                <a:sym typeface="Consolas"/>
              </a:rPr>
              <a:t>età</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B48AE3"/>
                </a:solidFill>
                <a:latin typeface="Consolas"/>
                <a:ea typeface="Consolas"/>
                <a:cs typeface="Consolas"/>
                <a:sym typeface="Consolas"/>
              </a:rPr>
              <a:t>32</a:t>
            </a:r>
            <a:r>
              <a:rPr lang="it-IT" sz="1600" b="0" i="0" u="none" strike="noStrike" cap="none">
                <a:solidFill>
                  <a:schemeClr val="lt1"/>
                </a:solidFill>
                <a:latin typeface="Consolas"/>
                <a:ea typeface="Consolas"/>
                <a:cs typeface="Consolas"/>
                <a:sym typeface="Consolas"/>
              </a:rPr>
              <a:t>};</a:t>
            </a:r>
            <a:endParaRPr sz="1600" b="0" i="0" u="none" strike="noStrike" cap="none">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chemeClr val="lt1"/>
                </a:solidFill>
                <a:latin typeface="Consolas"/>
                <a:ea typeface="Consolas"/>
                <a:cs typeface="Consolas"/>
                <a:sym typeface="Consolas"/>
              </a:rPr>
              <a:t>for (const k of ["nome", "cognome", "età"]) {</a:t>
            </a:r>
            <a:endParaRPr sz="1600" b="0" i="0" u="none" strike="noStrike" cap="none">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chemeClr val="lt1"/>
                </a:solidFill>
                <a:latin typeface="Consolas"/>
                <a:ea typeface="Consolas"/>
                <a:cs typeface="Consolas"/>
                <a:sym typeface="Consolas"/>
              </a:rPr>
              <a:t>    console.log(k, mario[k as </a:t>
            </a:r>
            <a:r>
              <a:rPr lang="it-IT" sz="1600" b="0" i="0" u="none" strike="noStrike" cap="none">
                <a:solidFill>
                  <a:srgbClr val="E5C07B"/>
                </a:solidFill>
                <a:latin typeface="Consolas"/>
                <a:ea typeface="Consolas"/>
                <a:cs typeface="Consolas"/>
                <a:sym typeface="Consolas"/>
              </a:rPr>
              <a:t>PersKeys</a:t>
            </a:r>
            <a:r>
              <a:rPr lang="it-IT" sz="1600" b="0" i="0" u="none" strike="noStrike" cap="none">
                <a:solidFill>
                  <a:schemeClr val="lt1"/>
                </a:solidFill>
                <a:latin typeface="Consolas"/>
                <a:ea typeface="Consolas"/>
                <a:cs typeface="Consolas"/>
                <a:sym typeface="Consolas"/>
              </a:rPr>
              <a:t>])</a:t>
            </a:r>
            <a:endParaRPr sz="1600" b="0" i="0" u="none" strike="noStrike" cap="none">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chemeClr val="lt1"/>
                </a:solidFill>
                <a:latin typeface="Consolas"/>
                <a:ea typeface="Consolas"/>
                <a:cs typeface="Consolas"/>
                <a:sym typeface="Consolas"/>
              </a:rPr>
              <a:t>}</a:t>
            </a:r>
            <a:endParaRPr sz="1600" b="0" i="0" u="none" strike="noStrike" cap="none">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rgbClr val="7CAF3D"/>
              </a:solidFill>
              <a:latin typeface="Consolas"/>
              <a:ea typeface="Consolas"/>
              <a:cs typeface="Consolas"/>
              <a:sym typeface="Consolas"/>
            </a:endParaRPr>
          </a:p>
          <a:p>
            <a:pPr marL="0" marR="0" lvl="0" indent="0" algn="l" rtl="0">
              <a:lnSpc>
                <a:spcPct val="150000"/>
              </a:lnSpc>
              <a:spcBef>
                <a:spcPts val="0"/>
              </a:spcBef>
              <a:spcAft>
                <a:spcPts val="0"/>
              </a:spcAft>
              <a:buClr>
                <a:schemeClr val="dk1"/>
              </a:buClr>
              <a:buSzPts val="1100"/>
              <a:buFont typeface="Arial"/>
              <a:buNone/>
            </a:pPr>
            <a:endParaRPr sz="900" b="0" i="0" u="none" strike="noStrike" cap="none">
              <a:solidFill>
                <a:srgbClr val="D4D4D4"/>
              </a:solidFill>
              <a:highlight>
                <a:srgbClr val="1E1E1E"/>
              </a:highlight>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chemeClr val="accent5"/>
              </a:solidFill>
              <a:latin typeface="Consolas"/>
              <a:ea typeface="Consolas"/>
              <a:cs typeface="Consolas"/>
              <a:sym typeface="Consolas"/>
            </a:endParaRPr>
          </a:p>
        </p:txBody>
      </p:sp>
      <p:sp>
        <p:nvSpPr>
          <p:cNvPr id="200" name="Google Shape;200;g169ee1fa7e4_0_117"/>
          <p:cNvSpPr txBox="1"/>
          <p:nvPr/>
        </p:nvSpPr>
        <p:spPr>
          <a:xfrm>
            <a:off x="592800" y="5391225"/>
            <a:ext cx="7958400" cy="776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it-IT" sz="1400" b="0" i="0" u="none" strike="noStrike" cap="none">
                <a:solidFill>
                  <a:schemeClr val="lt1"/>
                </a:solidFill>
                <a:latin typeface="Consolas"/>
                <a:ea typeface="Consolas"/>
                <a:cs typeface="Consolas"/>
                <a:sym typeface="Consolas"/>
              </a:rPr>
              <a:t>"nome",  "Mario" </a:t>
            </a:r>
            <a:endParaRPr sz="1400" b="0" i="0" u="none" strike="noStrike" cap="none">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it-IT" sz="1400" b="0" i="0" u="none" strike="noStrike" cap="none">
                <a:solidFill>
                  <a:schemeClr val="lt1"/>
                </a:solidFill>
                <a:latin typeface="Consolas"/>
                <a:ea typeface="Consolas"/>
                <a:cs typeface="Consolas"/>
                <a:sym typeface="Consolas"/>
              </a:rPr>
              <a:t>"cognome",  "Rossi"</a:t>
            </a:r>
            <a:endParaRPr sz="1400" b="0" i="0" u="none" strike="noStrike" cap="none">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it-IT" sz="1400" b="0" i="0" u="none" strike="noStrike" cap="none">
                <a:solidFill>
                  <a:schemeClr val="lt1"/>
                </a:solidFill>
                <a:latin typeface="Consolas"/>
                <a:ea typeface="Consolas"/>
                <a:cs typeface="Consolas"/>
                <a:sym typeface="Consolas"/>
              </a:rPr>
              <a:t>"età",  32 </a:t>
            </a:r>
            <a:endParaRPr sz="1400" b="0" i="0" u="none" strike="noStrike" cap="none">
              <a:solidFill>
                <a:schemeClr val="lt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2"/>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2</a:t>
            </a:fld>
            <a:endParaRPr/>
          </a:p>
        </p:txBody>
      </p:sp>
      <p:sp>
        <p:nvSpPr>
          <p:cNvPr id="49" name="Google Shape;49;p2"/>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Dati strutturati</a:t>
            </a:r>
            <a:endParaRPr/>
          </a:p>
        </p:txBody>
      </p:sp>
      <p:sp>
        <p:nvSpPr>
          <p:cNvPr id="50" name="Google Shape;50;p2"/>
          <p:cNvSpPr txBox="1">
            <a:spLocks noGrp="1"/>
          </p:cNvSpPr>
          <p:nvPr>
            <p:ph type="body" idx="1"/>
          </p:nvPr>
        </p:nvSpPr>
        <p:spPr>
          <a:xfrm>
            <a:off x="311150" y="1658938"/>
            <a:ext cx="8521700" cy="4524375"/>
          </a:xfrm>
          <a:prstGeom prst="rect">
            <a:avLst/>
          </a:prstGeom>
          <a:noFill/>
          <a:ln>
            <a:noFill/>
          </a:ln>
        </p:spPr>
        <p:txBody>
          <a:bodyPr spcFirstLastPara="1" wrap="square" lIns="91425" tIns="45700" rIns="91425" bIns="45700" anchor="t" anchorCtr="0">
            <a:normAutofit fontScale="92500" lnSpcReduction="10000"/>
          </a:bodyPr>
          <a:lstStyle/>
          <a:p>
            <a:pPr marL="269875" lvl="0" indent="-269875" algn="l" rtl="0">
              <a:lnSpc>
                <a:spcPct val="100000"/>
              </a:lnSpc>
              <a:spcBef>
                <a:spcPts val="0"/>
              </a:spcBef>
              <a:spcAft>
                <a:spcPts val="0"/>
              </a:spcAft>
              <a:buSzPct val="100000"/>
              <a:buChar char="•"/>
            </a:pPr>
            <a:r>
              <a:rPr lang="it-IT"/>
              <a:t>Numeri, stringhe, valori logici sono astrazioni utili per modellare un singolo dato: alcuni tipi di informazioni sono però più sfaccettate</a:t>
            </a:r>
            <a:endParaRPr/>
          </a:p>
          <a:p>
            <a:pPr marL="541338" lvl="1" indent="-206375" algn="l" rtl="0">
              <a:lnSpc>
                <a:spcPct val="100000"/>
              </a:lnSpc>
              <a:spcBef>
                <a:spcPts val="600"/>
              </a:spcBef>
              <a:spcAft>
                <a:spcPts val="0"/>
              </a:spcAft>
              <a:buSzPct val="75000"/>
              <a:buChar char="o"/>
            </a:pPr>
            <a:r>
              <a:rPr lang="it-IT"/>
              <a:t>Il contatto di una rubrica telefonica contiene un nome, un numero di telefono, un indirizzo di posta elettronica...</a:t>
            </a:r>
            <a:endParaRPr/>
          </a:p>
          <a:p>
            <a:pPr marL="541338" lvl="1" indent="-206375" algn="l" rtl="0">
              <a:lnSpc>
                <a:spcPct val="100000"/>
              </a:lnSpc>
              <a:spcBef>
                <a:spcPts val="600"/>
              </a:spcBef>
              <a:spcAft>
                <a:spcPts val="0"/>
              </a:spcAft>
              <a:buSzPct val="75000"/>
              <a:buChar char="o"/>
            </a:pPr>
            <a:r>
              <a:rPr lang="it-IT"/>
              <a:t>Un luogo su una mappa è definito da latitudine e longitudine…</a:t>
            </a:r>
            <a:endParaRPr/>
          </a:p>
          <a:p>
            <a:pPr marL="541338" lvl="1" indent="-206375" algn="l" rtl="0">
              <a:lnSpc>
                <a:spcPct val="100000"/>
              </a:lnSpc>
              <a:spcBef>
                <a:spcPts val="600"/>
              </a:spcBef>
              <a:spcAft>
                <a:spcPts val="0"/>
              </a:spcAft>
              <a:buSzPct val="75000"/>
              <a:buChar char="o"/>
            </a:pPr>
            <a:r>
              <a:rPr lang="it-IT"/>
              <a:t>La merce in vendita in un sito ha nome, descrizione, prezzo e quantità disponibile</a:t>
            </a:r>
            <a:endParaRPr/>
          </a:p>
          <a:p>
            <a:pPr marL="269875" lvl="0" indent="-269875" algn="l" rtl="0">
              <a:lnSpc>
                <a:spcPct val="100000"/>
              </a:lnSpc>
              <a:spcBef>
                <a:spcPts val="600"/>
              </a:spcBef>
              <a:spcAft>
                <a:spcPts val="0"/>
              </a:spcAft>
              <a:buSzPct val="100000"/>
              <a:buChar char="•"/>
            </a:pPr>
            <a:r>
              <a:rPr lang="it-IT"/>
              <a:t>Sebbene, in linea di principio, sia possibile memorizzare ciascuna di queste sfaccettature in altrettante variabili, sul piano pratico questo non è conveniente</a:t>
            </a:r>
            <a:endParaRPr/>
          </a:p>
          <a:p>
            <a:pPr marL="541338" lvl="1" indent="-206375" algn="l" rtl="0">
              <a:lnSpc>
                <a:spcPct val="100000"/>
              </a:lnSpc>
              <a:spcBef>
                <a:spcPts val="600"/>
              </a:spcBef>
              <a:spcAft>
                <a:spcPts val="0"/>
              </a:spcAft>
              <a:buSzPct val="75000"/>
              <a:buChar char="o"/>
            </a:pPr>
            <a:r>
              <a:rPr lang="it-IT"/>
              <a:t>Il programmatore dovrebbe adottare una convenzione sui nomi per ricordare quali variabili siano tra loro correlate</a:t>
            </a:r>
            <a:endParaRPr/>
          </a:p>
          <a:p>
            <a:pPr marL="541338" lvl="1" indent="-206375" algn="l" rtl="0">
              <a:lnSpc>
                <a:spcPct val="100000"/>
              </a:lnSpc>
              <a:spcBef>
                <a:spcPts val="600"/>
              </a:spcBef>
              <a:spcAft>
                <a:spcPts val="0"/>
              </a:spcAft>
              <a:buSzPct val="75000"/>
              <a:buChar char="o"/>
            </a:pPr>
            <a:r>
              <a:rPr lang="it-IT"/>
              <a:t>Sarebbe difficile ritornare tali informazioni da una funzione, che ammette un singolo valore di ritorno  </a:t>
            </a:r>
            <a:endParaRPr/>
          </a:p>
          <a:p>
            <a:pPr marL="541338" lvl="1" indent="-118267" algn="l" rtl="0">
              <a:lnSpc>
                <a:spcPct val="100000"/>
              </a:lnSpc>
              <a:spcBef>
                <a:spcPts val="600"/>
              </a:spcBef>
              <a:spcAft>
                <a:spcPts val="0"/>
              </a:spcAft>
              <a:buSzPct val="750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ffd21a2ee3_0_147"/>
          <p:cNvSpPr txBox="1">
            <a:spLocks noGrp="1"/>
          </p:cNvSpPr>
          <p:nvPr>
            <p:ph type="sldNum" idx="12"/>
          </p:nvPr>
        </p:nvSpPr>
        <p:spPr>
          <a:xfrm>
            <a:off x="8472458" y="6358007"/>
            <a:ext cx="548700" cy="5250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20</a:t>
            </a:fld>
            <a:endParaRPr/>
          </a:p>
        </p:txBody>
      </p:sp>
      <p:sp>
        <p:nvSpPr>
          <p:cNvPr id="207" name="Google Shape;207;gffd21a2ee3_0_147"/>
          <p:cNvSpPr txBox="1">
            <a:spLocks noGrp="1"/>
          </p:cNvSpPr>
          <p:nvPr>
            <p:ph type="title"/>
          </p:nvPr>
        </p:nvSpPr>
        <p:spPr>
          <a:xfrm>
            <a:off x="311700" y="186184"/>
            <a:ext cx="8520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Accedere alle chiavi di un oggetto</a:t>
            </a:r>
            <a:endParaRPr/>
          </a:p>
        </p:txBody>
      </p:sp>
      <p:sp>
        <p:nvSpPr>
          <p:cNvPr id="208" name="Google Shape;208;gffd21a2ee3_0_147"/>
          <p:cNvSpPr txBox="1">
            <a:spLocks noGrp="1"/>
          </p:cNvSpPr>
          <p:nvPr>
            <p:ph type="body" idx="1"/>
          </p:nvPr>
        </p:nvSpPr>
        <p:spPr>
          <a:xfrm>
            <a:off x="311150" y="1658938"/>
            <a:ext cx="8521800" cy="4444200"/>
          </a:xfrm>
          <a:prstGeom prst="rect">
            <a:avLst/>
          </a:prstGeom>
          <a:noFill/>
          <a:ln>
            <a:noFill/>
          </a:ln>
        </p:spPr>
        <p:txBody>
          <a:bodyPr spcFirstLastPara="1" wrap="square" lIns="91425" tIns="45700" rIns="91425" bIns="45700" anchor="t" anchorCtr="0">
            <a:normAutofit/>
          </a:bodyPr>
          <a:lstStyle/>
          <a:p>
            <a:pPr marL="457200" lvl="0" indent="-381000" algn="l" rtl="0">
              <a:lnSpc>
                <a:spcPct val="100000"/>
              </a:lnSpc>
              <a:spcBef>
                <a:spcPts val="600"/>
              </a:spcBef>
              <a:spcAft>
                <a:spcPts val="0"/>
              </a:spcAft>
              <a:buSzPts val="2400"/>
              <a:buChar char="•"/>
            </a:pPr>
            <a:r>
              <a:rPr lang="it-IT"/>
              <a:t>In JavaScript, si usa la funzione Object.keys(...) per ottenere l'elenco di chiavi di un oggetto</a:t>
            </a:r>
            <a:endParaRPr/>
          </a:p>
          <a:p>
            <a:pPr marL="457200" lvl="0" indent="-381000" algn="l" rtl="0">
              <a:lnSpc>
                <a:spcPct val="100000"/>
              </a:lnSpc>
              <a:spcBef>
                <a:spcPts val="0"/>
              </a:spcBef>
              <a:spcAft>
                <a:spcPts val="0"/>
              </a:spcAft>
              <a:buSzPts val="2400"/>
              <a:buChar char="•"/>
            </a:pPr>
            <a:r>
              <a:rPr lang="it-IT"/>
              <a:t>In TypeScript l'operatore </a:t>
            </a:r>
            <a:r>
              <a:rPr lang="it-IT">
                <a:latin typeface="Consolas"/>
                <a:ea typeface="Consolas"/>
                <a:cs typeface="Consolas"/>
                <a:sym typeface="Consolas"/>
              </a:rPr>
              <a:t>keyof</a:t>
            </a:r>
            <a:r>
              <a:rPr lang="it-IT"/>
              <a:t> opera in maniera simile, ma funziona solo a livello di tipo: quindi mentre Object.keys in JavaScript restituisce valori, </a:t>
            </a:r>
            <a:r>
              <a:rPr lang="it-IT">
                <a:latin typeface="Consolas"/>
                <a:ea typeface="Consolas"/>
                <a:cs typeface="Consolas"/>
                <a:sym typeface="Consolas"/>
              </a:rPr>
              <a:t>keyof</a:t>
            </a:r>
            <a:r>
              <a:rPr lang="it-IT"/>
              <a:t> restituisce un tipo</a:t>
            </a:r>
            <a:endParaRPr/>
          </a:p>
          <a:p>
            <a:pPr marL="914400" lvl="1" indent="-323850" algn="l" rtl="0">
              <a:lnSpc>
                <a:spcPct val="100000"/>
              </a:lnSpc>
              <a:spcBef>
                <a:spcPts val="0"/>
              </a:spcBef>
              <a:spcAft>
                <a:spcPts val="0"/>
              </a:spcAft>
              <a:buSzPts val="1500"/>
              <a:buChar char="o"/>
            </a:pPr>
            <a:r>
              <a:rPr lang="it-IT"/>
              <a:t>L'operatore </a:t>
            </a:r>
            <a:r>
              <a:rPr lang="it-IT">
                <a:solidFill>
                  <a:srgbClr val="0B5394"/>
                </a:solidFill>
                <a:latin typeface="Consolas"/>
                <a:ea typeface="Consolas"/>
                <a:cs typeface="Consolas"/>
                <a:sym typeface="Consolas"/>
              </a:rPr>
              <a:t>keyof</a:t>
            </a:r>
            <a:r>
              <a:rPr lang="it-IT"/>
              <a:t> prende il tipo di un oggetto e restituisce il tipo tipo unione delle sue chiavi</a:t>
            </a:r>
            <a:endParaRPr/>
          </a:p>
          <a:p>
            <a:pPr marL="914400" lvl="1" indent="-323850" algn="l" rtl="0">
              <a:lnSpc>
                <a:spcPct val="100000"/>
              </a:lnSpc>
              <a:spcBef>
                <a:spcPts val="0"/>
              </a:spcBef>
              <a:spcAft>
                <a:spcPts val="0"/>
              </a:spcAft>
              <a:buSzPts val="1500"/>
              <a:buChar char="o"/>
            </a:pPr>
            <a:r>
              <a:rPr lang="it-IT"/>
              <a:t>Se il tipo ha un index signature, </a:t>
            </a:r>
            <a:r>
              <a:rPr lang="it-IT">
                <a:solidFill>
                  <a:srgbClr val="0B5394"/>
                </a:solidFill>
                <a:latin typeface="Consolas"/>
                <a:ea typeface="Consolas"/>
                <a:cs typeface="Consolas"/>
                <a:sym typeface="Consolas"/>
              </a:rPr>
              <a:t>keyof</a:t>
            </a:r>
            <a:r>
              <a:rPr lang="it-IT"/>
              <a:t> restituisce invece gli </a:t>
            </a:r>
            <a:r>
              <a:rPr lang="it-IT">
                <a:latin typeface="Consolas"/>
                <a:ea typeface="Consolas"/>
                <a:cs typeface="Consolas"/>
                <a:sym typeface="Consolas"/>
              </a:rPr>
              <a:t>index_type</a:t>
            </a:r>
            <a:r>
              <a:rPr lang="it-IT"/>
              <a:t> indicati</a:t>
            </a:r>
            <a:endParaRPr/>
          </a:p>
          <a:p>
            <a:pPr marL="0" lvl="0" indent="0" algn="l" rtl="0">
              <a:lnSpc>
                <a:spcPct val="100000"/>
              </a:lnSpc>
              <a:spcBef>
                <a:spcPts val="600"/>
              </a:spcBef>
              <a:spcAft>
                <a:spcPts val="0"/>
              </a:spcAft>
              <a:buSzPts val="2400"/>
              <a:buNone/>
            </a:pPr>
            <a:endParaRPr/>
          </a:p>
        </p:txBody>
      </p:sp>
      <p:sp>
        <p:nvSpPr>
          <p:cNvPr id="209" name="Google Shape;209;gffd21a2ee3_0_147"/>
          <p:cNvSpPr txBox="1"/>
          <p:nvPr/>
        </p:nvSpPr>
        <p:spPr>
          <a:xfrm>
            <a:off x="654650" y="4929700"/>
            <a:ext cx="7834800" cy="670500"/>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chemeClr val="lt1"/>
                </a:solidFill>
                <a:latin typeface="Consolas"/>
                <a:ea typeface="Consolas"/>
                <a:cs typeface="Consolas"/>
                <a:sym typeface="Consolas"/>
              </a:rPr>
              <a:t>type</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5C07B"/>
                </a:solidFill>
                <a:latin typeface="Consolas"/>
                <a:ea typeface="Consolas"/>
                <a:cs typeface="Consolas"/>
                <a:sym typeface="Consolas"/>
              </a:rPr>
              <a:t>Point </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06C75"/>
                </a:solidFill>
                <a:latin typeface="Consolas"/>
                <a:ea typeface="Consolas"/>
                <a:cs typeface="Consolas"/>
                <a:sym typeface="Consolas"/>
              </a:rPr>
              <a:t>x</a:t>
            </a:r>
            <a:r>
              <a:rPr lang="it-IT" sz="1600" b="0" i="0" u="none" strike="noStrike" cap="none">
                <a:solidFill>
                  <a:schemeClr val="lt1"/>
                </a:solidFill>
                <a:latin typeface="Consolas"/>
                <a:ea typeface="Consolas"/>
                <a:cs typeface="Consolas"/>
                <a:sym typeface="Consolas"/>
              </a:rPr>
              <a:t>: number; </a:t>
            </a:r>
            <a:r>
              <a:rPr lang="it-IT" sz="1600" b="0" i="0" u="none" strike="noStrike" cap="none">
                <a:solidFill>
                  <a:srgbClr val="E06C75"/>
                </a:solidFill>
                <a:latin typeface="Consolas"/>
                <a:ea typeface="Consolas"/>
                <a:cs typeface="Consolas"/>
                <a:sym typeface="Consolas"/>
              </a:rPr>
              <a:t>y</a:t>
            </a:r>
            <a:r>
              <a:rPr lang="it-IT" sz="1600" b="0" i="0" u="none" strike="noStrike" cap="none">
                <a:solidFill>
                  <a:schemeClr val="lt1"/>
                </a:solidFill>
                <a:latin typeface="Consolas"/>
                <a:ea typeface="Consolas"/>
                <a:cs typeface="Consolas"/>
                <a:sym typeface="Consolas"/>
              </a:rPr>
              <a:t>: number };</a:t>
            </a:r>
            <a:endParaRPr sz="1600" b="0" i="0" u="none" strike="noStrike" cap="none">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chemeClr val="lt1"/>
                </a:solidFill>
                <a:latin typeface="Consolas"/>
                <a:ea typeface="Consolas"/>
                <a:cs typeface="Consolas"/>
                <a:sym typeface="Consolas"/>
              </a:rPr>
              <a:t>type</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5C07B"/>
                </a:solidFill>
                <a:latin typeface="Consolas"/>
                <a:ea typeface="Consolas"/>
                <a:cs typeface="Consolas"/>
                <a:sym typeface="Consolas"/>
              </a:rPr>
              <a:t>P </a:t>
            </a:r>
            <a:r>
              <a:rPr lang="it-IT" sz="1600" b="0" i="0" u="none" strike="noStrike" cap="none">
                <a:solidFill>
                  <a:schemeClr val="lt1"/>
                </a:solidFill>
                <a:latin typeface="Consolas"/>
                <a:ea typeface="Consolas"/>
                <a:cs typeface="Consolas"/>
                <a:sym typeface="Consolas"/>
              </a:rPr>
              <a:t>= keyof </a:t>
            </a:r>
            <a:r>
              <a:rPr lang="it-IT" sz="1600" b="0" i="0" u="none" strike="noStrike" cap="none">
                <a:solidFill>
                  <a:srgbClr val="E5C07B"/>
                </a:solidFill>
                <a:latin typeface="Consolas"/>
                <a:ea typeface="Consolas"/>
                <a:cs typeface="Consolas"/>
                <a:sym typeface="Consolas"/>
              </a:rPr>
              <a:t>Point</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7CAF3D"/>
                </a:solidFill>
                <a:latin typeface="Consolas"/>
                <a:ea typeface="Consolas"/>
                <a:cs typeface="Consolas"/>
                <a:sym typeface="Consolas"/>
              </a:rPr>
              <a:t>//Il tipo di P è "x" | "y":</a:t>
            </a:r>
            <a:endParaRPr sz="1600" b="0" i="0" u="none" strike="noStrike" cap="none">
              <a:solidFill>
                <a:srgbClr val="7CAF3D"/>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endParaRPr sz="1600" b="0" i="0" u="none" strike="noStrike" cap="none">
              <a:solidFill>
                <a:srgbClr val="ABB2BF"/>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ABB2BF"/>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169ee1fa7e4_0_217"/>
          <p:cNvSpPr txBox="1">
            <a:spLocks noGrp="1"/>
          </p:cNvSpPr>
          <p:nvPr>
            <p:ph type="sldNum" idx="12"/>
          </p:nvPr>
        </p:nvSpPr>
        <p:spPr>
          <a:xfrm>
            <a:off x="8472458" y="6358007"/>
            <a:ext cx="548700" cy="5250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21</a:t>
            </a:fld>
            <a:endParaRPr/>
          </a:p>
        </p:txBody>
      </p:sp>
      <p:sp>
        <p:nvSpPr>
          <p:cNvPr id="216" name="Google Shape;216;g169ee1fa7e4_0_217"/>
          <p:cNvSpPr txBox="1">
            <a:spLocks noGrp="1"/>
          </p:cNvSpPr>
          <p:nvPr>
            <p:ph type="title"/>
          </p:nvPr>
        </p:nvSpPr>
        <p:spPr>
          <a:xfrm>
            <a:off x="311700" y="186184"/>
            <a:ext cx="8520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Accedere alle chiavi di un oggetto</a:t>
            </a:r>
            <a:endParaRPr/>
          </a:p>
        </p:txBody>
      </p:sp>
      <p:sp>
        <p:nvSpPr>
          <p:cNvPr id="217" name="Google Shape;217;g169ee1fa7e4_0_217"/>
          <p:cNvSpPr txBox="1">
            <a:spLocks noGrp="1"/>
          </p:cNvSpPr>
          <p:nvPr>
            <p:ph type="body" idx="1"/>
          </p:nvPr>
        </p:nvSpPr>
        <p:spPr>
          <a:xfrm>
            <a:off x="311150" y="1658938"/>
            <a:ext cx="8521800" cy="4444200"/>
          </a:xfrm>
          <a:prstGeom prst="rect">
            <a:avLst/>
          </a:prstGeom>
          <a:noFill/>
          <a:ln>
            <a:noFill/>
          </a:ln>
        </p:spPr>
        <p:txBody>
          <a:bodyPr spcFirstLastPara="1" wrap="square" lIns="91425" tIns="45700" rIns="91425" bIns="45700" anchor="t" anchorCtr="0">
            <a:normAutofit/>
          </a:bodyPr>
          <a:lstStyle/>
          <a:p>
            <a:pPr marL="457200" lvl="0" indent="-381000" algn="l" rtl="0">
              <a:lnSpc>
                <a:spcPct val="100000"/>
              </a:lnSpc>
              <a:spcBef>
                <a:spcPts val="600"/>
              </a:spcBef>
              <a:spcAft>
                <a:spcPts val="0"/>
              </a:spcAft>
              <a:buSzPts val="2400"/>
              <a:buChar char="•"/>
            </a:pPr>
            <a:r>
              <a:rPr lang="it-IT"/>
              <a:t>Dal momento che l’operatore </a:t>
            </a:r>
            <a:r>
              <a:rPr lang="it-IT">
                <a:latin typeface="Consolas"/>
                <a:ea typeface="Consolas"/>
                <a:cs typeface="Consolas"/>
                <a:sym typeface="Consolas"/>
              </a:rPr>
              <a:t>keyof</a:t>
            </a:r>
            <a:r>
              <a:rPr lang="it-IT"/>
              <a:t> restituisce come tipo le chiavi di un oggetto, può essere usato come indice per accedere ai valori delle proprietà dell’oggetto stesso </a:t>
            </a:r>
            <a:endParaRPr/>
          </a:p>
        </p:txBody>
      </p:sp>
      <p:sp>
        <p:nvSpPr>
          <p:cNvPr id="218" name="Google Shape;218;g169ee1fa7e4_0_217"/>
          <p:cNvSpPr txBox="1"/>
          <p:nvPr/>
        </p:nvSpPr>
        <p:spPr>
          <a:xfrm>
            <a:off x="654650" y="2996475"/>
            <a:ext cx="7834800" cy="2846100"/>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chemeClr val="lt1"/>
                </a:solidFill>
                <a:latin typeface="Consolas"/>
                <a:ea typeface="Consolas"/>
                <a:cs typeface="Consolas"/>
                <a:sym typeface="Consolas"/>
              </a:rPr>
              <a:t>interface</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5C07B"/>
                </a:solidFill>
                <a:latin typeface="Consolas"/>
                <a:ea typeface="Consolas"/>
                <a:cs typeface="Consolas"/>
                <a:sym typeface="Consolas"/>
              </a:rPr>
              <a:t>Frutto </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06C75"/>
                </a:solidFill>
                <a:latin typeface="Consolas"/>
                <a:ea typeface="Consolas"/>
                <a:cs typeface="Consolas"/>
                <a:sym typeface="Consolas"/>
              </a:rPr>
              <a:t>nome</a:t>
            </a:r>
            <a:r>
              <a:rPr lang="it-IT" sz="1600" b="0" i="0" u="none" strike="noStrike" cap="none">
                <a:solidFill>
                  <a:schemeClr val="lt1"/>
                </a:solidFill>
                <a:latin typeface="Consolas"/>
                <a:ea typeface="Consolas"/>
                <a:cs typeface="Consolas"/>
                <a:sym typeface="Consolas"/>
              </a:rPr>
              <a:t>: string , </a:t>
            </a:r>
            <a:r>
              <a:rPr lang="it-IT" sz="1600" b="0" i="0" u="none" strike="noStrike" cap="none">
                <a:solidFill>
                  <a:srgbClr val="E06C75"/>
                </a:solidFill>
                <a:latin typeface="Consolas"/>
                <a:ea typeface="Consolas"/>
                <a:cs typeface="Consolas"/>
                <a:sym typeface="Consolas"/>
              </a:rPr>
              <a:t>quantità</a:t>
            </a:r>
            <a:r>
              <a:rPr lang="it-IT" sz="1600" b="0" i="0" u="none" strike="noStrike" cap="none">
                <a:solidFill>
                  <a:schemeClr val="lt1"/>
                </a:solidFill>
                <a:latin typeface="Consolas"/>
                <a:ea typeface="Consolas"/>
                <a:cs typeface="Consolas"/>
                <a:sym typeface="Consolas"/>
              </a:rPr>
              <a:t>: number };</a:t>
            </a:r>
            <a:endParaRPr sz="1600" b="0" i="0" u="none" strike="noStrike" cap="none">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chemeClr val="lt1"/>
                </a:solidFill>
                <a:latin typeface="Consolas"/>
                <a:ea typeface="Consolas"/>
                <a:cs typeface="Consolas"/>
                <a:sym typeface="Consolas"/>
              </a:rPr>
              <a:t>let</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58B9EC"/>
                </a:solidFill>
                <a:latin typeface="Consolas"/>
                <a:ea typeface="Consolas"/>
                <a:cs typeface="Consolas"/>
                <a:sym typeface="Consolas"/>
              </a:rPr>
              <a:t>frutto </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06C75"/>
                </a:solidFill>
                <a:latin typeface="Consolas"/>
                <a:ea typeface="Consolas"/>
                <a:cs typeface="Consolas"/>
                <a:sym typeface="Consolas"/>
              </a:rPr>
              <a:t>nome</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D6B579"/>
                </a:solidFill>
                <a:latin typeface="Consolas"/>
                <a:ea typeface="Consolas"/>
                <a:cs typeface="Consolas"/>
                <a:sym typeface="Consolas"/>
              </a:rPr>
              <a:t>"mela"</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06C75"/>
                </a:solidFill>
                <a:latin typeface="Consolas"/>
                <a:ea typeface="Consolas"/>
                <a:cs typeface="Consolas"/>
                <a:sym typeface="Consolas"/>
              </a:rPr>
              <a:t>quantità</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B48AE3"/>
                </a:solidFill>
                <a:latin typeface="Consolas"/>
                <a:ea typeface="Consolas"/>
                <a:cs typeface="Consolas"/>
                <a:sym typeface="Consolas"/>
              </a:rPr>
              <a:t>4</a:t>
            </a:r>
            <a:r>
              <a:rPr lang="it-IT" sz="1600" b="0" i="0" u="none" strike="noStrike" cap="none">
                <a:solidFill>
                  <a:schemeClr val="lt1"/>
                </a:solidFill>
                <a:latin typeface="Consolas"/>
                <a:ea typeface="Consolas"/>
                <a:cs typeface="Consolas"/>
                <a:sym typeface="Consolas"/>
              </a:rPr>
              <a:t>};</a:t>
            </a:r>
            <a:endParaRPr sz="1600" b="0" i="0" u="none" strike="noStrike" cap="none">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endParaRPr sz="1600" b="0" i="0" u="none" strike="noStrike" cap="none">
              <a:solidFill>
                <a:srgbClr val="ABB2BF"/>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chemeClr val="lt1"/>
                </a:solidFill>
                <a:latin typeface="Consolas"/>
                <a:ea typeface="Consolas"/>
                <a:cs typeface="Consolas"/>
                <a:sym typeface="Consolas"/>
              </a:rPr>
              <a:t>type</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5C07B"/>
                </a:solidFill>
                <a:latin typeface="Consolas"/>
                <a:ea typeface="Consolas"/>
                <a:cs typeface="Consolas"/>
                <a:sym typeface="Consolas"/>
              </a:rPr>
              <a:t>propFrutto </a:t>
            </a:r>
            <a:r>
              <a:rPr lang="it-IT" sz="1600" b="0" i="0" u="none" strike="noStrike" cap="none">
                <a:solidFill>
                  <a:schemeClr val="lt1"/>
                </a:solidFill>
                <a:latin typeface="Consolas"/>
                <a:ea typeface="Consolas"/>
                <a:cs typeface="Consolas"/>
                <a:sym typeface="Consolas"/>
              </a:rPr>
              <a:t>= keyof </a:t>
            </a:r>
            <a:r>
              <a:rPr lang="it-IT" sz="1600" b="0" i="0" u="none" strike="noStrike" cap="none">
                <a:solidFill>
                  <a:srgbClr val="E5C07B"/>
                </a:solidFill>
                <a:latin typeface="Consolas"/>
                <a:ea typeface="Consolas"/>
                <a:cs typeface="Consolas"/>
                <a:sym typeface="Consolas"/>
              </a:rPr>
              <a:t>Frutto  </a:t>
            </a:r>
            <a:r>
              <a:rPr lang="it-IT" sz="1600" b="0" i="0" u="none" strike="noStrike" cap="none">
                <a:solidFill>
                  <a:srgbClr val="7CAF3D"/>
                </a:solidFill>
                <a:latin typeface="Consolas"/>
                <a:ea typeface="Consolas"/>
                <a:cs typeface="Consolas"/>
                <a:sym typeface="Consolas"/>
              </a:rPr>
              <a:t>//type porpFrutto = "nome" | "quantità"</a:t>
            </a:r>
            <a:endParaRPr sz="1600" b="0" i="0" u="none" strike="noStrike" cap="none">
              <a:solidFill>
                <a:srgbClr val="7CAF3D"/>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endParaRPr sz="1600" b="0" i="0" u="none" strike="noStrike" cap="none">
              <a:solidFill>
                <a:srgbClr val="5C637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chemeClr val="lt1"/>
                </a:solidFill>
                <a:latin typeface="Consolas"/>
                <a:ea typeface="Consolas"/>
                <a:cs typeface="Consolas"/>
                <a:sym typeface="Consolas"/>
              </a:rPr>
              <a:t>function</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7BC65A"/>
                </a:solidFill>
                <a:latin typeface="Consolas"/>
                <a:ea typeface="Consolas"/>
                <a:cs typeface="Consolas"/>
                <a:sym typeface="Consolas"/>
              </a:rPr>
              <a:t>printProperty</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D19A66"/>
                </a:solidFill>
                <a:latin typeface="Consolas"/>
                <a:ea typeface="Consolas"/>
                <a:cs typeface="Consolas"/>
                <a:sym typeface="Consolas"/>
              </a:rPr>
              <a:t>key</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5C07B"/>
                </a:solidFill>
                <a:latin typeface="Consolas"/>
                <a:ea typeface="Consolas"/>
                <a:cs typeface="Consolas"/>
                <a:sym typeface="Consolas"/>
              </a:rPr>
              <a:t>propFrutto </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D19A66"/>
                </a:solidFill>
                <a:latin typeface="Consolas"/>
                <a:ea typeface="Consolas"/>
                <a:cs typeface="Consolas"/>
                <a:sym typeface="Consolas"/>
              </a:rPr>
              <a:t>obj</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5C07B"/>
                </a:solidFill>
                <a:latin typeface="Consolas"/>
                <a:ea typeface="Consolas"/>
                <a:cs typeface="Consolas"/>
                <a:sym typeface="Consolas"/>
              </a:rPr>
              <a:t>Frutto</a:t>
            </a:r>
            <a:r>
              <a:rPr lang="it-IT" sz="1600" b="0" i="0" u="none" strike="noStrike" cap="none">
                <a:solidFill>
                  <a:schemeClr val="lt1"/>
                </a:solidFill>
                <a:latin typeface="Consolas"/>
                <a:ea typeface="Consolas"/>
                <a:cs typeface="Consolas"/>
                <a:sym typeface="Consolas"/>
              </a:rPr>
              <a:t>) {</a:t>
            </a:r>
            <a:endParaRPr sz="1600" b="0" i="0" u="none" strike="noStrike" cap="none">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58B9EC"/>
                </a:solidFill>
                <a:latin typeface="Consolas"/>
                <a:ea typeface="Consolas"/>
                <a:cs typeface="Consolas"/>
                <a:sym typeface="Consolas"/>
              </a:rPr>
              <a:t>console</a:t>
            </a:r>
            <a:r>
              <a:rPr lang="it-IT" sz="1600" b="0" i="0" u="none" strike="noStrike" cap="none">
                <a:solidFill>
                  <a:srgbClr val="ABB2BF"/>
                </a:solidFill>
                <a:latin typeface="Consolas"/>
                <a:ea typeface="Consolas"/>
                <a:cs typeface="Consolas"/>
                <a:sym typeface="Consolas"/>
              </a:rPr>
              <a:t>.</a:t>
            </a:r>
            <a:r>
              <a:rPr lang="it-IT" sz="1600" b="0" i="0" u="none" strike="noStrike" cap="none">
                <a:solidFill>
                  <a:srgbClr val="7BC65A"/>
                </a:solidFill>
                <a:latin typeface="Consolas"/>
                <a:ea typeface="Consolas"/>
                <a:cs typeface="Consolas"/>
                <a:sym typeface="Consolas"/>
              </a:rPr>
              <a:t>log</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D6B579"/>
                </a:solidFill>
                <a:latin typeface="Consolas"/>
                <a:ea typeface="Consolas"/>
                <a:cs typeface="Consolas"/>
                <a:sym typeface="Consolas"/>
              </a:rPr>
              <a:t>`</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D19A66"/>
                </a:solidFill>
                <a:latin typeface="Consolas"/>
                <a:ea typeface="Consolas"/>
                <a:cs typeface="Consolas"/>
                <a:sym typeface="Consolas"/>
              </a:rPr>
              <a:t>key</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D6B579"/>
                </a:solidFill>
                <a:latin typeface="Consolas"/>
                <a:ea typeface="Consolas"/>
                <a:cs typeface="Consolas"/>
                <a:sym typeface="Consolas"/>
              </a:rPr>
              <a:t>: "</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D19A66"/>
                </a:solidFill>
                <a:latin typeface="Consolas"/>
                <a:ea typeface="Consolas"/>
                <a:cs typeface="Consolas"/>
                <a:sym typeface="Consolas"/>
              </a:rPr>
              <a:t>obj</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D19A66"/>
                </a:solidFill>
                <a:latin typeface="Consolas"/>
                <a:ea typeface="Consolas"/>
                <a:cs typeface="Consolas"/>
                <a:sym typeface="Consolas"/>
              </a:rPr>
              <a:t>key</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D6B579"/>
                </a:solidFill>
                <a:latin typeface="Consolas"/>
                <a:ea typeface="Consolas"/>
                <a:cs typeface="Consolas"/>
                <a:sym typeface="Consolas"/>
              </a:rPr>
              <a:t>"`</a:t>
            </a:r>
            <a:r>
              <a:rPr lang="it-IT" sz="1600" b="0" i="0" u="none" strike="noStrike" cap="none">
                <a:solidFill>
                  <a:schemeClr val="lt1"/>
                </a:solidFill>
                <a:latin typeface="Consolas"/>
                <a:ea typeface="Consolas"/>
                <a:cs typeface="Consolas"/>
                <a:sym typeface="Consolas"/>
              </a:rPr>
              <a:t>);</a:t>
            </a:r>
            <a:endParaRPr sz="1600" b="0" i="0" u="none" strike="noStrike" cap="none">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chemeClr val="lt1"/>
                </a:solidFill>
                <a:latin typeface="Consolas"/>
                <a:ea typeface="Consolas"/>
                <a:cs typeface="Consolas"/>
                <a:sym typeface="Consolas"/>
              </a:rPr>
              <a:t>}</a:t>
            </a:r>
            <a:endParaRPr sz="1600" b="0" i="0" u="none" strike="noStrike" cap="none">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endParaRPr sz="1600" b="0" i="0" u="none" strike="noStrike" cap="none">
              <a:solidFill>
                <a:srgbClr val="7CAF3D"/>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chemeClr val="lt1"/>
                </a:solidFill>
                <a:latin typeface="Consolas"/>
                <a:ea typeface="Consolas"/>
                <a:cs typeface="Consolas"/>
                <a:sym typeface="Consolas"/>
              </a:rPr>
              <a:t>printProperty(</a:t>
            </a:r>
            <a:r>
              <a:rPr lang="it-IT" sz="1600" b="0" i="0" u="none" strike="noStrike" cap="none">
                <a:solidFill>
                  <a:srgbClr val="CE9178"/>
                </a:solidFill>
                <a:latin typeface="Consolas"/>
                <a:ea typeface="Consolas"/>
                <a:cs typeface="Consolas"/>
                <a:sym typeface="Consolas"/>
              </a:rPr>
              <a:t>"nome"</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58B9EC"/>
                </a:solidFill>
                <a:latin typeface="Consolas"/>
                <a:ea typeface="Consolas"/>
                <a:cs typeface="Consolas"/>
                <a:sym typeface="Consolas"/>
              </a:rPr>
              <a:t>frutto</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7CAF3D"/>
                </a:solidFill>
                <a:latin typeface="Consolas"/>
                <a:ea typeface="Consolas"/>
                <a:cs typeface="Consolas"/>
                <a:sym typeface="Consolas"/>
              </a:rPr>
              <a:t> // nome: "mela"</a:t>
            </a:r>
            <a:endParaRPr sz="1600" b="0" i="0" u="none" strike="noStrike" cap="none">
              <a:solidFill>
                <a:srgbClr val="7CAF3D"/>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endParaRPr sz="1600" b="0" i="0" u="none" strike="noStrike" cap="none">
              <a:solidFill>
                <a:srgbClr val="ABB2BF"/>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69ee1fa7e4_0_208"/>
          <p:cNvSpPr txBox="1">
            <a:spLocks noGrp="1"/>
          </p:cNvSpPr>
          <p:nvPr>
            <p:ph type="sldNum" idx="12"/>
          </p:nvPr>
        </p:nvSpPr>
        <p:spPr>
          <a:xfrm>
            <a:off x="8472458" y="6358007"/>
            <a:ext cx="548700" cy="5250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22</a:t>
            </a:fld>
            <a:endParaRPr/>
          </a:p>
        </p:txBody>
      </p:sp>
      <p:sp>
        <p:nvSpPr>
          <p:cNvPr id="225" name="Google Shape;225;g169ee1fa7e4_0_208"/>
          <p:cNvSpPr txBox="1">
            <a:spLocks noGrp="1"/>
          </p:cNvSpPr>
          <p:nvPr>
            <p:ph type="title"/>
          </p:nvPr>
        </p:nvSpPr>
        <p:spPr>
          <a:xfrm>
            <a:off x="311700" y="186184"/>
            <a:ext cx="8520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Accedere ai campi di un oggetto</a:t>
            </a:r>
            <a:endParaRPr/>
          </a:p>
        </p:txBody>
      </p:sp>
      <p:sp>
        <p:nvSpPr>
          <p:cNvPr id="226" name="Google Shape;226;g169ee1fa7e4_0_208"/>
          <p:cNvSpPr txBox="1">
            <a:spLocks noGrp="1"/>
          </p:cNvSpPr>
          <p:nvPr>
            <p:ph type="body" idx="1"/>
          </p:nvPr>
        </p:nvSpPr>
        <p:spPr>
          <a:xfrm>
            <a:off x="311150" y="1658938"/>
            <a:ext cx="8521800" cy="4444200"/>
          </a:xfrm>
          <a:prstGeom prst="rect">
            <a:avLst/>
          </a:prstGeom>
          <a:noFill/>
          <a:ln>
            <a:noFill/>
          </a:ln>
        </p:spPr>
        <p:txBody>
          <a:bodyPr spcFirstLastPara="1" wrap="square" lIns="91425" tIns="45700" rIns="91425" bIns="45700" anchor="t" anchorCtr="0">
            <a:normAutofit/>
          </a:bodyPr>
          <a:lstStyle/>
          <a:p>
            <a:pPr marL="457200" lvl="0" indent="-381000" algn="l" rtl="0">
              <a:lnSpc>
                <a:spcPct val="100000"/>
              </a:lnSpc>
              <a:spcBef>
                <a:spcPts val="600"/>
              </a:spcBef>
              <a:spcAft>
                <a:spcPts val="0"/>
              </a:spcAft>
              <a:buSzPts val="2400"/>
              <a:buChar char="•"/>
            </a:pPr>
            <a:r>
              <a:rPr lang="it-IT"/>
              <a:t>In TypeScript per accedere al tipo delle proprietà di un oggetto si possono usare </a:t>
            </a:r>
            <a:endParaRPr/>
          </a:p>
          <a:p>
            <a:pPr marL="914400" lvl="1" indent="-323850" algn="l" rtl="0">
              <a:lnSpc>
                <a:spcPct val="100000"/>
              </a:lnSpc>
              <a:spcBef>
                <a:spcPts val="0"/>
              </a:spcBef>
              <a:spcAft>
                <a:spcPts val="0"/>
              </a:spcAft>
              <a:buSzPts val="1500"/>
              <a:buChar char="o"/>
            </a:pPr>
            <a:r>
              <a:rPr lang="it-IT"/>
              <a:t>la forma indicizzata </a:t>
            </a:r>
            <a:endParaRPr/>
          </a:p>
          <a:p>
            <a:pPr marL="914400" lvl="1" indent="-323850" algn="l" rtl="0">
              <a:lnSpc>
                <a:spcPct val="100000"/>
              </a:lnSpc>
              <a:spcBef>
                <a:spcPts val="0"/>
              </a:spcBef>
              <a:spcAft>
                <a:spcPts val="0"/>
              </a:spcAft>
              <a:buSzPts val="1500"/>
              <a:buChar char="o"/>
            </a:pPr>
            <a:r>
              <a:rPr lang="it-IT"/>
              <a:t>l’operatore typeof </a:t>
            </a:r>
            <a:endParaRPr/>
          </a:p>
        </p:txBody>
      </p:sp>
      <p:sp>
        <p:nvSpPr>
          <p:cNvPr id="227" name="Google Shape;227;g169ee1fa7e4_0_208"/>
          <p:cNvSpPr txBox="1"/>
          <p:nvPr/>
        </p:nvSpPr>
        <p:spPr>
          <a:xfrm>
            <a:off x="684225" y="3208625"/>
            <a:ext cx="7788300" cy="2821800"/>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chemeClr val="lt1"/>
                </a:solidFill>
                <a:latin typeface="Consolas"/>
                <a:ea typeface="Consolas"/>
                <a:cs typeface="Consolas"/>
                <a:sym typeface="Consolas"/>
              </a:rPr>
              <a:t>interface</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5C07B"/>
                </a:solidFill>
                <a:latin typeface="Consolas"/>
                <a:ea typeface="Consolas"/>
                <a:cs typeface="Consolas"/>
                <a:sym typeface="Consolas"/>
              </a:rPr>
              <a:t>Pokemon </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06C75"/>
                </a:solidFill>
                <a:latin typeface="Consolas"/>
                <a:ea typeface="Consolas"/>
                <a:cs typeface="Consolas"/>
                <a:sym typeface="Consolas"/>
              </a:rPr>
              <a:t>ptype</a:t>
            </a:r>
            <a:r>
              <a:rPr lang="it-IT" sz="1600" b="0" i="0" u="none" strike="noStrike" cap="none">
                <a:solidFill>
                  <a:schemeClr val="lt1"/>
                </a:solidFill>
                <a:latin typeface="Consolas"/>
                <a:ea typeface="Consolas"/>
                <a:cs typeface="Consolas"/>
                <a:sym typeface="Consolas"/>
              </a:rPr>
              <a:t>: string, </a:t>
            </a:r>
            <a:r>
              <a:rPr lang="it-IT" sz="1600" b="0" i="0" u="none" strike="noStrike" cap="none">
                <a:solidFill>
                  <a:srgbClr val="E06C75"/>
                </a:solidFill>
                <a:latin typeface="Consolas"/>
                <a:ea typeface="Consolas"/>
                <a:cs typeface="Consolas"/>
                <a:sym typeface="Consolas"/>
              </a:rPr>
              <a:t>defense</a:t>
            </a:r>
            <a:r>
              <a:rPr lang="it-IT" sz="1600" b="0" i="0" u="none" strike="noStrike" cap="none">
                <a:solidFill>
                  <a:schemeClr val="lt1"/>
                </a:solidFill>
                <a:latin typeface="Consolas"/>
                <a:ea typeface="Consolas"/>
                <a:cs typeface="Consolas"/>
                <a:sym typeface="Consolas"/>
              </a:rPr>
              <a:t>: number, </a:t>
            </a:r>
            <a:r>
              <a:rPr lang="it-IT" sz="1600" b="0" i="0" u="none" strike="noStrike" cap="none">
                <a:solidFill>
                  <a:srgbClr val="E06C75"/>
                </a:solidFill>
                <a:latin typeface="Consolas"/>
                <a:ea typeface="Consolas"/>
                <a:cs typeface="Consolas"/>
                <a:sym typeface="Consolas"/>
              </a:rPr>
              <a:t>alive</a:t>
            </a:r>
            <a:r>
              <a:rPr lang="it-IT" sz="1600" b="0" i="0" u="none" strike="noStrike" cap="none">
                <a:solidFill>
                  <a:schemeClr val="lt1"/>
                </a:solidFill>
                <a:latin typeface="Consolas"/>
                <a:ea typeface="Consolas"/>
                <a:cs typeface="Consolas"/>
                <a:sym typeface="Consolas"/>
              </a:rPr>
              <a:t>: boolean }</a:t>
            </a:r>
            <a:endParaRPr sz="1600" b="0" i="0" u="none" strike="noStrike" cap="none">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endParaRPr sz="1600" b="0" i="0" u="none" strike="noStrike" cap="none">
              <a:solidFill>
                <a:srgbClr val="ABB2BF"/>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chemeClr val="lt1"/>
                </a:solidFill>
                <a:latin typeface="Consolas"/>
                <a:ea typeface="Consolas"/>
                <a:cs typeface="Consolas"/>
                <a:sym typeface="Consolas"/>
              </a:rPr>
              <a:t>type</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5C07B"/>
                </a:solidFill>
                <a:latin typeface="Consolas"/>
                <a:ea typeface="Consolas"/>
                <a:cs typeface="Consolas"/>
                <a:sym typeface="Consolas"/>
              </a:rPr>
              <a:t>T1 </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5C07B"/>
                </a:solidFill>
                <a:latin typeface="Consolas"/>
                <a:ea typeface="Consolas"/>
                <a:cs typeface="Consolas"/>
                <a:sym typeface="Consolas"/>
              </a:rPr>
              <a:t>Pokemon</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D6B579"/>
                </a:solidFill>
                <a:latin typeface="Consolas"/>
                <a:ea typeface="Consolas"/>
                <a:cs typeface="Consolas"/>
                <a:sym typeface="Consolas"/>
              </a:rPr>
              <a:t>"defense"</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7CAF3D"/>
                </a:solidFill>
                <a:latin typeface="Consolas"/>
                <a:ea typeface="Consolas"/>
                <a:cs typeface="Consolas"/>
                <a:sym typeface="Consolas"/>
              </a:rPr>
              <a:t>//number</a:t>
            </a:r>
            <a:endParaRPr sz="1600" b="0" i="0" u="none" strike="noStrike" cap="none">
              <a:solidFill>
                <a:srgbClr val="7CAF3D"/>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chemeClr val="lt1"/>
                </a:solidFill>
                <a:latin typeface="Consolas"/>
                <a:ea typeface="Consolas"/>
                <a:cs typeface="Consolas"/>
                <a:sym typeface="Consolas"/>
              </a:rPr>
              <a:t>type</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5C07B"/>
                </a:solidFill>
                <a:latin typeface="Consolas"/>
                <a:ea typeface="Consolas"/>
                <a:cs typeface="Consolas"/>
                <a:sym typeface="Consolas"/>
              </a:rPr>
              <a:t>T2 </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5C07B"/>
                </a:solidFill>
                <a:latin typeface="Consolas"/>
                <a:ea typeface="Consolas"/>
                <a:cs typeface="Consolas"/>
                <a:sym typeface="Consolas"/>
              </a:rPr>
              <a:t>Pokemon</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D6B579"/>
                </a:solidFill>
                <a:latin typeface="Consolas"/>
                <a:ea typeface="Consolas"/>
                <a:cs typeface="Consolas"/>
                <a:sym typeface="Consolas"/>
              </a:rPr>
              <a:t>"defense" </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D6B579"/>
                </a:solidFill>
                <a:latin typeface="Consolas"/>
                <a:ea typeface="Consolas"/>
                <a:cs typeface="Consolas"/>
                <a:sym typeface="Consolas"/>
              </a:rPr>
              <a:t>"alive"</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7CAF3D"/>
                </a:solidFill>
                <a:latin typeface="Consolas"/>
                <a:ea typeface="Consolas"/>
                <a:cs typeface="Consolas"/>
                <a:sym typeface="Consolas"/>
              </a:rPr>
              <a:t>//number | boolean</a:t>
            </a:r>
            <a:endParaRPr sz="1600" b="0" i="0" u="none" strike="noStrike" cap="none">
              <a:solidFill>
                <a:srgbClr val="7CAF3D"/>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chemeClr val="lt1"/>
                </a:solidFill>
                <a:latin typeface="Consolas"/>
                <a:ea typeface="Consolas"/>
                <a:cs typeface="Consolas"/>
                <a:sym typeface="Consolas"/>
              </a:rPr>
              <a:t>type</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5C07B"/>
                </a:solidFill>
                <a:latin typeface="Consolas"/>
                <a:ea typeface="Consolas"/>
                <a:cs typeface="Consolas"/>
                <a:sym typeface="Consolas"/>
              </a:rPr>
              <a:t>T3 </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5C07B"/>
                </a:solidFill>
                <a:latin typeface="Consolas"/>
                <a:ea typeface="Consolas"/>
                <a:cs typeface="Consolas"/>
                <a:sym typeface="Consolas"/>
              </a:rPr>
              <a:t>Pokemon</a:t>
            </a:r>
            <a:r>
              <a:rPr lang="it-IT" sz="1600" b="0" i="0" u="none" strike="noStrike" cap="none">
                <a:solidFill>
                  <a:schemeClr val="lt1"/>
                </a:solidFill>
                <a:latin typeface="Consolas"/>
                <a:ea typeface="Consolas"/>
                <a:cs typeface="Consolas"/>
                <a:sym typeface="Consolas"/>
              </a:rPr>
              <a:t>[keyof </a:t>
            </a:r>
            <a:r>
              <a:rPr lang="it-IT" sz="1600" b="0" i="0" u="none" strike="noStrike" cap="none">
                <a:solidFill>
                  <a:srgbClr val="E5C07B"/>
                </a:solidFill>
                <a:latin typeface="Consolas"/>
                <a:ea typeface="Consolas"/>
                <a:cs typeface="Consolas"/>
                <a:sym typeface="Consolas"/>
              </a:rPr>
              <a:t>Pokemon</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7CAF3D"/>
                </a:solidFill>
                <a:latin typeface="Consolas"/>
                <a:ea typeface="Consolas"/>
                <a:cs typeface="Consolas"/>
                <a:sym typeface="Consolas"/>
              </a:rPr>
              <a:t>//string | number | boolean</a:t>
            </a:r>
            <a:endParaRPr sz="1600" b="0" i="0" u="none" strike="noStrike" cap="none">
              <a:solidFill>
                <a:srgbClr val="7CAF3D"/>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endParaRPr sz="1600" b="0" i="0" u="none" strike="noStrike" cap="none">
              <a:solidFill>
                <a:srgbClr val="5C637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rgbClr val="7CAF3D"/>
                </a:solidFill>
                <a:latin typeface="Consolas"/>
                <a:ea typeface="Consolas"/>
                <a:cs typeface="Consolas"/>
                <a:sym typeface="Consolas"/>
              </a:rPr>
              <a:t>//Per indicizzare le chiavi di un oggetto si possono usare solo tipi, quindi anche type alias che in questo contesto prendono il nome di "lookup type"</a:t>
            </a:r>
            <a:endParaRPr sz="1600" b="0" i="0" u="none" strike="noStrike" cap="none">
              <a:solidFill>
                <a:srgbClr val="7CAF3D"/>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chemeClr val="lt1"/>
                </a:solidFill>
                <a:latin typeface="Consolas"/>
                <a:ea typeface="Consolas"/>
                <a:cs typeface="Consolas"/>
                <a:sym typeface="Consolas"/>
              </a:rPr>
              <a:t>type</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5C07B"/>
                </a:solidFill>
                <a:latin typeface="Consolas"/>
                <a:ea typeface="Consolas"/>
                <a:cs typeface="Consolas"/>
                <a:sym typeface="Consolas"/>
              </a:rPr>
              <a:t>key2 </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D6B579"/>
                </a:solidFill>
                <a:latin typeface="Consolas"/>
                <a:ea typeface="Consolas"/>
                <a:cs typeface="Consolas"/>
                <a:sym typeface="Consolas"/>
              </a:rPr>
              <a:t>"ptype"</a:t>
            </a:r>
            <a:r>
              <a:rPr lang="it-IT" sz="1600" b="0" i="0" u="none" strike="noStrike" cap="none">
                <a:solidFill>
                  <a:srgbClr val="ABB2BF"/>
                </a:solidFill>
                <a:latin typeface="Consolas"/>
                <a:ea typeface="Consolas"/>
                <a:cs typeface="Consolas"/>
                <a:sym typeface="Consolas"/>
              </a:rPr>
              <a:t>;</a:t>
            </a:r>
            <a:endParaRPr sz="1600" b="0" i="0" u="none" strike="noStrike" cap="none">
              <a:solidFill>
                <a:srgbClr val="ABB2BF"/>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chemeClr val="lt1"/>
                </a:solidFill>
                <a:latin typeface="Consolas"/>
                <a:ea typeface="Consolas"/>
                <a:cs typeface="Consolas"/>
                <a:sym typeface="Consolas"/>
              </a:rPr>
              <a:t>type</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5C07B"/>
                </a:solidFill>
                <a:latin typeface="Consolas"/>
                <a:ea typeface="Consolas"/>
                <a:cs typeface="Consolas"/>
                <a:sym typeface="Consolas"/>
              </a:rPr>
              <a:t>T4 </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5C07B"/>
                </a:solidFill>
                <a:latin typeface="Consolas"/>
                <a:ea typeface="Consolas"/>
                <a:cs typeface="Consolas"/>
                <a:sym typeface="Consolas"/>
              </a:rPr>
              <a:t>Pokemon</a:t>
            </a:r>
            <a:r>
              <a:rPr lang="it-IT" sz="1600" b="0" i="0" u="none" strike="noStrike" cap="none">
                <a:solidFill>
                  <a:srgbClr val="ABB2BF"/>
                </a:solidFill>
                <a:latin typeface="Consolas"/>
                <a:ea typeface="Consolas"/>
                <a:cs typeface="Consolas"/>
                <a:sym typeface="Consolas"/>
              </a:rPr>
              <a:t>[</a:t>
            </a:r>
            <a:r>
              <a:rPr lang="it-IT" sz="1600" b="0" i="0" u="none" strike="noStrike" cap="none">
                <a:solidFill>
                  <a:srgbClr val="E5C07B"/>
                </a:solidFill>
                <a:latin typeface="Consolas"/>
                <a:ea typeface="Consolas"/>
                <a:cs typeface="Consolas"/>
                <a:sym typeface="Consolas"/>
              </a:rPr>
              <a:t>key2</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7CAF3D"/>
                </a:solidFill>
                <a:latin typeface="Consolas"/>
                <a:ea typeface="Consolas"/>
                <a:cs typeface="Consolas"/>
                <a:sym typeface="Consolas"/>
              </a:rPr>
              <a:t>//string</a:t>
            </a:r>
            <a:endParaRPr sz="1600" b="0" i="0" u="none" strike="noStrike" cap="none">
              <a:solidFill>
                <a:srgbClr val="7CAF3D"/>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endParaRPr sz="1600" b="0" i="0" u="none" strike="noStrike" cap="none">
              <a:solidFill>
                <a:srgbClr val="ABB2BF"/>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169ee1fa7e4_0_149"/>
          <p:cNvSpPr txBox="1">
            <a:spLocks noGrp="1"/>
          </p:cNvSpPr>
          <p:nvPr>
            <p:ph type="sldNum" idx="12"/>
          </p:nvPr>
        </p:nvSpPr>
        <p:spPr>
          <a:xfrm>
            <a:off x="8472458" y="6358007"/>
            <a:ext cx="548700" cy="5250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23</a:t>
            </a:fld>
            <a:endParaRPr/>
          </a:p>
        </p:txBody>
      </p:sp>
      <p:sp>
        <p:nvSpPr>
          <p:cNvPr id="234" name="Google Shape;234;g169ee1fa7e4_0_149"/>
          <p:cNvSpPr txBox="1">
            <a:spLocks noGrp="1"/>
          </p:cNvSpPr>
          <p:nvPr>
            <p:ph type="title"/>
          </p:nvPr>
        </p:nvSpPr>
        <p:spPr>
          <a:xfrm>
            <a:off x="311700" y="186184"/>
            <a:ext cx="8520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Accedere ai campi di un oggetto</a:t>
            </a:r>
            <a:endParaRPr/>
          </a:p>
        </p:txBody>
      </p:sp>
      <p:sp>
        <p:nvSpPr>
          <p:cNvPr id="235" name="Google Shape;235;g169ee1fa7e4_0_149"/>
          <p:cNvSpPr txBox="1">
            <a:spLocks noGrp="1"/>
          </p:cNvSpPr>
          <p:nvPr>
            <p:ph type="body" idx="1"/>
          </p:nvPr>
        </p:nvSpPr>
        <p:spPr>
          <a:xfrm>
            <a:off x="311150" y="1658938"/>
            <a:ext cx="8521800" cy="4444200"/>
          </a:xfrm>
          <a:prstGeom prst="rect">
            <a:avLst/>
          </a:prstGeom>
          <a:noFill/>
          <a:ln>
            <a:noFill/>
          </a:ln>
        </p:spPr>
        <p:txBody>
          <a:bodyPr spcFirstLastPara="1" wrap="square" lIns="91425" tIns="45700" rIns="91425" bIns="45700" anchor="t" anchorCtr="0">
            <a:normAutofit/>
          </a:bodyPr>
          <a:lstStyle/>
          <a:p>
            <a:pPr marL="457200" lvl="0" indent="-381000" algn="l" rtl="0">
              <a:lnSpc>
                <a:spcPct val="100000"/>
              </a:lnSpc>
              <a:spcBef>
                <a:spcPts val="600"/>
              </a:spcBef>
              <a:spcAft>
                <a:spcPts val="0"/>
              </a:spcAft>
              <a:buSzPts val="2400"/>
              <a:buChar char="•"/>
            </a:pPr>
            <a:r>
              <a:rPr lang="it-IT"/>
              <a:t>L’operatore typeof agisce sui valori e si usa non solo per accedere al tipo delle proprietà di un oggetto, ma anche per ottenere il tipo di una variabile </a:t>
            </a:r>
            <a:endParaRPr/>
          </a:p>
          <a:p>
            <a:pPr marL="914400" lvl="1" indent="-323850" algn="l" rtl="0">
              <a:lnSpc>
                <a:spcPct val="100000"/>
              </a:lnSpc>
              <a:spcBef>
                <a:spcPts val="0"/>
              </a:spcBef>
              <a:spcAft>
                <a:spcPts val="0"/>
              </a:spcAft>
              <a:buSzPts val="1500"/>
              <a:buChar char="o"/>
            </a:pPr>
            <a:r>
              <a:rPr lang="it-IT"/>
              <a:t>e usarlo ad esempio per l’annotazione di tipo di un’altra variabile</a:t>
            </a:r>
            <a:endParaRPr/>
          </a:p>
        </p:txBody>
      </p:sp>
      <p:sp>
        <p:nvSpPr>
          <p:cNvPr id="236" name="Google Shape;236;g169ee1fa7e4_0_149"/>
          <p:cNvSpPr txBox="1"/>
          <p:nvPr/>
        </p:nvSpPr>
        <p:spPr>
          <a:xfrm>
            <a:off x="755750" y="3321450"/>
            <a:ext cx="7858200" cy="2621400"/>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rgbClr val="7CAF3D"/>
                </a:solidFill>
                <a:latin typeface="Consolas"/>
                <a:ea typeface="Consolas"/>
                <a:cs typeface="Consolas"/>
                <a:sym typeface="Consolas"/>
              </a:rPr>
              <a:t>//ACESSO A PROPPRIETA’ DI UN OGGETTO</a:t>
            </a:r>
            <a:endParaRPr sz="1600" b="0" i="0" u="none" strike="noStrike" cap="none">
              <a:solidFill>
                <a:srgbClr val="7CAF3D"/>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chemeClr val="lt1"/>
                </a:solidFill>
                <a:latin typeface="Consolas"/>
                <a:ea typeface="Consolas"/>
                <a:cs typeface="Consolas"/>
                <a:sym typeface="Consolas"/>
              </a:rPr>
              <a:t>let</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58B9EC"/>
                </a:solidFill>
                <a:latin typeface="Consolas"/>
                <a:ea typeface="Consolas"/>
                <a:cs typeface="Consolas"/>
                <a:sym typeface="Consolas"/>
              </a:rPr>
              <a:t>pokemon</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5C07B"/>
                </a:solidFill>
                <a:latin typeface="Consolas"/>
                <a:ea typeface="Consolas"/>
                <a:cs typeface="Consolas"/>
                <a:sym typeface="Consolas"/>
              </a:rPr>
              <a:t>Pokemon </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06C75"/>
                </a:solidFill>
                <a:latin typeface="Consolas"/>
                <a:ea typeface="Consolas"/>
                <a:cs typeface="Consolas"/>
                <a:sym typeface="Consolas"/>
              </a:rPr>
              <a:t>ptype</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D6B579"/>
                </a:solidFill>
                <a:latin typeface="Consolas"/>
                <a:ea typeface="Consolas"/>
                <a:cs typeface="Consolas"/>
                <a:sym typeface="Consolas"/>
              </a:rPr>
              <a:t>"fire" </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06C75"/>
                </a:solidFill>
                <a:latin typeface="Consolas"/>
                <a:ea typeface="Consolas"/>
                <a:cs typeface="Consolas"/>
                <a:sym typeface="Consolas"/>
              </a:rPr>
              <a:t>defense</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B48AE3"/>
                </a:solidFill>
                <a:latin typeface="Consolas"/>
                <a:ea typeface="Consolas"/>
                <a:cs typeface="Consolas"/>
                <a:sym typeface="Consolas"/>
              </a:rPr>
              <a:t>3 </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06C75"/>
                </a:solidFill>
                <a:latin typeface="Consolas"/>
                <a:ea typeface="Consolas"/>
                <a:cs typeface="Consolas"/>
                <a:sym typeface="Consolas"/>
              </a:rPr>
              <a:t>alive</a:t>
            </a:r>
            <a:r>
              <a:rPr lang="it-IT" sz="1600" b="0" i="0" u="none" strike="noStrike" cap="none">
                <a:solidFill>
                  <a:srgbClr val="ABB2BF"/>
                </a:solidFill>
                <a:latin typeface="Consolas"/>
                <a:ea typeface="Consolas"/>
                <a:cs typeface="Consolas"/>
                <a:sym typeface="Consolas"/>
              </a:rPr>
              <a:t>: true}</a:t>
            </a:r>
            <a:endParaRPr sz="1600" b="0" i="0" u="none" strike="noStrike" cap="none">
              <a:solidFill>
                <a:srgbClr val="ABB2BF"/>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endParaRPr sz="1600" b="0" i="0" u="none" strike="noStrike" cap="none">
              <a:solidFill>
                <a:srgbClr val="7CAF3D"/>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chemeClr val="lt1"/>
                </a:solidFill>
                <a:latin typeface="Consolas"/>
                <a:ea typeface="Consolas"/>
                <a:cs typeface="Consolas"/>
                <a:sym typeface="Consolas"/>
              </a:rPr>
              <a:t>let</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D6B579"/>
                </a:solidFill>
                <a:latin typeface="Consolas"/>
                <a:ea typeface="Consolas"/>
                <a:cs typeface="Consolas"/>
                <a:sym typeface="Consolas"/>
              </a:rPr>
              <a:t>p1</a:t>
            </a:r>
            <a:r>
              <a:rPr lang="it-IT" sz="1600" b="0" i="0" u="none" strike="noStrike" cap="none">
                <a:solidFill>
                  <a:schemeClr val="lt1"/>
                </a:solidFill>
                <a:latin typeface="Consolas"/>
                <a:ea typeface="Consolas"/>
                <a:cs typeface="Consolas"/>
                <a:sym typeface="Consolas"/>
              </a:rPr>
              <a:t>: string = </a:t>
            </a:r>
            <a:r>
              <a:rPr lang="it-IT" sz="1600" b="0" i="0" u="none" strike="noStrike" cap="none">
                <a:solidFill>
                  <a:srgbClr val="58B9EC"/>
                </a:solidFill>
                <a:latin typeface="Consolas"/>
                <a:ea typeface="Consolas"/>
                <a:cs typeface="Consolas"/>
                <a:sym typeface="Consolas"/>
              </a:rPr>
              <a:t>pokemon</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D6B579"/>
                </a:solidFill>
                <a:latin typeface="Consolas"/>
                <a:ea typeface="Consolas"/>
                <a:cs typeface="Consolas"/>
                <a:sym typeface="Consolas"/>
              </a:rPr>
              <a:t>"ptype"</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7CAF3D"/>
                </a:solidFill>
                <a:latin typeface="Consolas"/>
                <a:ea typeface="Consolas"/>
                <a:cs typeface="Consolas"/>
                <a:sym typeface="Consolas"/>
              </a:rPr>
              <a:t>//string</a:t>
            </a:r>
            <a:endParaRPr sz="1600" b="0" i="0" u="none" strike="noStrike" cap="none">
              <a:solidFill>
                <a:srgbClr val="ABB2BF"/>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chemeClr val="lt1"/>
                </a:solidFill>
                <a:latin typeface="Consolas"/>
                <a:ea typeface="Consolas"/>
                <a:cs typeface="Consolas"/>
                <a:sym typeface="Consolas"/>
              </a:rPr>
              <a:t>type</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5C07B"/>
                </a:solidFill>
                <a:latin typeface="Consolas"/>
                <a:ea typeface="Consolas"/>
                <a:cs typeface="Consolas"/>
                <a:sym typeface="Consolas"/>
              </a:rPr>
              <a:t>p2 </a:t>
            </a:r>
            <a:r>
              <a:rPr lang="it-IT" sz="1600" b="0" i="0" u="none" strike="noStrike" cap="none">
                <a:solidFill>
                  <a:schemeClr val="lt1"/>
                </a:solidFill>
                <a:latin typeface="Consolas"/>
                <a:ea typeface="Consolas"/>
                <a:cs typeface="Consolas"/>
                <a:sym typeface="Consolas"/>
              </a:rPr>
              <a:t>= typeof </a:t>
            </a:r>
            <a:r>
              <a:rPr lang="it-IT" sz="1600" b="0" i="0" u="none" strike="noStrike" cap="none">
                <a:solidFill>
                  <a:srgbClr val="58B9EC"/>
                </a:solidFill>
                <a:latin typeface="Consolas"/>
                <a:ea typeface="Consolas"/>
                <a:cs typeface="Consolas"/>
                <a:sym typeface="Consolas"/>
              </a:rPr>
              <a:t>pokemon</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E06C75"/>
                </a:solidFill>
                <a:latin typeface="Consolas"/>
                <a:ea typeface="Consolas"/>
                <a:cs typeface="Consolas"/>
                <a:sym typeface="Consolas"/>
              </a:rPr>
              <a:t>ptype </a:t>
            </a:r>
            <a:r>
              <a:rPr lang="it-IT" sz="1600" b="0" i="0" u="none" strike="noStrike" cap="none">
                <a:solidFill>
                  <a:srgbClr val="7CAF3D"/>
                </a:solidFill>
                <a:latin typeface="Consolas"/>
                <a:ea typeface="Consolas"/>
                <a:cs typeface="Consolas"/>
                <a:sym typeface="Consolas"/>
              </a:rPr>
              <a:t>//string </a:t>
            </a:r>
            <a:endParaRPr sz="1600" b="0" i="0" u="none" strike="noStrike" cap="none">
              <a:solidFill>
                <a:srgbClr val="7CAF3D"/>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endParaRPr sz="1600" b="0" i="0" u="none" strike="noStrike" cap="none">
              <a:solidFill>
                <a:srgbClr val="7CAF3D"/>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rgbClr val="7CAF3D"/>
                </a:solidFill>
                <a:latin typeface="Consolas"/>
                <a:ea typeface="Consolas"/>
                <a:cs typeface="Consolas"/>
                <a:sym typeface="Consolas"/>
              </a:rPr>
              <a:t>//ACCESSO AL TIPO DI UNA VARIABILE</a:t>
            </a:r>
            <a:endParaRPr sz="1600" b="0" i="0" u="none" strike="noStrike" cap="none">
              <a:solidFill>
                <a:srgbClr val="7CAF3D"/>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rgbClr val="569CD6"/>
                </a:solidFill>
                <a:latin typeface="Consolas"/>
                <a:ea typeface="Consolas"/>
                <a:cs typeface="Consolas"/>
                <a:sym typeface="Consolas"/>
              </a:rPr>
              <a:t>let</a:t>
            </a:r>
            <a:r>
              <a:rPr lang="it-IT" sz="1600" b="0" i="0" u="none" strike="noStrike" cap="none">
                <a:solidFill>
                  <a:srgbClr val="D4D4D4"/>
                </a:solidFill>
                <a:latin typeface="Consolas"/>
                <a:ea typeface="Consolas"/>
                <a:cs typeface="Consolas"/>
                <a:sym typeface="Consolas"/>
              </a:rPr>
              <a:t> </a:t>
            </a:r>
            <a:r>
              <a:rPr lang="it-IT" sz="1600" b="0" i="0" u="none" strike="noStrike" cap="none">
                <a:solidFill>
                  <a:srgbClr val="9CDCFE"/>
                </a:solidFill>
                <a:latin typeface="Consolas"/>
                <a:ea typeface="Consolas"/>
                <a:cs typeface="Consolas"/>
                <a:sym typeface="Consolas"/>
              </a:rPr>
              <a:t>attack</a:t>
            </a:r>
            <a:r>
              <a:rPr lang="it-IT" sz="1600" b="0" i="0" u="none" strike="noStrike" cap="none">
                <a:solidFill>
                  <a:srgbClr val="D4D4D4"/>
                </a:solidFill>
                <a:latin typeface="Consolas"/>
                <a:ea typeface="Consolas"/>
                <a:cs typeface="Consolas"/>
                <a:sym typeface="Consolas"/>
              </a:rPr>
              <a:t>: </a:t>
            </a:r>
            <a:r>
              <a:rPr lang="it-IT" sz="1600" b="0" i="0" u="none" strike="noStrike" cap="none">
                <a:solidFill>
                  <a:srgbClr val="4EC9B0"/>
                </a:solidFill>
                <a:latin typeface="Consolas"/>
                <a:ea typeface="Consolas"/>
                <a:cs typeface="Consolas"/>
                <a:sym typeface="Consolas"/>
              </a:rPr>
              <a:t>number</a:t>
            </a:r>
            <a:r>
              <a:rPr lang="it-IT" sz="1600" b="0" i="0" u="none" strike="noStrike" cap="none">
                <a:solidFill>
                  <a:srgbClr val="D4D4D4"/>
                </a:solidFill>
                <a:latin typeface="Consolas"/>
                <a:ea typeface="Consolas"/>
                <a:cs typeface="Consolas"/>
                <a:sym typeface="Consolas"/>
              </a:rPr>
              <a:t> </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D4D4D4"/>
                </a:solidFill>
                <a:latin typeface="Consolas"/>
                <a:ea typeface="Consolas"/>
                <a:cs typeface="Consolas"/>
                <a:sym typeface="Consolas"/>
              </a:rPr>
              <a:t> </a:t>
            </a:r>
            <a:r>
              <a:rPr lang="it-IT" sz="1600" b="0" i="0" u="none" strike="noStrike" cap="none">
                <a:solidFill>
                  <a:srgbClr val="B5CEA8"/>
                </a:solidFill>
                <a:latin typeface="Consolas"/>
                <a:ea typeface="Consolas"/>
                <a:cs typeface="Consolas"/>
                <a:sym typeface="Consolas"/>
              </a:rPr>
              <a:t>4</a:t>
            </a:r>
            <a:r>
              <a:rPr lang="it-IT" sz="1600" b="0" i="0" u="none" strike="noStrike" cap="none">
                <a:solidFill>
                  <a:srgbClr val="D4D4D4"/>
                </a:solidFill>
                <a:latin typeface="Consolas"/>
                <a:ea typeface="Consolas"/>
                <a:cs typeface="Consolas"/>
                <a:sym typeface="Consolas"/>
              </a:rPr>
              <a:t>;</a:t>
            </a:r>
            <a:endParaRPr sz="16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rgbClr val="569CD6"/>
                </a:solidFill>
                <a:latin typeface="Consolas"/>
                <a:ea typeface="Consolas"/>
                <a:cs typeface="Consolas"/>
                <a:sym typeface="Consolas"/>
              </a:rPr>
              <a:t>let</a:t>
            </a:r>
            <a:r>
              <a:rPr lang="it-IT" sz="1600" b="0" i="0" u="none" strike="noStrike" cap="none">
                <a:solidFill>
                  <a:srgbClr val="D4D4D4"/>
                </a:solidFill>
                <a:latin typeface="Consolas"/>
                <a:ea typeface="Consolas"/>
                <a:cs typeface="Consolas"/>
                <a:sym typeface="Consolas"/>
              </a:rPr>
              <a:t> </a:t>
            </a:r>
            <a:r>
              <a:rPr lang="it-IT" sz="1600" b="0" i="0" u="none" strike="noStrike" cap="none">
                <a:solidFill>
                  <a:srgbClr val="9CDCFE"/>
                </a:solidFill>
                <a:latin typeface="Consolas"/>
                <a:ea typeface="Consolas"/>
                <a:cs typeface="Consolas"/>
                <a:sym typeface="Consolas"/>
              </a:rPr>
              <a:t>b</a:t>
            </a:r>
            <a:r>
              <a:rPr lang="it-IT" sz="1600" b="0" i="0" u="none" strike="noStrike" cap="none">
                <a:solidFill>
                  <a:srgbClr val="D4D4D4"/>
                </a:solidFill>
                <a:latin typeface="Consolas"/>
                <a:ea typeface="Consolas"/>
                <a:cs typeface="Consolas"/>
                <a:sym typeface="Consolas"/>
              </a:rPr>
              <a:t>: </a:t>
            </a:r>
            <a:r>
              <a:rPr lang="it-IT" sz="1600" b="0" i="0" u="none" strike="noStrike" cap="none">
                <a:solidFill>
                  <a:srgbClr val="569CD6"/>
                </a:solidFill>
                <a:latin typeface="Consolas"/>
                <a:ea typeface="Consolas"/>
                <a:cs typeface="Consolas"/>
                <a:sym typeface="Consolas"/>
              </a:rPr>
              <a:t>typeof</a:t>
            </a:r>
            <a:r>
              <a:rPr lang="it-IT" sz="1600" b="0" i="0" u="none" strike="noStrike" cap="none">
                <a:solidFill>
                  <a:srgbClr val="D4D4D4"/>
                </a:solidFill>
                <a:latin typeface="Consolas"/>
                <a:ea typeface="Consolas"/>
                <a:cs typeface="Consolas"/>
                <a:sym typeface="Consolas"/>
              </a:rPr>
              <a:t> </a:t>
            </a:r>
            <a:r>
              <a:rPr lang="it-IT" sz="1600" b="0" i="0" u="none" strike="noStrike" cap="none">
                <a:solidFill>
                  <a:srgbClr val="9CDCFE"/>
                </a:solidFill>
                <a:latin typeface="Consolas"/>
                <a:ea typeface="Consolas"/>
                <a:cs typeface="Consolas"/>
                <a:sym typeface="Consolas"/>
              </a:rPr>
              <a:t>attack</a:t>
            </a:r>
            <a:r>
              <a:rPr lang="it-IT" sz="1600" b="0" i="0" u="none" strike="noStrike" cap="none">
                <a:solidFill>
                  <a:srgbClr val="D4D4D4"/>
                </a:solidFill>
                <a:latin typeface="Consolas"/>
                <a:ea typeface="Consolas"/>
                <a:cs typeface="Consolas"/>
                <a:sym typeface="Consolas"/>
              </a:rPr>
              <a:t> </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D4D4D4"/>
                </a:solidFill>
                <a:latin typeface="Consolas"/>
                <a:ea typeface="Consolas"/>
                <a:cs typeface="Consolas"/>
                <a:sym typeface="Consolas"/>
              </a:rPr>
              <a:t> </a:t>
            </a:r>
            <a:r>
              <a:rPr lang="it-IT" sz="1600" b="0" i="0" u="none" strike="noStrike" cap="none">
                <a:solidFill>
                  <a:srgbClr val="B5CEA8"/>
                </a:solidFill>
                <a:latin typeface="Consolas"/>
                <a:ea typeface="Consolas"/>
                <a:cs typeface="Consolas"/>
                <a:sym typeface="Consolas"/>
              </a:rPr>
              <a:t>3</a:t>
            </a:r>
            <a:endParaRPr sz="1600" b="0" i="0" u="none" strike="noStrike" cap="none">
              <a:solidFill>
                <a:srgbClr val="7CAF3D"/>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0"/>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24</a:t>
            </a:fld>
            <a:endParaRPr/>
          </a:p>
        </p:txBody>
      </p:sp>
      <p:sp>
        <p:nvSpPr>
          <p:cNvPr id="243" name="Google Shape;243;p10"/>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Modificare un oggetto</a:t>
            </a:r>
            <a:endParaRPr/>
          </a:p>
        </p:txBody>
      </p:sp>
      <p:sp>
        <p:nvSpPr>
          <p:cNvPr id="244" name="Google Shape;244;p10"/>
          <p:cNvSpPr txBox="1">
            <a:spLocks noGrp="1"/>
          </p:cNvSpPr>
          <p:nvPr>
            <p:ph type="body" idx="1"/>
          </p:nvPr>
        </p:nvSpPr>
        <p:spPr>
          <a:xfrm>
            <a:off x="311150" y="1658938"/>
            <a:ext cx="8521700" cy="4524375"/>
          </a:xfrm>
          <a:prstGeom prst="rect">
            <a:avLst/>
          </a:prstGeom>
          <a:noFill/>
          <a:ln>
            <a:noFill/>
          </a:ln>
        </p:spPr>
        <p:txBody>
          <a:bodyPr spcFirstLastPara="1" wrap="square" lIns="91425" tIns="45700" rIns="91425" bIns="45700" anchor="t" anchorCtr="0">
            <a:normAutofit/>
          </a:bodyPr>
          <a:lstStyle/>
          <a:p>
            <a:pPr marL="269875" lvl="0" indent="-269875" algn="l" rtl="0">
              <a:lnSpc>
                <a:spcPct val="100000"/>
              </a:lnSpc>
              <a:spcBef>
                <a:spcPts val="0"/>
              </a:spcBef>
              <a:spcAft>
                <a:spcPts val="0"/>
              </a:spcAft>
              <a:buSzPts val="2200"/>
              <a:buChar char="•"/>
            </a:pPr>
            <a:r>
              <a:rPr lang="it-IT" sz="2200"/>
              <a:t>Come nel caso dell'accesso ai valori, per operare aggiunta o rimozione sulle proprietà di un oggetto si può utilizzare sia la forma letterale che quella indicizzata</a:t>
            </a:r>
            <a:endParaRPr sz="2200"/>
          </a:p>
          <a:p>
            <a:pPr marL="541337" lvl="1" indent="-225425" algn="l" rtl="0">
              <a:lnSpc>
                <a:spcPct val="100000"/>
              </a:lnSpc>
              <a:spcBef>
                <a:spcPts val="0"/>
              </a:spcBef>
              <a:spcAft>
                <a:spcPts val="0"/>
              </a:spcAft>
              <a:buSzPts val="1800"/>
              <a:buChar char="o"/>
            </a:pPr>
            <a:r>
              <a:rPr lang="it-IT" sz="1800"/>
              <a:t>In TypeScript è possibile rimuovere da un oggetto solo le proprietà opzionali, per non violare i vincoli imposti dal tipo</a:t>
            </a:r>
            <a:endParaRPr sz="1800"/>
          </a:p>
          <a:p>
            <a:pPr marL="541337" lvl="1" indent="-225425" algn="l" rtl="0">
              <a:lnSpc>
                <a:spcPct val="100000"/>
              </a:lnSpc>
              <a:spcBef>
                <a:spcPts val="0"/>
              </a:spcBef>
              <a:spcAft>
                <a:spcPts val="0"/>
              </a:spcAft>
              <a:buSzPts val="1800"/>
              <a:buChar char="o"/>
            </a:pPr>
            <a:r>
              <a:rPr lang="it-IT" sz="1800"/>
              <a:t>Questo controllo è fatto staticamente in fase di compilazione: può essere aggirato</a:t>
            </a:r>
            <a:endParaRPr sz="1800"/>
          </a:p>
        </p:txBody>
      </p:sp>
      <p:sp>
        <p:nvSpPr>
          <p:cNvPr id="245" name="Google Shape;245;p10"/>
          <p:cNvSpPr txBox="1"/>
          <p:nvPr/>
        </p:nvSpPr>
        <p:spPr>
          <a:xfrm>
            <a:off x="581550" y="3774275"/>
            <a:ext cx="7980900" cy="2296916"/>
          </a:xfrm>
          <a:prstGeom prst="rect">
            <a:avLst/>
          </a:prstGeom>
          <a:solidFill>
            <a:srgbClr val="262626"/>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chemeClr val="lt1"/>
                </a:solidFill>
                <a:latin typeface="Consolas"/>
                <a:ea typeface="Consolas"/>
                <a:cs typeface="Consolas"/>
                <a:sym typeface="Consolas"/>
              </a:rPr>
              <a:t>interface</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5C07B"/>
                </a:solidFill>
                <a:latin typeface="Consolas"/>
                <a:ea typeface="Consolas"/>
                <a:cs typeface="Consolas"/>
                <a:sym typeface="Consolas"/>
              </a:rPr>
              <a:t>Studente </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06C75"/>
                </a:solidFill>
                <a:latin typeface="Consolas"/>
                <a:ea typeface="Consolas"/>
                <a:cs typeface="Consolas"/>
                <a:sym typeface="Consolas"/>
              </a:rPr>
              <a:t>nome</a:t>
            </a:r>
            <a:r>
              <a:rPr lang="it-IT" sz="1600" b="0" i="0" u="none" strike="noStrike" cap="none">
                <a:solidFill>
                  <a:srgbClr val="E06B75"/>
                </a:solidFill>
                <a:latin typeface="Consolas"/>
                <a:ea typeface="Consolas"/>
                <a:cs typeface="Consolas"/>
                <a:sym typeface="Consolas"/>
              </a:rPr>
              <a:t>?</a:t>
            </a:r>
            <a:r>
              <a:rPr lang="it-IT" sz="1600" b="0" i="0" u="none" strike="noStrike" cap="none">
                <a:solidFill>
                  <a:schemeClr val="lt1"/>
                </a:solidFill>
                <a:latin typeface="Consolas"/>
                <a:ea typeface="Consolas"/>
                <a:cs typeface="Consolas"/>
                <a:sym typeface="Consolas"/>
              </a:rPr>
              <a:t>: string, </a:t>
            </a:r>
            <a:r>
              <a:rPr lang="it-IT" sz="1600" b="0" i="0" u="none" strike="noStrike" cap="none">
                <a:solidFill>
                  <a:srgbClr val="E06C75"/>
                </a:solidFill>
                <a:latin typeface="Consolas"/>
                <a:ea typeface="Consolas"/>
                <a:cs typeface="Consolas"/>
                <a:sym typeface="Consolas"/>
              </a:rPr>
              <a:t>età</a:t>
            </a:r>
            <a:r>
              <a:rPr lang="it-IT" sz="1600" b="0" i="0" u="none" strike="noStrike" cap="none">
                <a:solidFill>
                  <a:schemeClr val="lt1"/>
                </a:solidFill>
                <a:latin typeface="Consolas"/>
                <a:ea typeface="Consolas"/>
                <a:cs typeface="Consolas"/>
                <a:sym typeface="Consolas"/>
              </a:rPr>
              <a:t>: number, </a:t>
            </a:r>
            <a:r>
              <a:rPr lang="it-IT" sz="1600" b="0" i="0" u="none" strike="noStrike" cap="none">
                <a:solidFill>
                  <a:srgbClr val="E06C75"/>
                </a:solidFill>
                <a:latin typeface="Consolas"/>
                <a:ea typeface="Consolas"/>
                <a:cs typeface="Consolas"/>
                <a:sym typeface="Consolas"/>
              </a:rPr>
              <a:t>attivo</a:t>
            </a:r>
            <a:r>
              <a:rPr lang="it-IT" sz="1600" b="0" i="0" u="none" strike="noStrike" cap="none">
                <a:solidFill>
                  <a:schemeClr val="lt1"/>
                </a:solidFill>
                <a:latin typeface="Consolas"/>
                <a:ea typeface="Consolas"/>
                <a:cs typeface="Consolas"/>
                <a:sym typeface="Consolas"/>
              </a:rPr>
              <a:t>: boolean }</a:t>
            </a:r>
            <a:endParaRPr sz="1600" b="0" i="0" u="none" strike="noStrike" cap="none">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chemeClr val="lt1"/>
                </a:solidFill>
                <a:latin typeface="Consolas"/>
                <a:ea typeface="Consolas"/>
                <a:cs typeface="Consolas"/>
                <a:sym typeface="Consolas"/>
              </a:rPr>
              <a:t>let</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58B9EC"/>
                </a:solidFill>
                <a:latin typeface="Consolas"/>
                <a:ea typeface="Consolas"/>
                <a:cs typeface="Consolas"/>
                <a:sym typeface="Consolas"/>
              </a:rPr>
              <a:t>studente</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5C07B"/>
                </a:solidFill>
                <a:latin typeface="Consolas"/>
                <a:ea typeface="Consolas"/>
                <a:cs typeface="Consolas"/>
                <a:sym typeface="Consolas"/>
              </a:rPr>
              <a:t>Studente </a:t>
            </a:r>
            <a:r>
              <a:rPr lang="it-IT" sz="1600" b="0" i="0" u="none" strike="noStrike" cap="none">
                <a:solidFill>
                  <a:schemeClr val="lt1"/>
                </a:solidFill>
                <a:latin typeface="Consolas"/>
                <a:ea typeface="Consolas"/>
                <a:cs typeface="Consolas"/>
                <a:sym typeface="Consolas"/>
              </a:rPr>
              <a:t>= { </a:t>
            </a:r>
            <a:r>
              <a:rPr lang="it-IT" sz="1600" b="0" i="0" u="none" strike="noStrike" cap="none">
                <a:solidFill>
                  <a:srgbClr val="E06C75"/>
                </a:solidFill>
                <a:latin typeface="Consolas"/>
                <a:ea typeface="Consolas"/>
                <a:cs typeface="Consolas"/>
                <a:sym typeface="Consolas"/>
              </a:rPr>
              <a:t>nome </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D6B579"/>
                </a:solidFill>
                <a:latin typeface="Consolas"/>
                <a:ea typeface="Consolas"/>
                <a:cs typeface="Consolas"/>
                <a:sym typeface="Consolas"/>
              </a:rPr>
              <a:t>"Maria"</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06C75"/>
                </a:solidFill>
                <a:latin typeface="Consolas"/>
                <a:ea typeface="Consolas"/>
                <a:cs typeface="Consolas"/>
                <a:sym typeface="Consolas"/>
              </a:rPr>
              <a:t>età</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B48AE3"/>
                </a:solidFill>
                <a:latin typeface="Consolas"/>
                <a:ea typeface="Consolas"/>
                <a:cs typeface="Consolas"/>
                <a:sym typeface="Consolas"/>
              </a:rPr>
              <a:t>25</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E06C75"/>
                </a:solidFill>
                <a:latin typeface="Consolas"/>
                <a:ea typeface="Consolas"/>
                <a:cs typeface="Consolas"/>
                <a:sym typeface="Consolas"/>
              </a:rPr>
              <a:t>attivo</a:t>
            </a:r>
            <a:r>
              <a:rPr lang="it-IT" sz="1600" b="0" i="0" u="none" strike="noStrike" cap="none">
                <a:solidFill>
                  <a:schemeClr val="lt1"/>
                </a:solidFill>
                <a:latin typeface="Consolas"/>
                <a:ea typeface="Consolas"/>
                <a:cs typeface="Consolas"/>
                <a:sym typeface="Consolas"/>
              </a:rPr>
              <a:t>: true }</a:t>
            </a:r>
            <a:endParaRPr sz="1600" b="0" i="0" u="none" strike="noStrike" cap="none">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rgbClr val="58B9EC"/>
                </a:solidFill>
                <a:latin typeface="Consolas"/>
                <a:ea typeface="Consolas"/>
                <a:cs typeface="Consolas"/>
                <a:sym typeface="Consolas"/>
              </a:rPr>
              <a:t>studente</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D6B579"/>
                </a:solidFill>
                <a:latin typeface="Consolas"/>
                <a:ea typeface="Consolas"/>
                <a:cs typeface="Consolas"/>
                <a:sym typeface="Consolas"/>
              </a:rPr>
              <a:t>"nome"</a:t>
            </a:r>
            <a:r>
              <a:rPr lang="it-IT" sz="1600" b="0" i="0" u="none" strike="noStrike" cap="none">
                <a:solidFill>
                  <a:schemeClr val="lt1"/>
                </a:solidFill>
                <a:latin typeface="Consolas"/>
                <a:ea typeface="Consolas"/>
                <a:cs typeface="Consolas"/>
                <a:sym typeface="Consolas"/>
              </a:rPr>
              <a:t>] = </a:t>
            </a:r>
            <a:r>
              <a:rPr lang="it-IT" sz="1600" b="0" i="0" u="none" strike="noStrike" cap="none">
                <a:solidFill>
                  <a:srgbClr val="D6B579"/>
                </a:solidFill>
                <a:latin typeface="Consolas"/>
                <a:ea typeface="Consolas"/>
                <a:cs typeface="Consolas"/>
                <a:sym typeface="Consolas"/>
              </a:rPr>
              <a:t>"Elena"</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7CAF3D"/>
                </a:solidFill>
                <a:latin typeface="Consolas"/>
                <a:ea typeface="Consolas"/>
                <a:cs typeface="Consolas"/>
                <a:sym typeface="Consolas"/>
              </a:rPr>
              <a:t>//aggiunta o modifica</a:t>
            </a:r>
            <a:endParaRPr sz="1600" b="0" i="0" u="none" strike="noStrike" cap="none">
              <a:solidFill>
                <a:srgbClr val="ABB2BF"/>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rgbClr val="58B9EC"/>
                </a:solidFill>
                <a:latin typeface="Consolas"/>
                <a:ea typeface="Consolas"/>
                <a:cs typeface="Consolas"/>
                <a:sym typeface="Consolas"/>
              </a:rPr>
              <a:t>studente</a:t>
            </a:r>
            <a:r>
              <a:rPr lang="it-IT" sz="1600" b="0" i="0" u="none" strike="noStrike" cap="none">
                <a:solidFill>
                  <a:srgbClr val="ABB2BF"/>
                </a:solidFill>
                <a:latin typeface="Consolas"/>
                <a:ea typeface="Consolas"/>
                <a:cs typeface="Consolas"/>
                <a:sym typeface="Consolas"/>
              </a:rPr>
              <a:t>.</a:t>
            </a:r>
            <a:r>
              <a:rPr lang="it-IT" sz="1600" b="0" i="0" u="none" strike="noStrike" cap="none">
                <a:solidFill>
                  <a:srgbClr val="E06C75"/>
                </a:solidFill>
                <a:latin typeface="Consolas"/>
                <a:ea typeface="Consolas"/>
                <a:cs typeface="Consolas"/>
                <a:sym typeface="Consolas"/>
              </a:rPr>
              <a:t>età </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B48AE3"/>
                </a:solidFill>
                <a:latin typeface="Consolas"/>
                <a:ea typeface="Consolas"/>
                <a:cs typeface="Consolas"/>
                <a:sym typeface="Consolas"/>
              </a:rPr>
              <a:t>20</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7CAF3D"/>
                </a:solidFill>
                <a:latin typeface="Consolas"/>
                <a:ea typeface="Consolas"/>
                <a:cs typeface="Consolas"/>
                <a:sym typeface="Consolas"/>
              </a:rPr>
              <a:t>//modifica (età non è opzionale)</a:t>
            </a:r>
            <a:endParaRPr sz="1600" b="0" i="0" u="none" strike="noStrike" cap="none">
              <a:solidFill>
                <a:srgbClr val="7CAF3D"/>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endParaRPr sz="1600" b="0" i="0" u="none" strike="noStrike" cap="none">
              <a:solidFill>
                <a:srgbClr val="7CAF3D"/>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chemeClr val="lt1"/>
                </a:solidFill>
                <a:latin typeface="Consolas"/>
                <a:ea typeface="Consolas"/>
                <a:cs typeface="Consolas"/>
                <a:sym typeface="Consolas"/>
              </a:rPr>
              <a:t>delete</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58B9EC"/>
                </a:solidFill>
                <a:latin typeface="Consolas"/>
                <a:ea typeface="Consolas"/>
                <a:cs typeface="Consolas"/>
                <a:sym typeface="Consolas"/>
              </a:rPr>
              <a:t>studente</a:t>
            </a:r>
            <a:r>
              <a:rPr lang="it-IT" sz="1600" b="0" i="0" u="none" strike="noStrike" cap="none">
                <a:solidFill>
                  <a:srgbClr val="ABB2BF"/>
                </a:solidFill>
                <a:latin typeface="Consolas"/>
                <a:ea typeface="Consolas"/>
                <a:cs typeface="Consolas"/>
                <a:sym typeface="Consolas"/>
              </a:rPr>
              <a:t>.</a:t>
            </a:r>
            <a:r>
              <a:rPr lang="it-IT" sz="1600" b="0" i="0" u="none" strike="noStrike" cap="none">
                <a:solidFill>
                  <a:srgbClr val="E06C75"/>
                </a:solidFill>
                <a:latin typeface="Consolas"/>
                <a:ea typeface="Consolas"/>
                <a:cs typeface="Consolas"/>
                <a:sym typeface="Consolas"/>
              </a:rPr>
              <a:t>nome</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7CAF3D"/>
                </a:solidFill>
                <a:latin typeface="Consolas"/>
                <a:ea typeface="Consolas"/>
                <a:cs typeface="Consolas"/>
                <a:sym typeface="Consolas"/>
              </a:rPr>
              <a:t>// Eliminazione</a:t>
            </a:r>
            <a:endParaRPr sz="1600" b="0" i="0" u="none" strike="noStrike" cap="none">
              <a:solidFill>
                <a:srgbClr val="7CAF3D"/>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chemeClr val="lt1"/>
                </a:solidFill>
                <a:latin typeface="Consolas"/>
                <a:ea typeface="Consolas"/>
                <a:cs typeface="Consolas"/>
                <a:sym typeface="Consolas"/>
              </a:rPr>
              <a:t>delete</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58B9EC"/>
                </a:solidFill>
                <a:latin typeface="Consolas"/>
                <a:ea typeface="Consolas"/>
                <a:cs typeface="Consolas"/>
                <a:sym typeface="Consolas"/>
              </a:rPr>
              <a:t>studente</a:t>
            </a:r>
            <a:r>
              <a:rPr lang="it-IT" sz="1600" b="0" i="0" u="none" strike="noStrike" cap="none">
                <a:solidFill>
                  <a:srgbClr val="ABB2BF"/>
                </a:solidFill>
                <a:latin typeface="Consolas"/>
                <a:ea typeface="Consolas"/>
                <a:cs typeface="Consolas"/>
                <a:sym typeface="Consolas"/>
              </a:rPr>
              <a:t>.</a:t>
            </a:r>
            <a:r>
              <a:rPr lang="it-IT" sz="1600" b="0" i="0" u="none" strike="noStrike" cap="none">
                <a:solidFill>
                  <a:srgbClr val="E06C75"/>
                </a:solidFill>
                <a:latin typeface="Consolas"/>
                <a:ea typeface="Consolas"/>
                <a:cs typeface="Consolas"/>
                <a:sym typeface="Consolas"/>
              </a:rPr>
              <a:t>attivo</a:t>
            </a:r>
            <a:r>
              <a:rPr lang="it-IT" sz="1600" b="0" i="0" u="none" strike="noStrike" cap="none">
                <a:solidFill>
                  <a:srgbClr val="ABB2BF"/>
                </a:solidFill>
                <a:latin typeface="Consolas"/>
                <a:ea typeface="Consolas"/>
                <a:cs typeface="Consolas"/>
                <a:sym typeface="Consolas"/>
              </a:rPr>
              <a:t>; </a:t>
            </a:r>
            <a:r>
              <a:rPr lang="it-IT" sz="1600" b="0" i="0" u="none" strike="noStrike" cap="none">
                <a:solidFill>
                  <a:srgbClr val="7CAF3D"/>
                </a:solidFill>
                <a:latin typeface="Consolas"/>
                <a:ea typeface="Consolas"/>
                <a:cs typeface="Consolas"/>
                <a:sym typeface="Consolas"/>
              </a:rPr>
              <a:t>// ERRORE: </a:t>
            </a:r>
            <a:br>
              <a:rPr lang="it-IT" sz="1600" b="0" i="0" u="none" strike="noStrike" cap="none">
                <a:solidFill>
                  <a:srgbClr val="7CAF3D"/>
                </a:solidFill>
                <a:latin typeface="Consolas"/>
                <a:ea typeface="Consolas"/>
                <a:cs typeface="Consolas"/>
                <a:sym typeface="Consolas"/>
              </a:rPr>
            </a:br>
            <a:r>
              <a:rPr lang="it-IT" sz="1600" b="0" i="0" u="none" strike="noStrike" cap="none">
                <a:solidFill>
                  <a:srgbClr val="7CAF3D"/>
                </a:solidFill>
                <a:latin typeface="Consolas"/>
                <a:ea typeface="Consolas"/>
                <a:cs typeface="Consolas"/>
                <a:sym typeface="Consolas"/>
              </a:rPr>
              <a:t>             // The operand of a 'delete' operator must be optional.</a:t>
            </a:r>
            <a:endParaRPr sz="1600" b="0" i="0" u="none" strike="noStrike" cap="none">
              <a:solidFill>
                <a:srgbClr val="7CAF3D"/>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1"/>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25</a:t>
            </a:fld>
            <a:endParaRPr/>
          </a:p>
        </p:txBody>
      </p:sp>
      <p:sp>
        <p:nvSpPr>
          <p:cNvPr id="251" name="Google Shape;251;p11"/>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Object destructuring</a:t>
            </a:r>
            <a:endParaRPr/>
          </a:p>
        </p:txBody>
      </p:sp>
      <p:sp>
        <p:nvSpPr>
          <p:cNvPr id="252" name="Google Shape;252;p11"/>
          <p:cNvSpPr txBox="1">
            <a:spLocks noGrp="1"/>
          </p:cNvSpPr>
          <p:nvPr>
            <p:ph type="body" idx="1"/>
          </p:nvPr>
        </p:nvSpPr>
        <p:spPr>
          <a:xfrm>
            <a:off x="311150" y="1658938"/>
            <a:ext cx="8521700" cy="4524375"/>
          </a:xfrm>
          <a:prstGeom prst="rect">
            <a:avLst/>
          </a:prstGeom>
          <a:noFill/>
          <a:ln>
            <a:noFill/>
          </a:ln>
        </p:spPr>
        <p:txBody>
          <a:bodyPr spcFirstLastPara="1" wrap="square" lIns="91425" tIns="45700" rIns="91425" bIns="45700" anchor="t" anchorCtr="0">
            <a:normAutofit/>
          </a:bodyPr>
          <a:lstStyle/>
          <a:p>
            <a:pPr marL="457200" lvl="0" indent="-381000" algn="l" rtl="0">
              <a:lnSpc>
                <a:spcPct val="100000"/>
              </a:lnSpc>
              <a:spcBef>
                <a:spcPts val="600"/>
              </a:spcBef>
              <a:spcAft>
                <a:spcPts val="0"/>
              </a:spcAft>
              <a:buSzPts val="2400"/>
              <a:buChar char="•"/>
            </a:pPr>
            <a:r>
              <a:rPr lang="it-IT"/>
              <a:t>Dato un oggetto, è possibile accedere ad un insieme dei valori contenuti nelle sue chiavi utilizzando la sintassi di destrutturazione</a:t>
            </a:r>
            <a:endParaRPr/>
          </a:p>
          <a:p>
            <a:pPr marL="914400" lvl="1" indent="-323850" algn="l" rtl="0">
              <a:lnSpc>
                <a:spcPct val="100000"/>
              </a:lnSpc>
              <a:spcBef>
                <a:spcPts val="0"/>
              </a:spcBef>
              <a:spcAft>
                <a:spcPts val="0"/>
              </a:spcAft>
              <a:buSzPts val="1500"/>
              <a:buFont typeface="Arial"/>
              <a:buChar char="•"/>
            </a:pPr>
            <a:r>
              <a:rPr lang="it-IT"/>
              <a:t>Questa consente di “smontare” il contenuto di un oggetto, assegnando - in una sola istruzione - una o più variabili con il contenuto delle chiavi dell’oggetto</a:t>
            </a:r>
            <a:endParaRPr/>
          </a:p>
          <a:p>
            <a:pPr marL="914400" lvl="1" indent="-323850" algn="l" rtl="0">
              <a:lnSpc>
                <a:spcPct val="100000"/>
              </a:lnSpc>
              <a:spcBef>
                <a:spcPts val="0"/>
              </a:spcBef>
              <a:spcAft>
                <a:spcPts val="0"/>
              </a:spcAft>
              <a:buSzPts val="1500"/>
              <a:buFont typeface="Arial"/>
              <a:buChar char="•"/>
            </a:pPr>
            <a:r>
              <a:rPr lang="it-IT"/>
              <a:t>Occorre che il compilatore possa dedurre il tipo delle variabile che vengono assegnate: per motivi di compatibilità con il linguaggio Javascript (in cui il codice viene trasformato), la sintassi non è ovvia</a:t>
            </a:r>
            <a:endParaRPr/>
          </a:p>
          <a:p>
            <a:pPr marL="0" lvl="0" indent="0" algn="l" rtl="0">
              <a:lnSpc>
                <a:spcPct val="100000"/>
              </a:lnSpc>
              <a:spcBef>
                <a:spcPts val="600"/>
              </a:spcBef>
              <a:spcAft>
                <a:spcPts val="0"/>
              </a:spcAft>
              <a:buSzPts val="2400"/>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16a12308447_1_15"/>
          <p:cNvSpPr txBox="1">
            <a:spLocks noGrp="1"/>
          </p:cNvSpPr>
          <p:nvPr>
            <p:ph type="sldNum" idx="12"/>
          </p:nvPr>
        </p:nvSpPr>
        <p:spPr>
          <a:xfrm>
            <a:off x="8472458" y="6358007"/>
            <a:ext cx="548700" cy="5250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26</a:t>
            </a:fld>
            <a:endParaRPr/>
          </a:p>
        </p:txBody>
      </p:sp>
      <p:sp>
        <p:nvSpPr>
          <p:cNvPr id="259" name="Google Shape;259;g16a12308447_1_15"/>
          <p:cNvSpPr txBox="1">
            <a:spLocks noGrp="1"/>
          </p:cNvSpPr>
          <p:nvPr>
            <p:ph type="title"/>
          </p:nvPr>
        </p:nvSpPr>
        <p:spPr>
          <a:xfrm>
            <a:off x="311700" y="186184"/>
            <a:ext cx="8520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Object destructuring</a:t>
            </a:r>
            <a:endParaRPr/>
          </a:p>
        </p:txBody>
      </p:sp>
      <p:sp>
        <p:nvSpPr>
          <p:cNvPr id="260" name="Google Shape;260;g16a12308447_1_15"/>
          <p:cNvSpPr txBox="1"/>
          <p:nvPr/>
        </p:nvSpPr>
        <p:spPr>
          <a:xfrm>
            <a:off x="401150" y="2080975"/>
            <a:ext cx="8520600" cy="2401200"/>
          </a:xfrm>
          <a:prstGeom prst="rect">
            <a:avLst/>
          </a:prstGeom>
          <a:solidFill>
            <a:srgbClr val="262626"/>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it-IT" sz="1500" b="0" i="0" u="none" strike="noStrike" cap="none">
                <a:solidFill>
                  <a:schemeClr val="lt1"/>
                </a:solidFill>
                <a:highlight>
                  <a:srgbClr val="22282D"/>
                </a:highlight>
                <a:latin typeface="Consolas"/>
                <a:ea typeface="Consolas"/>
                <a:cs typeface="Consolas"/>
                <a:sym typeface="Consolas"/>
              </a:rPr>
              <a:t>let</a:t>
            </a:r>
            <a:r>
              <a:rPr lang="it-IT" sz="1500" b="0" i="0" u="none" strike="noStrike" cap="none">
                <a:solidFill>
                  <a:srgbClr val="ABB2BF"/>
                </a:solidFill>
                <a:highlight>
                  <a:srgbClr val="22282D"/>
                </a:highlight>
                <a:latin typeface="Consolas"/>
                <a:ea typeface="Consolas"/>
                <a:cs typeface="Consolas"/>
                <a:sym typeface="Consolas"/>
              </a:rPr>
              <a:t> </a:t>
            </a:r>
            <a:r>
              <a:rPr lang="it-IT" sz="1500" b="0" i="0" u="none" strike="noStrike" cap="none">
                <a:solidFill>
                  <a:srgbClr val="58B9EC"/>
                </a:solidFill>
                <a:highlight>
                  <a:srgbClr val="22282D"/>
                </a:highlight>
                <a:latin typeface="Consolas"/>
                <a:ea typeface="Consolas"/>
                <a:cs typeface="Consolas"/>
                <a:sym typeface="Consolas"/>
              </a:rPr>
              <a:t>user </a:t>
            </a:r>
            <a:r>
              <a:rPr lang="it-IT" sz="1500" b="0" i="0" u="none" strike="noStrike" cap="none">
                <a:solidFill>
                  <a:schemeClr val="lt1"/>
                </a:solidFill>
                <a:highlight>
                  <a:srgbClr val="22282D"/>
                </a:highlight>
                <a:latin typeface="Consolas"/>
                <a:ea typeface="Consolas"/>
                <a:cs typeface="Consolas"/>
                <a:sym typeface="Consolas"/>
              </a:rPr>
              <a:t>= {</a:t>
            </a:r>
            <a:r>
              <a:rPr lang="it-IT" sz="1500" b="0" i="0" u="none" strike="noStrike" cap="none">
                <a:solidFill>
                  <a:srgbClr val="E06C75"/>
                </a:solidFill>
                <a:highlight>
                  <a:srgbClr val="22282D"/>
                </a:highlight>
                <a:latin typeface="Consolas"/>
                <a:ea typeface="Consolas"/>
                <a:cs typeface="Consolas"/>
                <a:sym typeface="Consolas"/>
              </a:rPr>
              <a:t>firstname</a:t>
            </a:r>
            <a:r>
              <a:rPr lang="it-IT" sz="1500" b="0" i="0" u="none" strike="noStrike" cap="none">
                <a:solidFill>
                  <a:schemeClr val="lt1"/>
                </a:solidFill>
                <a:highlight>
                  <a:srgbClr val="22282D"/>
                </a:highlight>
                <a:latin typeface="Consolas"/>
                <a:ea typeface="Consolas"/>
                <a:cs typeface="Consolas"/>
                <a:sym typeface="Consolas"/>
              </a:rPr>
              <a:t>:</a:t>
            </a:r>
            <a:r>
              <a:rPr lang="it-IT" sz="1500" b="0" i="0" u="none" strike="noStrike" cap="none">
                <a:solidFill>
                  <a:srgbClr val="ABB2BF"/>
                </a:solidFill>
                <a:highlight>
                  <a:srgbClr val="22282D"/>
                </a:highlight>
                <a:latin typeface="Consolas"/>
                <a:ea typeface="Consolas"/>
                <a:cs typeface="Consolas"/>
                <a:sym typeface="Consolas"/>
              </a:rPr>
              <a:t> </a:t>
            </a:r>
            <a:r>
              <a:rPr lang="it-IT" sz="1500" b="0" i="0" u="none" strike="noStrike" cap="none">
                <a:solidFill>
                  <a:srgbClr val="D6B579"/>
                </a:solidFill>
                <a:highlight>
                  <a:srgbClr val="22282D"/>
                </a:highlight>
                <a:latin typeface="Consolas"/>
                <a:ea typeface="Consolas"/>
                <a:cs typeface="Consolas"/>
                <a:sym typeface="Consolas"/>
              </a:rPr>
              <a:t>'Chris'</a:t>
            </a:r>
            <a:r>
              <a:rPr lang="it-IT" sz="1500" b="0" i="0" u="none" strike="noStrike" cap="none">
                <a:solidFill>
                  <a:schemeClr val="lt1"/>
                </a:solidFill>
                <a:highlight>
                  <a:srgbClr val="22282D"/>
                </a:highlight>
                <a:latin typeface="Consolas"/>
                <a:ea typeface="Consolas"/>
                <a:cs typeface="Consolas"/>
                <a:sym typeface="Consolas"/>
              </a:rPr>
              <a:t>,</a:t>
            </a:r>
            <a:r>
              <a:rPr lang="it-IT" sz="1500" b="0" i="0" u="none" strike="noStrike" cap="none">
                <a:solidFill>
                  <a:srgbClr val="ABB2BF"/>
                </a:solidFill>
                <a:highlight>
                  <a:srgbClr val="22282D"/>
                </a:highlight>
                <a:latin typeface="Consolas"/>
                <a:ea typeface="Consolas"/>
                <a:cs typeface="Consolas"/>
                <a:sym typeface="Consolas"/>
              </a:rPr>
              <a:t> </a:t>
            </a:r>
            <a:r>
              <a:rPr lang="it-IT" sz="1500" b="0" i="0" u="none" strike="noStrike" cap="none">
                <a:solidFill>
                  <a:srgbClr val="E06C75"/>
                </a:solidFill>
                <a:highlight>
                  <a:srgbClr val="22282D"/>
                </a:highlight>
                <a:latin typeface="Consolas"/>
                <a:ea typeface="Consolas"/>
                <a:cs typeface="Consolas"/>
                <a:sym typeface="Consolas"/>
              </a:rPr>
              <a:t>lastname</a:t>
            </a:r>
            <a:r>
              <a:rPr lang="it-IT" sz="1500" b="0" i="0" u="none" strike="noStrike" cap="none">
                <a:solidFill>
                  <a:schemeClr val="lt1"/>
                </a:solidFill>
                <a:highlight>
                  <a:srgbClr val="22282D"/>
                </a:highlight>
                <a:latin typeface="Consolas"/>
                <a:ea typeface="Consolas"/>
                <a:cs typeface="Consolas"/>
                <a:sym typeface="Consolas"/>
              </a:rPr>
              <a:t>:</a:t>
            </a:r>
            <a:r>
              <a:rPr lang="it-IT" sz="1500" b="0" i="0" u="none" strike="noStrike" cap="none">
                <a:solidFill>
                  <a:srgbClr val="ABB2BF"/>
                </a:solidFill>
                <a:highlight>
                  <a:srgbClr val="22282D"/>
                </a:highlight>
                <a:latin typeface="Consolas"/>
                <a:ea typeface="Consolas"/>
                <a:cs typeface="Consolas"/>
                <a:sym typeface="Consolas"/>
              </a:rPr>
              <a:t> </a:t>
            </a:r>
            <a:r>
              <a:rPr lang="it-IT" sz="1500" b="0" i="0" u="none" strike="noStrike" cap="none">
                <a:solidFill>
                  <a:srgbClr val="D6B579"/>
                </a:solidFill>
                <a:highlight>
                  <a:srgbClr val="22282D"/>
                </a:highlight>
                <a:latin typeface="Consolas"/>
                <a:ea typeface="Consolas"/>
                <a:cs typeface="Consolas"/>
                <a:sym typeface="Consolas"/>
              </a:rPr>
              <a:t>'Bongers'</a:t>
            </a:r>
            <a:r>
              <a:rPr lang="it-IT" sz="1500" b="0" i="0" u="none" strike="noStrike" cap="none">
                <a:solidFill>
                  <a:schemeClr val="lt1"/>
                </a:solidFill>
                <a:highlight>
                  <a:srgbClr val="22282D"/>
                </a:highlight>
                <a:latin typeface="Consolas"/>
                <a:ea typeface="Consolas"/>
                <a:cs typeface="Consolas"/>
                <a:sym typeface="Consolas"/>
              </a:rPr>
              <a:t>,</a:t>
            </a:r>
            <a:r>
              <a:rPr lang="it-IT" sz="1500" b="0" i="0" u="none" strike="noStrike" cap="none">
                <a:solidFill>
                  <a:srgbClr val="ABB2BF"/>
                </a:solidFill>
                <a:highlight>
                  <a:srgbClr val="22282D"/>
                </a:highlight>
                <a:latin typeface="Consolas"/>
                <a:ea typeface="Consolas"/>
                <a:cs typeface="Consolas"/>
                <a:sym typeface="Consolas"/>
              </a:rPr>
              <a:t> </a:t>
            </a:r>
            <a:r>
              <a:rPr lang="it-IT" sz="1500" b="0" i="0" u="none" strike="noStrike" cap="none">
                <a:solidFill>
                  <a:srgbClr val="E06C75"/>
                </a:solidFill>
                <a:highlight>
                  <a:srgbClr val="22282D"/>
                </a:highlight>
                <a:latin typeface="Consolas"/>
                <a:ea typeface="Consolas"/>
                <a:cs typeface="Consolas"/>
                <a:sym typeface="Consolas"/>
              </a:rPr>
              <a:t>age</a:t>
            </a:r>
            <a:r>
              <a:rPr lang="it-IT" sz="1500" b="0" i="0" u="none" strike="noStrike" cap="none">
                <a:solidFill>
                  <a:schemeClr val="lt1"/>
                </a:solidFill>
                <a:highlight>
                  <a:srgbClr val="22282D"/>
                </a:highlight>
                <a:latin typeface="Consolas"/>
                <a:ea typeface="Consolas"/>
                <a:cs typeface="Consolas"/>
                <a:sym typeface="Consolas"/>
              </a:rPr>
              <a:t>:</a:t>
            </a:r>
            <a:r>
              <a:rPr lang="it-IT" sz="1500" b="0" i="0" u="none" strike="noStrike" cap="none">
                <a:solidFill>
                  <a:srgbClr val="ABB2BF"/>
                </a:solidFill>
                <a:highlight>
                  <a:srgbClr val="22282D"/>
                </a:highlight>
                <a:latin typeface="Consolas"/>
                <a:ea typeface="Consolas"/>
                <a:cs typeface="Consolas"/>
                <a:sym typeface="Consolas"/>
              </a:rPr>
              <a:t> </a:t>
            </a:r>
            <a:r>
              <a:rPr lang="it-IT" sz="1500" b="0" i="0" u="none" strike="noStrike" cap="none">
                <a:solidFill>
                  <a:srgbClr val="B48AE3"/>
                </a:solidFill>
                <a:highlight>
                  <a:srgbClr val="22282D"/>
                </a:highlight>
                <a:latin typeface="Consolas"/>
                <a:ea typeface="Consolas"/>
                <a:cs typeface="Consolas"/>
                <a:sym typeface="Consolas"/>
              </a:rPr>
              <a:t>32</a:t>
            </a:r>
            <a:r>
              <a:rPr lang="it-IT" sz="1500" b="0" i="0" u="none" strike="noStrike" cap="none">
                <a:solidFill>
                  <a:schemeClr val="lt1"/>
                </a:solidFill>
                <a:highlight>
                  <a:srgbClr val="22282D"/>
                </a:highlight>
                <a:latin typeface="Consolas"/>
                <a:ea typeface="Consolas"/>
                <a:cs typeface="Consolas"/>
                <a:sym typeface="Consolas"/>
              </a:rPr>
              <a:t>};</a:t>
            </a:r>
            <a:endParaRPr sz="1500" b="0" i="0" u="none" strike="noStrike" cap="none">
              <a:solidFill>
                <a:schemeClr val="lt1"/>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500" b="0" i="0" u="none" strike="noStrike" cap="none">
              <a:solidFill>
                <a:srgbClr val="5C6370"/>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500" b="0" i="0" u="none" strike="noStrike" cap="none">
                <a:solidFill>
                  <a:schemeClr val="lt1"/>
                </a:solidFill>
                <a:highlight>
                  <a:srgbClr val="22282D"/>
                </a:highlight>
                <a:latin typeface="Consolas"/>
                <a:ea typeface="Consolas"/>
                <a:cs typeface="Consolas"/>
                <a:sym typeface="Consolas"/>
              </a:rPr>
              <a:t>const {</a:t>
            </a:r>
            <a:r>
              <a:rPr lang="it-IT" sz="1500" b="0" i="0" u="none" strike="noStrike" cap="none">
                <a:solidFill>
                  <a:srgbClr val="58B9EC"/>
                </a:solidFill>
                <a:highlight>
                  <a:srgbClr val="22282D"/>
                </a:highlight>
                <a:latin typeface="Consolas"/>
                <a:ea typeface="Consolas"/>
                <a:cs typeface="Consolas"/>
                <a:sym typeface="Consolas"/>
              </a:rPr>
              <a:t>firstname</a:t>
            </a:r>
            <a:r>
              <a:rPr lang="it-IT" sz="1500" b="0" i="0" u="none" strike="noStrike" cap="none">
                <a:solidFill>
                  <a:schemeClr val="lt1"/>
                </a:solidFill>
                <a:highlight>
                  <a:srgbClr val="22282D"/>
                </a:highlight>
                <a:latin typeface="Consolas"/>
                <a:ea typeface="Consolas"/>
                <a:cs typeface="Consolas"/>
                <a:sym typeface="Consolas"/>
              </a:rPr>
              <a:t>,</a:t>
            </a:r>
            <a:r>
              <a:rPr lang="it-IT" sz="1500" b="0" i="0" u="none" strike="noStrike" cap="none">
                <a:solidFill>
                  <a:srgbClr val="ABB2BF"/>
                </a:solidFill>
                <a:highlight>
                  <a:srgbClr val="22282D"/>
                </a:highlight>
                <a:latin typeface="Consolas"/>
                <a:ea typeface="Consolas"/>
                <a:cs typeface="Consolas"/>
                <a:sym typeface="Consolas"/>
              </a:rPr>
              <a:t> </a:t>
            </a:r>
            <a:r>
              <a:rPr lang="it-IT" sz="1500" b="0" i="0" u="none" strike="noStrike" cap="none">
                <a:solidFill>
                  <a:srgbClr val="58B9EC"/>
                </a:solidFill>
                <a:highlight>
                  <a:srgbClr val="22282D"/>
                </a:highlight>
                <a:latin typeface="Consolas"/>
                <a:ea typeface="Consolas"/>
                <a:cs typeface="Consolas"/>
                <a:sym typeface="Consolas"/>
              </a:rPr>
              <a:t>age</a:t>
            </a:r>
            <a:r>
              <a:rPr lang="it-IT" sz="1500" b="0" i="0" u="none" strike="noStrike" cap="none">
                <a:solidFill>
                  <a:schemeClr val="lt1"/>
                </a:solidFill>
                <a:highlight>
                  <a:srgbClr val="22282D"/>
                </a:highlight>
                <a:latin typeface="Consolas"/>
                <a:ea typeface="Consolas"/>
                <a:cs typeface="Consolas"/>
                <a:sym typeface="Consolas"/>
              </a:rPr>
              <a:t>}: {</a:t>
            </a:r>
            <a:r>
              <a:rPr lang="it-IT" sz="1500" b="0" i="0" u="none" strike="noStrike" cap="none">
                <a:solidFill>
                  <a:srgbClr val="E06C75"/>
                </a:solidFill>
                <a:highlight>
                  <a:srgbClr val="22282D"/>
                </a:highlight>
                <a:latin typeface="Consolas"/>
                <a:ea typeface="Consolas"/>
                <a:cs typeface="Consolas"/>
                <a:sym typeface="Consolas"/>
              </a:rPr>
              <a:t>firstname</a:t>
            </a:r>
            <a:r>
              <a:rPr lang="it-IT" sz="1500" b="0" i="0" u="none" strike="noStrike" cap="none">
                <a:solidFill>
                  <a:schemeClr val="lt1"/>
                </a:solidFill>
                <a:highlight>
                  <a:srgbClr val="22282D"/>
                </a:highlight>
                <a:latin typeface="Consolas"/>
                <a:ea typeface="Consolas"/>
                <a:cs typeface="Consolas"/>
                <a:sym typeface="Consolas"/>
              </a:rPr>
              <a:t>: string, </a:t>
            </a:r>
            <a:r>
              <a:rPr lang="it-IT" sz="1500" b="0" i="0" u="none" strike="noStrike" cap="none">
                <a:solidFill>
                  <a:srgbClr val="E06C75"/>
                </a:solidFill>
                <a:highlight>
                  <a:srgbClr val="22282D"/>
                </a:highlight>
                <a:latin typeface="Consolas"/>
                <a:ea typeface="Consolas"/>
                <a:cs typeface="Consolas"/>
                <a:sym typeface="Consolas"/>
              </a:rPr>
              <a:t>age</a:t>
            </a:r>
            <a:r>
              <a:rPr lang="it-IT" sz="1500" b="0" i="0" u="none" strike="noStrike" cap="none">
                <a:solidFill>
                  <a:schemeClr val="lt1"/>
                </a:solidFill>
                <a:highlight>
                  <a:srgbClr val="22282D"/>
                </a:highlight>
                <a:latin typeface="Consolas"/>
                <a:ea typeface="Consolas"/>
                <a:cs typeface="Consolas"/>
                <a:sym typeface="Consolas"/>
              </a:rPr>
              <a:t>: number} = </a:t>
            </a:r>
            <a:r>
              <a:rPr lang="it-IT" sz="1500" b="0" i="0" u="none" strike="noStrike" cap="none">
                <a:solidFill>
                  <a:srgbClr val="58B9EC"/>
                </a:solidFill>
                <a:highlight>
                  <a:srgbClr val="22282D"/>
                </a:highlight>
                <a:latin typeface="Consolas"/>
                <a:ea typeface="Consolas"/>
                <a:cs typeface="Consolas"/>
                <a:sym typeface="Consolas"/>
              </a:rPr>
              <a:t>user</a:t>
            </a:r>
            <a:r>
              <a:rPr lang="it-IT" sz="1500" b="0" i="0" u="none" strike="noStrike" cap="none">
                <a:solidFill>
                  <a:schemeClr val="lt1"/>
                </a:solidFill>
                <a:highlight>
                  <a:srgbClr val="22282D"/>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500" b="0" i="0" u="none" strike="noStrike" cap="none">
              <a:solidFill>
                <a:schemeClr val="lt1"/>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5C6370"/>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500"/>
              <a:buFont typeface="Arial"/>
              <a:buNone/>
            </a:pPr>
            <a:r>
              <a:rPr lang="it-IT" sz="1500" b="0" i="0" u="none" strike="noStrike" cap="none">
                <a:solidFill>
                  <a:srgbClr val="7CAF3D"/>
                </a:solidFill>
                <a:highlight>
                  <a:srgbClr val="22282D"/>
                </a:highlight>
                <a:latin typeface="Consolas"/>
                <a:ea typeface="Consolas"/>
                <a:cs typeface="Consolas"/>
                <a:sym typeface="Consolas"/>
              </a:rPr>
              <a:t>//DEFINENDO PRELIMINARMENTE UN TIPO O UN’INTERFACCIA, SI SEMPLIFICA LA SINTASSI</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it-IT" sz="1500" b="0" i="0" u="none" strike="noStrike" cap="none">
                <a:solidFill>
                  <a:schemeClr val="lt1"/>
                </a:solidFill>
                <a:highlight>
                  <a:srgbClr val="22282D"/>
                </a:highlight>
                <a:latin typeface="Consolas"/>
                <a:ea typeface="Consolas"/>
                <a:cs typeface="Consolas"/>
                <a:sym typeface="Consolas"/>
              </a:rPr>
              <a:t>interface</a:t>
            </a:r>
            <a:r>
              <a:rPr lang="it-IT" sz="1500" b="0" i="0" u="none" strike="noStrike" cap="none">
                <a:solidFill>
                  <a:srgbClr val="ABB2BF"/>
                </a:solidFill>
                <a:highlight>
                  <a:srgbClr val="22282D"/>
                </a:highlight>
                <a:latin typeface="Consolas"/>
                <a:ea typeface="Consolas"/>
                <a:cs typeface="Consolas"/>
                <a:sym typeface="Consolas"/>
              </a:rPr>
              <a:t> </a:t>
            </a:r>
            <a:r>
              <a:rPr lang="it-IT" sz="1500" b="0" i="0" u="none" strike="noStrike" cap="none">
                <a:solidFill>
                  <a:srgbClr val="E5C07B"/>
                </a:solidFill>
                <a:highlight>
                  <a:srgbClr val="22282D"/>
                </a:highlight>
                <a:latin typeface="Consolas"/>
                <a:ea typeface="Consolas"/>
                <a:cs typeface="Consolas"/>
                <a:sym typeface="Consolas"/>
              </a:rPr>
              <a:t>User </a:t>
            </a:r>
            <a:r>
              <a:rPr lang="it-IT" sz="1500" b="0" i="0" u="none" strike="noStrike" cap="none">
                <a:solidFill>
                  <a:schemeClr val="lt1"/>
                </a:solidFill>
                <a:highlight>
                  <a:srgbClr val="22282D"/>
                </a:highlight>
                <a:latin typeface="Consolas"/>
                <a:ea typeface="Consolas"/>
                <a:cs typeface="Consolas"/>
                <a:sym typeface="Consolas"/>
              </a:rPr>
              <a:t>{</a:t>
            </a:r>
            <a:r>
              <a:rPr lang="it-IT" sz="1500" b="0" i="0" u="none" strike="noStrike" cap="none">
                <a:solidFill>
                  <a:srgbClr val="ABB2BF"/>
                </a:solidFill>
                <a:highlight>
                  <a:srgbClr val="22282D"/>
                </a:highlight>
                <a:latin typeface="Consolas"/>
                <a:ea typeface="Consolas"/>
                <a:cs typeface="Consolas"/>
                <a:sym typeface="Consolas"/>
              </a:rPr>
              <a:t> </a:t>
            </a:r>
            <a:r>
              <a:rPr lang="it-IT" sz="1500" b="0" i="0" u="none" strike="noStrike" cap="none">
                <a:solidFill>
                  <a:srgbClr val="E06C75"/>
                </a:solidFill>
                <a:highlight>
                  <a:srgbClr val="22282D"/>
                </a:highlight>
                <a:latin typeface="Consolas"/>
                <a:ea typeface="Consolas"/>
                <a:cs typeface="Consolas"/>
                <a:sym typeface="Consolas"/>
              </a:rPr>
              <a:t>firstname</a:t>
            </a:r>
            <a:r>
              <a:rPr lang="it-IT" sz="1500" b="0" i="0" u="none" strike="noStrike" cap="none">
                <a:solidFill>
                  <a:schemeClr val="lt1"/>
                </a:solidFill>
                <a:highlight>
                  <a:srgbClr val="22282D"/>
                </a:highlight>
                <a:latin typeface="Consolas"/>
                <a:ea typeface="Consolas"/>
                <a:cs typeface="Consolas"/>
                <a:sym typeface="Consolas"/>
              </a:rPr>
              <a:t>: string , </a:t>
            </a:r>
            <a:r>
              <a:rPr lang="it-IT" sz="1500" b="0" i="0" u="none" strike="noStrike" cap="none">
                <a:solidFill>
                  <a:srgbClr val="E06C75"/>
                </a:solidFill>
                <a:highlight>
                  <a:srgbClr val="22282D"/>
                </a:highlight>
                <a:latin typeface="Consolas"/>
                <a:ea typeface="Consolas"/>
                <a:cs typeface="Consolas"/>
                <a:sym typeface="Consolas"/>
              </a:rPr>
              <a:t>age</a:t>
            </a:r>
            <a:r>
              <a:rPr lang="it-IT" sz="1500" b="0" i="0" u="none" strike="noStrike" cap="none">
                <a:solidFill>
                  <a:schemeClr val="lt1"/>
                </a:solidFill>
                <a:highlight>
                  <a:srgbClr val="22282D"/>
                </a:highlight>
                <a:latin typeface="Consolas"/>
                <a:ea typeface="Consolas"/>
                <a:cs typeface="Consolas"/>
                <a:sym typeface="Consolas"/>
              </a:rPr>
              <a:t>: number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ABB2BF"/>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500"/>
              <a:buFont typeface="Arial"/>
              <a:buNone/>
            </a:pPr>
            <a:r>
              <a:rPr lang="it-IT" sz="1500" b="0" i="0" u="none" strike="noStrike" cap="none">
                <a:solidFill>
                  <a:schemeClr val="lt1"/>
                </a:solidFill>
                <a:highlight>
                  <a:srgbClr val="22282D"/>
                </a:highlight>
                <a:latin typeface="Consolas"/>
                <a:ea typeface="Consolas"/>
                <a:cs typeface="Consolas"/>
                <a:sym typeface="Consolas"/>
              </a:rPr>
              <a:t>const {</a:t>
            </a:r>
            <a:r>
              <a:rPr lang="it-IT" sz="1500" b="0" i="0" u="none" strike="noStrike" cap="none">
                <a:solidFill>
                  <a:srgbClr val="58B9EC"/>
                </a:solidFill>
                <a:highlight>
                  <a:srgbClr val="22282D"/>
                </a:highlight>
                <a:latin typeface="Consolas"/>
                <a:ea typeface="Consolas"/>
                <a:cs typeface="Consolas"/>
                <a:sym typeface="Consolas"/>
              </a:rPr>
              <a:t>firstname</a:t>
            </a:r>
            <a:r>
              <a:rPr lang="it-IT" sz="1500" b="0" i="0" u="none" strike="noStrike" cap="none">
                <a:solidFill>
                  <a:schemeClr val="lt1"/>
                </a:solidFill>
                <a:highlight>
                  <a:srgbClr val="22282D"/>
                </a:highlight>
                <a:latin typeface="Consolas"/>
                <a:ea typeface="Consolas"/>
                <a:cs typeface="Consolas"/>
                <a:sym typeface="Consolas"/>
              </a:rPr>
              <a:t>,</a:t>
            </a:r>
            <a:r>
              <a:rPr lang="it-IT" sz="1500" b="0" i="0" u="none" strike="noStrike" cap="none">
                <a:solidFill>
                  <a:srgbClr val="ABB2BF"/>
                </a:solidFill>
                <a:highlight>
                  <a:srgbClr val="22282D"/>
                </a:highlight>
                <a:latin typeface="Consolas"/>
                <a:ea typeface="Consolas"/>
                <a:cs typeface="Consolas"/>
                <a:sym typeface="Consolas"/>
              </a:rPr>
              <a:t> </a:t>
            </a:r>
            <a:r>
              <a:rPr lang="it-IT" sz="1500" b="0" i="0" u="none" strike="noStrike" cap="none">
                <a:solidFill>
                  <a:srgbClr val="58B9EC"/>
                </a:solidFill>
                <a:highlight>
                  <a:srgbClr val="22282D"/>
                </a:highlight>
                <a:latin typeface="Consolas"/>
                <a:ea typeface="Consolas"/>
                <a:cs typeface="Consolas"/>
                <a:sym typeface="Consolas"/>
              </a:rPr>
              <a:t>age</a:t>
            </a:r>
            <a:r>
              <a:rPr lang="it-IT" sz="1500" b="0" i="0" u="none" strike="noStrike" cap="none">
                <a:solidFill>
                  <a:schemeClr val="lt1"/>
                </a:solidFill>
                <a:highlight>
                  <a:srgbClr val="22282D"/>
                </a:highlight>
                <a:latin typeface="Consolas"/>
                <a:ea typeface="Consolas"/>
                <a:cs typeface="Consolas"/>
                <a:sym typeface="Consolas"/>
              </a:rPr>
              <a:t>}:</a:t>
            </a:r>
            <a:r>
              <a:rPr lang="it-IT" sz="1500" b="0" i="0" u="none" strike="noStrike" cap="none">
                <a:solidFill>
                  <a:srgbClr val="ABB2BF"/>
                </a:solidFill>
                <a:highlight>
                  <a:srgbClr val="22282D"/>
                </a:highlight>
                <a:latin typeface="Consolas"/>
                <a:ea typeface="Consolas"/>
                <a:cs typeface="Consolas"/>
                <a:sym typeface="Consolas"/>
              </a:rPr>
              <a:t> </a:t>
            </a:r>
            <a:r>
              <a:rPr lang="it-IT" sz="1500" b="0" i="0" u="none" strike="noStrike" cap="none">
                <a:solidFill>
                  <a:srgbClr val="E5C07B"/>
                </a:solidFill>
                <a:highlight>
                  <a:srgbClr val="22282D"/>
                </a:highlight>
                <a:latin typeface="Consolas"/>
                <a:ea typeface="Consolas"/>
                <a:cs typeface="Consolas"/>
                <a:sym typeface="Consolas"/>
              </a:rPr>
              <a:t>User </a:t>
            </a:r>
            <a:r>
              <a:rPr lang="it-IT" sz="1500" b="0" i="0" u="none" strike="noStrike" cap="none">
                <a:solidFill>
                  <a:schemeClr val="lt1"/>
                </a:solidFill>
                <a:highlight>
                  <a:srgbClr val="22282D"/>
                </a:highlight>
                <a:latin typeface="Consolas"/>
                <a:ea typeface="Consolas"/>
                <a:cs typeface="Consolas"/>
                <a:sym typeface="Consolas"/>
              </a:rPr>
              <a:t>=</a:t>
            </a:r>
            <a:r>
              <a:rPr lang="it-IT" sz="1500" b="0" i="0" u="none" strike="noStrike" cap="none">
                <a:solidFill>
                  <a:srgbClr val="ABB2BF"/>
                </a:solidFill>
                <a:highlight>
                  <a:srgbClr val="22282D"/>
                </a:highlight>
                <a:latin typeface="Consolas"/>
                <a:ea typeface="Consolas"/>
                <a:cs typeface="Consolas"/>
                <a:sym typeface="Consolas"/>
              </a:rPr>
              <a:t> </a:t>
            </a:r>
            <a:r>
              <a:rPr lang="it-IT" sz="1500" b="0" i="0" u="none" strike="noStrike" cap="none">
                <a:solidFill>
                  <a:srgbClr val="58B9EC"/>
                </a:solidFill>
                <a:highlight>
                  <a:srgbClr val="22282D"/>
                </a:highlight>
                <a:latin typeface="Consolas"/>
                <a:ea typeface="Consolas"/>
                <a:cs typeface="Consolas"/>
                <a:sym typeface="Consolas"/>
              </a:rPr>
              <a:t>user</a:t>
            </a:r>
            <a:r>
              <a:rPr lang="it-IT" sz="1500" b="0" i="0" u="none" strike="noStrike" cap="none">
                <a:solidFill>
                  <a:schemeClr val="lt1"/>
                </a:solidFill>
                <a:highlight>
                  <a:srgbClr val="22282D"/>
                </a:highlight>
                <a:latin typeface="Consolas"/>
                <a:ea typeface="Consolas"/>
                <a:cs typeface="Consolas"/>
                <a:sym typeface="Consolas"/>
              </a:rPr>
              <a:t>;</a:t>
            </a:r>
            <a:endParaRPr sz="1500" b="0" i="0" u="none" strike="noStrike" cap="none">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500" b="0" i="0" u="none" strike="noStrike" cap="none">
              <a:solidFill>
                <a:schemeClr val="lt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2"/>
          <p:cNvSpPr/>
          <p:nvPr/>
        </p:nvSpPr>
        <p:spPr>
          <a:xfrm>
            <a:off x="4810435" y="3870930"/>
            <a:ext cx="1518548" cy="793521"/>
          </a:xfrm>
          <a:prstGeom prst="rect">
            <a:avLst/>
          </a:prstGeom>
          <a:solidFill>
            <a:schemeClr val="lt1"/>
          </a:solidFill>
          <a:ln w="25400" cap="flat" cmpd="sng">
            <a:solidFill>
              <a:srgbClr val="5C92B5"/>
            </a:solidFill>
            <a:prstDash val="solid"/>
            <a:round/>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chemeClr val="dk1"/>
              </a:buClr>
              <a:buSzPts val="2400"/>
              <a:buFont typeface="Arial"/>
              <a:buNone/>
            </a:pPr>
            <a:endParaRPr sz="2400" b="0" i="0" u="none" strike="noStrike" cap="none">
              <a:solidFill>
                <a:schemeClr val="lt1"/>
              </a:solidFill>
              <a:latin typeface="Arial"/>
              <a:ea typeface="Arial"/>
              <a:cs typeface="Arial"/>
              <a:sym typeface="Arial"/>
            </a:endParaRPr>
          </a:p>
        </p:txBody>
      </p:sp>
      <p:sp>
        <p:nvSpPr>
          <p:cNvPr id="267" name="Google Shape;267;p12"/>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27</a:t>
            </a:fld>
            <a:endParaRPr/>
          </a:p>
        </p:txBody>
      </p:sp>
      <p:sp>
        <p:nvSpPr>
          <p:cNvPr id="268" name="Google Shape;268;p12"/>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Riferimenti</a:t>
            </a:r>
            <a:endParaRPr/>
          </a:p>
        </p:txBody>
      </p:sp>
      <p:sp>
        <p:nvSpPr>
          <p:cNvPr id="269" name="Google Shape;269;p12"/>
          <p:cNvSpPr txBox="1">
            <a:spLocks noGrp="1"/>
          </p:cNvSpPr>
          <p:nvPr>
            <p:ph type="body" idx="1"/>
          </p:nvPr>
        </p:nvSpPr>
        <p:spPr>
          <a:xfrm>
            <a:off x="311150" y="1658938"/>
            <a:ext cx="8521700" cy="4524375"/>
          </a:xfrm>
          <a:prstGeom prst="rect">
            <a:avLst/>
          </a:prstGeom>
          <a:noFill/>
          <a:ln>
            <a:noFill/>
          </a:ln>
        </p:spPr>
        <p:txBody>
          <a:bodyPr spcFirstLastPara="1" wrap="square" lIns="91425" tIns="45700" rIns="91425" bIns="45700" anchor="t" anchorCtr="0">
            <a:normAutofit/>
          </a:bodyPr>
          <a:lstStyle/>
          <a:p>
            <a:pPr marL="269875" lvl="0" indent="-269875" algn="l" rtl="0">
              <a:lnSpc>
                <a:spcPct val="100000"/>
              </a:lnSpc>
              <a:spcBef>
                <a:spcPts val="0"/>
              </a:spcBef>
              <a:spcAft>
                <a:spcPts val="0"/>
              </a:spcAft>
              <a:buSzPts val="2400"/>
              <a:buChar char="•"/>
            </a:pPr>
            <a:r>
              <a:rPr lang="it-IT"/>
              <a:t>Ogni variabile contiene il collegamento al relativo valore</a:t>
            </a:r>
            <a:endParaRPr/>
          </a:p>
          <a:p>
            <a:pPr marL="541338" lvl="1" indent="-206375" algn="l" rtl="0">
              <a:lnSpc>
                <a:spcPct val="100000"/>
              </a:lnSpc>
              <a:spcBef>
                <a:spcPts val="600"/>
              </a:spcBef>
              <a:spcAft>
                <a:spcPts val="0"/>
              </a:spcAft>
              <a:buSzPts val="1500"/>
              <a:buChar char="o"/>
            </a:pPr>
            <a:r>
              <a:rPr lang="it-IT"/>
              <a:t>In caso di </a:t>
            </a:r>
            <a:r>
              <a:rPr lang="it-IT">
                <a:solidFill>
                  <a:srgbClr val="0070C0"/>
                </a:solidFill>
              </a:rPr>
              <a:t>assegnazione</a:t>
            </a:r>
            <a:r>
              <a:rPr lang="it-IT"/>
              <a:t>, ciò che viene copiato è il </a:t>
            </a:r>
            <a:r>
              <a:rPr lang="it-IT">
                <a:solidFill>
                  <a:srgbClr val="0070C0"/>
                </a:solidFill>
              </a:rPr>
              <a:t>riferimento</a:t>
            </a:r>
            <a:endParaRPr/>
          </a:p>
        </p:txBody>
      </p:sp>
      <p:sp>
        <p:nvSpPr>
          <p:cNvPr id="270" name="Google Shape;270;p12"/>
          <p:cNvSpPr/>
          <p:nvPr/>
        </p:nvSpPr>
        <p:spPr>
          <a:xfrm>
            <a:off x="4968849" y="4037843"/>
            <a:ext cx="1229050" cy="459694"/>
          </a:xfrm>
          <a:prstGeom prst="rect">
            <a:avLst/>
          </a:prstGeom>
          <a:solidFill>
            <a:srgbClr val="5C92B5"/>
          </a:solidFill>
          <a:ln w="25400" cap="flat" cmpd="sng">
            <a:solidFill>
              <a:srgbClr val="5C92B5"/>
            </a:solidFill>
            <a:prstDash val="solid"/>
            <a:round/>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it-IT" sz="2400" b="0" i="0" u="none" strike="noStrike" cap="none">
                <a:solidFill>
                  <a:schemeClr val="lt1"/>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cxnSp>
        <p:nvCxnSpPr>
          <p:cNvPr id="271" name="Google Shape;271;p12"/>
          <p:cNvCxnSpPr>
            <a:stCxn id="272" idx="3"/>
            <a:endCxn id="266" idx="1"/>
          </p:cNvCxnSpPr>
          <p:nvPr/>
        </p:nvCxnSpPr>
        <p:spPr>
          <a:xfrm>
            <a:off x="2029374" y="4267690"/>
            <a:ext cx="2781000" cy="600"/>
          </a:xfrm>
          <a:prstGeom prst="curvedConnector3">
            <a:avLst>
              <a:gd name="adj1" fmla="val 5000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sp>
        <p:nvSpPr>
          <p:cNvPr id="272" name="Google Shape;272;p12"/>
          <p:cNvSpPr/>
          <p:nvPr/>
        </p:nvSpPr>
        <p:spPr>
          <a:xfrm>
            <a:off x="800324" y="4113510"/>
            <a:ext cx="1229050" cy="308360"/>
          </a:xfrm>
          <a:prstGeom prst="rect">
            <a:avLst/>
          </a:prstGeom>
          <a:solidFill>
            <a:srgbClr val="5C92B5"/>
          </a:solidFill>
          <a:ln w="25400" cap="flat" cmpd="sng">
            <a:solidFill>
              <a:srgbClr val="5C92B5"/>
            </a:solidFill>
            <a:prstDash val="solid"/>
            <a:round/>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chemeClr val="lt1"/>
              </a:buClr>
              <a:buSzPts val="2000"/>
              <a:buFont typeface="Arial"/>
              <a:buNone/>
            </a:pPr>
            <a:r>
              <a:rPr lang="it-IT" sz="2000" b="0" i="0" u="none" strike="noStrike" cap="none">
                <a:solidFill>
                  <a:schemeClr val="lt1"/>
                </a:solidFill>
                <a:latin typeface="Arial"/>
                <a:ea typeface="Arial"/>
                <a:cs typeface="Arial"/>
                <a:sym typeface="Arial"/>
              </a:rPr>
              <a:t>x</a:t>
            </a:r>
            <a:endParaRPr sz="1400" b="0" i="0" u="none" strike="noStrike" cap="none">
              <a:solidFill>
                <a:srgbClr val="000000"/>
              </a:solidFill>
              <a:latin typeface="Arial"/>
              <a:ea typeface="Arial"/>
              <a:cs typeface="Arial"/>
              <a:sym typeface="Arial"/>
            </a:endParaRPr>
          </a:p>
        </p:txBody>
      </p:sp>
      <p:sp>
        <p:nvSpPr>
          <p:cNvPr id="273" name="Google Shape;273;p12"/>
          <p:cNvSpPr/>
          <p:nvPr/>
        </p:nvSpPr>
        <p:spPr>
          <a:xfrm>
            <a:off x="7481348" y="4114690"/>
            <a:ext cx="886646" cy="306000"/>
          </a:xfrm>
          <a:prstGeom prst="rect">
            <a:avLst/>
          </a:prstGeom>
          <a:gradFill>
            <a:gsLst>
              <a:gs pos="0">
                <a:srgbClr val="9FD2FF"/>
              </a:gs>
              <a:gs pos="35000">
                <a:srgbClr val="BADFFF"/>
              </a:gs>
              <a:gs pos="100000">
                <a:srgbClr val="E2F0FF"/>
              </a:gs>
            </a:gsLst>
            <a:lin ang="16200000" scaled="0"/>
          </a:gradFill>
          <a:ln>
            <a:noFill/>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chemeClr val="dk1"/>
              </a:buClr>
              <a:buSzPts val="1800"/>
              <a:buFont typeface="Consolas"/>
              <a:buNone/>
            </a:pPr>
            <a:r>
              <a:rPr lang="it-IT" sz="1800" b="0" i="0" u="none" strike="noStrike" cap="none">
                <a:solidFill>
                  <a:schemeClr val="dk1"/>
                </a:solidFill>
                <a:latin typeface="Consolas"/>
                <a:ea typeface="Consolas"/>
                <a:cs typeface="Consolas"/>
                <a:sym typeface="Consolas"/>
              </a:rPr>
              <a:t>100</a:t>
            </a:r>
            <a:endParaRPr sz="1400" b="0" i="0" u="none" strike="noStrike" cap="none">
              <a:solidFill>
                <a:srgbClr val="000000"/>
              </a:solidFill>
              <a:latin typeface="Arial"/>
              <a:ea typeface="Arial"/>
              <a:cs typeface="Arial"/>
              <a:sym typeface="Arial"/>
            </a:endParaRPr>
          </a:p>
        </p:txBody>
      </p:sp>
      <p:sp>
        <p:nvSpPr>
          <p:cNvPr id="274" name="Google Shape;274;p12"/>
          <p:cNvSpPr/>
          <p:nvPr/>
        </p:nvSpPr>
        <p:spPr>
          <a:xfrm>
            <a:off x="787517" y="4760725"/>
            <a:ext cx="1229050" cy="308360"/>
          </a:xfrm>
          <a:prstGeom prst="rect">
            <a:avLst/>
          </a:prstGeom>
          <a:solidFill>
            <a:srgbClr val="5C92B5"/>
          </a:solidFill>
          <a:ln w="25400" cap="flat" cmpd="sng">
            <a:solidFill>
              <a:srgbClr val="5C92B5"/>
            </a:solidFill>
            <a:prstDash val="solid"/>
            <a:round/>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chemeClr val="lt1"/>
              </a:buClr>
              <a:buSzPts val="2000"/>
              <a:buFont typeface="Arial"/>
              <a:buNone/>
            </a:pPr>
            <a:r>
              <a:rPr lang="it-IT" sz="2000" b="0" i="0" u="none" strike="noStrike" cap="none">
                <a:solidFill>
                  <a:schemeClr val="lt1"/>
                </a:solidFill>
                <a:latin typeface="Arial"/>
                <a:ea typeface="Arial"/>
                <a:cs typeface="Arial"/>
                <a:sym typeface="Arial"/>
              </a:rPr>
              <a:t>y</a:t>
            </a:r>
            <a:endParaRPr sz="1400" b="0" i="0" u="none" strike="noStrike" cap="none">
              <a:solidFill>
                <a:srgbClr val="000000"/>
              </a:solidFill>
              <a:latin typeface="Arial"/>
              <a:ea typeface="Arial"/>
              <a:cs typeface="Arial"/>
              <a:sym typeface="Arial"/>
            </a:endParaRPr>
          </a:p>
        </p:txBody>
      </p:sp>
      <p:cxnSp>
        <p:nvCxnSpPr>
          <p:cNvPr id="275" name="Google Shape;275;p12"/>
          <p:cNvCxnSpPr>
            <a:stCxn id="274" idx="3"/>
            <a:endCxn id="276" idx="1"/>
          </p:cNvCxnSpPr>
          <p:nvPr/>
        </p:nvCxnSpPr>
        <p:spPr>
          <a:xfrm>
            <a:off x="2016567" y="4914905"/>
            <a:ext cx="2793900" cy="414900"/>
          </a:xfrm>
          <a:prstGeom prst="curvedConnector3">
            <a:avLst>
              <a:gd name="adj1" fmla="val 49999"/>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sp>
        <p:nvSpPr>
          <p:cNvPr id="277" name="Google Shape;277;p12"/>
          <p:cNvSpPr/>
          <p:nvPr/>
        </p:nvSpPr>
        <p:spPr>
          <a:xfrm>
            <a:off x="788063" y="5658636"/>
            <a:ext cx="1229050" cy="308360"/>
          </a:xfrm>
          <a:prstGeom prst="rect">
            <a:avLst/>
          </a:prstGeom>
          <a:solidFill>
            <a:srgbClr val="5C92B5"/>
          </a:solidFill>
          <a:ln w="25400" cap="flat" cmpd="sng">
            <a:solidFill>
              <a:srgbClr val="5C92B5"/>
            </a:solidFill>
            <a:prstDash val="solid"/>
            <a:round/>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chemeClr val="lt1"/>
              </a:buClr>
              <a:buSzPts val="2000"/>
              <a:buFont typeface="Arial"/>
              <a:buNone/>
            </a:pPr>
            <a:r>
              <a:rPr lang="it-IT" sz="2000" b="0" i="0" u="none" strike="noStrike" cap="none">
                <a:solidFill>
                  <a:schemeClr val="lt1"/>
                </a:solidFill>
                <a:latin typeface="Arial"/>
                <a:ea typeface="Arial"/>
                <a:cs typeface="Arial"/>
                <a:sym typeface="Arial"/>
              </a:rPr>
              <a:t>z</a:t>
            </a:r>
            <a:endParaRPr sz="2000" b="0" i="0" u="none" strike="noStrike" cap="none">
              <a:solidFill>
                <a:schemeClr val="lt1"/>
              </a:solidFill>
              <a:latin typeface="Arial"/>
              <a:ea typeface="Arial"/>
              <a:cs typeface="Arial"/>
              <a:sym typeface="Arial"/>
            </a:endParaRPr>
          </a:p>
        </p:txBody>
      </p:sp>
      <p:cxnSp>
        <p:nvCxnSpPr>
          <p:cNvPr id="278" name="Google Shape;278;p12"/>
          <p:cNvCxnSpPr>
            <a:stCxn id="277" idx="3"/>
            <a:endCxn id="276" idx="1"/>
          </p:cNvCxnSpPr>
          <p:nvPr/>
        </p:nvCxnSpPr>
        <p:spPr>
          <a:xfrm rot="10800000" flipH="1">
            <a:off x="2017113" y="5329816"/>
            <a:ext cx="2793300" cy="483000"/>
          </a:xfrm>
          <a:prstGeom prst="curved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cxnSp>
        <p:nvCxnSpPr>
          <p:cNvPr id="279" name="Google Shape;279;p12"/>
          <p:cNvCxnSpPr/>
          <p:nvPr/>
        </p:nvCxnSpPr>
        <p:spPr>
          <a:xfrm>
            <a:off x="6197899" y="4261340"/>
            <a:ext cx="1283400" cy="12600"/>
          </a:xfrm>
          <a:prstGeom prst="curvedConnector3">
            <a:avLst>
              <a:gd name="adj1" fmla="val 5000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sp>
        <p:nvSpPr>
          <p:cNvPr id="276" name="Google Shape;276;p12"/>
          <p:cNvSpPr/>
          <p:nvPr/>
        </p:nvSpPr>
        <p:spPr>
          <a:xfrm>
            <a:off x="4810435" y="4932925"/>
            <a:ext cx="1518548" cy="793521"/>
          </a:xfrm>
          <a:prstGeom prst="rect">
            <a:avLst/>
          </a:prstGeom>
          <a:solidFill>
            <a:schemeClr val="lt1"/>
          </a:solidFill>
          <a:ln w="25400" cap="flat" cmpd="sng">
            <a:solidFill>
              <a:srgbClr val="5C92B5"/>
            </a:solidFill>
            <a:prstDash val="solid"/>
            <a:round/>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chemeClr val="dk1"/>
              </a:buClr>
              <a:buSzPts val="2400"/>
              <a:buFont typeface="Arial"/>
              <a:buNone/>
            </a:pPr>
            <a:endParaRPr sz="2400" b="0" i="0" u="none" strike="noStrike" cap="none">
              <a:solidFill>
                <a:schemeClr val="lt1"/>
              </a:solidFill>
              <a:latin typeface="Arial"/>
              <a:ea typeface="Arial"/>
              <a:cs typeface="Arial"/>
              <a:sym typeface="Arial"/>
            </a:endParaRPr>
          </a:p>
        </p:txBody>
      </p:sp>
      <p:sp>
        <p:nvSpPr>
          <p:cNvPr id="280" name="Google Shape;280;p12"/>
          <p:cNvSpPr/>
          <p:nvPr/>
        </p:nvSpPr>
        <p:spPr>
          <a:xfrm>
            <a:off x="4968849" y="5102870"/>
            <a:ext cx="1229050" cy="459694"/>
          </a:xfrm>
          <a:prstGeom prst="rect">
            <a:avLst/>
          </a:prstGeom>
          <a:solidFill>
            <a:srgbClr val="5C92B5"/>
          </a:solidFill>
          <a:ln w="25400" cap="flat" cmpd="sng">
            <a:solidFill>
              <a:srgbClr val="5C92B5"/>
            </a:solidFill>
            <a:prstDash val="solid"/>
            <a:round/>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it-IT" sz="2400" b="0" i="0" u="none" strike="noStrike" cap="none">
                <a:solidFill>
                  <a:schemeClr val="lt1"/>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sp>
        <p:nvSpPr>
          <p:cNvPr id="281" name="Google Shape;281;p12"/>
          <p:cNvSpPr/>
          <p:nvPr/>
        </p:nvSpPr>
        <p:spPr>
          <a:xfrm>
            <a:off x="7481348" y="5176686"/>
            <a:ext cx="886646" cy="306000"/>
          </a:xfrm>
          <a:prstGeom prst="rect">
            <a:avLst/>
          </a:prstGeom>
          <a:gradFill>
            <a:gsLst>
              <a:gs pos="0">
                <a:srgbClr val="9FD2FF"/>
              </a:gs>
              <a:gs pos="35000">
                <a:srgbClr val="BADFFF"/>
              </a:gs>
              <a:gs pos="100000">
                <a:srgbClr val="E2F0FF"/>
              </a:gs>
            </a:gsLst>
            <a:lin ang="16200000" scaled="0"/>
          </a:gradFill>
          <a:ln>
            <a:noFill/>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chemeClr val="dk1"/>
              </a:buClr>
              <a:buSzPts val="1800"/>
              <a:buFont typeface="Consolas"/>
              <a:buNone/>
            </a:pPr>
            <a:r>
              <a:rPr lang="it-IT" sz="1800" b="0" i="0" u="none" strike="noStrike" cap="none">
                <a:solidFill>
                  <a:schemeClr val="dk1"/>
                </a:solidFill>
                <a:latin typeface="Consolas"/>
                <a:ea typeface="Consolas"/>
                <a:cs typeface="Consolas"/>
                <a:sym typeface="Consolas"/>
              </a:rPr>
              <a:t>100</a:t>
            </a:r>
            <a:endParaRPr sz="1400" b="0" i="0" u="none" strike="noStrike" cap="none">
              <a:solidFill>
                <a:srgbClr val="000000"/>
              </a:solidFill>
              <a:latin typeface="Arial"/>
              <a:ea typeface="Arial"/>
              <a:cs typeface="Arial"/>
              <a:sym typeface="Arial"/>
            </a:endParaRPr>
          </a:p>
        </p:txBody>
      </p:sp>
      <p:cxnSp>
        <p:nvCxnSpPr>
          <p:cNvPr id="282" name="Google Shape;282;p12"/>
          <p:cNvCxnSpPr>
            <a:stCxn id="280" idx="3"/>
            <a:endCxn id="281" idx="1"/>
          </p:cNvCxnSpPr>
          <p:nvPr/>
        </p:nvCxnSpPr>
        <p:spPr>
          <a:xfrm rot="10800000" flipH="1">
            <a:off x="6197899" y="5329717"/>
            <a:ext cx="1283400" cy="3000"/>
          </a:xfrm>
          <a:prstGeom prst="curvedConnector3">
            <a:avLst>
              <a:gd name="adj1" fmla="val 5000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sp>
        <p:nvSpPr>
          <p:cNvPr id="283" name="Google Shape;283;p12"/>
          <p:cNvSpPr txBox="1"/>
          <p:nvPr/>
        </p:nvSpPr>
        <p:spPr>
          <a:xfrm>
            <a:off x="786970" y="2579440"/>
            <a:ext cx="7685488" cy="1144299"/>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r>
              <a:rPr lang="it-IT" sz="1600" b="0" i="0" u="none" strike="noStrike" cap="none">
                <a:solidFill>
                  <a:schemeClr val="lt1"/>
                </a:solidFill>
                <a:latin typeface="Consolas"/>
                <a:ea typeface="Consolas"/>
                <a:cs typeface="Consolas"/>
                <a:sym typeface="Consolas"/>
              </a:rPr>
              <a:t>let </a:t>
            </a:r>
            <a:r>
              <a:rPr lang="it-IT" sz="1600" b="0" i="0" u="none" strike="noStrike" cap="none">
                <a:solidFill>
                  <a:srgbClr val="58B9EC"/>
                </a:solidFill>
                <a:latin typeface="Consolas"/>
                <a:ea typeface="Consolas"/>
                <a:cs typeface="Consolas"/>
                <a:sym typeface="Consolas"/>
              </a:rPr>
              <a:t>x </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E06C75"/>
                </a:solidFill>
                <a:latin typeface="Consolas"/>
                <a:ea typeface="Consolas"/>
                <a:cs typeface="Consolas"/>
                <a:sym typeface="Consolas"/>
              </a:rPr>
              <a:t>a</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B48AE3"/>
                </a:solidFill>
                <a:latin typeface="Consolas"/>
                <a:ea typeface="Consolas"/>
                <a:cs typeface="Consolas"/>
                <a:sym typeface="Consolas"/>
              </a:rPr>
              <a:t>100</a:t>
            </a:r>
            <a:r>
              <a:rPr lang="it-IT" sz="1600" b="0" i="0" u="none" strike="noStrike" cap="none">
                <a:solidFill>
                  <a:schemeClr val="lt1"/>
                </a:solidFill>
                <a:latin typeface="Consolas"/>
                <a:ea typeface="Consolas"/>
                <a:cs typeface="Consolas"/>
                <a:sym typeface="Consolas"/>
              </a:rPr>
              <a:t>};</a:t>
            </a:r>
            <a:br>
              <a:rPr lang="it-IT" sz="1600" b="0" i="0" u="none" strike="noStrike" cap="none">
                <a:solidFill>
                  <a:schemeClr val="lt1"/>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let </a:t>
            </a:r>
            <a:r>
              <a:rPr lang="it-IT" sz="1600" b="0" i="0" u="none" strike="noStrike" cap="none">
                <a:solidFill>
                  <a:srgbClr val="58B9EC"/>
                </a:solidFill>
                <a:latin typeface="Consolas"/>
                <a:ea typeface="Consolas"/>
                <a:cs typeface="Consolas"/>
                <a:sym typeface="Consolas"/>
              </a:rPr>
              <a:t>y </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E06C75"/>
                </a:solidFill>
                <a:latin typeface="Consolas"/>
                <a:ea typeface="Consolas"/>
                <a:cs typeface="Consolas"/>
                <a:sym typeface="Consolas"/>
              </a:rPr>
              <a:t>a</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B48AE3"/>
                </a:solidFill>
                <a:latin typeface="Consolas"/>
                <a:ea typeface="Consolas"/>
                <a:cs typeface="Consolas"/>
                <a:sym typeface="Consolas"/>
              </a:rPr>
              <a:t>100</a:t>
            </a:r>
            <a:r>
              <a:rPr lang="it-IT" sz="1600" b="0" i="0" u="none" strike="noStrike" cap="none">
                <a:solidFill>
                  <a:schemeClr val="lt1"/>
                </a:solidFill>
                <a:latin typeface="Consolas"/>
                <a:ea typeface="Consolas"/>
                <a:cs typeface="Consolas"/>
                <a:sym typeface="Consolas"/>
              </a:rPr>
              <a:t>};</a:t>
            </a:r>
            <a:br>
              <a:rPr lang="it-IT" sz="1600" b="0" i="0" u="none" strike="noStrike" cap="none">
                <a:solidFill>
                  <a:schemeClr val="lt1"/>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let </a:t>
            </a:r>
            <a:r>
              <a:rPr lang="it-IT" sz="1600" b="0" i="0" u="none" strike="noStrike" cap="none">
                <a:solidFill>
                  <a:srgbClr val="58B9EC"/>
                </a:solidFill>
                <a:latin typeface="Consolas"/>
                <a:ea typeface="Consolas"/>
                <a:cs typeface="Consolas"/>
                <a:sym typeface="Consolas"/>
              </a:rPr>
              <a:t>z </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58B9EC"/>
                </a:solidFill>
                <a:latin typeface="Consolas"/>
                <a:ea typeface="Consolas"/>
                <a:cs typeface="Consolas"/>
                <a:sym typeface="Consolas"/>
              </a:rPr>
              <a:t>y</a:t>
            </a:r>
            <a:r>
              <a:rPr lang="it-IT" sz="1600" b="0" i="0" u="none" strike="noStrike" cap="none">
                <a:solidFill>
                  <a:schemeClr val="lt1"/>
                </a:solidFill>
                <a:latin typeface="Consolas"/>
                <a:ea typeface="Consolas"/>
                <a:cs typeface="Consolas"/>
                <a:sym typeface="Consolas"/>
              </a:rPr>
              <a:t>;</a:t>
            </a:r>
            <a:endParaRPr sz="1600" b="0" i="0" u="none" strike="noStrike" cap="none">
              <a:solidFill>
                <a:schemeClr val="accent5"/>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3"/>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28</a:t>
            </a:fld>
            <a:endParaRPr/>
          </a:p>
        </p:txBody>
      </p:sp>
      <p:sp>
        <p:nvSpPr>
          <p:cNvPr id="290" name="Google Shape;290;p13"/>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Riferimenti</a:t>
            </a:r>
            <a:endParaRPr/>
          </a:p>
        </p:txBody>
      </p:sp>
      <p:sp>
        <p:nvSpPr>
          <p:cNvPr id="291" name="Google Shape;291;p13"/>
          <p:cNvSpPr txBox="1">
            <a:spLocks noGrp="1"/>
          </p:cNvSpPr>
          <p:nvPr>
            <p:ph type="body" idx="1"/>
          </p:nvPr>
        </p:nvSpPr>
        <p:spPr>
          <a:xfrm>
            <a:off x="311150" y="1658938"/>
            <a:ext cx="8521700" cy="4524375"/>
          </a:xfrm>
          <a:prstGeom prst="rect">
            <a:avLst/>
          </a:prstGeom>
          <a:noFill/>
          <a:ln>
            <a:noFill/>
          </a:ln>
        </p:spPr>
        <p:txBody>
          <a:bodyPr spcFirstLastPara="1" wrap="square" lIns="91425" tIns="45700" rIns="91425" bIns="45700" anchor="t" anchorCtr="0">
            <a:normAutofit/>
          </a:bodyPr>
          <a:lstStyle/>
          <a:p>
            <a:pPr marL="269875" lvl="0" indent="-269875" algn="l" rtl="0">
              <a:lnSpc>
                <a:spcPct val="100000"/>
              </a:lnSpc>
              <a:spcBef>
                <a:spcPts val="0"/>
              </a:spcBef>
              <a:spcAft>
                <a:spcPts val="0"/>
              </a:spcAft>
              <a:buSzPts val="2400"/>
              <a:buChar char="•"/>
            </a:pPr>
            <a:r>
              <a:rPr lang="it-IT"/>
              <a:t>Se due variabili contengono lo stesso riferimento, eventuali modifiche fatte al valore sono visibili tramite entrambe le variabili</a:t>
            </a:r>
            <a:endParaRPr/>
          </a:p>
        </p:txBody>
      </p:sp>
      <p:sp>
        <p:nvSpPr>
          <p:cNvPr id="292" name="Google Shape;292;p13"/>
          <p:cNvSpPr txBox="1"/>
          <p:nvPr/>
        </p:nvSpPr>
        <p:spPr>
          <a:xfrm>
            <a:off x="654578" y="2991621"/>
            <a:ext cx="7834843" cy="2620039"/>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chemeClr val="lt1"/>
                </a:solidFill>
                <a:latin typeface="Consolas"/>
                <a:ea typeface="Consolas"/>
                <a:cs typeface="Consolas"/>
                <a:sym typeface="Consolas"/>
              </a:rPr>
              <a:t>let </a:t>
            </a:r>
            <a:r>
              <a:rPr lang="it-IT" sz="1800" b="0" i="0" u="none" strike="noStrike" cap="none">
                <a:solidFill>
                  <a:srgbClr val="58B9EC"/>
                </a:solidFill>
                <a:latin typeface="Consolas"/>
                <a:ea typeface="Consolas"/>
                <a:cs typeface="Consolas"/>
                <a:sym typeface="Consolas"/>
              </a:rPr>
              <a:t>x </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E06C75"/>
                </a:solidFill>
                <a:latin typeface="Consolas"/>
                <a:ea typeface="Consolas"/>
                <a:cs typeface="Consolas"/>
                <a:sym typeface="Consolas"/>
              </a:rPr>
              <a:t>a</a:t>
            </a:r>
            <a:r>
              <a:rPr lang="it-IT" sz="1800" b="0" i="0" u="none" strike="noStrike" cap="none">
                <a:solidFill>
                  <a:schemeClr val="lt1"/>
                </a:solidFill>
                <a:latin typeface="Consolas"/>
                <a:ea typeface="Consolas"/>
                <a:cs typeface="Consolas"/>
                <a:sym typeface="Consolas"/>
              </a:rPr>
              <a:t>:</a:t>
            </a:r>
            <a:r>
              <a:rPr lang="it-IT" sz="1800" b="0" i="0" u="none" strike="noStrike" cap="none">
                <a:solidFill>
                  <a:srgbClr val="B48AE3"/>
                </a:solidFill>
                <a:latin typeface="Consolas"/>
                <a:ea typeface="Consolas"/>
                <a:cs typeface="Consolas"/>
                <a:sym typeface="Consolas"/>
              </a:rPr>
              <a:t>100</a:t>
            </a:r>
            <a:r>
              <a:rPr lang="it-IT" sz="1800" b="0" i="0" u="none" strike="noStrike" cap="none">
                <a:solidFill>
                  <a:schemeClr val="lt1"/>
                </a:solidFill>
                <a:latin typeface="Consolas"/>
                <a:ea typeface="Consolas"/>
                <a:cs typeface="Consolas"/>
                <a:sym typeface="Consolas"/>
              </a:rPr>
              <a:t>};</a:t>
            </a:r>
            <a:br>
              <a:rPr lang="it-IT" sz="1800" b="0" i="0" u="none" strike="noStrike" cap="none">
                <a:solidFill>
                  <a:schemeClr val="lt1"/>
                </a:solidFill>
                <a:latin typeface="Consolas"/>
                <a:ea typeface="Consolas"/>
                <a:cs typeface="Consolas"/>
                <a:sym typeface="Consolas"/>
              </a:rPr>
            </a:br>
            <a:r>
              <a:rPr lang="it-IT" sz="1800" b="0" i="0" u="none" strike="noStrike" cap="none">
                <a:solidFill>
                  <a:schemeClr val="lt1"/>
                </a:solidFill>
                <a:latin typeface="Consolas"/>
                <a:ea typeface="Consolas"/>
                <a:cs typeface="Consolas"/>
                <a:sym typeface="Consolas"/>
              </a:rPr>
              <a:t>let </a:t>
            </a:r>
            <a:r>
              <a:rPr lang="it-IT" sz="1800" b="0" i="0" u="none" strike="noStrike" cap="none">
                <a:solidFill>
                  <a:srgbClr val="58B9EC"/>
                </a:solidFill>
                <a:latin typeface="Consolas"/>
                <a:ea typeface="Consolas"/>
                <a:cs typeface="Consolas"/>
                <a:sym typeface="Consolas"/>
              </a:rPr>
              <a:t>y </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E06C75"/>
                </a:solidFill>
                <a:latin typeface="Consolas"/>
                <a:ea typeface="Consolas"/>
                <a:cs typeface="Consolas"/>
                <a:sym typeface="Consolas"/>
              </a:rPr>
              <a:t>a</a:t>
            </a:r>
            <a:r>
              <a:rPr lang="it-IT" sz="1800" b="0" i="0" u="none" strike="noStrike" cap="none">
                <a:solidFill>
                  <a:schemeClr val="lt1"/>
                </a:solidFill>
                <a:latin typeface="Consolas"/>
                <a:ea typeface="Consolas"/>
                <a:cs typeface="Consolas"/>
                <a:sym typeface="Consolas"/>
              </a:rPr>
              <a:t>:</a:t>
            </a:r>
            <a:r>
              <a:rPr lang="it-IT" sz="1800" b="0" i="0" u="none" strike="noStrike" cap="none">
                <a:solidFill>
                  <a:srgbClr val="B48AE3"/>
                </a:solidFill>
                <a:latin typeface="Consolas"/>
                <a:ea typeface="Consolas"/>
                <a:cs typeface="Consolas"/>
                <a:sym typeface="Consolas"/>
              </a:rPr>
              <a:t>100</a:t>
            </a:r>
            <a:r>
              <a:rPr lang="it-IT" sz="1800" b="0" i="0" u="none" strike="noStrike" cap="none">
                <a:solidFill>
                  <a:schemeClr val="lt1"/>
                </a:solidFill>
                <a:latin typeface="Consolas"/>
                <a:ea typeface="Consolas"/>
                <a:cs typeface="Consolas"/>
                <a:sym typeface="Consolas"/>
              </a:rPr>
              <a:t>};</a:t>
            </a:r>
            <a:br>
              <a:rPr lang="it-IT" sz="1800" b="0" i="0" u="none" strike="noStrike" cap="none">
                <a:solidFill>
                  <a:schemeClr val="lt1"/>
                </a:solidFill>
                <a:latin typeface="Consolas"/>
                <a:ea typeface="Consolas"/>
                <a:cs typeface="Consolas"/>
                <a:sym typeface="Consolas"/>
              </a:rPr>
            </a:br>
            <a:r>
              <a:rPr lang="it-IT" sz="1800" b="0" i="0" u="none" strike="noStrike" cap="none">
                <a:solidFill>
                  <a:schemeClr val="lt1"/>
                </a:solidFill>
                <a:latin typeface="Consolas"/>
                <a:ea typeface="Consolas"/>
                <a:cs typeface="Consolas"/>
                <a:sym typeface="Consolas"/>
              </a:rPr>
              <a:t>let </a:t>
            </a:r>
            <a:r>
              <a:rPr lang="it-IT" sz="1800" b="0" i="0" u="none" strike="noStrike" cap="none">
                <a:solidFill>
                  <a:srgbClr val="58B9EC"/>
                </a:solidFill>
                <a:latin typeface="Consolas"/>
                <a:ea typeface="Consolas"/>
                <a:cs typeface="Consolas"/>
                <a:sym typeface="Consolas"/>
              </a:rPr>
              <a:t>z </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58B9EC"/>
                </a:solidFill>
                <a:latin typeface="Consolas"/>
                <a:ea typeface="Consolas"/>
                <a:cs typeface="Consolas"/>
                <a:sym typeface="Consolas"/>
              </a:rPr>
              <a:t>y</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9BC6CE"/>
                </a:solidFill>
                <a:latin typeface="Consolas"/>
                <a:ea typeface="Consolas"/>
                <a:cs typeface="Consolas"/>
                <a:sym typeface="Consolas"/>
              </a:rPr>
              <a:t>// entrambe contengono lo stesso riferimento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br>
              <a:rPr lang="it-IT" sz="1800" b="0" i="0" u="none" strike="noStrike" cap="none">
                <a:solidFill>
                  <a:srgbClr val="5C6370"/>
                </a:solidFill>
                <a:latin typeface="Consolas"/>
                <a:ea typeface="Consolas"/>
                <a:cs typeface="Consolas"/>
                <a:sym typeface="Consolas"/>
              </a:rPr>
            </a:br>
            <a:r>
              <a:rPr lang="it-IT" sz="1800" b="0" i="0" u="none" strike="noStrike" cap="none">
                <a:solidFill>
                  <a:srgbClr val="58B9EC"/>
                </a:solidFill>
                <a:latin typeface="Consolas"/>
                <a:ea typeface="Consolas"/>
                <a:cs typeface="Consolas"/>
                <a:sym typeface="Consolas"/>
              </a:rPr>
              <a:t>y</a:t>
            </a:r>
            <a:r>
              <a:rPr lang="it-IT" sz="1800" b="0" i="0" u="none" strike="noStrike" cap="none">
                <a:solidFill>
                  <a:schemeClr val="lt1"/>
                </a:solidFill>
                <a:latin typeface="Consolas"/>
                <a:ea typeface="Consolas"/>
                <a:cs typeface="Consolas"/>
                <a:sym typeface="Consolas"/>
              </a:rPr>
              <a:t>.</a:t>
            </a:r>
            <a:r>
              <a:rPr lang="it-IT" sz="1800" b="0" i="0" u="none" strike="noStrike" cap="none">
                <a:solidFill>
                  <a:srgbClr val="E06C75"/>
                </a:solidFill>
                <a:latin typeface="Consolas"/>
                <a:ea typeface="Consolas"/>
                <a:cs typeface="Consolas"/>
                <a:sym typeface="Consolas"/>
              </a:rPr>
              <a:t>a </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B48AE3"/>
                </a:solidFill>
                <a:latin typeface="Consolas"/>
                <a:ea typeface="Consolas"/>
                <a:cs typeface="Consolas"/>
                <a:sym typeface="Consolas"/>
              </a:rPr>
              <a:t>200</a:t>
            </a:r>
            <a:r>
              <a:rPr lang="it-IT" sz="1800" b="0" i="0" u="none" strike="noStrike" cap="none">
                <a:solidFill>
                  <a:schemeClr val="lt1"/>
                </a:solidFill>
                <a:latin typeface="Consolas"/>
                <a:ea typeface="Consolas"/>
                <a:cs typeface="Consolas"/>
                <a:sym typeface="Consolas"/>
              </a:rPr>
              <a:t>;</a:t>
            </a:r>
            <a:br>
              <a:rPr lang="it-IT" sz="1800" b="0" i="0" u="none" strike="noStrike" cap="none">
                <a:solidFill>
                  <a:schemeClr val="lt1"/>
                </a:solidFill>
                <a:latin typeface="Consolas"/>
                <a:ea typeface="Consolas"/>
                <a:cs typeface="Consolas"/>
                <a:sym typeface="Consolas"/>
              </a:rPr>
            </a:br>
            <a:r>
              <a:rPr lang="it-IT" sz="1800" b="0" i="0" u="none" strike="noStrike" cap="none">
                <a:solidFill>
                  <a:schemeClr val="lt1"/>
                </a:solidFill>
                <a:latin typeface="Consolas"/>
                <a:ea typeface="Consolas"/>
                <a:cs typeface="Consolas"/>
                <a:sym typeface="Consolas"/>
              </a:rPr>
              <a:t>let </a:t>
            </a:r>
            <a:r>
              <a:rPr lang="it-IT" sz="1800" b="0" i="0" u="none" strike="noStrike" cap="none">
                <a:solidFill>
                  <a:srgbClr val="58B9EC"/>
                </a:solidFill>
                <a:latin typeface="Consolas"/>
                <a:ea typeface="Consolas"/>
                <a:cs typeface="Consolas"/>
                <a:sym typeface="Consolas"/>
              </a:rPr>
              <a:t>v1 </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58B9EC"/>
                </a:solidFill>
                <a:latin typeface="Consolas"/>
                <a:ea typeface="Consolas"/>
                <a:cs typeface="Consolas"/>
                <a:sym typeface="Consolas"/>
              </a:rPr>
              <a:t>z</a:t>
            </a:r>
            <a:r>
              <a:rPr lang="it-IT" sz="1800" b="0" i="0" u="none" strike="noStrike" cap="none">
                <a:solidFill>
                  <a:schemeClr val="lt1"/>
                </a:solidFill>
                <a:latin typeface="Consolas"/>
                <a:ea typeface="Consolas"/>
                <a:cs typeface="Consolas"/>
                <a:sym typeface="Consolas"/>
              </a:rPr>
              <a:t>.</a:t>
            </a:r>
            <a:r>
              <a:rPr lang="it-IT" sz="1800" b="0" i="0" u="none" strike="noStrike" cap="none">
                <a:solidFill>
                  <a:srgbClr val="E06C75"/>
                </a:solidFill>
                <a:latin typeface="Consolas"/>
                <a:ea typeface="Consolas"/>
                <a:cs typeface="Consolas"/>
                <a:sym typeface="Consolas"/>
              </a:rPr>
              <a:t>a</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9BC6CE"/>
                </a:solidFill>
                <a:latin typeface="Consolas"/>
                <a:ea typeface="Consolas"/>
                <a:cs typeface="Consolas"/>
                <a:sym typeface="Consolas"/>
              </a:rPr>
              <a:t>//200 – le modifiche fatte tramite y</a:t>
            </a:r>
            <a:br>
              <a:rPr lang="it-IT" sz="1800" b="0" i="0" u="none" strike="noStrike" cap="none">
                <a:solidFill>
                  <a:srgbClr val="9BC6CE"/>
                </a:solidFill>
                <a:latin typeface="Consolas"/>
                <a:ea typeface="Consolas"/>
                <a:cs typeface="Consolas"/>
                <a:sym typeface="Consolas"/>
              </a:rPr>
            </a:br>
            <a:r>
              <a:rPr lang="it-IT" sz="1800" b="0" i="0" u="none" strike="noStrike" cap="none">
                <a:solidFill>
                  <a:srgbClr val="5C6370"/>
                </a:solidFill>
                <a:latin typeface="Consolas"/>
                <a:ea typeface="Consolas"/>
                <a:cs typeface="Consolas"/>
                <a:sym typeface="Consolas"/>
              </a:rPr>
              <a:t>              </a:t>
            </a:r>
            <a:r>
              <a:rPr lang="it-IT" sz="1800" b="0" i="0" u="none" strike="noStrike" cap="none">
                <a:solidFill>
                  <a:srgbClr val="9BC6CE"/>
                </a:solidFill>
                <a:latin typeface="Consolas"/>
                <a:ea typeface="Consolas"/>
                <a:cs typeface="Consolas"/>
                <a:sym typeface="Consolas"/>
              </a:rPr>
              <a:t>//      sono visibili anche tramite z</a:t>
            </a:r>
            <a:br>
              <a:rPr lang="it-IT" sz="1800" b="0" i="0" u="none" strike="noStrike" cap="none">
                <a:solidFill>
                  <a:srgbClr val="9BC6CE"/>
                </a:solidFill>
                <a:latin typeface="Consolas"/>
                <a:ea typeface="Consolas"/>
                <a:cs typeface="Consolas"/>
                <a:sym typeface="Consolas"/>
              </a:rPr>
            </a:br>
            <a:r>
              <a:rPr lang="it-IT" sz="1800" b="0" i="0" u="none" strike="noStrike" cap="none">
                <a:solidFill>
                  <a:schemeClr val="lt1"/>
                </a:solidFill>
                <a:latin typeface="Consolas"/>
                <a:ea typeface="Consolas"/>
                <a:cs typeface="Consolas"/>
                <a:sym typeface="Consolas"/>
              </a:rPr>
              <a:t>let </a:t>
            </a:r>
            <a:r>
              <a:rPr lang="it-IT" sz="1800" b="0" i="0" u="none" strike="noStrike" cap="none">
                <a:solidFill>
                  <a:srgbClr val="58B9EC"/>
                </a:solidFill>
                <a:latin typeface="Consolas"/>
                <a:ea typeface="Consolas"/>
                <a:cs typeface="Consolas"/>
                <a:sym typeface="Consolas"/>
              </a:rPr>
              <a:t>v2 </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58B9EC"/>
                </a:solidFill>
                <a:latin typeface="Consolas"/>
                <a:ea typeface="Consolas"/>
                <a:cs typeface="Consolas"/>
                <a:sym typeface="Consolas"/>
              </a:rPr>
              <a:t>x</a:t>
            </a:r>
            <a:r>
              <a:rPr lang="it-IT" sz="1800" b="0" i="0" u="none" strike="noStrike" cap="none">
                <a:solidFill>
                  <a:schemeClr val="lt1"/>
                </a:solidFill>
                <a:latin typeface="Consolas"/>
                <a:ea typeface="Consolas"/>
                <a:cs typeface="Consolas"/>
                <a:sym typeface="Consolas"/>
              </a:rPr>
              <a:t>.</a:t>
            </a:r>
            <a:r>
              <a:rPr lang="it-IT" sz="1800" b="0" i="0" u="none" strike="noStrike" cap="none">
                <a:solidFill>
                  <a:srgbClr val="E06C75"/>
                </a:solidFill>
                <a:latin typeface="Consolas"/>
                <a:ea typeface="Consolas"/>
                <a:cs typeface="Consolas"/>
                <a:sym typeface="Consolas"/>
              </a:rPr>
              <a:t>a</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9BC6CE"/>
                </a:solidFill>
                <a:latin typeface="Consolas"/>
                <a:ea typeface="Consolas"/>
                <a:cs typeface="Consolas"/>
                <a:sym typeface="Consolas"/>
              </a:rPr>
              <a:t>//100 – x fa riferimento ad un'altra area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9BC6CE"/>
                </a:solidFill>
                <a:latin typeface="Consolas"/>
                <a:ea typeface="Consolas"/>
                <a:cs typeface="Consolas"/>
                <a:sym typeface="Consolas"/>
              </a:rPr>
              <a:t>			   // di memoria</a:t>
            </a:r>
            <a:endParaRPr sz="1800" b="0" i="0" u="none" strike="noStrike" cap="none">
              <a:solidFill>
                <a:srgbClr val="9BC6CE"/>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4"/>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29</a:t>
            </a:fld>
            <a:endParaRPr/>
          </a:p>
        </p:txBody>
      </p:sp>
      <p:sp>
        <p:nvSpPr>
          <p:cNvPr id="298" name="Google Shape;298;p14"/>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L'operatore spread/gather</a:t>
            </a:r>
            <a:endParaRPr/>
          </a:p>
        </p:txBody>
      </p:sp>
      <p:sp>
        <p:nvSpPr>
          <p:cNvPr id="299" name="Google Shape;299;p14"/>
          <p:cNvSpPr txBox="1">
            <a:spLocks noGrp="1"/>
          </p:cNvSpPr>
          <p:nvPr>
            <p:ph type="body" idx="1"/>
          </p:nvPr>
        </p:nvSpPr>
        <p:spPr>
          <a:xfrm>
            <a:off x="311150" y="1658938"/>
            <a:ext cx="8521700" cy="4524375"/>
          </a:xfrm>
          <a:prstGeom prst="rect">
            <a:avLst/>
          </a:prstGeom>
          <a:noFill/>
          <a:ln>
            <a:noFill/>
          </a:ln>
        </p:spPr>
        <p:txBody>
          <a:bodyPr spcFirstLastPara="1" wrap="square" lIns="91425" tIns="45700" rIns="91425" bIns="45700" anchor="t" anchorCtr="0">
            <a:normAutofit/>
          </a:bodyPr>
          <a:lstStyle/>
          <a:p>
            <a:pPr marL="269875" lvl="0" indent="-269875" algn="l" rtl="0">
              <a:lnSpc>
                <a:spcPct val="100000"/>
              </a:lnSpc>
              <a:spcBef>
                <a:spcPts val="0"/>
              </a:spcBef>
              <a:spcAft>
                <a:spcPts val="0"/>
              </a:spcAft>
              <a:buSzPts val="2400"/>
              <a:buChar char="•"/>
            </a:pPr>
            <a:r>
              <a:rPr lang="it-IT"/>
              <a:t>Nella sintassi ES2018 vien introdotto l'operatore </a:t>
            </a:r>
            <a:r>
              <a:rPr lang="it-IT">
                <a:solidFill>
                  <a:srgbClr val="0B5394"/>
                </a:solidFill>
                <a:latin typeface="Consolas"/>
                <a:ea typeface="Consolas"/>
                <a:cs typeface="Consolas"/>
                <a:sym typeface="Consolas"/>
              </a:rPr>
              <a:t>…</a:t>
            </a:r>
            <a:r>
              <a:rPr lang="it-IT"/>
              <a:t> per gli oggetti</a:t>
            </a:r>
            <a:endParaRPr/>
          </a:p>
          <a:p>
            <a:pPr marL="541338" lvl="1" indent="-206375" algn="l" rtl="0">
              <a:lnSpc>
                <a:spcPct val="100000"/>
              </a:lnSpc>
              <a:spcBef>
                <a:spcPts val="600"/>
              </a:spcBef>
              <a:spcAft>
                <a:spcPts val="0"/>
              </a:spcAft>
              <a:buSzPts val="1500"/>
              <a:buChar char="o"/>
            </a:pPr>
            <a:r>
              <a:rPr lang="it-IT"/>
              <a:t>Serve a "spargere" (spread) il contenuto di un oggetto in variabili individuali che possono essere ricomposte in un nuovo oggetto, che ha lo stesso contenuto ma è indipendente dall'originale</a:t>
            </a:r>
            <a:r>
              <a:rPr lang="it-IT">
                <a:latin typeface="Consolas"/>
                <a:ea typeface="Consolas"/>
                <a:cs typeface="Consolas"/>
                <a:sym typeface="Consolas"/>
              </a:rPr>
              <a:t> </a:t>
            </a:r>
            <a:r>
              <a:rPr lang="it-IT"/>
              <a:t>o a raccoglierlo (gather)</a:t>
            </a:r>
            <a:endParaRPr/>
          </a:p>
        </p:txBody>
      </p:sp>
      <p:sp>
        <p:nvSpPr>
          <p:cNvPr id="300" name="Google Shape;300;p14"/>
          <p:cNvSpPr txBox="1"/>
          <p:nvPr/>
        </p:nvSpPr>
        <p:spPr>
          <a:xfrm>
            <a:off x="753608" y="3623570"/>
            <a:ext cx="7636800" cy="1710300"/>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chemeClr val="lt1"/>
                </a:solidFill>
                <a:latin typeface="Consolas"/>
                <a:ea typeface="Consolas"/>
                <a:cs typeface="Consolas"/>
                <a:sym typeface="Consolas"/>
              </a:rPr>
              <a:t>let </a:t>
            </a:r>
            <a:r>
              <a:rPr lang="it-IT" sz="1800" b="0" i="0" u="none" strike="noStrike" cap="none">
                <a:solidFill>
                  <a:srgbClr val="58B9EC"/>
                </a:solidFill>
                <a:latin typeface="Consolas"/>
                <a:ea typeface="Consolas"/>
                <a:cs typeface="Consolas"/>
                <a:sym typeface="Consolas"/>
              </a:rPr>
              <a:t>obj1 </a:t>
            </a:r>
            <a:r>
              <a:rPr lang="it-IT" sz="1800" b="0" i="0" u="none" strike="noStrike" cap="none">
                <a:solidFill>
                  <a:schemeClr val="lt1"/>
                </a:solidFill>
                <a:latin typeface="Consolas"/>
                <a:ea typeface="Consolas"/>
                <a:cs typeface="Consolas"/>
                <a:sym typeface="Consolas"/>
              </a:rPr>
              <a:t>= { </a:t>
            </a:r>
            <a:r>
              <a:rPr lang="it-IT" sz="1800" b="0" i="0" u="none" strike="noStrike" cap="none">
                <a:solidFill>
                  <a:srgbClr val="E06C75"/>
                </a:solidFill>
                <a:latin typeface="Consolas"/>
                <a:ea typeface="Consolas"/>
                <a:cs typeface="Consolas"/>
                <a:sym typeface="Consolas"/>
              </a:rPr>
              <a:t>alfa</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D6B579"/>
                </a:solidFill>
                <a:latin typeface="Consolas"/>
                <a:ea typeface="Consolas"/>
                <a:cs typeface="Consolas"/>
                <a:sym typeface="Consolas"/>
              </a:rPr>
              <a:t>"beta"</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E06C75"/>
                </a:solidFill>
                <a:latin typeface="Consolas"/>
                <a:ea typeface="Consolas"/>
                <a:cs typeface="Consolas"/>
                <a:sym typeface="Consolas"/>
              </a:rPr>
              <a:t>v</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B48AE3"/>
                </a:solidFill>
                <a:latin typeface="Consolas"/>
                <a:ea typeface="Consolas"/>
                <a:cs typeface="Consolas"/>
                <a:sym typeface="Consolas"/>
              </a:rPr>
              <a:t>3.14 </a:t>
            </a:r>
            <a:r>
              <a:rPr lang="it-IT" sz="1800" b="0" i="0" u="none" strike="noStrike" cap="none">
                <a:solidFill>
                  <a:schemeClr val="lt1"/>
                </a:solidFill>
                <a:latin typeface="Consolas"/>
                <a:ea typeface="Consolas"/>
                <a:cs typeface="Consolas"/>
                <a:sym typeface="Consolas"/>
              </a:rPr>
              <a:t>}</a:t>
            </a:r>
            <a:br>
              <a:rPr lang="it-IT" sz="1800" b="0" i="0" u="none" strike="noStrike" cap="none">
                <a:solidFill>
                  <a:schemeClr val="lt1"/>
                </a:solidFill>
                <a:latin typeface="Consolas"/>
                <a:ea typeface="Consolas"/>
                <a:cs typeface="Consolas"/>
                <a:sym typeface="Consolas"/>
              </a:rPr>
            </a:br>
            <a:r>
              <a:rPr lang="it-IT" sz="1800" b="0" i="0" u="none" strike="noStrike" cap="none">
                <a:solidFill>
                  <a:schemeClr val="lt1"/>
                </a:solidFill>
                <a:latin typeface="Consolas"/>
                <a:ea typeface="Consolas"/>
                <a:cs typeface="Consolas"/>
                <a:sym typeface="Consolas"/>
              </a:rPr>
              <a:t>let </a:t>
            </a:r>
            <a:r>
              <a:rPr lang="it-IT" sz="1800" b="0" i="0" u="none" strike="noStrike" cap="none">
                <a:solidFill>
                  <a:srgbClr val="58B9EC"/>
                </a:solidFill>
                <a:latin typeface="Consolas"/>
                <a:ea typeface="Consolas"/>
                <a:cs typeface="Consolas"/>
                <a:sym typeface="Consolas"/>
              </a:rPr>
              <a:t>obj1_clone </a:t>
            </a:r>
            <a:r>
              <a:rPr lang="it-IT" sz="1800" b="0" i="0" u="none" strike="noStrike" cap="none">
                <a:solidFill>
                  <a:schemeClr val="lt1"/>
                </a:solidFill>
                <a:latin typeface="Consolas"/>
                <a:ea typeface="Consolas"/>
                <a:cs typeface="Consolas"/>
                <a:sym typeface="Consolas"/>
              </a:rPr>
              <a:t>= { ...</a:t>
            </a:r>
            <a:r>
              <a:rPr lang="it-IT" sz="1800" b="0" i="0" u="none" strike="noStrike" cap="none">
                <a:solidFill>
                  <a:srgbClr val="58B9EC"/>
                </a:solidFill>
                <a:latin typeface="Consolas"/>
                <a:ea typeface="Consolas"/>
                <a:cs typeface="Consolas"/>
                <a:sym typeface="Consolas"/>
              </a:rPr>
              <a:t>obj1 </a:t>
            </a:r>
            <a:r>
              <a:rPr lang="it-IT" sz="1800" b="0" i="0" u="none" strike="noStrike" cap="none">
                <a:solidFill>
                  <a:schemeClr val="lt1"/>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chemeClr val="lt1"/>
                </a:solidFill>
                <a:latin typeface="Consolas"/>
                <a:ea typeface="Consolas"/>
                <a:cs typeface="Consolas"/>
                <a:sym typeface="Consolas"/>
              </a:rPr>
              <a:t>let { </a:t>
            </a:r>
            <a:r>
              <a:rPr lang="it-IT" sz="1800" b="0" i="0" u="none" strike="noStrike" cap="none">
                <a:solidFill>
                  <a:srgbClr val="58B9EC"/>
                </a:solidFill>
                <a:latin typeface="Consolas"/>
                <a:ea typeface="Consolas"/>
                <a:cs typeface="Consolas"/>
                <a:sym typeface="Consolas"/>
              </a:rPr>
              <a:t>alfa</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58B9EC"/>
                </a:solidFill>
                <a:latin typeface="Consolas"/>
                <a:ea typeface="Consolas"/>
                <a:cs typeface="Consolas"/>
                <a:sym typeface="Consolas"/>
              </a:rPr>
              <a:t>obj3 </a:t>
            </a:r>
            <a:r>
              <a:rPr lang="it-IT" sz="1800" b="0" i="0" u="none" strike="noStrike" cap="none">
                <a:solidFill>
                  <a:schemeClr val="lt1"/>
                </a:solidFill>
                <a:latin typeface="Consolas"/>
                <a:ea typeface="Consolas"/>
                <a:cs typeface="Consolas"/>
                <a:sym typeface="Consolas"/>
              </a:rPr>
              <a:t>} = obj1</a:t>
            </a:r>
            <a:br>
              <a:rPr lang="it-IT" sz="1800" b="0" i="0" u="none" strike="noStrike" cap="none">
                <a:solidFill>
                  <a:schemeClr val="lt1"/>
                </a:solidFill>
                <a:latin typeface="Consolas"/>
                <a:ea typeface="Consolas"/>
                <a:cs typeface="Consolas"/>
                <a:sym typeface="Consolas"/>
              </a:rPr>
            </a:br>
            <a:r>
              <a:rPr lang="it-IT" sz="1800" b="0" i="0" u="none" strike="noStrike" cap="none">
                <a:solidFill>
                  <a:srgbClr val="9BC6CE"/>
                </a:solidFill>
                <a:latin typeface="Consolas"/>
                <a:ea typeface="Consolas"/>
                <a:cs typeface="Consolas"/>
                <a:sym typeface="Consolas"/>
              </a:rPr>
              <a:t>//alfa --&gt; "beta"</a:t>
            </a:r>
            <a:br>
              <a:rPr lang="it-IT" sz="1800" b="0" i="0" u="none" strike="noStrike" cap="none">
                <a:solidFill>
                  <a:srgbClr val="9BC6CE"/>
                </a:solidFill>
                <a:latin typeface="Consolas"/>
                <a:ea typeface="Consolas"/>
                <a:cs typeface="Consolas"/>
                <a:sym typeface="Consolas"/>
              </a:rPr>
            </a:br>
            <a:r>
              <a:rPr lang="it-IT" sz="1800" b="0" i="0" u="none" strike="noStrike" cap="none">
                <a:solidFill>
                  <a:srgbClr val="9BC6CE"/>
                </a:solidFill>
                <a:latin typeface="Consolas"/>
                <a:ea typeface="Consolas"/>
                <a:cs typeface="Consolas"/>
                <a:sym typeface="Consolas"/>
              </a:rPr>
              <a:t>// obj3 --&gt; { v: 3.14 }</a:t>
            </a:r>
            <a:br>
              <a:rPr lang="it-IT" sz="1800" b="0" i="0" u="none" strike="noStrike" cap="none">
                <a:solidFill>
                  <a:srgbClr val="5C6370"/>
                </a:solidFill>
                <a:latin typeface="Arial"/>
                <a:ea typeface="Arial"/>
                <a:cs typeface="Arial"/>
                <a:sym typeface="Arial"/>
              </a:rPr>
            </a:br>
            <a:endParaRPr sz="1800" b="0" i="0" u="none" strike="noStrike" cap="none">
              <a:solidFill>
                <a:srgbClr val="9BC6CE"/>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br>
              <a:rPr lang="it-IT" sz="1800" b="0" i="0" u="none" strike="noStrike" cap="none">
                <a:solidFill>
                  <a:srgbClr val="5C6370"/>
                </a:solidFill>
                <a:latin typeface="Arial"/>
                <a:ea typeface="Arial"/>
                <a:cs typeface="Arial"/>
                <a:sym typeface="Arial"/>
              </a:rPr>
            </a:br>
            <a:endParaRPr sz="1800" b="0" i="0" u="none" strike="noStrike" cap="none">
              <a:solidFill>
                <a:srgbClr val="9BC6CE"/>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3"/>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3</a:t>
            </a:fld>
            <a:endParaRPr/>
          </a:p>
        </p:txBody>
      </p:sp>
      <p:sp>
        <p:nvSpPr>
          <p:cNvPr id="57" name="Google Shape;57;p3"/>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Oggetti</a:t>
            </a:r>
            <a:endParaRPr/>
          </a:p>
        </p:txBody>
      </p:sp>
      <p:sp>
        <p:nvSpPr>
          <p:cNvPr id="58" name="Google Shape;58;p3"/>
          <p:cNvSpPr txBox="1">
            <a:spLocks noGrp="1"/>
          </p:cNvSpPr>
          <p:nvPr>
            <p:ph type="body" idx="1"/>
          </p:nvPr>
        </p:nvSpPr>
        <p:spPr>
          <a:xfrm>
            <a:off x="311150" y="1658938"/>
            <a:ext cx="8521700" cy="4524375"/>
          </a:xfrm>
          <a:prstGeom prst="rect">
            <a:avLst/>
          </a:prstGeom>
          <a:noFill/>
          <a:ln>
            <a:noFill/>
          </a:ln>
        </p:spPr>
        <p:txBody>
          <a:bodyPr spcFirstLastPara="1" wrap="square" lIns="91425" tIns="45700" rIns="91425" bIns="45700" anchor="t" anchorCtr="0">
            <a:normAutofit/>
          </a:bodyPr>
          <a:lstStyle/>
          <a:p>
            <a:pPr marL="269875" lvl="0" indent="-269875" algn="l" rtl="0">
              <a:lnSpc>
                <a:spcPct val="100000"/>
              </a:lnSpc>
              <a:spcBef>
                <a:spcPts val="0"/>
              </a:spcBef>
              <a:spcAft>
                <a:spcPts val="0"/>
              </a:spcAft>
              <a:buSzPts val="2400"/>
              <a:buChar char="•"/>
            </a:pPr>
            <a:r>
              <a:rPr lang="it-IT"/>
              <a:t>Per risolvere tale problema, TypeScript (come JavaScript) offre il concetto di </a:t>
            </a:r>
            <a:r>
              <a:rPr lang="it-IT">
                <a:solidFill>
                  <a:srgbClr val="0070C0"/>
                </a:solidFill>
                <a:latin typeface="Consolas"/>
                <a:ea typeface="Consolas"/>
                <a:cs typeface="Consolas"/>
                <a:sym typeface="Consolas"/>
              </a:rPr>
              <a:t>object</a:t>
            </a:r>
            <a:endParaRPr>
              <a:solidFill>
                <a:srgbClr val="0070C0"/>
              </a:solidFill>
              <a:latin typeface="Consolas"/>
              <a:ea typeface="Consolas"/>
              <a:cs typeface="Consolas"/>
              <a:sym typeface="Consolas"/>
            </a:endParaRPr>
          </a:p>
          <a:p>
            <a:pPr marL="541338" lvl="1" indent="-213517" algn="l" rtl="0">
              <a:lnSpc>
                <a:spcPct val="100000"/>
              </a:lnSpc>
              <a:spcBef>
                <a:spcPts val="600"/>
              </a:spcBef>
              <a:spcAft>
                <a:spcPts val="0"/>
              </a:spcAft>
              <a:buSzPts val="1500"/>
              <a:buChar char="o"/>
            </a:pPr>
            <a:r>
              <a:rPr lang="it-IT"/>
              <a:t>Si tratta di una collezione strutturata di zero o più valori, ciascuno introdotto dal proprio </a:t>
            </a:r>
            <a:r>
              <a:rPr lang="it-IT">
                <a:solidFill>
                  <a:srgbClr val="0070C0"/>
                </a:solidFill>
              </a:rPr>
              <a:t>nome</a:t>
            </a:r>
            <a:r>
              <a:rPr lang="it-IT" sz="2800">
                <a:solidFill>
                  <a:srgbClr val="0070C0"/>
                </a:solidFill>
              </a:rPr>
              <a:t> </a:t>
            </a:r>
            <a:r>
              <a:rPr lang="it-IT"/>
              <a:t>o</a:t>
            </a:r>
            <a:r>
              <a:rPr lang="it-IT" sz="2800"/>
              <a:t> </a:t>
            </a:r>
            <a:r>
              <a:rPr lang="it-IT">
                <a:solidFill>
                  <a:srgbClr val="0070C0"/>
                </a:solidFill>
              </a:rPr>
              <a:t>chiave</a:t>
            </a:r>
            <a:endParaRPr>
              <a:solidFill>
                <a:srgbClr val="0070C0"/>
              </a:solidFill>
            </a:endParaRPr>
          </a:p>
          <a:p>
            <a:pPr marL="269875" lvl="0" indent="-269875" algn="l" rtl="0">
              <a:lnSpc>
                <a:spcPct val="100000"/>
              </a:lnSpc>
              <a:spcBef>
                <a:spcPts val="600"/>
              </a:spcBef>
              <a:spcAft>
                <a:spcPts val="0"/>
              </a:spcAft>
              <a:buClr>
                <a:schemeClr val="dk1"/>
              </a:buClr>
              <a:buSzPts val="2400"/>
              <a:buChar char="•"/>
            </a:pPr>
            <a:r>
              <a:rPr lang="it-IT">
                <a:solidFill>
                  <a:schemeClr val="dk1"/>
                </a:solidFill>
              </a:rPr>
              <a:t>Si popola un oggetto inserendo le coppie </a:t>
            </a:r>
            <a:r>
              <a:rPr lang="it-IT" i="1">
                <a:solidFill>
                  <a:schemeClr val="dk1"/>
                </a:solidFill>
              </a:rPr>
              <a:t>chiave</a:t>
            </a:r>
            <a:r>
              <a:rPr lang="it-IT">
                <a:solidFill>
                  <a:schemeClr val="dk1"/>
                </a:solidFill>
              </a:rPr>
              <a:t>: </a:t>
            </a:r>
            <a:r>
              <a:rPr lang="it-IT" i="1">
                <a:solidFill>
                  <a:schemeClr val="dk1"/>
                </a:solidFill>
              </a:rPr>
              <a:t>valore</a:t>
            </a:r>
            <a:r>
              <a:rPr lang="it-IT">
                <a:solidFill>
                  <a:schemeClr val="dk1"/>
                </a:solidFill>
              </a:rPr>
              <a:t> tra le parentesi graffe</a:t>
            </a:r>
            <a:endParaRPr>
              <a:solidFill>
                <a:schemeClr val="dk1"/>
              </a:solidFill>
            </a:endParaRPr>
          </a:p>
          <a:p>
            <a:pPr marL="541337" lvl="1" indent="-206375" algn="l" rtl="0">
              <a:lnSpc>
                <a:spcPct val="100000"/>
              </a:lnSpc>
              <a:spcBef>
                <a:spcPts val="600"/>
              </a:spcBef>
              <a:spcAft>
                <a:spcPts val="0"/>
              </a:spcAft>
              <a:buClr>
                <a:schemeClr val="dk1"/>
              </a:buClr>
              <a:buSzPts val="1500"/>
              <a:buChar char="o"/>
            </a:pPr>
            <a:r>
              <a:rPr lang="it-IT">
                <a:solidFill>
                  <a:schemeClr val="dk1"/>
                </a:solidFill>
              </a:rPr>
              <a:t>Le coppie sono separate da virgola</a:t>
            </a:r>
            <a:endParaRPr>
              <a:solidFill>
                <a:schemeClr val="dk1"/>
              </a:solidFill>
            </a:endParaRPr>
          </a:p>
          <a:p>
            <a:pPr marL="541337" lvl="1" indent="-206375" algn="l" rtl="0">
              <a:lnSpc>
                <a:spcPct val="100000"/>
              </a:lnSpc>
              <a:spcBef>
                <a:spcPts val="600"/>
              </a:spcBef>
              <a:spcAft>
                <a:spcPts val="0"/>
              </a:spcAft>
              <a:buClr>
                <a:schemeClr val="dk1"/>
              </a:buClr>
              <a:buSzPts val="1500"/>
              <a:buChar char="o"/>
            </a:pPr>
            <a:r>
              <a:rPr lang="it-IT">
                <a:solidFill>
                  <a:schemeClr val="dk1"/>
                </a:solidFill>
              </a:rPr>
              <a:t>La virgola dopo l'ultima coppia è opzionale</a:t>
            </a:r>
            <a:endParaRPr>
              <a:solidFill>
                <a:srgbClr val="0070C0"/>
              </a:solidFill>
            </a:endParaRPr>
          </a:p>
        </p:txBody>
      </p:sp>
      <p:sp>
        <p:nvSpPr>
          <p:cNvPr id="59" name="Google Shape;59;p3"/>
          <p:cNvSpPr txBox="1"/>
          <p:nvPr/>
        </p:nvSpPr>
        <p:spPr>
          <a:xfrm>
            <a:off x="637650" y="4949113"/>
            <a:ext cx="7868700" cy="1234200"/>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chemeClr val="lt1"/>
                </a:solidFill>
                <a:latin typeface="Consolas"/>
                <a:ea typeface="Consolas"/>
                <a:cs typeface="Consolas"/>
                <a:sym typeface="Consolas"/>
              </a:rPr>
              <a:t>let </a:t>
            </a:r>
            <a:r>
              <a:rPr lang="it-IT" sz="1800" b="0" i="0" u="none" strike="noStrike" cap="none">
                <a:solidFill>
                  <a:srgbClr val="58B9EC"/>
                </a:solidFill>
                <a:latin typeface="Consolas"/>
                <a:ea typeface="Consolas"/>
                <a:cs typeface="Consolas"/>
                <a:sym typeface="Consolas"/>
              </a:rPr>
              <a:t>position </a:t>
            </a:r>
            <a:r>
              <a:rPr lang="it-IT" sz="1800" b="0" i="0" u="none" strike="noStrike" cap="none">
                <a:solidFill>
                  <a:schemeClr val="lt1"/>
                </a:solidFill>
                <a:latin typeface="Consolas"/>
                <a:ea typeface="Consolas"/>
                <a:cs typeface="Consolas"/>
                <a:sym typeface="Consolas"/>
              </a:rPr>
              <a:t>=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E06C75"/>
                </a:solidFill>
                <a:latin typeface="Consolas"/>
                <a:ea typeface="Consolas"/>
                <a:cs typeface="Consolas"/>
                <a:sym typeface="Consolas"/>
              </a:rPr>
              <a:t>    lat</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B48AE3"/>
                </a:solidFill>
                <a:latin typeface="Consolas"/>
                <a:ea typeface="Consolas"/>
                <a:cs typeface="Consolas"/>
                <a:sym typeface="Consolas"/>
              </a:rPr>
              <a:t>45.02</a:t>
            </a:r>
            <a:r>
              <a:rPr lang="it-IT" sz="1800" b="0" i="0" u="none" strike="noStrike" cap="none">
                <a:solidFill>
                  <a:schemeClr val="lt1"/>
                </a:solidFill>
                <a:latin typeface="Consolas"/>
                <a:ea typeface="Consolas"/>
                <a:cs typeface="Consolas"/>
                <a:sym typeface="Consolas"/>
              </a:rPr>
              <a:t>,</a:t>
            </a:r>
            <a:br>
              <a:rPr lang="it-IT" sz="1800" b="0" i="0" u="none" strike="noStrike" cap="none">
                <a:solidFill>
                  <a:schemeClr val="lt1"/>
                </a:solidFill>
                <a:latin typeface="Consolas"/>
                <a:ea typeface="Consolas"/>
                <a:cs typeface="Consolas"/>
                <a:sym typeface="Consolas"/>
              </a:rPr>
            </a:b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E06C75"/>
                </a:solidFill>
                <a:latin typeface="Consolas"/>
                <a:ea typeface="Consolas"/>
                <a:cs typeface="Consolas"/>
                <a:sym typeface="Consolas"/>
              </a:rPr>
              <a:t>lng</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B48AE3"/>
                </a:solidFill>
                <a:latin typeface="Consolas"/>
                <a:ea typeface="Consolas"/>
                <a:cs typeface="Consolas"/>
                <a:sym typeface="Consolas"/>
              </a:rPr>
              <a:t>7.65</a:t>
            </a:r>
            <a:r>
              <a:rPr lang="it-IT" sz="1800" b="0" i="0" u="none" strike="noStrike" cap="none">
                <a:solidFill>
                  <a:schemeClr val="lt1"/>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chemeClr val="lt1"/>
                </a:solidFill>
                <a:latin typeface="Consolas"/>
                <a:ea typeface="Consolas"/>
                <a:cs typeface="Consolas"/>
                <a:sym typeface="Consolas"/>
              </a:rPr>
              <a:t>};</a:t>
            </a:r>
            <a:br>
              <a:rPr lang="it-IT" sz="1800" b="0" i="0" u="none" strike="noStrike" cap="none">
                <a:solidFill>
                  <a:schemeClr val="lt1"/>
                </a:solidFill>
                <a:latin typeface="Arial"/>
                <a:ea typeface="Arial"/>
                <a:cs typeface="Arial"/>
                <a:sym typeface="Arial"/>
              </a:rPr>
            </a:br>
            <a:endParaRPr sz="1800" b="0" i="0" u="none" strike="noStrike" cap="none">
              <a:solidFill>
                <a:srgbClr val="9BC6CE"/>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6"/>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b="1"/>
              <a:t>Duck typing</a:t>
            </a:r>
            <a:endParaRPr/>
          </a:p>
        </p:txBody>
      </p:sp>
      <p:pic>
        <p:nvPicPr>
          <p:cNvPr id="306" name="Google Shape;306;p16" descr="Immagine che contiene testo, disegnoatratteggio&#10;&#10;Descrizione generata automaticamente"/>
          <p:cNvPicPr preferRelativeResize="0"/>
          <p:nvPr/>
        </p:nvPicPr>
        <p:blipFill rotWithShape="1">
          <a:blip r:embed="rId3">
            <a:alphaModFix/>
          </a:blip>
          <a:srcRect/>
          <a:stretch/>
        </p:blipFill>
        <p:spPr>
          <a:xfrm rot="-1666613" flipH="1">
            <a:off x="7248858" y="268862"/>
            <a:ext cx="1506561" cy="2040135"/>
          </a:xfrm>
          <a:prstGeom prst="rect">
            <a:avLst/>
          </a:prstGeom>
          <a:noFill/>
          <a:ln>
            <a:noFill/>
          </a:ln>
        </p:spPr>
      </p:pic>
      <p:sp>
        <p:nvSpPr>
          <p:cNvPr id="307" name="Google Shape;307;p16"/>
          <p:cNvSpPr txBox="1">
            <a:spLocks noGrp="1"/>
          </p:cNvSpPr>
          <p:nvPr>
            <p:ph type="body" idx="1"/>
          </p:nvPr>
        </p:nvSpPr>
        <p:spPr>
          <a:xfrm>
            <a:off x="311150" y="1441047"/>
            <a:ext cx="8184669" cy="4524375"/>
          </a:xfrm>
          <a:prstGeom prst="rect">
            <a:avLst/>
          </a:prstGeom>
          <a:noFill/>
          <a:ln>
            <a:noFill/>
          </a:ln>
        </p:spPr>
        <p:txBody>
          <a:bodyPr spcFirstLastPara="1" wrap="square" lIns="91425" tIns="45700" rIns="91425" bIns="45700" anchor="t" anchorCtr="0">
            <a:normAutofit/>
          </a:bodyPr>
          <a:lstStyle/>
          <a:p>
            <a:pPr marL="269875" lvl="0" indent="-269875" algn="l" rtl="0">
              <a:lnSpc>
                <a:spcPct val="100000"/>
              </a:lnSpc>
              <a:spcBef>
                <a:spcPts val="0"/>
              </a:spcBef>
              <a:spcAft>
                <a:spcPts val="0"/>
              </a:spcAft>
              <a:buSzPts val="2400"/>
              <a:buChar char="•"/>
            </a:pPr>
            <a:r>
              <a:rPr lang="it-IT">
                <a:solidFill>
                  <a:srgbClr val="38383F"/>
                </a:solidFill>
              </a:rPr>
              <a:t>Tecnica di controllo utilizza per i per i tipi di variabili più complessi secondo cui due variabili sono considerate dello stesso tipo se hanno le stesse proprietà e gli stessi metodi</a:t>
            </a:r>
            <a:endParaRPr/>
          </a:p>
          <a:p>
            <a:pPr marL="541338" lvl="1" indent="-206375" algn="l" rtl="0">
              <a:lnSpc>
                <a:spcPct val="100000"/>
              </a:lnSpc>
              <a:spcBef>
                <a:spcPts val="600"/>
              </a:spcBef>
              <a:spcAft>
                <a:spcPts val="0"/>
              </a:spcAft>
              <a:buSzPts val="1500"/>
              <a:buChar char="o"/>
            </a:pPr>
            <a:r>
              <a:rPr lang="it-IT" i="1">
                <a:solidFill>
                  <a:srgbClr val="38383F"/>
                </a:solidFill>
              </a:rPr>
              <a:t>«if it looks like a duck, and quacks like a duck, then it probably is a duck»</a:t>
            </a:r>
            <a:endParaRPr>
              <a:solidFill>
                <a:srgbClr val="38383F"/>
              </a:solidFill>
            </a:endParaRPr>
          </a:p>
          <a:p>
            <a:pPr marL="269875" lvl="0" indent="-269875" algn="l" rtl="0">
              <a:lnSpc>
                <a:spcPct val="100000"/>
              </a:lnSpc>
              <a:spcBef>
                <a:spcPts val="0"/>
              </a:spcBef>
              <a:spcAft>
                <a:spcPts val="0"/>
              </a:spcAft>
              <a:buClr>
                <a:schemeClr val="dk1"/>
              </a:buClr>
              <a:buSzPts val="2400"/>
              <a:buChar char="•"/>
            </a:pPr>
            <a:r>
              <a:rPr lang="it-IT">
                <a:solidFill>
                  <a:schemeClr val="dk1"/>
                </a:solidFill>
              </a:rPr>
              <a:t>A differenza di quanto avviene in altri linguaggi, il controllo esercitato da TypeScript sulla compatibilità tra tipi non è basato sul nome degli stessi</a:t>
            </a:r>
            <a:endParaRPr>
              <a:solidFill>
                <a:schemeClr val="dk1"/>
              </a:solidFill>
            </a:endParaRPr>
          </a:p>
          <a:p>
            <a:pPr marL="541337" lvl="1" indent="-206375" algn="l" rtl="0">
              <a:lnSpc>
                <a:spcPct val="100000"/>
              </a:lnSpc>
              <a:spcBef>
                <a:spcPts val="0"/>
              </a:spcBef>
              <a:spcAft>
                <a:spcPts val="0"/>
              </a:spcAft>
              <a:buClr>
                <a:schemeClr val="dk1"/>
              </a:buClr>
              <a:buSzPts val="1500"/>
              <a:buChar char="o"/>
            </a:pPr>
            <a:r>
              <a:rPr lang="it-IT">
                <a:solidFill>
                  <a:schemeClr val="dk1"/>
                </a:solidFill>
              </a:rPr>
              <a:t>Ma sulla compatibilità dei dati che essi contengono</a:t>
            </a:r>
            <a:endParaRPr>
              <a:solidFill>
                <a:schemeClr val="dk1"/>
              </a:solidFill>
            </a:endParaRPr>
          </a:p>
          <a:p>
            <a:pPr marL="457200" lvl="0" indent="-381000" algn="l" rtl="0">
              <a:lnSpc>
                <a:spcPct val="100000"/>
              </a:lnSpc>
              <a:spcBef>
                <a:spcPts val="0"/>
              </a:spcBef>
              <a:spcAft>
                <a:spcPts val="0"/>
              </a:spcAft>
              <a:buClr>
                <a:schemeClr val="dk1"/>
              </a:buClr>
              <a:buSzPts val="2400"/>
              <a:buChar char="•"/>
            </a:pPr>
            <a:r>
              <a:rPr lang="it-IT">
                <a:solidFill>
                  <a:schemeClr val="dk1"/>
                </a:solidFill>
              </a:rPr>
              <a:t>Il compilatore opera un controllo diverso se viene assegnato un valore immediato o il risultato di un’espressione</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g16e52928291_1_0"/>
          <p:cNvSpPr txBox="1">
            <a:spLocks noGrp="1"/>
          </p:cNvSpPr>
          <p:nvPr>
            <p:ph type="sldNum" idx="12"/>
          </p:nvPr>
        </p:nvSpPr>
        <p:spPr>
          <a:xfrm>
            <a:off x="8472458" y="6358007"/>
            <a:ext cx="548700" cy="5250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31</a:t>
            </a:fld>
            <a:endParaRPr/>
          </a:p>
        </p:txBody>
      </p:sp>
      <p:sp>
        <p:nvSpPr>
          <p:cNvPr id="314" name="Google Shape;314;g16e52928291_1_0"/>
          <p:cNvSpPr txBox="1">
            <a:spLocks noGrp="1"/>
          </p:cNvSpPr>
          <p:nvPr>
            <p:ph type="title"/>
          </p:nvPr>
        </p:nvSpPr>
        <p:spPr>
          <a:xfrm>
            <a:off x="311700" y="186184"/>
            <a:ext cx="8520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Duck typing</a:t>
            </a:r>
            <a:endParaRPr/>
          </a:p>
        </p:txBody>
      </p:sp>
      <p:sp>
        <p:nvSpPr>
          <p:cNvPr id="315" name="Google Shape;315;g16e52928291_1_0"/>
          <p:cNvSpPr txBox="1">
            <a:spLocks noGrp="1"/>
          </p:cNvSpPr>
          <p:nvPr>
            <p:ph type="body" idx="1"/>
          </p:nvPr>
        </p:nvSpPr>
        <p:spPr>
          <a:xfrm>
            <a:off x="311150" y="1658938"/>
            <a:ext cx="8521800" cy="4524300"/>
          </a:xfrm>
          <a:prstGeom prst="rect">
            <a:avLst/>
          </a:prstGeom>
          <a:noFill/>
          <a:ln>
            <a:noFill/>
          </a:ln>
        </p:spPr>
        <p:txBody>
          <a:bodyPr spcFirstLastPara="1" wrap="square" lIns="91425" tIns="45700" rIns="91425" bIns="45700" anchor="t" anchorCtr="0">
            <a:normAutofit fontScale="92500"/>
          </a:bodyPr>
          <a:lstStyle/>
          <a:p>
            <a:pPr marL="457200" lvl="0" indent="-381000" algn="l" rtl="0">
              <a:lnSpc>
                <a:spcPct val="100000"/>
              </a:lnSpc>
              <a:spcBef>
                <a:spcPts val="0"/>
              </a:spcBef>
              <a:spcAft>
                <a:spcPts val="0"/>
              </a:spcAft>
              <a:buSzPct val="108108"/>
              <a:buChar char="•"/>
            </a:pPr>
            <a:r>
              <a:rPr lang="it-IT"/>
              <a:t>Quando si assegna un valore immediato ad un variabile etichettata con un tipo, viene controllato che tale valore corrisponda al tipo stesso</a:t>
            </a:r>
            <a:endParaRPr/>
          </a:p>
          <a:p>
            <a:pPr marL="914400" lvl="1" indent="-323850" algn="l" rtl="0">
              <a:lnSpc>
                <a:spcPct val="100000"/>
              </a:lnSpc>
              <a:spcBef>
                <a:spcPts val="0"/>
              </a:spcBef>
              <a:spcAft>
                <a:spcPts val="0"/>
              </a:spcAft>
              <a:buSzPct val="81081"/>
              <a:buChar char="o"/>
            </a:pPr>
            <a:r>
              <a:rPr lang="it-IT"/>
              <a:t>Ovvero disponga di tutte le coppie chiave/valore non opzionali previste dal tipo e non contenga cose aggiuntive</a:t>
            </a:r>
            <a:endParaRPr/>
          </a:p>
          <a:p>
            <a:pPr marL="457200" lvl="0" indent="-381000" algn="l" rtl="0">
              <a:lnSpc>
                <a:spcPct val="100000"/>
              </a:lnSpc>
              <a:spcBef>
                <a:spcPts val="0"/>
              </a:spcBef>
              <a:spcAft>
                <a:spcPts val="0"/>
              </a:spcAft>
              <a:buClr>
                <a:schemeClr val="dk1"/>
              </a:buClr>
              <a:buSzPct val="108108"/>
              <a:buChar char="•"/>
            </a:pPr>
            <a:r>
              <a:rPr lang="it-IT">
                <a:solidFill>
                  <a:schemeClr val="dk1"/>
                </a:solidFill>
              </a:rPr>
              <a:t>Diversamente se l’assegnazione non è immediata, ad esempio quando si assegna il contenuto di una variabile etichettata con il tipo “T1” ad una variabile etichettata con il tipo “T2”, si verifica che il tipo T1 comprenda tutte (ma non sole) le coppie chiave/valore previste da T2 </a:t>
            </a:r>
            <a:endParaRPr>
              <a:solidFill>
                <a:schemeClr val="dk1"/>
              </a:solidFill>
            </a:endParaRPr>
          </a:p>
          <a:p>
            <a:pPr marL="457200" lvl="0" indent="-381000" algn="l" rtl="0">
              <a:lnSpc>
                <a:spcPct val="100000"/>
              </a:lnSpc>
              <a:spcBef>
                <a:spcPts val="0"/>
              </a:spcBef>
              <a:spcAft>
                <a:spcPts val="0"/>
              </a:spcAft>
              <a:buClr>
                <a:schemeClr val="dk1"/>
              </a:buClr>
              <a:buSzPct val="108108"/>
              <a:buChar char="•"/>
            </a:pPr>
            <a:r>
              <a:rPr lang="it-IT">
                <a:solidFill>
                  <a:schemeClr val="dk1"/>
                </a:solidFill>
              </a:rPr>
              <a:t>In entrambi i casi se si assegna ad un oggetto il valore di una proprietà non presente nel suo tipo di riferimento, questo valore viene memorizzato, ma tentando di accedervi si ottiene errore</a:t>
            </a:r>
            <a:endParaRPr>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g16e52928291_1_34"/>
          <p:cNvSpPr txBox="1">
            <a:spLocks noGrp="1"/>
          </p:cNvSpPr>
          <p:nvPr>
            <p:ph type="sldNum" idx="12"/>
          </p:nvPr>
        </p:nvSpPr>
        <p:spPr>
          <a:xfrm>
            <a:off x="8472458" y="6358007"/>
            <a:ext cx="548700" cy="5250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it-IT"/>
              <a:t>32</a:t>
            </a:fld>
            <a:endParaRPr/>
          </a:p>
        </p:txBody>
      </p:sp>
      <p:sp>
        <p:nvSpPr>
          <p:cNvPr id="322" name="Google Shape;322;g16e52928291_1_34"/>
          <p:cNvSpPr txBox="1">
            <a:spLocks noGrp="1"/>
          </p:cNvSpPr>
          <p:nvPr>
            <p:ph type="title"/>
          </p:nvPr>
        </p:nvSpPr>
        <p:spPr>
          <a:xfrm>
            <a:off x="311700" y="186184"/>
            <a:ext cx="8520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Duck typing</a:t>
            </a:r>
            <a:endParaRPr/>
          </a:p>
        </p:txBody>
      </p:sp>
      <p:sp>
        <p:nvSpPr>
          <p:cNvPr id="323" name="Google Shape;323;g16e52928291_1_34"/>
          <p:cNvSpPr txBox="1"/>
          <p:nvPr/>
        </p:nvSpPr>
        <p:spPr>
          <a:xfrm>
            <a:off x="311700" y="1264550"/>
            <a:ext cx="8520600" cy="4870200"/>
          </a:xfrm>
          <a:prstGeom prst="rect">
            <a:avLst/>
          </a:prstGeom>
          <a:solidFill>
            <a:srgbClr val="262626"/>
          </a:solid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1100"/>
              <a:buFont typeface="Arial"/>
              <a:buNone/>
            </a:pPr>
            <a:r>
              <a:rPr lang="it-IT" sz="1600" b="0" i="0" u="none" strike="noStrike" cap="none">
                <a:solidFill>
                  <a:srgbClr val="569CD6"/>
                </a:solidFill>
                <a:latin typeface="Consolas"/>
                <a:ea typeface="Consolas"/>
                <a:cs typeface="Consolas"/>
                <a:sym typeface="Consolas"/>
              </a:rPr>
              <a:t>type</a:t>
            </a:r>
            <a:r>
              <a:rPr lang="it-IT" sz="1600" b="0" i="0" u="none" strike="noStrike" cap="none">
                <a:solidFill>
                  <a:srgbClr val="D4D4D4"/>
                </a:solidFill>
                <a:latin typeface="Consolas"/>
                <a:ea typeface="Consolas"/>
                <a:cs typeface="Consolas"/>
                <a:sym typeface="Consolas"/>
              </a:rPr>
              <a:t> </a:t>
            </a:r>
            <a:r>
              <a:rPr lang="it-IT" sz="1600" b="0" i="0" u="none" strike="noStrike" cap="none">
                <a:solidFill>
                  <a:schemeClr val="lt1"/>
                </a:solidFill>
                <a:latin typeface="Consolas"/>
                <a:ea typeface="Consolas"/>
                <a:cs typeface="Consolas"/>
                <a:sym typeface="Consolas"/>
              </a:rPr>
              <a:t>student1 = { name: </a:t>
            </a:r>
            <a:r>
              <a:rPr lang="it-IT" sz="1600" b="0" i="0" u="none" strike="noStrike" cap="none">
                <a:solidFill>
                  <a:srgbClr val="569CD6"/>
                </a:solidFill>
                <a:latin typeface="Consolas"/>
                <a:ea typeface="Consolas"/>
                <a:cs typeface="Consolas"/>
                <a:sym typeface="Consolas"/>
              </a:rPr>
              <a:t>string</a:t>
            </a:r>
            <a:r>
              <a:rPr lang="it-IT" sz="1600" b="0" i="0" u="none" strike="noStrike" cap="none">
                <a:solidFill>
                  <a:schemeClr val="lt1"/>
                </a:solidFill>
                <a:latin typeface="Consolas"/>
                <a:ea typeface="Consolas"/>
                <a:cs typeface="Consolas"/>
                <a:sym typeface="Consolas"/>
              </a:rPr>
              <a:t>, id: </a:t>
            </a:r>
            <a:r>
              <a:rPr lang="it-IT" sz="1600" b="0" i="0" u="none" strike="noStrike" cap="none">
                <a:solidFill>
                  <a:srgbClr val="569CD6"/>
                </a:solidFill>
                <a:latin typeface="Consolas"/>
                <a:ea typeface="Consolas"/>
                <a:cs typeface="Consolas"/>
                <a:sym typeface="Consolas"/>
              </a:rPr>
              <a:t>number</a:t>
            </a:r>
            <a:r>
              <a:rPr lang="it-IT" sz="1600" b="0" i="0" u="none" strike="noStrike" cap="none">
                <a:solidFill>
                  <a:schemeClr val="lt1"/>
                </a:solidFill>
                <a:latin typeface="Consolas"/>
                <a:ea typeface="Consolas"/>
                <a:cs typeface="Consolas"/>
                <a:sym typeface="Consolas"/>
              </a:rPr>
              <a:t>, answer: </a:t>
            </a:r>
            <a:r>
              <a:rPr lang="it-IT" sz="1600" b="0" i="0" u="none" strike="noStrike" cap="none">
                <a:solidFill>
                  <a:srgbClr val="569CD6"/>
                </a:solidFill>
                <a:latin typeface="Consolas"/>
                <a:ea typeface="Consolas"/>
                <a:cs typeface="Consolas"/>
                <a:sym typeface="Consolas"/>
              </a:rPr>
              <a:t>boolean</a:t>
            </a:r>
            <a:r>
              <a:rPr lang="it-IT" sz="1600" b="0" i="0" u="none" strike="noStrike" cap="none">
                <a:solidFill>
                  <a:schemeClr val="lt1"/>
                </a:solidFill>
                <a:latin typeface="Consolas"/>
                <a:ea typeface="Consolas"/>
                <a:cs typeface="Consolas"/>
                <a:sym typeface="Consolas"/>
              </a:rPr>
              <a:t>}</a:t>
            </a:r>
            <a:endParaRPr sz="1600" b="0" i="0" u="none" strike="noStrike" cap="none">
              <a:solidFill>
                <a:schemeClr val="lt1"/>
              </a:solidFill>
              <a:latin typeface="Consolas"/>
              <a:ea typeface="Consolas"/>
              <a:cs typeface="Consolas"/>
              <a:sym typeface="Consolas"/>
            </a:endParaRPr>
          </a:p>
          <a:p>
            <a:pPr marL="0" marR="0" lvl="0" indent="0" algn="l" rtl="0">
              <a:lnSpc>
                <a:spcPct val="115000"/>
              </a:lnSpc>
              <a:spcBef>
                <a:spcPts val="0"/>
              </a:spcBef>
              <a:spcAft>
                <a:spcPts val="0"/>
              </a:spcAft>
              <a:buClr>
                <a:srgbClr val="000000"/>
              </a:buClr>
              <a:buSzPts val="1100"/>
              <a:buFont typeface="Arial"/>
              <a:buNone/>
            </a:pPr>
            <a:r>
              <a:rPr lang="it-IT" sz="1600" b="0" i="0" u="none" strike="noStrike" cap="none">
                <a:solidFill>
                  <a:srgbClr val="569CD6"/>
                </a:solidFill>
                <a:latin typeface="Consolas"/>
                <a:ea typeface="Consolas"/>
                <a:cs typeface="Consolas"/>
                <a:sym typeface="Consolas"/>
              </a:rPr>
              <a:t>type</a:t>
            </a:r>
            <a:r>
              <a:rPr lang="it-IT" sz="1600" b="0" i="0" u="none" strike="noStrike" cap="none">
                <a:solidFill>
                  <a:srgbClr val="D4D4D4"/>
                </a:solidFill>
                <a:latin typeface="Consolas"/>
                <a:ea typeface="Consolas"/>
                <a:cs typeface="Consolas"/>
                <a:sym typeface="Consolas"/>
              </a:rPr>
              <a:t> </a:t>
            </a:r>
            <a:r>
              <a:rPr lang="it-IT" sz="1600" b="0" i="0" u="none" strike="noStrike" cap="none">
                <a:solidFill>
                  <a:schemeClr val="lt1"/>
                </a:solidFill>
                <a:latin typeface="Consolas"/>
                <a:ea typeface="Consolas"/>
                <a:cs typeface="Consolas"/>
                <a:sym typeface="Consolas"/>
              </a:rPr>
              <a:t>student2 = { name: </a:t>
            </a:r>
            <a:r>
              <a:rPr lang="it-IT" sz="1600" b="0" i="0" u="none" strike="noStrike" cap="none">
                <a:solidFill>
                  <a:srgbClr val="569CD6"/>
                </a:solidFill>
                <a:latin typeface="Consolas"/>
                <a:ea typeface="Consolas"/>
                <a:cs typeface="Consolas"/>
                <a:sym typeface="Consolas"/>
              </a:rPr>
              <a:t>string</a:t>
            </a:r>
            <a:r>
              <a:rPr lang="it-IT" sz="1600" b="0" i="0" u="none" strike="noStrike" cap="none">
                <a:solidFill>
                  <a:schemeClr val="lt1"/>
                </a:solidFill>
                <a:latin typeface="Consolas"/>
                <a:ea typeface="Consolas"/>
                <a:cs typeface="Consolas"/>
                <a:sym typeface="Consolas"/>
              </a:rPr>
              <a:t>, id: </a:t>
            </a:r>
            <a:r>
              <a:rPr lang="it-IT" sz="1600" b="0" i="0" u="none" strike="noStrike" cap="none">
                <a:solidFill>
                  <a:srgbClr val="569CD6"/>
                </a:solidFill>
                <a:latin typeface="Consolas"/>
                <a:ea typeface="Consolas"/>
                <a:cs typeface="Consolas"/>
                <a:sym typeface="Consolas"/>
              </a:rPr>
              <a:t>number</a:t>
            </a:r>
            <a:r>
              <a:rPr lang="it-IT" sz="1600" b="0" i="0" u="none" strike="noStrike" cap="none">
                <a:solidFill>
                  <a:schemeClr val="lt1"/>
                </a:solidFill>
                <a:latin typeface="Consolas"/>
                <a:ea typeface="Consolas"/>
                <a:cs typeface="Consolas"/>
                <a:sym typeface="Consolas"/>
              </a:rPr>
              <a:t>, answer:</a:t>
            </a:r>
            <a:r>
              <a:rPr lang="it-IT" sz="1600" b="0" i="0" u="none" strike="noStrike" cap="none">
                <a:solidFill>
                  <a:srgbClr val="D4D4D4"/>
                </a:solidFill>
                <a:latin typeface="Consolas"/>
                <a:ea typeface="Consolas"/>
                <a:cs typeface="Consolas"/>
                <a:sym typeface="Consolas"/>
              </a:rPr>
              <a:t> </a:t>
            </a:r>
            <a:r>
              <a:rPr lang="it-IT" sz="1600" b="0" i="0" u="none" strike="noStrike" cap="none">
                <a:solidFill>
                  <a:srgbClr val="569CD6"/>
                </a:solidFill>
                <a:latin typeface="Consolas"/>
                <a:ea typeface="Consolas"/>
                <a:cs typeface="Consolas"/>
                <a:sym typeface="Consolas"/>
              </a:rPr>
              <a:t>boolean</a:t>
            </a:r>
            <a:r>
              <a:rPr lang="it-IT" sz="1600" b="0" i="0" u="none" strike="noStrike" cap="none">
                <a:solidFill>
                  <a:schemeClr val="lt1"/>
                </a:solidFill>
                <a:latin typeface="Consolas"/>
                <a:ea typeface="Consolas"/>
                <a:cs typeface="Consolas"/>
                <a:sym typeface="Consolas"/>
              </a:rPr>
              <a:t>, num: </a:t>
            </a:r>
            <a:r>
              <a:rPr lang="it-IT" sz="1600" b="0" i="0" u="none" strike="noStrike" cap="none">
                <a:solidFill>
                  <a:srgbClr val="569CD6"/>
                </a:solidFill>
                <a:latin typeface="Consolas"/>
                <a:ea typeface="Consolas"/>
                <a:cs typeface="Consolas"/>
                <a:sym typeface="Consolas"/>
              </a:rPr>
              <a:t>number</a:t>
            </a:r>
            <a:r>
              <a:rPr lang="it-IT" sz="1600" b="0" i="0" u="none" strike="noStrike" cap="none">
                <a:solidFill>
                  <a:schemeClr val="lt1"/>
                </a:solidFill>
                <a:latin typeface="Consolas"/>
                <a:ea typeface="Consolas"/>
                <a:cs typeface="Consolas"/>
                <a:sym typeface="Consolas"/>
              </a:rPr>
              <a:t>}</a:t>
            </a:r>
            <a:endParaRPr sz="1600" b="0" i="0" u="none" strike="noStrike" cap="none">
              <a:solidFill>
                <a:schemeClr val="lt1"/>
              </a:solidFill>
              <a:latin typeface="Consolas"/>
              <a:ea typeface="Consolas"/>
              <a:cs typeface="Consolas"/>
              <a:sym typeface="Consolas"/>
            </a:endParaRPr>
          </a:p>
          <a:p>
            <a:pPr marL="0" marR="0" lvl="0" indent="0" algn="l" rtl="0">
              <a:lnSpc>
                <a:spcPct val="115000"/>
              </a:lnSpc>
              <a:spcBef>
                <a:spcPts val="0"/>
              </a:spcBef>
              <a:spcAft>
                <a:spcPts val="0"/>
              </a:spcAft>
              <a:buClr>
                <a:srgbClr val="000000"/>
              </a:buClr>
              <a:buSzPts val="1100"/>
              <a:buFont typeface="Arial"/>
              <a:buNone/>
            </a:pPr>
            <a:endParaRPr sz="1600" b="0" i="0" u="none" strike="noStrike" cap="none">
              <a:solidFill>
                <a:srgbClr val="DCDCDC"/>
              </a:solidFill>
              <a:latin typeface="Consolas"/>
              <a:ea typeface="Consolas"/>
              <a:cs typeface="Consolas"/>
              <a:sym typeface="Consolas"/>
            </a:endParaRPr>
          </a:p>
          <a:p>
            <a:pPr marL="0" marR="0" lvl="0" indent="0" algn="l" rtl="0">
              <a:lnSpc>
                <a:spcPct val="115000"/>
              </a:lnSpc>
              <a:spcBef>
                <a:spcPts val="0"/>
              </a:spcBef>
              <a:spcAft>
                <a:spcPts val="0"/>
              </a:spcAft>
              <a:buClr>
                <a:srgbClr val="000000"/>
              </a:buClr>
              <a:buSzPts val="1100"/>
              <a:buFont typeface="Arial"/>
              <a:buNone/>
            </a:pPr>
            <a:r>
              <a:rPr lang="it-IT" sz="1600" b="0" i="0" u="none" strike="noStrike" cap="none">
                <a:solidFill>
                  <a:srgbClr val="569CD6"/>
                </a:solidFill>
                <a:latin typeface="Consolas"/>
                <a:ea typeface="Consolas"/>
                <a:cs typeface="Consolas"/>
                <a:sym typeface="Consolas"/>
              </a:rPr>
              <a:t>let</a:t>
            </a:r>
            <a:r>
              <a:rPr lang="it-IT" sz="1600" b="0" i="0" u="none" strike="noStrike" cap="none">
                <a:solidFill>
                  <a:srgbClr val="D4D4D4"/>
                </a:solidFill>
                <a:latin typeface="Consolas"/>
                <a:ea typeface="Consolas"/>
                <a:cs typeface="Consolas"/>
                <a:sym typeface="Consolas"/>
              </a:rPr>
              <a:t> </a:t>
            </a:r>
            <a:r>
              <a:rPr lang="it-IT" sz="1600" b="0" i="0" u="none" strike="noStrike" cap="none">
                <a:solidFill>
                  <a:schemeClr val="lt1"/>
                </a:solidFill>
                <a:latin typeface="Consolas"/>
                <a:ea typeface="Consolas"/>
                <a:cs typeface="Consolas"/>
                <a:sym typeface="Consolas"/>
              </a:rPr>
              <a:t>student1 = { name: </a:t>
            </a:r>
            <a:r>
              <a:rPr lang="it-IT" sz="1600" b="0" i="0" u="none" strike="noStrike" cap="none">
                <a:solidFill>
                  <a:srgbClr val="CE9178"/>
                </a:solidFill>
                <a:latin typeface="Consolas"/>
                <a:ea typeface="Consolas"/>
                <a:cs typeface="Consolas"/>
                <a:sym typeface="Consolas"/>
              </a:rPr>
              <a:t>"myName</a:t>
            </a:r>
            <a:r>
              <a:rPr lang="it-IT" sz="1600" b="0" i="0" u="none" strike="noStrike" cap="none">
                <a:solidFill>
                  <a:schemeClr val="lt1"/>
                </a:solidFill>
                <a:latin typeface="Consolas"/>
                <a:ea typeface="Consolas"/>
                <a:cs typeface="Consolas"/>
                <a:sym typeface="Consolas"/>
              </a:rPr>
              <a:t>", id:</a:t>
            </a:r>
            <a:r>
              <a:rPr lang="it-IT" sz="1600" b="0" i="0" u="none" strike="noStrike" cap="none">
                <a:solidFill>
                  <a:srgbClr val="D4D4D4"/>
                </a:solidFill>
                <a:latin typeface="Consolas"/>
                <a:ea typeface="Consolas"/>
                <a:cs typeface="Consolas"/>
                <a:sym typeface="Consolas"/>
              </a:rPr>
              <a:t> </a:t>
            </a:r>
            <a:r>
              <a:rPr lang="it-IT" sz="1600" b="0" i="0" u="none" strike="noStrike" cap="none">
                <a:solidFill>
                  <a:srgbClr val="B5CEA8"/>
                </a:solidFill>
                <a:latin typeface="Consolas"/>
                <a:ea typeface="Consolas"/>
                <a:cs typeface="Consolas"/>
                <a:sym typeface="Consolas"/>
              </a:rPr>
              <a:t>1</a:t>
            </a:r>
            <a:r>
              <a:rPr lang="it-IT" sz="1600" b="0" i="0" u="none" strike="noStrike" cap="none">
                <a:solidFill>
                  <a:srgbClr val="DCDCDC"/>
                </a:solidFill>
                <a:latin typeface="Consolas"/>
                <a:ea typeface="Consolas"/>
                <a:cs typeface="Consolas"/>
                <a:sym typeface="Consolas"/>
              </a:rPr>
              <a:t>,</a:t>
            </a:r>
            <a:r>
              <a:rPr lang="it-IT" sz="1600" b="0" i="0" u="none" strike="noStrike" cap="none">
                <a:solidFill>
                  <a:srgbClr val="D4D4D4"/>
                </a:solidFill>
                <a:latin typeface="Consolas"/>
                <a:ea typeface="Consolas"/>
                <a:cs typeface="Consolas"/>
                <a:sym typeface="Consolas"/>
              </a:rPr>
              <a:t> </a:t>
            </a:r>
            <a:r>
              <a:rPr lang="it-IT" sz="1600" b="0" i="0" u="none" strike="noStrike" cap="none">
                <a:solidFill>
                  <a:schemeClr val="lt1"/>
                </a:solidFill>
                <a:latin typeface="Consolas"/>
                <a:ea typeface="Consolas"/>
                <a:cs typeface="Consolas"/>
                <a:sym typeface="Consolas"/>
              </a:rPr>
              <a:t>answer:</a:t>
            </a:r>
            <a:r>
              <a:rPr lang="it-IT" sz="1600" b="0" i="0" u="none" strike="noStrike" cap="none">
                <a:solidFill>
                  <a:srgbClr val="D4D4D4"/>
                </a:solidFill>
                <a:latin typeface="Consolas"/>
                <a:ea typeface="Consolas"/>
                <a:cs typeface="Consolas"/>
                <a:sym typeface="Consolas"/>
              </a:rPr>
              <a:t> </a:t>
            </a:r>
            <a:r>
              <a:rPr lang="it-IT" sz="1600" b="0" i="0" u="none" strike="noStrike" cap="none">
                <a:solidFill>
                  <a:srgbClr val="569CD6"/>
                </a:solidFill>
                <a:latin typeface="Consolas"/>
                <a:ea typeface="Consolas"/>
                <a:cs typeface="Consolas"/>
                <a:sym typeface="Consolas"/>
              </a:rPr>
              <a:t>true</a:t>
            </a:r>
            <a:r>
              <a:rPr lang="it-IT" sz="1600" b="0" i="0" u="none" strike="noStrike" cap="none">
                <a:solidFill>
                  <a:srgbClr val="D4D4D4"/>
                </a:solidFill>
                <a:latin typeface="Consolas"/>
                <a:ea typeface="Consolas"/>
                <a:cs typeface="Consolas"/>
                <a:sym typeface="Consolas"/>
              </a:rPr>
              <a:t> </a:t>
            </a:r>
            <a:r>
              <a:rPr lang="it-IT" sz="1600" b="0" i="0" u="none" strike="noStrike" cap="none">
                <a:solidFill>
                  <a:schemeClr val="lt1"/>
                </a:solidFill>
                <a:latin typeface="Consolas"/>
                <a:ea typeface="Consolas"/>
                <a:cs typeface="Consolas"/>
                <a:sym typeface="Consolas"/>
              </a:rPr>
              <a:t>};</a:t>
            </a:r>
            <a:endParaRPr sz="1600" b="0" i="0" u="none" strike="noStrike" cap="none">
              <a:solidFill>
                <a:schemeClr val="lt1"/>
              </a:solidFill>
              <a:latin typeface="Consolas"/>
              <a:ea typeface="Consolas"/>
              <a:cs typeface="Consolas"/>
              <a:sym typeface="Consolas"/>
            </a:endParaRPr>
          </a:p>
          <a:p>
            <a:pPr marL="0" marR="0" lvl="0" indent="0" algn="l" rtl="0">
              <a:lnSpc>
                <a:spcPct val="115000"/>
              </a:lnSpc>
              <a:spcBef>
                <a:spcPts val="0"/>
              </a:spcBef>
              <a:spcAft>
                <a:spcPts val="0"/>
              </a:spcAft>
              <a:buClr>
                <a:srgbClr val="000000"/>
              </a:buClr>
              <a:buSzPts val="1100"/>
              <a:buFont typeface="Arial"/>
              <a:buNone/>
            </a:pPr>
            <a:r>
              <a:rPr lang="it-IT" sz="1600" b="0" i="0" u="none" strike="noStrike" cap="none">
                <a:solidFill>
                  <a:srgbClr val="569CD6"/>
                </a:solidFill>
                <a:latin typeface="Consolas"/>
                <a:ea typeface="Consolas"/>
                <a:cs typeface="Consolas"/>
                <a:sym typeface="Consolas"/>
              </a:rPr>
              <a:t>let</a:t>
            </a:r>
            <a:r>
              <a:rPr lang="it-IT" sz="1600" b="0" i="0" u="none" strike="noStrike" cap="none">
                <a:solidFill>
                  <a:srgbClr val="D4D4D4"/>
                </a:solidFill>
                <a:latin typeface="Consolas"/>
                <a:ea typeface="Consolas"/>
                <a:cs typeface="Consolas"/>
                <a:sym typeface="Consolas"/>
              </a:rPr>
              <a:t> </a:t>
            </a:r>
            <a:r>
              <a:rPr lang="it-IT" sz="1600" b="0" i="0" u="none" strike="noStrike" cap="none">
                <a:solidFill>
                  <a:schemeClr val="lt1"/>
                </a:solidFill>
                <a:latin typeface="Consolas"/>
                <a:ea typeface="Consolas"/>
                <a:cs typeface="Consolas"/>
                <a:sym typeface="Consolas"/>
              </a:rPr>
              <a:t>student2 = { name: </a:t>
            </a:r>
            <a:r>
              <a:rPr lang="it-IT" sz="1600" b="0" i="0" u="none" strike="noStrike" cap="none">
                <a:solidFill>
                  <a:srgbClr val="CE9178"/>
                </a:solidFill>
                <a:latin typeface="Consolas"/>
                <a:ea typeface="Consolas"/>
                <a:cs typeface="Consolas"/>
                <a:sym typeface="Consolas"/>
              </a:rPr>
              <a:t>"myName"</a:t>
            </a:r>
            <a:r>
              <a:rPr lang="it-IT" sz="1600" b="0" i="0" u="none" strike="noStrike" cap="none">
                <a:solidFill>
                  <a:srgbClr val="DCDCDC"/>
                </a:solidFill>
                <a:latin typeface="Consolas"/>
                <a:ea typeface="Consolas"/>
                <a:cs typeface="Consolas"/>
                <a:sym typeface="Consolas"/>
              </a:rPr>
              <a:t>,</a:t>
            </a:r>
            <a:r>
              <a:rPr lang="it-IT" sz="1600" b="0" i="0" u="none" strike="noStrike" cap="none">
                <a:solidFill>
                  <a:srgbClr val="D4D4D4"/>
                </a:solidFill>
                <a:latin typeface="Consolas"/>
                <a:ea typeface="Consolas"/>
                <a:cs typeface="Consolas"/>
                <a:sym typeface="Consolas"/>
              </a:rPr>
              <a:t> </a:t>
            </a:r>
            <a:r>
              <a:rPr lang="it-IT" sz="1600" b="0" i="0" u="none" strike="noStrike" cap="none">
                <a:solidFill>
                  <a:schemeClr val="lt1"/>
                </a:solidFill>
                <a:latin typeface="Consolas"/>
                <a:ea typeface="Consolas"/>
                <a:cs typeface="Consolas"/>
                <a:sym typeface="Consolas"/>
              </a:rPr>
              <a:t>id: </a:t>
            </a:r>
            <a:r>
              <a:rPr lang="it-IT" sz="1600" b="0" i="0" u="none" strike="noStrike" cap="none">
                <a:solidFill>
                  <a:srgbClr val="B5CEA8"/>
                </a:solidFill>
                <a:latin typeface="Consolas"/>
                <a:ea typeface="Consolas"/>
                <a:cs typeface="Consolas"/>
                <a:sym typeface="Consolas"/>
              </a:rPr>
              <a:t>3</a:t>
            </a:r>
            <a:r>
              <a:rPr lang="it-IT" sz="1600" b="0" i="0" u="none" strike="noStrike" cap="none">
                <a:solidFill>
                  <a:schemeClr val="lt1"/>
                </a:solidFill>
                <a:latin typeface="Consolas"/>
                <a:ea typeface="Consolas"/>
                <a:cs typeface="Consolas"/>
                <a:sym typeface="Consolas"/>
              </a:rPr>
              <a:t>, answer: </a:t>
            </a:r>
            <a:r>
              <a:rPr lang="it-IT" sz="1600" b="0" i="0" u="none" strike="noStrike" cap="none">
                <a:solidFill>
                  <a:srgbClr val="569CD6"/>
                </a:solidFill>
                <a:latin typeface="Consolas"/>
                <a:ea typeface="Consolas"/>
                <a:cs typeface="Consolas"/>
                <a:sym typeface="Consolas"/>
              </a:rPr>
              <a:t>true</a:t>
            </a:r>
            <a:r>
              <a:rPr lang="it-IT" sz="1600" b="0" i="0" u="none" strike="noStrike" cap="none">
                <a:solidFill>
                  <a:srgbClr val="DCDCDC"/>
                </a:solidFill>
                <a:latin typeface="Consolas"/>
                <a:ea typeface="Consolas"/>
                <a:cs typeface="Consolas"/>
                <a:sym typeface="Consolas"/>
              </a:rPr>
              <a:t>,</a:t>
            </a:r>
            <a:r>
              <a:rPr lang="it-IT" sz="1600" b="0" i="0" u="none" strike="noStrike" cap="none">
                <a:solidFill>
                  <a:srgbClr val="D4D4D4"/>
                </a:solidFill>
                <a:latin typeface="Consolas"/>
                <a:ea typeface="Consolas"/>
                <a:cs typeface="Consolas"/>
                <a:sym typeface="Consolas"/>
              </a:rPr>
              <a:t> </a:t>
            </a:r>
            <a:r>
              <a:rPr lang="it-IT" sz="1600" b="0" i="0" u="none" strike="noStrike" cap="none">
                <a:solidFill>
                  <a:schemeClr val="lt1"/>
                </a:solidFill>
                <a:latin typeface="Consolas"/>
                <a:ea typeface="Consolas"/>
                <a:cs typeface="Consolas"/>
                <a:sym typeface="Consolas"/>
              </a:rPr>
              <a:t>num:</a:t>
            </a:r>
            <a:r>
              <a:rPr lang="it-IT" sz="1600" b="0" i="0" u="none" strike="noStrike" cap="none">
                <a:solidFill>
                  <a:srgbClr val="D4D4D4"/>
                </a:solidFill>
                <a:latin typeface="Consolas"/>
                <a:ea typeface="Consolas"/>
                <a:cs typeface="Consolas"/>
                <a:sym typeface="Consolas"/>
              </a:rPr>
              <a:t> </a:t>
            </a:r>
            <a:r>
              <a:rPr lang="it-IT" sz="1600" b="0" i="0" u="none" strike="noStrike" cap="none">
                <a:solidFill>
                  <a:srgbClr val="B5CEA8"/>
                </a:solidFill>
                <a:latin typeface="Consolas"/>
                <a:ea typeface="Consolas"/>
                <a:cs typeface="Consolas"/>
                <a:sym typeface="Consolas"/>
              </a:rPr>
              <a:t>3</a:t>
            </a:r>
            <a:r>
              <a:rPr lang="it-IT" sz="1600" b="0" i="0" u="none" strike="noStrike" cap="none">
                <a:solidFill>
                  <a:srgbClr val="D4D4D4"/>
                </a:solidFill>
                <a:latin typeface="Consolas"/>
                <a:ea typeface="Consolas"/>
                <a:cs typeface="Consolas"/>
                <a:sym typeface="Consolas"/>
              </a:rPr>
              <a:t> </a:t>
            </a:r>
            <a:r>
              <a:rPr lang="it-IT" sz="1600" b="0" i="0" u="none" strike="noStrike" cap="none">
                <a:solidFill>
                  <a:schemeClr val="lt1"/>
                </a:solidFill>
                <a:latin typeface="Consolas"/>
                <a:ea typeface="Consolas"/>
                <a:cs typeface="Consolas"/>
                <a:sym typeface="Consolas"/>
              </a:rPr>
              <a:t>}</a:t>
            </a:r>
            <a:endParaRPr sz="1600" b="0" i="0" u="none" strike="noStrike" cap="none">
              <a:solidFill>
                <a:schemeClr val="lt1"/>
              </a:solidFill>
              <a:latin typeface="Consolas"/>
              <a:ea typeface="Consolas"/>
              <a:cs typeface="Consolas"/>
              <a:sym typeface="Consolas"/>
            </a:endParaRPr>
          </a:p>
          <a:p>
            <a:pPr marL="0" marR="0" lvl="0" indent="0" algn="l" rtl="0">
              <a:lnSpc>
                <a:spcPct val="115000"/>
              </a:lnSpc>
              <a:spcBef>
                <a:spcPts val="0"/>
              </a:spcBef>
              <a:spcAft>
                <a:spcPts val="0"/>
              </a:spcAft>
              <a:buClr>
                <a:srgbClr val="000000"/>
              </a:buClr>
              <a:buSzPts val="1100"/>
              <a:buFont typeface="Arial"/>
              <a:buNone/>
            </a:pPr>
            <a:endParaRPr sz="1600" b="0" i="0" u="none" strike="noStrike" cap="none">
              <a:solidFill>
                <a:srgbClr val="DCDCDC"/>
              </a:solidFill>
              <a:latin typeface="Consolas"/>
              <a:ea typeface="Consolas"/>
              <a:cs typeface="Consolas"/>
              <a:sym typeface="Consolas"/>
            </a:endParaRPr>
          </a:p>
          <a:p>
            <a:pPr marL="0" marR="0" lvl="0" indent="0" algn="l" rtl="0">
              <a:lnSpc>
                <a:spcPct val="115000"/>
              </a:lnSpc>
              <a:spcBef>
                <a:spcPts val="0"/>
              </a:spcBef>
              <a:spcAft>
                <a:spcPts val="0"/>
              </a:spcAft>
              <a:buClr>
                <a:srgbClr val="000000"/>
              </a:buClr>
              <a:buSzPts val="1100"/>
              <a:buFont typeface="Arial"/>
              <a:buNone/>
            </a:pPr>
            <a:r>
              <a:rPr lang="it-IT" sz="1600" b="0" i="0" u="none" strike="sngStrike" cap="none">
                <a:solidFill>
                  <a:srgbClr val="D4D4D4"/>
                </a:solidFill>
                <a:latin typeface="Consolas"/>
                <a:ea typeface="Consolas"/>
                <a:cs typeface="Consolas"/>
                <a:sym typeface="Consolas"/>
              </a:rPr>
              <a:t>student1 </a:t>
            </a:r>
            <a:r>
              <a:rPr lang="it-IT" sz="1600" b="0" i="0" u="none" strike="sngStrike" cap="none">
                <a:solidFill>
                  <a:srgbClr val="DCDCDC"/>
                </a:solidFill>
                <a:latin typeface="Consolas"/>
                <a:ea typeface="Consolas"/>
                <a:cs typeface="Consolas"/>
                <a:sym typeface="Consolas"/>
              </a:rPr>
              <a:t>=</a:t>
            </a:r>
            <a:r>
              <a:rPr lang="it-IT" sz="1600" b="0" i="0" u="none" strike="sngStrike" cap="none">
                <a:solidFill>
                  <a:srgbClr val="D4D4D4"/>
                </a:solidFill>
                <a:latin typeface="Consolas"/>
                <a:ea typeface="Consolas"/>
                <a:cs typeface="Consolas"/>
                <a:sym typeface="Consolas"/>
              </a:rPr>
              <a:t> </a:t>
            </a:r>
            <a:r>
              <a:rPr lang="it-IT" sz="1600" b="0" i="0" u="none" strike="sngStrike" cap="none">
                <a:solidFill>
                  <a:srgbClr val="DCDCDC"/>
                </a:solidFill>
                <a:latin typeface="Consolas"/>
                <a:ea typeface="Consolas"/>
                <a:cs typeface="Consolas"/>
                <a:sym typeface="Consolas"/>
              </a:rPr>
              <a:t>{</a:t>
            </a:r>
            <a:r>
              <a:rPr lang="it-IT" sz="1600" b="0" i="0" u="none" strike="sngStrike" cap="none">
                <a:solidFill>
                  <a:srgbClr val="D4D4D4"/>
                </a:solidFill>
                <a:latin typeface="Consolas"/>
                <a:ea typeface="Consolas"/>
                <a:cs typeface="Consolas"/>
                <a:sym typeface="Consolas"/>
              </a:rPr>
              <a:t> name</a:t>
            </a:r>
            <a:r>
              <a:rPr lang="it-IT" sz="1600" b="0" i="0" u="none" strike="sngStrike" cap="none">
                <a:solidFill>
                  <a:srgbClr val="DCDCDC"/>
                </a:solidFill>
                <a:latin typeface="Consolas"/>
                <a:ea typeface="Consolas"/>
                <a:cs typeface="Consolas"/>
                <a:sym typeface="Consolas"/>
              </a:rPr>
              <a:t>:</a:t>
            </a:r>
            <a:r>
              <a:rPr lang="it-IT" sz="1600" b="0" i="0" u="none" strike="sngStrike" cap="none">
                <a:solidFill>
                  <a:srgbClr val="D4D4D4"/>
                </a:solidFill>
                <a:latin typeface="Consolas"/>
                <a:ea typeface="Consolas"/>
                <a:cs typeface="Consolas"/>
                <a:sym typeface="Consolas"/>
              </a:rPr>
              <a:t> </a:t>
            </a:r>
            <a:r>
              <a:rPr lang="it-IT" sz="1600" b="0" i="0" u="none" strike="sngStrike" cap="none">
                <a:solidFill>
                  <a:srgbClr val="CE9178"/>
                </a:solidFill>
                <a:latin typeface="Consolas"/>
                <a:ea typeface="Consolas"/>
                <a:cs typeface="Consolas"/>
                <a:sym typeface="Consolas"/>
              </a:rPr>
              <a:t>"myName"</a:t>
            </a:r>
            <a:r>
              <a:rPr lang="it-IT" sz="1600" b="0" i="0" u="none" strike="sngStrike" cap="none">
                <a:solidFill>
                  <a:srgbClr val="DCDCDC"/>
                </a:solidFill>
                <a:latin typeface="Consolas"/>
                <a:ea typeface="Consolas"/>
                <a:cs typeface="Consolas"/>
                <a:sym typeface="Consolas"/>
              </a:rPr>
              <a:t>,</a:t>
            </a:r>
            <a:r>
              <a:rPr lang="it-IT" sz="1600" b="0" i="0" u="none" strike="sngStrike" cap="none">
                <a:solidFill>
                  <a:srgbClr val="D4D4D4"/>
                </a:solidFill>
                <a:latin typeface="Consolas"/>
                <a:ea typeface="Consolas"/>
                <a:cs typeface="Consolas"/>
                <a:sym typeface="Consolas"/>
              </a:rPr>
              <a:t> id</a:t>
            </a:r>
            <a:r>
              <a:rPr lang="it-IT" sz="1600" b="0" i="0" u="none" strike="sngStrike" cap="none">
                <a:solidFill>
                  <a:srgbClr val="DCDCDC"/>
                </a:solidFill>
                <a:latin typeface="Consolas"/>
                <a:ea typeface="Consolas"/>
                <a:cs typeface="Consolas"/>
                <a:sym typeface="Consolas"/>
              </a:rPr>
              <a:t>:</a:t>
            </a:r>
            <a:r>
              <a:rPr lang="it-IT" sz="1600" b="0" i="0" u="none" strike="sngStrike" cap="none">
                <a:solidFill>
                  <a:srgbClr val="D4D4D4"/>
                </a:solidFill>
                <a:latin typeface="Consolas"/>
                <a:ea typeface="Consolas"/>
                <a:cs typeface="Consolas"/>
                <a:sym typeface="Consolas"/>
              </a:rPr>
              <a:t> </a:t>
            </a:r>
            <a:r>
              <a:rPr lang="it-IT" sz="1600" b="0" i="0" u="none" strike="sngStrike" cap="none">
                <a:solidFill>
                  <a:srgbClr val="B5CEA8"/>
                </a:solidFill>
                <a:latin typeface="Consolas"/>
                <a:ea typeface="Consolas"/>
                <a:cs typeface="Consolas"/>
                <a:sym typeface="Consolas"/>
              </a:rPr>
              <a:t>3</a:t>
            </a:r>
            <a:r>
              <a:rPr lang="it-IT" sz="1600" b="0" i="0" u="none" strike="sngStrike" cap="none">
                <a:solidFill>
                  <a:srgbClr val="DCDCDC"/>
                </a:solidFill>
                <a:latin typeface="Consolas"/>
                <a:ea typeface="Consolas"/>
                <a:cs typeface="Consolas"/>
                <a:sym typeface="Consolas"/>
              </a:rPr>
              <a:t>,</a:t>
            </a:r>
            <a:r>
              <a:rPr lang="it-IT" sz="1600" b="0" i="0" u="none" strike="sngStrike" cap="none">
                <a:solidFill>
                  <a:srgbClr val="D4D4D4"/>
                </a:solidFill>
                <a:latin typeface="Consolas"/>
                <a:ea typeface="Consolas"/>
                <a:cs typeface="Consolas"/>
                <a:sym typeface="Consolas"/>
              </a:rPr>
              <a:t> answer</a:t>
            </a:r>
            <a:r>
              <a:rPr lang="it-IT" sz="1600" b="0" i="0" u="none" strike="sngStrike" cap="none">
                <a:solidFill>
                  <a:srgbClr val="DCDCDC"/>
                </a:solidFill>
                <a:latin typeface="Consolas"/>
                <a:ea typeface="Consolas"/>
                <a:cs typeface="Consolas"/>
                <a:sym typeface="Consolas"/>
              </a:rPr>
              <a:t>:</a:t>
            </a:r>
            <a:r>
              <a:rPr lang="it-IT" sz="1600" b="0" i="0" u="none" strike="sngStrike" cap="none">
                <a:solidFill>
                  <a:srgbClr val="D4D4D4"/>
                </a:solidFill>
                <a:latin typeface="Consolas"/>
                <a:ea typeface="Consolas"/>
                <a:cs typeface="Consolas"/>
                <a:sym typeface="Consolas"/>
              </a:rPr>
              <a:t> </a:t>
            </a:r>
            <a:r>
              <a:rPr lang="it-IT" sz="1600" b="0" i="0" u="none" strike="sngStrike" cap="none">
                <a:solidFill>
                  <a:srgbClr val="569CD6"/>
                </a:solidFill>
                <a:latin typeface="Consolas"/>
                <a:ea typeface="Consolas"/>
                <a:cs typeface="Consolas"/>
                <a:sym typeface="Consolas"/>
              </a:rPr>
              <a:t>true</a:t>
            </a:r>
            <a:r>
              <a:rPr lang="it-IT" sz="1600" b="0" i="0" u="none" strike="sngStrike" cap="none">
                <a:solidFill>
                  <a:srgbClr val="DCDCDC"/>
                </a:solidFill>
                <a:latin typeface="Consolas"/>
                <a:ea typeface="Consolas"/>
                <a:cs typeface="Consolas"/>
                <a:sym typeface="Consolas"/>
              </a:rPr>
              <a:t>,</a:t>
            </a:r>
            <a:r>
              <a:rPr lang="it-IT" sz="1600" b="0" i="0" u="none" strike="sngStrike" cap="none">
                <a:solidFill>
                  <a:srgbClr val="D4D4D4"/>
                </a:solidFill>
                <a:latin typeface="Consolas"/>
                <a:ea typeface="Consolas"/>
                <a:cs typeface="Consolas"/>
                <a:sym typeface="Consolas"/>
              </a:rPr>
              <a:t> num</a:t>
            </a:r>
            <a:r>
              <a:rPr lang="it-IT" sz="1600" b="0" i="0" u="none" strike="sngStrike" cap="none">
                <a:solidFill>
                  <a:srgbClr val="DCDCDC"/>
                </a:solidFill>
                <a:latin typeface="Consolas"/>
                <a:ea typeface="Consolas"/>
                <a:cs typeface="Consolas"/>
                <a:sym typeface="Consolas"/>
              </a:rPr>
              <a:t>:</a:t>
            </a:r>
            <a:r>
              <a:rPr lang="it-IT" sz="1600" b="0" i="0" u="none" strike="sngStrike" cap="none">
                <a:solidFill>
                  <a:srgbClr val="D4D4D4"/>
                </a:solidFill>
                <a:latin typeface="Consolas"/>
                <a:ea typeface="Consolas"/>
                <a:cs typeface="Consolas"/>
                <a:sym typeface="Consolas"/>
              </a:rPr>
              <a:t> </a:t>
            </a:r>
            <a:r>
              <a:rPr lang="it-IT" sz="1600" b="0" i="0" u="none" strike="sngStrike" cap="none">
                <a:solidFill>
                  <a:srgbClr val="B5CEA8"/>
                </a:solidFill>
                <a:latin typeface="Consolas"/>
                <a:ea typeface="Consolas"/>
                <a:cs typeface="Consolas"/>
                <a:sym typeface="Consolas"/>
              </a:rPr>
              <a:t>3</a:t>
            </a:r>
            <a:r>
              <a:rPr lang="it-IT" sz="1600" b="0" i="0" u="none" strike="sngStrike" cap="none">
                <a:solidFill>
                  <a:srgbClr val="D4D4D4"/>
                </a:solidFill>
                <a:latin typeface="Consolas"/>
                <a:ea typeface="Consolas"/>
                <a:cs typeface="Consolas"/>
                <a:sym typeface="Consolas"/>
              </a:rPr>
              <a:t> </a:t>
            </a:r>
            <a:r>
              <a:rPr lang="it-IT" sz="1600" b="0" i="0" u="none" strike="sngStrike" cap="none">
                <a:solidFill>
                  <a:srgbClr val="DCDCDC"/>
                </a:solidFill>
                <a:latin typeface="Consolas"/>
                <a:ea typeface="Consolas"/>
                <a:cs typeface="Consolas"/>
                <a:sym typeface="Consolas"/>
              </a:rPr>
              <a:t>};</a:t>
            </a:r>
            <a:r>
              <a:rPr lang="it-IT" sz="1600" b="0" i="0" u="none" strike="noStrike" cap="none">
                <a:solidFill>
                  <a:srgbClr val="D4D4D4"/>
                </a:solidFill>
                <a:latin typeface="Consolas"/>
                <a:ea typeface="Consolas"/>
                <a:cs typeface="Consolas"/>
                <a:sym typeface="Consolas"/>
              </a:rPr>
              <a:t> </a:t>
            </a:r>
            <a:r>
              <a:rPr lang="it-IT" sz="1600" b="0" i="0" u="none" strike="noStrike" cap="none">
                <a:solidFill>
                  <a:srgbClr val="7CAF3D"/>
                </a:solidFill>
                <a:latin typeface="Consolas"/>
                <a:ea typeface="Consolas"/>
                <a:cs typeface="Consolas"/>
                <a:sym typeface="Consolas"/>
              </a:rPr>
              <a:t>//ERROR Object literal may only specify known properties, and 'num' does not exist in type '{ name: string; id: number; answer: boolean; }'.</a:t>
            </a:r>
            <a:endParaRPr sz="1600" b="0" i="0" u="none" strike="noStrike" cap="none">
              <a:solidFill>
                <a:srgbClr val="7CAF3D"/>
              </a:solidFill>
              <a:latin typeface="Consolas"/>
              <a:ea typeface="Consolas"/>
              <a:cs typeface="Consolas"/>
              <a:sym typeface="Consolas"/>
            </a:endParaRPr>
          </a:p>
          <a:p>
            <a:pPr marL="0" marR="0" lvl="0" indent="0" algn="l" rtl="0">
              <a:lnSpc>
                <a:spcPct val="115000"/>
              </a:lnSpc>
              <a:spcBef>
                <a:spcPts val="0"/>
              </a:spcBef>
              <a:spcAft>
                <a:spcPts val="0"/>
              </a:spcAft>
              <a:buClr>
                <a:srgbClr val="000000"/>
              </a:buClr>
              <a:buSzPts val="1100"/>
              <a:buFont typeface="Arial"/>
              <a:buNone/>
            </a:pPr>
            <a:endParaRPr sz="1600" b="0" i="0" u="none" strike="noStrike" cap="none">
              <a:solidFill>
                <a:srgbClr val="D4D4D4"/>
              </a:solidFill>
              <a:latin typeface="Consolas"/>
              <a:ea typeface="Consolas"/>
              <a:cs typeface="Consolas"/>
              <a:sym typeface="Consolas"/>
            </a:endParaRPr>
          </a:p>
          <a:p>
            <a:pPr marL="0" marR="0" lvl="0" indent="0" algn="l" rtl="0">
              <a:lnSpc>
                <a:spcPct val="115000"/>
              </a:lnSpc>
              <a:spcBef>
                <a:spcPts val="0"/>
              </a:spcBef>
              <a:spcAft>
                <a:spcPts val="0"/>
              </a:spcAft>
              <a:buClr>
                <a:srgbClr val="000000"/>
              </a:buClr>
              <a:buSzPts val="1100"/>
              <a:buFont typeface="Arial"/>
              <a:buNone/>
            </a:pPr>
            <a:r>
              <a:rPr lang="it-IT" sz="1600" b="0" i="0" u="none" strike="sngStrike" cap="none">
                <a:solidFill>
                  <a:srgbClr val="D4D4D4"/>
                </a:solidFill>
                <a:latin typeface="Consolas"/>
                <a:ea typeface="Consolas"/>
                <a:cs typeface="Consolas"/>
                <a:sym typeface="Consolas"/>
              </a:rPr>
              <a:t>student1 </a:t>
            </a:r>
            <a:r>
              <a:rPr lang="it-IT" sz="1600" b="0" i="0" u="none" strike="sngStrike" cap="none">
                <a:solidFill>
                  <a:srgbClr val="DCDCDC"/>
                </a:solidFill>
                <a:latin typeface="Consolas"/>
                <a:ea typeface="Consolas"/>
                <a:cs typeface="Consolas"/>
                <a:sym typeface="Consolas"/>
              </a:rPr>
              <a:t>=</a:t>
            </a:r>
            <a:r>
              <a:rPr lang="it-IT" sz="1600" b="0" i="0" u="none" strike="sngStrike" cap="none">
                <a:solidFill>
                  <a:srgbClr val="D4D4D4"/>
                </a:solidFill>
                <a:latin typeface="Consolas"/>
                <a:ea typeface="Consolas"/>
                <a:cs typeface="Consolas"/>
                <a:sym typeface="Consolas"/>
              </a:rPr>
              <a:t> </a:t>
            </a:r>
            <a:r>
              <a:rPr lang="it-IT" sz="1600" b="0" i="0" u="none" strike="sngStrike" cap="none">
                <a:solidFill>
                  <a:srgbClr val="DCDCDC"/>
                </a:solidFill>
                <a:latin typeface="Consolas"/>
                <a:ea typeface="Consolas"/>
                <a:cs typeface="Consolas"/>
                <a:sym typeface="Consolas"/>
              </a:rPr>
              <a:t>{</a:t>
            </a:r>
            <a:r>
              <a:rPr lang="it-IT" sz="1600" b="0" i="0" u="none" strike="sngStrike" cap="none">
                <a:solidFill>
                  <a:srgbClr val="D4D4D4"/>
                </a:solidFill>
                <a:latin typeface="Consolas"/>
                <a:ea typeface="Consolas"/>
                <a:cs typeface="Consolas"/>
                <a:sym typeface="Consolas"/>
              </a:rPr>
              <a:t> id</a:t>
            </a:r>
            <a:r>
              <a:rPr lang="it-IT" sz="1600" b="0" i="0" u="none" strike="sngStrike" cap="none">
                <a:solidFill>
                  <a:srgbClr val="DCDCDC"/>
                </a:solidFill>
                <a:latin typeface="Consolas"/>
                <a:ea typeface="Consolas"/>
                <a:cs typeface="Consolas"/>
                <a:sym typeface="Consolas"/>
              </a:rPr>
              <a:t>:</a:t>
            </a:r>
            <a:r>
              <a:rPr lang="it-IT" sz="1600" b="0" i="0" u="none" strike="sngStrike" cap="none">
                <a:solidFill>
                  <a:srgbClr val="D4D4D4"/>
                </a:solidFill>
                <a:latin typeface="Consolas"/>
                <a:ea typeface="Consolas"/>
                <a:cs typeface="Consolas"/>
                <a:sym typeface="Consolas"/>
              </a:rPr>
              <a:t> </a:t>
            </a:r>
            <a:r>
              <a:rPr lang="it-IT" sz="1600" b="0" i="0" u="none" strike="sngStrike" cap="none">
                <a:solidFill>
                  <a:srgbClr val="B5CEA8"/>
                </a:solidFill>
                <a:latin typeface="Consolas"/>
                <a:ea typeface="Consolas"/>
                <a:cs typeface="Consolas"/>
                <a:sym typeface="Consolas"/>
              </a:rPr>
              <a:t>3</a:t>
            </a:r>
            <a:r>
              <a:rPr lang="it-IT" sz="1600" b="0" i="0" u="none" strike="sngStrike" cap="none">
                <a:solidFill>
                  <a:srgbClr val="DCDCDC"/>
                </a:solidFill>
                <a:latin typeface="Consolas"/>
                <a:ea typeface="Consolas"/>
                <a:cs typeface="Consolas"/>
                <a:sym typeface="Consolas"/>
              </a:rPr>
              <a:t>,</a:t>
            </a:r>
            <a:r>
              <a:rPr lang="it-IT" sz="1600" b="0" i="0" u="none" strike="sngStrike" cap="none">
                <a:solidFill>
                  <a:srgbClr val="D4D4D4"/>
                </a:solidFill>
                <a:latin typeface="Consolas"/>
                <a:ea typeface="Consolas"/>
                <a:cs typeface="Consolas"/>
                <a:sym typeface="Consolas"/>
              </a:rPr>
              <a:t> answer</a:t>
            </a:r>
            <a:r>
              <a:rPr lang="it-IT" sz="1600" b="0" i="0" u="none" strike="sngStrike" cap="none">
                <a:solidFill>
                  <a:srgbClr val="DCDCDC"/>
                </a:solidFill>
                <a:latin typeface="Consolas"/>
                <a:ea typeface="Consolas"/>
                <a:cs typeface="Consolas"/>
                <a:sym typeface="Consolas"/>
              </a:rPr>
              <a:t>:</a:t>
            </a:r>
            <a:r>
              <a:rPr lang="it-IT" sz="1600" b="0" i="0" u="none" strike="sngStrike" cap="none">
                <a:solidFill>
                  <a:srgbClr val="D4D4D4"/>
                </a:solidFill>
                <a:latin typeface="Consolas"/>
                <a:ea typeface="Consolas"/>
                <a:cs typeface="Consolas"/>
                <a:sym typeface="Consolas"/>
              </a:rPr>
              <a:t> </a:t>
            </a:r>
            <a:r>
              <a:rPr lang="it-IT" sz="1600" b="0" i="0" u="none" strike="sngStrike" cap="none">
                <a:solidFill>
                  <a:srgbClr val="569CD6"/>
                </a:solidFill>
                <a:latin typeface="Consolas"/>
                <a:ea typeface="Consolas"/>
                <a:cs typeface="Consolas"/>
                <a:sym typeface="Consolas"/>
              </a:rPr>
              <a:t>true</a:t>
            </a:r>
            <a:r>
              <a:rPr lang="it-IT" sz="1600" b="0" i="0" u="none" strike="sngStrike" cap="none">
                <a:solidFill>
                  <a:srgbClr val="D4D4D4"/>
                </a:solidFill>
                <a:latin typeface="Consolas"/>
                <a:ea typeface="Consolas"/>
                <a:cs typeface="Consolas"/>
                <a:sym typeface="Consolas"/>
              </a:rPr>
              <a:t> </a:t>
            </a:r>
            <a:r>
              <a:rPr lang="it-IT" sz="1600" b="0" i="0" u="none" strike="sngStrike" cap="none">
                <a:solidFill>
                  <a:srgbClr val="DCDCDC"/>
                </a:solidFill>
                <a:latin typeface="Consolas"/>
                <a:ea typeface="Consolas"/>
                <a:cs typeface="Consolas"/>
                <a:sym typeface="Consolas"/>
              </a:rPr>
              <a:t>};</a:t>
            </a:r>
            <a:r>
              <a:rPr lang="it-IT" sz="1600" b="0" i="0" u="none" strike="noStrike" cap="none">
                <a:solidFill>
                  <a:srgbClr val="D4D4D4"/>
                </a:solidFill>
                <a:latin typeface="Consolas"/>
                <a:ea typeface="Consolas"/>
                <a:cs typeface="Consolas"/>
                <a:sym typeface="Consolas"/>
              </a:rPr>
              <a:t> </a:t>
            </a:r>
            <a:r>
              <a:rPr lang="it-IT" sz="1600" b="0" i="0" u="none" strike="noStrike" cap="none">
                <a:solidFill>
                  <a:srgbClr val="7CAF3D"/>
                </a:solidFill>
                <a:latin typeface="Consolas"/>
                <a:ea typeface="Consolas"/>
                <a:cs typeface="Consolas"/>
                <a:sym typeface="Consolas"/>
              </a:rPr>
              <a:t>//Property 'student1' does not exist on type '"{ name: string; id: number; answer: boolean;}"'.</a:t>
            </a:r>
            <a:endParaRPr sz="1600" b="0" i="0" u="none" strike="noStrike" cap="none">
              <a:solidFill>
                <a:srgbClr val="7CAF3D"/>
              </a:solidFill>
              <a:latin typeface="Consolas"/>
              <a:ea typeface="Consolas"/>
              <a:cs typeface="Consolas"/>
              <a:sym typeface="Consolas"/>
            </a:endParaRPr>
          </a:p>
          <a:p>
            <a:pPr marL="0" marR="0" lvl="0" indent="0" algn="l" rtl="0">
              <a:lnSpc>
                <a:spcPct val="115000"/>
              </a:lnSpc>
              <a:spcBef>
                <a:spcPts val="0"/>
              </a:spcBef>
              <a:spcAft>
                <a:spcPts val="0"/>
              </a:spcAft>
              <a:buClr>
                <a:srgbClr val="000000"/>
              </a:buClr>
              <a:buSzPts val="1100"/>
              <a:buFont typeface="Arial"/>
              <a:buNone/>
            </a:pPr>
            <a:endParaRPr sz="1600" b="0" i="0" u="none" strike="noStrike" cap="none">
              <a:solidFill>
                <a:srgbClr val="D4D4D4"/>
              </a:solidFill>
              <a:latin typeface="Consolas"/>
              <a:ea typeface="Consolas"/>
              <a:cs typeface="Consolas"/>
              <a:sym typeface="Consolas"/>
            </a:endParaRPr>
          </a:p>
          <a:p>
            <a:pPr marL="0" marR="0" lvl="0" indent="0" algn="l" rtl="0">
              <a:lnSpc>
                <a:spcPct val="115000"/>
              </a:lnSpc>
              <a:spcBef>
                <a:spcPts val="0"/>
              </a:spcBef>
              <a:spcAft>
                <a:spcPts val="0"/>
              </a:spcAft>
              <a:buClr>
                <a:srgbClr val="000000"/>
              </a:buClr>
              <a:buSzPts val="1100"/>
              <a:buFont typeface="Arial"/>
              <a:buNone/>
            </a:pPr>
            <a:r>
              <a:rPr lang="it-IT" sz="1600" b="0" i="0" u="none" strike="noStrike" cap="none">
                <a:solidFill>
                  <a:schemeClr val="lt1"/>
                </a:solidFill>
                <a:latin typeface="Consolas"/>
                <a:ea typeface="Consolas"/>
                <a:cs typeface="Consolas"/>
                <a:sym typeface="Consolas"/>
              </a:rPr>
              <a:t>student1 = student2; </a:t>
            </a:r>
            <a:r>
              <a:rPr lang="it-IT" sz="1600" b="0" i="0" u="none" strike="noStrike" cap="none">
                <a:solidFill>
                  <a:srgbClr val="7CAF3D"/>
                </a:solidFill>
                <a:latin typeface="Consolas"/>
                <a:ea typeface="Consolas"/>
                <a:cs typeface="Consolas"/>
                <a:sym typeface="Consolas"/>
              </a:rPr>
              <a:t>//OK perché non è assegnazione immediata</a:t>
            </a:r>
            <a:endParaRPr sz="1600" b="0" i="0" u="none" strike="noStrike" cap="none">
              <a:solidFill>
                <a:srgbClr val="7CAF3D"/>
              </a:solidFill>
              <a:latin typeface="Consolas"/>
              <a:ea typeface="Consolas"/>
              <a:cs typeface="Consolas"/>
              <a:sym typeface="Consolas"/>
            </a:endParaRPr>
          </a:p>
          <a:p>
            <a:pPr marL="0" marR="0" lvl="0" indent="0" algn="l" rtl="0">
              <a:lnSpc>
                <a:spcPct val="115000"/>
              </a:lnSpc>
              <a:spcBef>
                <a:spcPts val="0"/>
              </a:spcBef>
              <a:spcAft>
                <a:spcPts val="0"/>
              </a:spcAft>
              <a:buClr>
                <a:srgbClr val="000000"/>
              </a:buClr>
              <a:buSzPts val="1100"/>
              <a:buFont typeface="Arial"/>
              <a:buNone/>
            </a:pPr>
            <a:endParaRPr sz="1600" b="0" i="0" u="none" strike="noStrike" cap="none">
              <a:solidFill>
                <a:srgbClr val="D4D4D4"/>
              </a:solidFill>
              <a:latin typeface="Consolas"/>
              <a:ea typeface="Consolas"/>
              <a:cs typeface="Consolas"/>
              <a:sym typeface="Consolas"/>
            </a:endParaRPr>
          </a:p>
          <a:p>
            <a:pPr marL="0" marR="0" lvl="0" indent="0" algn="l" rtl="0">
              <a:lnSpc>
                <a:spcPct val="115000"/>
              </a:lnSpc>
              <a:spcBef>
                <a:spcPts val="0"/>
              </a:spcBef>
              <a:spcAft>
                <a:spcPts val="0"/>
              </a:spcAft>
              <a:buClr>
                <a:srgbClr val="000000"/>
              </a:buClr>
              <a:buSzPts val="1100"/>
              <a:buFont typeface="Arial"/>
              <a:buNone/>
            </a:pPr>
            <a:r>
              <a:rPr lang="it-IT" sz="1600" b="0" i="0" u="none" strike="sngStrike" cap="none">
                <a:solidFill>
                  <a:srgbClr val="D4D4D4"/>
                </a:solidFill>
                <a:latin typeface="Consolas"/>
                <a:ea typeface="Consolas"/>
                <a:cs typeface="Consolas"/>
                <a:sym typeface="Consolas"/>
              </a:rPr>
              <a:t>console</a:t>
            </a:r>
            <a:r>
              <a:rPr lang="it-IT" sz="1600" b="0" i="0" u="none" strike="sngStrike" cap="none">
                <a:solidFill>
                  <a:srgbClr val="DCDCDC"/>
                </a:solidFill>
                <a:latin typeface="Consolas"/>
                <a:ea typeface="Consolas"/>
                <a:cs typeface="Consolas"/>
                <a:sym typeface="Consolas"/>
              </a:rPr>
              <a:t>.</a:t>
            </a:r>
            <a:r>
              <a:rPr lang="it-IT" sz="1600" b="0" i="0" u="none" strike="sngStrike" cap="none">
                <a:solidFill>
                  <a:srgbClr val="D4D4D4"/>
                </a:solidFill>
                <a:latin typeface="Consolas"/>
                <a:ea typeface="Consolas"/>
                <a:cs typeface="Consolas"/>
                <a:sym typeface="Consolas"/>
              </a:rPr>
              <a:t>log</a:t>
            </a:r>
            <a:r>
              <a:rPr lang="it-IT" sz="1600" b="0" i="0" u="none" strike="sngStrike" cap="none">
                <a:solidFill>
                  <a:srgbClr val="DCDCDC"/>
                </a:solidFill>
                <a:latin typeface="Consolas"/>
                <a:ea typeface="Consolas"/>
                <a:cs typeface="Consolas"/>
                <a:sym typeface="Consolas"/>
              </a:rPr>
              <a:t>(</a:t>
            </a:r>
            <a:r>
              <a:rPr lang="it-IT" sz="1600" b="0" i="0" u="none" strike="sngStrike" cap="none">
                <a:solidFill>
                  <a:srgbClr val="D4D4D4"/>
                </a:solidFill>
                <a:latin typeface="Consolas"/>
                <a:ea typeface="Consolas"/>
                <a:cs typeface="Consolas"/>
                <a:sym typeface="Consolas"/>
              </a:rPr>
              <a:t>student1</a:t>
            </a:r>
            <a:r>
              <a:rPr lang="it-IT" sz="1600" b="0" i="0" u="none" strike="sngStrike" cap="none">
                <a:solidFill>
                  <a:srgbClr val="DCDCDC"/>
                </a:solidFill>
                <a:latin typeface="Consolas"/>
                <a:ea typeface="Consolas"/>
                <a:cs typeface="Consolas"/>
                <a:sym typeface="Consolas"/>
              </a:rPr>
              <a:t>.</a:t>
            </a:r>
            <a:r>
              <a:rPr lang="it-IT" sz="1600" b="0" i="0" u="none" strike="sngStrike" cap="none">
                <a:solidFill>
                  <a:srgbClr val="D4D4D4"/>
                </a:solidFill>
                <a:latin typeface="Consolas"/>
                <a:ea typeface="Consolas"/>
                <a:cs typeface="Consolas"/>
                <a:sym typeface="Consolas"/>
              </a:rPr>
              <a:t>num</a:t>
            </a:r>
            <a:r>
              <a:rPr lang="it-IT" sz="1600" b="0" i="0" u="none" strike="sngStrike" cap="none">
                <a:solidFill>
                  <a:srgbClr val="DCDCDC"/>
                </a:solidFill>
                <a:latin typeface="Consolas"/>
                <a:ea typeface="Consolas"/>
                <a:cs typeface="Consolas"/>
                <a:sym typeface="Consolas"/>
              </a:rPr>
              <a:t>)</a:t>
            </a:r>
            <a:r>
              <a:rPr lang="it-IT" sz="1600" b="0" i="0" u="none" strike="noStrike" cap="none">
                <a:solidFill>
                  <a:srgbClr val="D4D4D4"/>
                </a:solidFill>
                <a:latin typeface="Consolas"/>
                <a:ea typeface="Consolas"/>
                <a:cs typeface="Consolas"/>
                <a:sym typeface="Consolas"/>
              </a:rPr>
              <a:t> </a:t>
            </a:r>
            <a:r>
              <a:rPr lang="it-IT" sz="1600" b="0" i="0" u="none" strike="noStrike" cap="none">
                <a:solidFill>
                  <a:srgbClr val="7CAF3D"/>
                </a:solidFill>
                <a:latin typeface="Consolas"/>
                <a:ea typeface="Consolas"/>
                <a:cs typeface="Consolas"/>
                <a:sym typeface="Consolas"/>
              </a:rPr>
              <a:t>//Property 'num' does not exist on type '{ name: string; id: number; answer: boolean; }'.</a:t>
            </a:r>
            <a:endParaRPr sz="1600" b="0" i="0" u="none" strike="noStrike" cap="none">
              <a:solidFill>
                <a:srgbClr val="569CD6"/>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16e52928291_1_7"/>
          <p:cNvSpPr txBox="1">
            <a:spLocks noGrp="1"/>
          </p:cNvSpPr>
          <p:nvPr>
            <p:ph type="sldNum" idx="12"/>
          </p:nvPr>
        </p:nvSpPr>
        <p:spPr>
          <a:xfrm>
            <a:off x="8472458" y="6358007"/>
            <a:ext cx="548700" cy="5250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33</a:t>
            </a:fld>
            <a:endParaRPr/>
          </a:p>
        </p:txBody>
      </p:sp>
      <p:sp>
        <p:nvSpPr>
          <p:cNvPr id="330" name="Google Shape;330;g16e52928291_1_7"/>
          <p:cNvSpPr txBox="1">
            <a:spLocks noGrp="1"/>
          </p:cNvSpPr>
          <p:nvPr>
            <p:ph type="title"/>
          </p:nvPr>
        </p:nvSpPr>
        <p:spPr>
          <a:xfrm>
            <a:off x="311700" y="186184"/>
            <a:ext cx="8520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Duck typing</a:t>
            </a:r>
            <a:endParaRPr/>
          </a:p>
        </p:txBody>
      </p:sp>
      <p:sp>
        <p:nvSpPr>
          <p:cNvPr id="331" name="Google Shape;331;g16e52928291_1_7"/>
          <p:cNvSpPr txBox="1"/>
          <p:nvPr/>
        </p:nvSpPr>
        <p:spPr>
          <a:xfrm>
            <a:off x="385200" y="1567325"/>
            <a:ext cx="8373600" cy="4616608"/>
          </a:xfrm>
          <a:prstGeom prst="rect">
            <a:avLst/>
          </a:prstGeom>
          <a:solidFill>
            <a:srgbClr val="262626"/>
          </a:solid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chemeClr val="dk1"/>
              </a:buClr>
              <a:buSzPts val="1100"/>
              <a:buFont typeface="Arial"/>
              <a:buNone/>
            </a:pPr>
            <a:r>
              <a:rPr lang="it-IT" sz="1400" b="0" i="0" u="none" strike="noStrike" cap="none">
                <a:solidFill>
                  <a:srgbClr val="569CD6"/>
                </a:solidFill>
                <a:latin typeface="Consolas"/>
                <a:ea typeface="Consolas"/>
                <a:cs typeface="Consolas"/>
                <a:sym typeface="Consolas"/>
              </a:rPr>
              <a:t>interface</a:t>
            </a:r>
            <a:r>
              <a:rPr lang="it-IT" sz="1400" b="0" i="0" u="none" strike="noStrike" cap="none">
                <a:solidFill>
                  <a:srgbClr val="D4D4D4"/>
                </a:solidFill>
                <a:latin typeface="Consolas"/>
                <a:ea typeface="Consolas"/>
                <a:cs typeface="Consolas"/>
                <a:sym typeface="Consolas"/>
              </a:rPr>
              <a:t> </a:t>
            </a:r>
            <a:r>
              <a:rPr lang="it-IT" sz="1400" b="0" i="0" u="none" strike="noStrike" cap="none">
                <a:solidFill>
                  <a:srgbClr val="3DC9B0"/>
                </a:solidFill>
                <a:latin typeface="Consolas"/>
                <a:ea typeface="Consolas"/>
                <a:cs typeface="Consolas"/>
                <a:sym typeface="Consolas"/>
              </a:rPr>
              <a:t>VoceListino</a:t>
            </a:r>
            <a:r>
              <a:rPr lang="it-IT" sz="1400" b="0" i="0" u="none" strike="noStrike" cap="none">
                <a:solidFill>
                  <a:srgbClr val="D4D4D4"/>
                </a:solidFill>
                <a:latin typeface="Consolas"/>
                <a:ea typeface="Consolas"/>
                <a:cs typeface="Consolas"/>
                <a:sym typeface="Consolas"/>
              </a:rPr>
              <a:t> </a:t>
            </a:r>
            <a:r>
              <a:rPr lang="it-IT" sz="1400" b="0" i="0" u="none" strike="noStrike" cap="none">
                <a:solidFill>
                  <a:schemeClr val="lt1"/>
                </a:solidFill>
                <a:latin typeface="Consolas"/>
                <a:ea typeface="Consolas"/>
                <a:cs typeface="Consolas"/>
                <a:sym typeface="Consolas"/>
              </a:rPr>
              <a:t>{</a:t>
            </a:r>
            <a:endParaRPr sz="1400" b="0" i="0" u="none" strike="noStrike" cap="none">
              <a:solidFill>
                <a:schemeClr val="lt1"/>
              </a:solidFill>
              <a:latin typeface="Consolas"/>
              <a:ea typeface="Consolas"/>
              <a:cs typeface="Consolas"/>
              <a:sym typeface="Consolas"/>
            </a:endParaRPr>
          </a:p>
          <a:p>
            <a:pPr marL="0" marR="0" lvl="0" indent="0" algn="l" rtl="0">
              <a:lnSpc>
                <a:spcPct val="150000"/>
              </a:lnSpc>
              <a:spcBef>
                <a:spcPts val="0"/>
              </a:spcBef>
              <a:spcAft>
                <a:spcPts val="0"/>
              </a:spcAft>
              <a:buClr>
                <a:schemeClr val="dk1"/>
              </a:buClr>
              <a:buSzPts val="1100"/>
              <a:buFont typeface="Arial"/>
              <a:buNone/>
            </a:pPr>
            <a:r>
              <a:rPr lang="it-IT" sz="1400" b="0" i="0" u="none" strike="noStrike" cap="none">
                <a:solidFill>
                  <a:schemeClr val="lt1"/>
                </a:solidFill>
                <a:latin typeface="Consolas"/>
                <a:ea typeface="Consolas"/>
                <a:cs typeface="Consolas"/>
                <a:sym typeface="Consolas"/>
              </a:rPr>
              <a:t>   nome:</a:t>
            </a:r>
            <a:r>
              <a:rPr lang="it-IT" sz="1400" b="0" i="0" u="none" strike="noStrike" cap="none">
                <a:solidFill>
                  <a:srgbClr val="D4D4D4"/>
                </a:solidFill>
                <a:latin typeface="Consolas"/>
                <a:ea typeface="Consolas"/>
                <a:cs typeface="Consolas"/>
                <a:sym typeface="Consolas"/>
              </a:rPr>
              <a:t> </a:t>
            </a:r>
            <a:r>
              <a:rPr lang="it-IT" sz="1400" b="0" i="0" u="none" strike="noStrike" cap="none">
                <a:solidFill>
                  <a:srgbClr val="569CD6"/>
                </a:solidFill>
                <a:latin typeface="Consolas"/>
                <a:ea typeface="Consolas"/>
                <a:cs typeface="Consolas"/>
                <a:sym typeface="Consolas"/>
              </a:rPr>
              <a:t>string</a:t>
            </a:r>
            <a:r>
              <a:rPr lang="it-IT" sz="1400" b="0" i="0" u="none" strike="noStrike" cap="none">
                <a:solidFill>
                  <a:schemeClr val="lt1"/>
                </a:solidFill>
                <a:latin typeface="Consolas"/>
                <a:ea typeface="Consolas"/>
                <a:cs typeface="Consolas"/>
                <a:sym typeface="Consolas"/>
              </a:rPr>
              <a:t>,</a:t>
            </a:r>
            <a:endParaRPr sz="1400" b="0" i="0" u="none" strike="noStrike" cap="none">
              <a:solidFill>
                <a:schemeClr val="lt1"/>
              </a:solidFill>
              <a:latin typeface="Consolas"/>
              <a:ea typeface="Consolas"/>
              <a:cs typeface="Consolas"/>
              <a:sym typeface="Consolas"/>
            </a:endParaRPr>
          </a:p>
          <a:p>
            <a:pPr marL="0" marR="0" lvl="0" indent="0" algn="l" rtl="0">
              <a:lnSpc>
                <a:spcPct val="150000"/>
              </a:lnSpc>
              <a:spcBef>
                <a:spcPts val="0"/>
              </a:spcBef>
              <a:spcAft>
                <a:spcPts val="0"/>
              </a:spcAft>
              <a:buClr>
                <a:schemeClr val="dk1"/>
              </a:buClr>
              <a:buSzPts val="1100"/>
              <a:buFont typeface="Arial"/>
              <a:buNone/>
            </a:pPr>
            <a:r>
              <a:rPr lang="it-IT" sz="1400" b="0" i="0" u="none" strike="noStrike" cap="none">
                <a:solidFill>
                  <a:schemeClr val="lt1"/>
                </a:solidFill>
                <a:latin typeface="Consolas"/>
                <a:ea typeface="Consolas"/>
                <a:cs typeface="Consolas"/>
                <a:sym typeface="Consolas"/>
              </a:rPr>
              <a:t>   prezzo:</a:t>
            </a:r>
            <a:r>
              <a:rPr lang="it-IT" sz="1400" b="0" i="0" u="none" strike="noStrike" cap="none">
                <a:solidFill>
                  <a:srgbClr val="D4D4D4"/>
                </a:solidFill>
                <a:latin typeface="Consolas"/>
                <a:ea typeface="Consolas"/>
                <a:cs typeface="Consolas"/>
                <a:sym typeface="Consolas"/>
              </a:rPr>
              <a:t> </a:t>
            </a:r>
            <a:r>
              <a:rPr lang="it-IT" sz="1400" b="0" i="0" u="none" strike="noStrike" cap="none">
                <a:solidFill>
                  <a:srgbClr val="569CD6"/>
                </a:solidFill>
                <a:latin typeface="Consolas"/>
                <a:ea typeface="Consolas"/>
                <a:cs typeface="Consolas"/>
                <a:sym typeface="Consolas"/>
              </a:rPr>
              <a:t>number</a:t>
            </a:r>
            <a:endParaRPr sz="1400" b="0" i="0" u="none" strike="noStrike" cap="none">
              <a:solidFill>
                <a:srgbClr val="569CD6"/>
              </a:solidFill>
              <a:latin typeface="Consolas"/>
              <a:ea typeface="Consolas"/>
              <a:cs typeface="Consolas"/>
              <a:sym typeface="Consolas"/>
            </a:endParaRPr>
          </a:p>
          <a:p>
            <a:pPr marL="0" marR="0" lvl="0" indent="0" algn="l" rtl="0">
              <a:lnSpc>
                <a:spcPct val="150000"/>
              </a:lnSpc>
              <a:spcBef>
                <a:spcPts val="0"/>
              </a:spcBef>
              <a:spcAft>
                <a:spcPts val="0"/>
              </a:spcAft>
              <a:buClr>
                <a:schemeClr val="dk1"/>
              </a:buClr>
              <a:buSzPts val="1100"/>
              <a:buFont typeface="Arial"/>
              <a:buNone/>
            </a:pPr>
            <a:r>
              <a:rPr lang="it-IT" sz="1400" b="0" i="0" u="none" strike="noStrike" cap="none">
                <a:solidFill>
                  <a:schemeClr val="lt1"/>
                </a:solidFill>
                <a:latin typeface="Consolas"/>
                <a:ea typeface="Consolas"/>
                <a:cs typeface="Consolas"/>
                <a:sym typeface="Consolas"/>
              </a:rPr>
              <a:t>}</a:t>
            </a:r>
            <a:endParaRPr sz="1400" b="0" i="0" u="none" strike="noStrike" cap="none">
              <a:solidFill>
                <a:schemeClr val="lt1"/>
              </a:solidFill>
              <a:latin typeface="Consolas"/>
              <a:ea typeface="Consolas"/>
              <a:cs typeface="Consolas"/>
              <a:sym typeface="Consolas"/>
            </a:endParaRPr>
          </a:p>
          <a:p>
            <a:pPr marL="0" marR="0" lvl="0" indent="0" algn="l" rtl="0">
              <a:lnSpc>
                <a:spcPct val="150000"/>
              </a:lnSpc>
              <a:spcBef>
                <a:spcPts val="0"/>
              </a:spcBef>
              <a:spcAft>
                <a:spcPts val="0"/>
              </a:spcAft>
              <a:buClr>
                <a:schemeClr val="dk1"/>
              </a:buClr>
              <a:buSzPts val="1100"/>
              <a:buFont typeface="Arial"/>
              <a:buNone/>
            </a:pPr>
            <a:r>
              <a:rPr lang="it-IT" sz="1400" b="0" i="0" u="none" strike="noStrike" cap="none">
                <a:solidFill>
                  <a:srgbClr val="569CD6"/>
                </a:solidFill>
                <a:latin typeface="Consolas"/>
                <a:ea typeface="Consolas"/>
                <a:cs typeface="Consolas"/>
                <a:sym typeface="Consolas"/>
              </a:rPr>
              <a:t>type</a:t>
            </a:r>
            <a:r>
              <a:rPr lang="it-IT" sz="1400" b="0" i="0" u="none" strike="noStrike" cap="none">
                <a:solidFill>
                  <a:srgbClr val="D4D4D4"/>
                </a:solidFill>
                <a:latin typeface="Consolas"/>
                <a:ea typeface="Consolas"/>
                <a:cs typeface="Consolas"/>
                <a:sym typeface="Consolas"/>
              </a:rPr>
              <a:t> </a:t>
            </a:r>
            <a:r>
              <a:rPr lang="it-IT" sz="1400" b="0" i="0" u="none" strike="noStrike" cap="none">
                <a:solidFill>
                  <a:srgbClr val="3DC9B0"/>
                </a:solidFill>
                <a:latin typeface="Consolas"/>
                <a:ea typeface="Consolas"/>
                <a:cs typeface="Consolas"/>
                <a:sym typeface="Consolas"/>
              </a:rPr>
              <a:t>Prodotto</a:t>
            </a:r>
            <a:r>
              <a:rPr lang="it-IT" sz="1400" b="0" i="0" u="none" strike="noStrike" cap="none">
                <a:solidFill>
                  <a:srgbClr val="D4D4D4"/>
                </a:solidFill>
                <a:latin typeface="Consolas"/>
                <a:ea typeface="Consolas"/>
                <a:cs typeface="Consolas"/>
                <a:sym typeface="Consolas"/>
              </a:rPr>
              <a:t> </a:t>
            </a:r>
            <a:r>
              <a:rPr lang="it-IT" sz="1400" b="0" i="0" u="none" strike="noStrike" cap="none">
                <a:solidFill>
                  <a:schemeClr val="lt1"/>
                </a:solidFill>
                <a:latin typeface="Consolas"/>
                <a:ea typeface="Consolas"/>
                <a:cs typeface="Consolas"/>
                <a:sym typeface="Consolas"/>
              </a:rPr>
              <a:t>= {</a:t>
            </a:r>
            <a:endParaRPr sz="1400" b="0" i="0" u="none" strike="noStrike" cap="none">
              <a:solidFill>
                <a:schemeClr val="lt1"/>
              </a:solidFill>
              <a:latin typeface="Consolas"/>
              <a:ea typeface="Consolas"/>
              <a:cs typeface="Consolas"/>
              <a:sym typeface="Consolas"/>
            </a:endParaRPr>
          </a:p>
          <a:p>
            <a:pPr marL="0" marR="0" lvl="0" indent="0" algn="l" rtl="0">
              <a:lnSpc>
                <a:spcPct val="150000"/>
              </a:lnSpc>
              <a:spcBef>
                <a:spcPts val="0"/>
              </a:spcBef>
              <a:spcAft>
                <a:spcPts val="0"/>
              </a:spcAft>
              <a:buClr>
                <a:schemeClr val="dk1"/>
              </a:buClr>
              <a:buSzPts val="1100"/>
              <a:buFont typeface="Arial"/>
              <a:buNone/>
            </a:pPr>
            <a:r>
              <a:rPr lang="it-IT" sz="1400" b="0" i="0" u="none" strike="noStrike" cap="none">
                <a:solidFill>
                  <a:schemeClr val="lt1"/>
                </a:solidFill>
                <a:latin typeface="Consolas"/>
                <a:ea typeface="Consolas"/>
                <a:cs typeface="Consolas"/>
                <a:sym typeface="Consolas"/>
              </a:rPr>
              <a:t>   nome: </a:t>
            </a:r>
            <a:r>
              <a:rPr lang="it-IT" sz="1400" b="0" i="0" u="none" strike="noStrike" cap="none">
                <a:solidFill>
                  <a:srgbClr val="569CD6"/>
                </a:solidFill>
                <a:latin typeface="Consolas"/>
                <a:ea typeface="Consolas"/>
                <a:cs typeface="Consolas"/>
                <a:sym typeface="Consolas"/>
              </a:rPr>
              <a:t>string</a:t>
            </a:r>
            <a:r>
              <a:rPr lang="it-IT" sz="1400" b="0" i="0" u="none" strike="noStrike" cap="none">
                <a:solidFill>
                  <a:schemeClr val="lt1"/>
                </a:solidFill>
                <a:latin typeface="Consolas"/>
                <a:ea typeface="Consolas"/>
                <a:cs typeface="Consolas"/>
                <a:sym typeface="Consolas"/>
              </a:rPr>
              <a:t>,</a:t>
            </a:r>
            <a:endParaRPr sz="1400" b="0" i="0" u="none" strike="noStrike" cap="none">
              <a:solidFill>
                <a:schemeClr val="lt1"/>
              </a:solidFill>
              <a:latin typeface="Consolas"/>
              <a:ea typeface="Consolas"/>
              <a:cs typeface="Consolas"/>
              <a:sym typeface="Consolas"/>
            </a:endParaRPr>
          </a:p>
          <a:p>
            <a:pPr marL="0" marR="0" lvl="0" indent="0" algn="l" rtl="0">
              <a:lnSpc>
                <a:spcPct val="150000"/>
              </a:lnSpc>
              <a:spcBef>
                <a:spcPts val="0"/>
              </a:spcBef>
              <a:spcAft>
                <a:spcPts val="0"/>
              </a:spcAft>
              <a:buClr>
                <a:schemeClr val="dk1"/>
              </a:buClr>
              <a:buSzPts val="1100"/>
              <a:buFont typeface="Arial"/>
              <a:buNone/>
            </a:pPr>
            <a:r>
              <a:rPr lang="it-IT" sz="1400" b="0" i="0" u="none" strike="noStrike" cap="none">
                <a:solidFill>
                  <a:schemeClr val="lt1"/>
                </a:solidFill>
                <a:latin typeface="Consolas"/>
                <a:ea typeface="Consolas"/>
                <a:cs typeface="Consolas"/>
                <a:sym typeface="Consolas"/>
              </a:rPr>
              <a:t>   prezzo:</a:t>
            </a:r>
            <a:r>
              <a:rPr lang="it-IT" sz="1400" b="0" i="0" u="none" strike="noStrike" cap="none">
                <a:solidFill>
                  <a:srgbClr val="D4D4D4"/>
                </a:solidFill>
                <a:latin typeface="Consolas"/>
                <a:ea typeface="Consolas"/>
                <a:cs typeface="Consolas"/>
                <a:sym typeface="Consolas"/>
              </a:rPr>
              <a:t> </a:t>
            </a:r>
            <a:r>
              <a:rPr lang="it-IT" sz="1400" b="0" i="0" u="none" strike="noStrike" cap="none">
                <a:solidFill>
                  <a:srgbClr val="569CD6"/>
                </a:solidFill>
                <a:latin typeface="Consolas"/>
                <a:ea typeface="Consolas"/>
                <a:cs typeface="Consolas"/>
                <a:sym typeface="Consolas"/>
              </a:rPr>
              <a:t>number</a:t>
            </a:r>
            <a:r>
              <a:rPr lang="it-IT" sz="1400" b="0" i="0" u="none" strike="noStrike" cap="none">
                <a:solidFill>
                  <a:schemeClr val="lt1"/>
                </a:solidFill>
                <a:latin typeface="Consolas"/>
                <a:ea typeface="Consolas"/>
                <a:cs typeface="Consolas"/>
                <a:sym typeface="Consolas"/>
              </a:rPr>
              <a:t>,</a:t>
            </a:r>
            <a:endParaRPr sz="1400" b="0" i="0" u="none" strike="noStrike" cap="none">
              <a:solidFill>
                <a:schemeClr val="lt1"/>
              </a:solidFill>
              <a:latin typeface="Consolas"/>
              <a:ea typeface="Consolas"/>
              <a:cs typeface="Consolas"/>
              <a:sym typeface="Consolas"/>
            </a:endParaRPr>
          </a:p>
          <a:p>
            <a:pPr marL="0" marR="0" lvl="0" indent="0" algn="l" rtl="0">
              <a:lnSpc>
                <a:spcPct val="150000"/>
              </a:lnSpc>
              <a:spcBef>
                <a:spcPts val="0"/>
              </a:spcBef>
              <a:spcAft>
                <a:spcPts val="0"/>
              </a:spcAft>
              <a:buClr>
                <a:schemeClr val="dk1"/>
              </a:buClr>
              <a:buSzPts val="1100"/>
              <a:buFont typeface="Arial"/>
              <a:buNone/>
            </a:pPr>
            <a:r>
              <a:rPr lang="it-IT" sz="1400" b="0" i="0" u="none" strike="noStrike" cap="none">
                <a:solidFill>
                  <a:schemeClr val="lt1"/>
                </a:solidFill>
                <a:latin typeface="Consolas"/>
                <a:ea typeface="Consolas"/>
                <a:cs typeface="Consolas"/>
                <a:sym typeface="Consolas"/>
              </a:rPr>
              <a:t>   allergeni:</a:t>
            </a:r>
            <a:r>
              <a:rPr lang="it-IT" sz="1400" b="0" i="0" u="none" strike="noStrike" cap="none">
                <a:solidFill>
                  <a:srgbClr val="D4D4D4"/>
                </a:solidFill>
                <a:latin typeface="Consolas"/>
                <a:ea typeface="Consolas"/>
                <a:cs typeface="Consolas"/>
                <a:sym typeface="Consolas"/>
              </a:rPr>
              <a:t> </a:t>
            </a:r>
            <a:r>
              <a:rPr lang="it-IT" sz="1400" b="0" i="0" u="none" strike="noStrike" cap="none">
                <a:solidFill>
                  <a:srgbClr val="569CD6"/>
                </a:solidFill>
                <a:latin typeface="Consolas"/>
                <a:ea typeface="Consolas"/>
                <a:cs typeface="Consolas"/>
                <a:sym typeface="Consolas"/>
              </a:rPr>
              <a:t>string</a:t>
            </a:r>
            <a:r>
              <a:rPr lang="it-IT" sz="1400" b="0" i="0" u="none" strike="noStrike" cap="none">
                <a:solidFill>
                  <a:schemeClr val="lt1"/>
                </a:solidFill>
                <a:latin typeface="Consolas"/>
                <a:ea typeface="Consolas"/>
                <a:cs typeface="Consolas"/>
                <a:sym typeface="Consolas"/>
              </a:rPr>
              <a:t>[]</a:t>
            </a:r>
            <a:endParaRPr sz="1400" b="0" i="0" u="none" strike="noStrike" cap="none">
              <a:solidFill>
                <a:schemeClr val="lt1"/>
              </a:solidFill>
              <a:latin typeface="Consolas"/>
              <a:ea typeface="Consolas"/>
              <a:cs typeface="Consolas"/>
              <a:sym typeface="Consolas"/>
            </a:endParaRPr>
          </a:p>
          <a:p>
            <a:pPr marL="0" marR="0" lvl="0" indent="0" algn="l" rtl="0">
              <a:lnSpc>
                <a:spcPct val="150000"/>
              </a:lnSpc>
              <a:spcBef>
                <a:spcPts val="0"/>
              </a:spcBef>
              <a:spcAft>
                <a:spcPts val="0"/>
              </a:spcAft>
              <a:buClr>
                <a:schemeClr val="dk1"/>
              </a:buClr>
              <a:buSzPts val="1100"/>
              <a:buFont typeface="Arial"/>
              <a:buNone/>
            </a:pPr>
            <a:r>
              <a:rPr lang="it-IT" sz="1400" b="0" i="0" u="none" strike="noStrike" cap="none">
                <a:solidFill>
                  <a:schemeClr val="lt1"/>
                </a:solidFill>
                <a:latin typeface="Consolas"/>
                <a:ea typeface="Consolas"/>
                <a:cs typeface="Consolas"/>
                <a:sym typeface="Consolas"/>
              </a:rPr>
              <a:t>}</a:t>
            </a:r>
            <a:endParaRPr sz="1400" b="0" i="0" u="none" strike="noStrike" cap="none">
              <a:solidFill>
                <a:schemeClr val="lt1"/>
              </a:solidFill>
              <a:latin typeface="Consolas"/>
              <a:ea typeface="Consolas"/>
              <a:cs typeface="Consolas"/>
              <a:sym typeface="Consolas"/>
            </a:endParaRPr>
          </a:p>
          <a:p>
            <a:pPr marL="0" marR="0" lvl="0" indent="0" algn="l" rtl="0">
              <a:lnSpc>
                <a:spcPct val="150000"/>
              </a:lnSpc>
              <a:spcBef>
                <a:spcPts val="0"/>
              </a:spcBef>
              <a:spcAft>
                <a:spcPts val="0"/>
              </a:spcAft>
              <a:buClr>
                <a:schemeClr val="dk1"/>
              </a:buClr>
              <a:buSzPts val="1100"/>
              <a:buFont typeface="Arial"/>
              <a:buNone/>
            </a:pPr>
            <a:r>
              <a:rPr lang="it-IT" sz="1400" b="0" i="0" u="none" strike="noStrike" cap="none">
                <a:solidFill>
                  <a:srgbClr val="569CD6"/>
                </a:solidFill>
                <a:latin typeface="Consolas"/>
                <a:ea typeface="Consolas"/>
                <a:cs typeface="Consolas"/>
                <a:sym typeface="Consolas"/>
              </a:rPr>
              <a:t>const</a:t>
            </a:r>
            <a:r>
              <a:rPr lang="it-IT" sz="1400" b="0" i="0" u="none" strike="noStrike" cap="none">
                <a:solidFill>
                  <a:srgbClr val="D4D4D4"/>
                </a:solidFill>
                <a:latin typeface="Consolas"/>
                <a:ea typeface="Consolas"/>
                <a:cs typeface="Consolas"/>
                <a:sym typeface="Consolas"/>
              </a:rPr>
              <a:t> </a:t>
            </a:r>
            <a:r>
              <a:rPr lang="it-IT" sz="1400" b="0" i="0" u="none" strike="noStrike" cap="none">
                <a:solidFill>
                  <a:schemeClr val="lt1"/>
                </a:solidFill>
                <a:latin typeface="Consolas"/>
                <a:ea typeface="Consolas"/>
                <a:cs typeface="Consolas"/>
                <a:sym typeface="Consolas"/>
              </a:rPr>
              <a:t>o1:</a:t>
            </a:r>
            <a:r>
              <a:rPr lang="it-IT" sz="1400" b="0" i="0" u="none" strike="noStrike" cap="none">
                <a:solidFill>
                  <a:srgbClr val="D4D4D4"/>
                </a:solidFill>
                <a:latin typeface="Consolas"/>
                <a:ea typeface="Consolas"/>
                <a:cs typeface="Consolas"/>
                <a:sym typeface="Consolas"/>
              </a:rPr>
              <a:t> </a:t>
            </a:r>
            <a:r>
              <a:rPr lang="it-IT" sz="1400" b="0" i="0" u="none" strike="noStrike" cap="none">
                <a:solidFill>
                  <a:srgbClr val="3DC9B0"/>
                </a:solidFill>
                <a:latin typeface="Consolas"/>
                <a:ea typeface="Consolas"/>
                <a:cs typeface="Consolas"/>
                <a:sym typeface="Consolas"/>
              </a:rPr>
              <a:t>Prodotto</a:t>
            </a:r>
            <a:r>
              <a:rPr lang="it-IT" sz="1400" b="0" i="0" u="none" strike="noStrike" cap="none">
                <a:solidFill>
                  <a:srgbClr val="D4D4D4"/>
                </a:solidFill>
                <a:latin typeface="Consolas"/>
                <a:ea typeface="Consolas"/>
                <a:cs typeface="Consolas"/>
                <a:sym typeface="Consolas"/>
              </a:rPr>
              <a:t> </a:t>
            </a:r>
            <a:r>
              <a:rPr lang="it-IT" sz="1400" b="0" i="0" u="none" strike="noStrike" cap="none">
                <a:solidFill>
                  <a:schemeClr val="lt1"/>
                </a:solidFill>
                <a:latin typeface="Consolas"/>
                <a:ea typeface="Consolas"/>
                <a:cs typeface="Consolas"/>
                <a:sym typeface="Consolas"/>
              </a:rPr>
              <a:t>= { nome: </a:t>
            </a:r>
            <a:r>
              <a:rPr lang="it-IT" sz="1400" b="0" i="0" u="none" strike="noStrike" cap="none">
                <a:solidFill>
                  <a:srgbClr val="CE9178"/>
                </a:solidFill>
                <a:latin typeface="Consolas"/>
                <a:ea typeface="Consolas"/>
                <a:cs typeface="Consolas"/>
                <a:sym typeface="Consolas"/>
              </a:rPr>
              <a:t>"torta"</a:t>
            </a:r>
            <a:r>
              <a:rPr lang="it-IT" sz="1400" b="0" i="0" u="none" strike="noStrike" cap="none">
                <a:solidFill>
                  <a:srgbClr val="DCDCDC"/>
                </a:solidFill>
                <a:latin typeface="Consolas"/>
                <a:ea typeface="Consolas"/>
                <a:cs typeface="Consolas"/>
                <a:sym typeface="Consolas"/>
              </a:rPr>
              <a:t>,</a:t>
            </a:r>
            <a:r>
              <a:rPr lang="it-IT" sz="1400" b="0" i="0" u="none" strike="noStrike" cap="none">
                <a:solidFill>
                  <a:srgbClr val="D4D4D4"/>
                </a:solidFill>
                <a:latin typeface="Consolas"/>
                <a:ea typeface="Consolas"/>
                <a:cs typeface="Consolas"/>
                <a:sym typeface="Consolas"/>
              </a:rPr>
              <a:t> prezzo</a:t>
            </a:r>
            <a:r>
              <a:rPr lang="it-IT" sz="1400" b="0" i="0" u="none" strike="noStrike" cap="none">
                <a:solidFill>
                  <a:srgbClr val="DCDCDC"/>
                </a:solidFill>
                <a:latin typeface="Consolas"/>
                <a:ea typeface="Consolas"/>
                <a:cs typeface="Consolas"/>
                <a:sym typeface="Consolas"/>
              </a:rPr>
              <a:t>:</a:t>
            </a:r>
            <a:r>
              <a:rPr lang="it-IT" sz="1400" b="0" i="0" u="none" strike="noStrike" cap="none">
                <a:solidFill>
                  <a:srgbClr val="D4D4D4"/>
                </a:solidFill>
                <a:latin typeface="Consolas"/>
                <a:ea typeface="Consolas"/>
                <a:cs typeface="Consolas"/>
                <a:sym typeface="Consolas"/>
              </a:rPr>
              <a:t> </a:t>
            </a:r>
            <a:r>
              <a:rPr lang="it-IT" sz="1400" b="0" i="0" u="none" strike="noStrike" cap="none">
                <a:solidFill>
                  <a:srgbClr val="B5CEA8"/>
                </a:solidFill>
                <a:latin typeface="Consolas"/>
                <a:ea typeface="Consolas"/>
                <a:cs typeface="Consolas"/>
                <a:sym typeface="Consolas"/>
              </a:rPr>
              <a:t>2.50</a:t>
            </a:r>
            <a:r>
              <a:rPr lang="it-IT" sz="1400" b="0" i="0" u="none" strike="noStrike" cap="none">
                <a:solidFill>
                  <a:srgbClr val="DCDCDC"/>
                </a:solidFill>
                <a:latin typeface="Consolas"/>
                <a:ea typeface="Consolas"/>
                <a:cs typeface="Consolas"/>
                <a:sym typeface="Consolas"/>
              </a:rPr>
              <a:t>,</a:t>
            </a:r>
            <a:r>
              <a:rPr lang="it-IT" sz="1400" b="0" i="0" u="none" strike="noStrike" cap="none">
                <a:solidFill>
                  <a:srgbClr val="D4D4D4"/>
                </a:solidFill>
                <a:latin typeface="Consolas"/>
                <a:ea typeface="Consolas"/>
                <a:cs typeface="Consolas"/>
                <a:sym typeface="Consolas"/>
              </a:rPr>
              <a:t> allergeni</a:t>
            </a:r>
            <a:r>
              <a:rPr lang="it-IT" sz="1400" b="0" i="0" u="none" strike="noStrike" cap="none">
                <a:solidFill>
                  <a:srgbClr val="DCDCDC"/>
                </a:solidFill>
                <a:latin typeface="Consolas"/>
                <a:ea typeface="Consolas"/>
                <a:cs typeface="Consolas"/>
                <a:sym typeface="Consolas"/>
              </a:rPr>
              <a:t>:</a:t>
            </a:r>
            <a:r>
              <a:rPr lang="it-IT" sz="1400" b="0" i="0" u="none" strike="noStrike" cap="none">
                <a:solidFill>
                  <a:srgbClr val="D4D4D4"/>
                </a:solidFill>
                <a:latin typeface="Consolas"/>
                <a:ea typeface="Consolas"/>
                <a:cs typeface="Consolas"/>
                <a:sym typeface="Consolas"/>
              </a:rPr>
              <a:t> </a:t>
            </a:r>
            <a:r>
              <a:rPr lang="it-IT" sz="1400" b="0" i="0" u="none" strike="noStrike" cap="none">
                <a:solidFill>
                  <a:srgbClr val="DCDCDC"/>
                </a:solidFill>
                <a:latin typeface="Consolas"/>
                <a:ea typeface="Consolas"/>
                <a:cs typeface="Consolas"/>
                <a:sym typeface="Consolas"/>
              </a:rPr>
              <a:t>[</a:t>
            </a:r>
            <a:r>
              <a:rPr lang="it-IT" sz="1400" b="0" i="0" u="none" strike="noStrike" cap="none">
                <a:solidFill>
                  <a:srgbClr val="CE9178"/>
                </a:solidFill>
                <a:latin typeface="Consolas"/>
                <a:ea typeface="Consolas"/>
                <a:cs typeface="Consolas"/>
                <a:sym typeface="Consolas"/>
              </a:rPr>
              <a:t>"uova"</a:t>
            </a:r>
            <a:r>
              <a:rPr lang="it-IT" sz="1400" b="0" i="0" u="none" strike="noStrike" cap="none">
                <a:solidFill>
                  <a:srgbClr val="DCDCDC"/>
                </a:solidFill>
                <a:latin typeface="Consolas"/>
                <a:ea typeface="Consolas"/>
                <a:cs typeface="Consolas"/>
                <a:sym typeface="Consolas"/>
              </a:rPr>
              <a:t>] }</a:t>
            </a:r>
            <a:endParaRPr sz="1400" b="0" i="0" u="none" strike="noStrike" cap="none">
              <a:solidFill>
                <a:srgbClr val="D4D4D4"/>
              </a:solidFill>
              <a:latin typeface="Consolas"/>
              <a:ea typeface="Consolas"/>
              <a:cs typeface="Consolas"/>
              <a:sym typeface="Consolas"/>
            </a:endParaRPr>
          </a:p>
          <a:p>
            <a:pPr marL="0" marR="0" lvl="0" indent="0" algn="l" rtl="0">
              <a:lnSpc>
                <a:spcPct val="150000"/>
              </a:lnSpc>
              <a:spcBef>
                <a:spcPts val="0"/>
              </a:spcBef>
              <a:spcAft>
                <a:spcPts val="0"/>
              </a:spcAft>
              <a:buClr>
                <a:schemeClr val="dk1"/>
              </a:buClr>
              <a:buSzPts val="1100"/>
              <a:buFont typeface="Arial"/>
              <a:buNone/>
            </a:pPr>
            <a:r>
              <a:rPr lang="it-IT" sz="1400" b="0" i="0" u="none" strike="noStrike" cap="none">
                <a:solidFill>
                  <a:srgbClr val="569CD6"/>
                </a:solidFill>
                <a:latin typeface="Consolas"/>
                <a:ea typeface="Consolas"/>
                <a:cs typeface="Consolas"/>
                <a:sym typeface="Consolas"/>
              </a:rPr>
              <a:t>const</a:t>
            </a:r>
            <a:r>
              <a:rPr lang="it-IT" sz="1400" b="0" i="0" u="none" strike="noStrike" cap="none">
                <a:solidFill>
                  <a:srgbClr val="D4D4D4"/>
                </a:solidFill>
                <a:latin typeface="Consolas"/>
                <a:ea typeface="Consolas"/>
                <a:cs typeface="Consolas"/>
                <a:sym typeface="Consolas"/>
              </a:rPr>
              <a:t> </a:t>
            </a:r>
            <a:r>
              <a:rPr lang="it-IT" sz="1400" b="0" i="0" u="none" strike="noStrike" cap="none">
                <a:solidFill>
                  <a:schemeClr val="lt1"/>
                </a:solidFill>
                <a:latin typeface="Consolas"/>
                <a:ea typeface="Consolas"/>
                <a:cs typeface="Consolas"/>
                <a:sym typeface="Consolas"/>
              </a:rPr>
              <a:t>o2:</a:t>
            </a:r>
            <a:r>
              <a:rPr lang="it-IT" sz="1400" b="0" i="0" u="none" strike="noStrike" cap="none">
                <a:solidFill>
                  <a:srgbClr val="D4D4D4"/>
                </a:solidFill>
                <a:latin typeface="Consolas"/>
                <a:ea typeface="Consolas"/>
                <a:cs typeface="Consolas"/>
                <a:sym typeface="Consolas"/>
              </a:rPr>
              <a:t> </a:t>
            </a:r>
            <a:r>
              <a:rPr lang="it-IT" sz="1400" b="0" i="0" u="none" strike="noStrike" cap="none">
                <a:solidFill>
                  <a:srgbClr val="3DC9B0"/>
                </a:solidFill>
                <a:latin typeface="Consolas"/>
                <a:ea typeface="Consolas"/>
                <a:cs typeface="Consolas"/>
                <a:sym typeface="Consolas"/>
              </a:rPr>
              <a:t>VoceListino</a:t>
            </a:r>
            <a:r>
              <a:rPr lang="it-IT" sz="1400" b="0" i="0" u="none" strike="noStrike" cap="none">
                <a:solidFill>
                  <a:srgbClr val="D4D4D4"/>
                </a:solidFill>
                <a:latin typeface="Consolas"/>
                <a:ea typeface="Consolas"/>
                <a:cs typeface="Consolas"/>
                <a:sym typeface="Consolas"/>
              </a:rPr>
              <a:t> </a:t>
            </a:r>
            <a:r>
              <a:rPr lang="it-IT" sz="1400" b="0" i="0" u="none" strike="noStrike" cap="none">
                <a:solidFill>
                  <a:schemeClr val="lt1"/>
                </a:solidFill>
                <a:latin typeface="Consolas"/>
                <a:ea typeface="Consolas"/>
                <a:cs typeface="Consolas"/>
                <a:sym typeface="Consolas"/>
              </a:rPr>
              <a:t>= o1 //OK</a:t>
            </a:r>
            <a:endParaRPr sz="1400" b="0" i="0" u="none" strike="noStrike" cap="none">
              <a:solidFill>
                <a:schemeClr val="lt1"/>
              </a:solidFill>
              <a:latin typeface="Consolas"/>
              <a:ea typeface="Consolas"/>
              <a:cs typeface="Consolas"/>
              <a:sym typeface="Consolas"/>
            </a:endParaRPr>
          </a:p>
          <a:p>
            <a:pPr marL="0" marR="0" lvl="0" indent="0" algn="l" rtl="0">
              <a:lnSpc>
                <a:spcPct val="150000"/>
              </a:lnSpc>
              <a:spcBef>
                <a:spcPts val="0"/>
              </a:spcBef>
              <a:spcAft>
                <a:spcPts val="0"/>
              </a:spcAft>
              <a:buClr>
                <a:schemeClr val="dk1"/>
              </a:buClr>
              <a:buSzPts val="1100"/>
              <a:buFont typeface="Arial"/>
              <a:buNone/>
            </a:pPr>
            <a:endParaRPr sz="1400" b="0" i="0" u="none" strike="noStrike" cap="none">
              <a:solidFill>
                <a:srgbClr val="D4D4D4"/>
              </a:solidFill>
              <a:latin typeface="Consolas"/>
              <a:ea typeface="Consolas"/>
              <a:cs typeface="Consolas"/>
              <a:sym typeface="Consolas"/>
            </a:endParaRPr>
          </a:p>
          <a:p>
            <a:pPr marL="0" marR="0" lvl="0" indent="0" algn="l" rtl="0">
              <a:lnSpc>
                <a:spcPct val="150000"/>
              </a:lnSpc>
              <a:spcBef>
                <a:spcPts val="0"/>
              </a:spcBef>
              <a:spcAft>
                <a:spcPts val="0"/>
              </a:spcAft>
              <a:buClr>
                <a:schemeClr val="dk1"/>
              </a:buClr>
              <a:buSzPts val="1100"/>
              <a:buFont typeface="Arial"/>
              <a:buNone/>
            </a:pPr>
            <a:r>
              <a:rPr lang="it-IT" sz="1400" b="0" i="0" u="none" strike="noStrike" cap="none">
                <a:solidFill>
                  <a:srgbClr val="569CD6"/>
                </a:solidFill>
                <a:latin typeface="Consolas"/>
                <a:ea typeface="Consolas"/>
                <a:cs typeface="Consolas"/>
                <a:sym typeface="Consolas"/>
              </a:rPr>
              <a:t>const</a:t>
            </a:r>
            <a:r>
              <a:rPr lang="it-IT" sz="1400" b="0" i="0" u="none" strike="noStrike" cap="none">
                <a:solidFill>
                  <a:srgbClr val="D4D4D4"/>
                </a:solidFill>
                <a:latin typeface="Consolas"/>
                <a:ea typeface="Consolas"/>
                <a:cs typeface="Consolas"/>
                <a:sym typeface="Consolas"/>
              </a:rPr>
              <a:t> </a:t>
            </a:r>
            <a:r>
              <a:rPr lang="it-IT" sz="1400" b="0" i="0" u="none" strike="noStrike" cap="none">
                <a:solidFill>
                  <a:schemeClr val="lt1"/>
                </a:solidFill>
                <a:latin typeface="Consolas"/>
                <a:ea typeface="Consolas"/>
                <a:cs typeface="Consolas"/>
                <a:sym typeface="Consolas"/>
              </a:rPr>
              <a:t>o3:</a:t>
            </a:r>
            <a:r>
              <a:rPr lang="it-IT" sz="1400" b="0" i="0" u="none" strike="noStrike" cap="none">
                <a:solidFill>
                  <a:srgbClr val="D4D4D4"/>
                </a:solidFill>
                <a:latin typeface="Consolas"/>
                <a:ea typeface="Consolas"/>
                <a:cs typeface="Consolas"/>
                <a:sym typeface="Consolas"/>
              </a:rPr>
              <a:t> </a:t>
            </a:r>
            <a:r>
              <a:rPr lang="it-IT" sz="1400" b="0" i="0" u="none" strike="noStrike" cap="none">
                <a:solidFill>
                  <a:srgbClr val="3DC9B0"/>
                </a:solidFill>
                <a:latin typeface="Consolas"/>
                <a:ea typeface="Consolas"/>
                <a:cs typeface="Consolas"/>
                <a:sym typeface="Consolas"/>
              </a:rPr>
              <a:t>VoceListino</a:t>
            </a:r>
            <a:r>
              <a:rPr lang="it-IT" sz="1400" b="0" i="0" u="none" strike="noStrike" cap="none">
                <a:solidFill>
                  <a:srgbClr val="D4D4D4"/>
                </a:solidFill>
                <a:latin typeface="Consolas"/>
                <a:ea typeface="Consolas"/>
                <a:cs typeface="Consolas"/>
                <a:sym typeface="Consolas"/>
              </a:rPr>
              <a:t> </a:t>
            </a:r>
            <a:r>
              <a:rPr lang="it-IT" sz="1400" b="0" i="0" u="none" strike="noStrike" cap="none">
                <a:solidFill>
                  <a:schemeClr val="lt1"/>
                </a:solidFill>
                <a:latin typeface="Consolas"/>
                <a:ea typeface="Consolas"/>
                <a:cs typeface="Consolas"/>
                <a:sym typeface="Consolas"/>
              </a:rPr>
              <a:t>= { nome: </a:t>
            </a:r>
            <a:r>
              <a:rPr lang="it-IT" sz="1400" b="0" i="0" u="none" strike="noStrike" cap="none">
                <a:solidFill>
                  <a:srgbClr val="CE9178"/>
                </a:solidFill>
                <a:latin typeface="Consolas"/>
                <a:ea typeface="Consolas"/>
                <a:cs typeface="Consolas"/>
                <a:sym typeface="Consolas"/>
              </a:rPr>
              <a:t>"torta"</a:t>
            </a:r>
            <a:r>
              <a:rPr lang="it-IT" sz="1400" b="0" i="0" u="none" strike="noStrike" cap="none">
                <a:solidFill>
                  <a:srgbClr val="DCDCDC"/>
                </a:solidFill>
                <a:latin typeface="Consolas"/>
                <a:ea typeface="Consolas"/>
                <a:cs typeface="Consolas"/>
                <a:sym typeface="Consolas"/>
              </a:rPr>
              <a:t>,</a:t>
            </a:r>
            <a:r>
              <a:rPr lang="it-IT" sz="1400" b="0" i="0" u="none" strike="noStrike" cap="none">
                <a:solidFill>
                  <a:srgbClr val="D4D4D4"/>
                </a:solidFill>
                <a:latin typeface="Consolas"/>
                <a:ea typeface="Consolas"/>
                <a:cs typeface="Consolas"/>
                <a:sym typeface="Consolas"/>
              </a:rPr>
              <a:t> prezzo</a:t>
            </a:r>
            <a:r>
              <a:rPr lang="it-IT" sz="1400" b="0" i="0" u="none" strike="noStrike" cap="none">
                <a:solidFill>
                  <a:srgbClr val="DCDCDC"/>
                </a:solidFill>
                <a:latin typeface="Consolas"/>
                <a:ea typeface="Consolas"/>
                <a:cs typeface="Consolas"/>
                <a:sym typeface="Consolas"/>
              </a:rPr>
              <a:t>:</a:t>
            </a:r>
            <a:r>
              <a:rPr lang="it-IT" sz="1400" b="0" i="0" u="none" strike="noStrike" cap="none">
                <a:solidFill>
                  <a:srgbClr val="D4D4D4"/>
                </a:solidFill>
                <a:latin typeface="Consolas"/>
                <a:ea typeface="Consolas"/>
                <a:cs typeface="Consolas"/>
                <a:sym typeface="Consolas"/>
              </a:rPr>
              <a:t> </a:t>
            </a:r>
            <a:r>
              <a:rPr lang="it-IT" sz="1400" b="0" i="0" u="none" strike="noStrike" cap="none">
                <a:solidFill>
                  <a:srgbClr val="B5CEA8"/>
                </a:solidFill>
                <a:latin typeface="Consolas"/>
                <a:ea typeface="Consolas"/>
                <a:cs typeface="Consolas"/>
                <a:sym typeface="Consolas"/>
              </a:rPr>
              <a:t>2.50</a:t>
            </a:r>
            <a:r>
              <a:rPr lang="it-IT" sz="1400" b="0" i="0" u="none" strike="noStrike" cap="none">
                <a:solidFill>
                  <a:srgbClr val="D4D4D4"/>
                </a:solidFill>
                <a:latin typeface="Consolas"/>
                <a:ea typeface="Consolas"/>
                <a:cs typeface="Consolas"/>
                <a:sym typeface="Consolas"/>
              </a:rPr>
              <a:t> </a:t>
            </a:r>
            <a:r>
              <a:rPr lang="it-IT" sz="1400" b="0" i="0" u="none" strike="noStrike" cap="none">
                <a:solidFill>
                  <a:srgbClr val="DCDCDC"/>
                </a:solidFill>
                <a:latin typeface="Consolas"/>
                <a:ea typeface="Consolas"/>
                <a:cs typeface="Consolas"/>
                <a:sym typeface="Consolas"/>
              </a:rPr>
              <a:t>}</a:t>
            </a:r>
            <a:endParaRPr sz="1400" b="0" i="0" u="none" strike="noStrike" cap="none">
              <a:solidFill>
                <a:srgbClr val="DCDCDC"/>
              </a:solidFill>
              <a:latin typeface="Consolas"/>
              <a:ea typeface="Consolas"/>
              <a:cs typeface="Consolas"/>
              <a:sym typeface="Consolas"/>
            </a:endParaRPr>
          </a:p>
          <a:p>
            <a:pPr marL="0" marR="0" lvl="0" indent="0" algn="l" rtl="0">
              <a:lnSpc>
                <a:spcPct val="150000"/>
              </a:lnSpc>
              <a:spcBef>
                <a:spcPts val="0"/>
              </a:spcBef>
              <a:spcAft>
                <a:spcPts val="0"/>
              </a:spcAft>
              <a:buClr>
                <a:srgbClr val="000000"/>
              </a:buClr>
              <a:buSzPts val="1100"/>
              <a:buFont typeface="Arial"/>
              <a:buNone/>
            </a:pPr>
            <a:r>
              <a:rPr lang="it-IT" sz="1400" b="0" i="0" u="none" strike="sngStrike" cap="none">
                <a:solidFill>
                  <a:srgbClr val="569CD6"/>
                </a:solidFill>
                <a:latin typeface="Consolas"/>
                <a:ea typeface="Consolas"/>
                <a:cs typeface="Consolas"/>
                <a:sym typeface="Consolas"/>
              </a:rPr>
              <a:t>const</a:t>
            </a:r>
            <a:r>
              <a:rPr lang="it-IT" sz="1400" b="0" i="0" u="none" strike="sngStrike" cap="none">
                <a:solidFill>
                  <a:srgbClr val="D4D4D4"/>
                </a:solidFill>
                <a:latin typeface="Consolas"/>
                <a:ea typeface="Consolas"/>
                <a:cs typeface="Consolas"/>
                <a:sym typeface="Consolas"/>
              </a:rPr>
              <a:t> o4</a:t>
            </a:r>
            <a:r>
              <a:rPr lang="it-IT" sz="1400" b="0" i="0" u="none" strike="sngStrike" cap="none">
                <a:solidFill>
                  <a:srgbClr val="DCDCDC"/>
                </a:solidFill>
                <a:latin typeface="Consolas"/>
                <a:ea typeface="Consolas"/>
                <a:cs typeface="Consolas"/>
                <a:sym typeface="Consolas"/>
              </a:rPr>
              <a:t>:</a:t>
            </a:r>
            <a:r>
              <a:rPr lang="it-IT" sz="1400" b="0" i="0" u="none" strike="sngStrike" cap="none">
                <a:solidFill>
                  <a:srgbClr val="D4D4D4"/>
                </a:solidFill>
                <a:latin typeface="Consolas"/>
                <a:ea typeface="Consolas"/>
                <a:cs typeface="Consolas"/>
                <a:sym typeface="Consolas"/>
              </a:rPr>
              <a:t> </a:t>
            </a:r>
            <a:r>
              <a:rPr lang="it-IT" sz="1400" b="0" i="0" u="none" strike="sngStrike" cap="none">
                <a:solidFill>
                  <a:srgbClr val="3DC9B0"/>
                </a:solidFill>
                <a:latin typeface="Consolas"/>
                <a:ea typeface="Consolas"/>
                <a:cs typeface="Consolas"/>
                <a:sym typeface="Consolas"/>
              </a:rPr>
              <a:t>Prodotto</a:t>
            </a:r>
            <a:r>
              <a:rPr lang="it-IT" sz="1400" b="0" i="0" u="none" strike="sngStrike" cap="none">
                <a:solidFill>
                  <a:srgbClr val="D4D4D4"/>
                </a:solidFill>
                <a:latin typeface="Consolas"/>
                <a:ea typeface="Consolas"/>
                <a:cs typeface="Consolas"/>
                <a:sym typeface="Consolas"/>
              </a:rPr>
              <a:t> </a:t>
            </a:r>
            <a:r>
              <a:rPr lang="it-IT" sz="1400" b="0" i="0" u="none" strike="sngStrike" cap="none">
                <a:solidFill>
                  <a:srgbClr val="DCDCDC"/>
                </a:solidFill>
                <a:latin typeface="Consolas"/>
                <a:ea typeface="Consolas"/>
                <a:cs typeface="Consolas"/>
                <a:sym typeface="Consolas"/>
              </a:rPr>
              <a:t>=</a:t>
            </a:r>
            <a:r>
              <a:rPr lang="it-IT" sz="1400" b="0" i="0" u="none" strike="sngStrike" cap="none">
                <a:solidFill>
                  <a:srgbClr val="D4D4D4"/>
                </a:solidFill>
                <a:latin typeface="Consolas"/>
                <a:ea typeface="Consolas"/>
                <a:cs typeface="Consolas"/>
                <a:sym typeface="Consolas"/>
              </a:rPr>
              <a:t> o3 // Errore</a:t>
            </a:r>
            <a:endParaRPr sz="1400" b="0" i="0" u="none" strike="sngStrike" cap="none">
              <a:solidFill>
                <a:schemeClr val="lt1"/>
              </a:solidFill>
              <a:latin typeface="Consolas"/>
              <a:ea typeface="Consolas"/>
              <a:cs typeface="Consolas"/>
              <a:sym typeface="Consolas"/>
            </a:endParaRPr>
          </a:p>
        </p:txBody>
      </p:sp>
      <p:sp>
        <p:nvSpPr>
          <p:cNvPr id="332" name="Google Shape;332;g16e52928291_1_7"/>
          <p:cNvSpPr/>
          <p:nvPr/>
        </p:nvSpPr>
        <p:spPr>
          <a:xfrm>
            <a:off x="5629325" y="2808375"/>
            <a:ext cx="2444700" cy="1140900"/>
          </a:xfrm>
          <a:prstGeom prst="wedgeRectCallout">
            <a:avLst>
              <a:gd name="adj1" fmla="val -122615"/>
              <a:gd name="adj2" fmla="val 218135"/>
            </a:avLst>
          </a:prstGeom>
          <a:solidFill>
            <a:srgbClr val="E06666"/>
          </a:solidFill>
          <a:ln w="9525" cap="flat" cmpd="sng">
            <a:solidFill>
              <a:srgbClr val="A61C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200"/>
              <a:buFont typeface="Arial"/>
              <a:buNone/>
            </a:pPr>
            <a:r>
              <a:rPr lang="it-IT" sz="1200" b="0" i="0" u="none" strike="noStrike" cap="none">
                <a:solidFill>
                  <a:srgbClr val="FFFFFF"/>
                </a:solidFill>
                <a:latin typeface="Arial"/>
                <a:ea typeface="Arial"/>
                <a:cs typeface="Arial"/>
                <a:sym typeface="Arial"/>
              </a:rPr>
              <a:t>Property ‘allergeni’  is missing in type 'VoceListino' but required in type 'Prodotto'.</a:t>
            </a:r>
            <a:endParaRPr sz="1200" b="0" i="0" u="none" strike="noStrike" cap="none">
              <a:solidFill>
                <a:srgbClr val="FFFFFF"/>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0"/>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34</a:t>
            </a:fld>
            <a:endParaRPr/>
          </a:p>
        </p:txBody>
      </p:sp>
      <p:sp>
        <p:nvSpPr>
          <p:cNvPr id="339" name="Google Shape;339;p20"/>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Type guard expression</a:t>
            </a:r>
            <a:endParaRPr/>
          </a:p>
        </p:txBody>
      </p:sp>
      <p:sp>
        <p:nvSpPr>
          <p:cNvPr id="340" name="Google Shape;340;p20"/>
          <p:cNvSpPr txBox="1">
            <a:spLocks noGrp="1"/>
          </p:cNvSpPr>
          <p:nvPr>
            <p:ph type="body" idx="1"/>
          </p:nvPr>
        </p:nvSpPr>
        <p:spPr>
          <a:xfrm>
            <a:off x="311150" y="1658938"/>
            <a:ext cx="8521700" cy="4524375"/>
          </a:xfrm>
          <a:prstGeom prst="rect">
            <a:avLst/>
          </a:prstGeom>
          <a:noFill/>
          <a:ln>
            <a:noFill/>
          </a:ln>
        </p:spPr>
        <p:txBody>
          <a:bodyPr spcFirstLastPara="1" wrap="square" lIns="91425" tIns="45700" rIns="91425" bIns="45700" anchor="t" anchorCtr="0">
            <a:normAutofit/>
          </a:bodyPr>
          <a:lstStyle/>
          <a:p>
            <a:pPr marL="269875" lvl="0" indent="-269875" algn="l" rtl="0">
              <a:lnSpc>
                <a:spcPct val="100000"/>
              </a:lnSpc>
              <a:spcBef>
                <a:spcPts val="0"/>
              </a:spcBef>
              <a:spcAft>
                <a:spcPts val="0"/>
              </a:spcAft>
              <a:buSzPts val="2400"/>
              <a:buChar char="•"/>
            </a:pPr>
            <a:r>
              <a:rPr lang="it-IT"/>
              <a:t>Espressione che esegue un controllo sul tipo e ne garantisce la coerenza nel suo contesto di applicazione</a:t>
            </a:r>
            <a:endParaRPr/>
          </a:p>
          <a:p>
            <a:pPr marL="269875" lvl="0" indent="-269875" algn="l" rtl="0">
              <a:lnSpc>
                <a:spcPct val="100000"/>
              </a:lnSpc>
              <a:spcBef>
                <a:spcPts val="600"/>
              </a:spcBef>
              <a:spcAft>
                <a:spcPts val="0"/>
              </a:spcAft>
              <a:buSzPts val="2400"/>
              <a:buChar char="•"/>
            </a:pPr>
            <a:r>
              <a:rPr lang="it-IT"/>
              <a:t>Creando una funziona che cerca di sommare due tipi </a:t>
            </a:r>
            <a:r>
              <a:rPr lang="it-IT">
                <a:solidFill>
                  <a:schemeClr val="dk1"/>
                </a:solidFill>
              </a:rPr>
              <a:t>union</a:t>
            </a:r>
            <a:r>
              <a:rPr lang="it-IT"/>
              <a:t> senza type guard si ottiene errore come nell’esempio:</a:t>
            </a:r>
            <a:endParaRPr/>
          </a:p>
        </p:txBody>
      </p:sp>
      <p:sp>
        <p:nvSpPr>
          <p:cNvPr id="341" name="Google Shape;341;p20"/>
          <p:cNvSpPr txBox="1"/>
          <p:nvPr/>
        </p:nvSpPr>
        <p:spPr>
          <a:xfrm>
            <a:off x="689399" y="5342929"/>
            <a:ext cx="7800900" cy="646500"/>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7F7EF"/>
              </a:buClr>
              <a:buSzPts val="1800"/>
              <a:buFont typeface="Consolas"/>
              <a:buNone/>
            </a:pPr>
            <a:r>
              <a:rPr lang="it-IT" sz="1800" b="0" i="0" u="none" strike="noStrike" cap="none">
                <a:solidFill>
                  <a:srgbClr val="F7F7EF"/>
                </a:solidFill>
                <a:latin typeface="Consolas"/>
                <a:ea typeface="Consolas"/>
                <a:cs typeface="Consolas"/>
                <a:sym typeface="Consolas"/>
              </a:rPr>
              <a:t>error TS2365: Operator '+' cannot be applied to types 'string | number' and 'string | number' </a:t>
            </a:r>
            <a:endParaRPr sz="4000" b="0" i="0" u="none" strike="noStrike" cap="none">
              <a:solidFill>
                <a:schemeClr val="dk1"/>
              </a:solidFill>
              <a:latin typeface="Arial"/>
              <a:ea typeface="Arial"/>
              <a:cs typeface="Arial"/>
              <a:sym typeface="Arial"/>
            </a:endParaRPr>
          </a:p>
        </p:txBody>
      </p:sp>
      <p:pic>
        <p:nvPicPr>
          <p:cNvPr id="342" name="Google Shape;342;p20" descr="page54image59779008"/>
          <p:cNvPicPr preferRelativeResize="0"/>
          <p:nvPr/>
        </p:nvPicPr>
        <p:blipFill rotWithShape="1">
          <a:blip r:embed="rId3">
            <a:alphaModFix/>
          </a:blip>
          <a:srcRect/>
          <a:stretch/>
        </p:blipFill>
        <p:spPr>
          <a:xfrm>
            <a:off x="0" y="0"/>
            <a:ext cx="5029200" cy="381000"/>
          </a:xfrm>
          <a:prstGeom prst="rect">
            <a:avLst/>
          </a:prstGeom>
          <a:noFill/>
          <a:ln>
            <a:noFill/>
          </a:ln>
        </p:spPr>
      </p:pic>
      <p:sp>
        <p:nvSpPr>
          <p:cNvPr id="343" name="Google Shape;343;p20"/>
          <p:cNvSpPr txBox="1"/>
          <p:nvPr/>
        </p:nvSpPr>
        <p:spPr>
          <a:xfrm>
            <a:off x="689400" y="3491899"/>
            <a:ext cx="7978500" cy="1482600"/>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r>
              <a:rPr lang="it-IT" sz="1600" b="0" i="0" u="none" strike="noStrike" cap="none">
                <a:solidFill>
                  <a:schemeClr val="lt1"/>
                </a:solidFill>
                <a:latin typeface="Consolas"/>
                <a:ea typeface="Consolas"/>
                <a:cs typeface="Consolas"/>
                <a:sym typeface="Consolas"/>
              </a:rPr>
              <a:t>function </a:t>
            </a:r>
            <a:r>
              <a:rPr lang="it-IT" sz="1600" b="0" i="0" u="none" strike="noStrike" cap="none">
                <a:solidFill>
                  <a:srgbClr val="7BC65A"/>
                </a:solidFill>
                <a:latin typeface="Consolas"/>
                <a:ea typeface="Consolas"/>
                <a:cs typeface="Consolas"/>
                <a:sym typeface="Consolas"/>
              </a:rPr>
              <a:t>addWithUnion</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D19A66"/>
                </a:solidFill>
                <a:latin typeface="Consolas"/>
                <a:ea typeface="Consolas"/>
                <a:cs typeface="Consolas"/>
                <a:sym typeface="Consolas"/>
              </a:rPr>
              <a:t>arg1</a:t>
            </a:r>
            <a:r>
              <a:rPr lang="it-IT" sz="1600" b="0" i="0" u="none" strike="noStrike" cap="none">
                <a:solidFill>
                  <a:schemeClr val="lt1"/>
                </a:solidFill>
                <a:latin typeface="Consolas"/>
                <a:ea typeface="Consolas"/>
                <a:cs typeface="Consolas"/>
                <a:sym typeface="Consolas"/>
              </a:rPr>
              <a:t>: string | number,   </a:t>
            </a:r>
            <a:endParaRPr sz="1600" b="0" i="0" u="none" strike="noStrike" cap="none">
              <a:solidFill>
                <a:schemeClr val="lt1"/>
              </a:solidFill>
              <a:latin typeface="Consolas"/>
              <a:ea typeface="Consolas"/>
              <a:cs typeface="Consolas"/>
              <a:sym typeface="Consolas"/>
            </a:endParaRPr>
          </a:p>
          <a:p>
            <a:pPr marL="0" marR="0" lvl="0" indent="0" algn="l" rtl="0">
              <a:lnSpc>
                <a:spcPct val="150000"/>
              </a:lnSpc>
              <a:spcBef>
                <a:spcPts val="0"/>
              </a:spcBef>
              <a:spcAft>
                <a:spcPts val="0"/>
              </a:spcAft>
              <a:buClr>
                <a:srgbClr val="000000"/>
              </a:buClr>
              <a:buSzPts val="1600"/>
              <a:buFont typeface="Arial"/>
              <a:buNone/>
            </a:pPr>
            <a:r>
              <a:rPr lang="it-IT" sz="1600" b="0" i="0" u="none" strike="noStrike" cap="none">
                <a:solidFill>
                  <a:srgbClr val="D19A66"/>
                </a:solidFill>
                <a:latin typeface="Consolas"/>
                <a:ea typeface="Consolas"/>
                <a:cs typeface="Consolas"/>
                <a:sym typeface="Consolas"/>
              </a:rPr>
              <a:t>                       arg2</a:t>
            </a:r>
            <a:r>
              <a:rPr lang="it-IT" sz="1600" b="0" i="0" u="none" strike="noStrike" cap="none">
                <a:solidFill>
                  <a:schemeClr val="lt1"/>
                </a:solidFill>
                <a:latin typeface="Consolas"/>
                <a:ea typeface="Consolas"/>
                <a:cs typeface="Consolas"/>
                <a:sym typeface="Consolas"/>
              </a:rPr>
              <a:t>: string | number){</a:t>
            </a:r>
            <a:br>
              <a:rPr lang="it-IT" sz="1600" b="0" i="0" u="none" strike="noStrike" cap="none">
                <a:solidFill>
                  <a:schemeClr val="lt1"/>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    return </a:t>
            </a:r>
            <a:r>
              <a:rPr lang="it-IT" sz="1600" b="0" i="0" u="none" strike="noStrike" cap="none">
                <a:solidFill>
                  <a:srgbClr val="D19A66"/>
                </a:solidFill>
                <a:latin typeface="Consolas"/>
                <a:ea typeface="Consolas"/>
                <a:cs typeface="Consolas"/>
                <a:sym typeface="Consolas"/>
              </a:rPr>
              <a:t>arg1 </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D19A66"/>
                </a:solidFill>
                <a:latin typeface="Consolas"/>
                <a:ea typeface="Consolas"/>
                <a:cs typeface="Consolas"/>
                <a:sym typeface="Consolas"/>
              </a:rPr>
              <a:t>arg2</a:t>
            </a:r>
            <a:r>
              <a:rPr lang="it-IT" sz="1600" b="0" i="0" u="none" strike="noStrike" cap="none">
                <a:solidFill>
                  <a:schemeClr val="lt1"/>
                </a:solidFill>
                <a:latin typeface="Consolas"/>
                <a:ea typeface="Consolas"/>
                <a:cs typeface="Consolas"/>
                <a:sym typeface="Consolas"/>
              </a:rPr>
              <a:t>;</a:t>
            </a:r>
            <a:endParaRPr sz="1600" b="0" i="0" u="none" strike="noStrike" cap="none">
              <a:solidFill>
                <a:schemeClr val="lt1"/>
              </a:solidFill>
              <a:latin typeface="Consolas"/>
              <a:ea typeface="Consolas"/>
              <a:cs typeface="Consolas"/>
              <a:sym typeface="Consolas"/>
            </a:endParaRPr>
          </a:p>
          <a:p>
            <a:pPr marL="0" marR="0" lvl="0" indent="0" algn="l" rtl="0">
              <a:lnSpc>
                <a:spcPct val="150000"/>
              </a:lnSpc>
              <a:spcBef>
                <a:spcPts val="0"/>
              </a:spcBef>
              <a:spcAft>
                <a:spcPts val="0"/>
              </a:spcAft>
              <a:buClr>
                <a:srgbClr val="000000"/>
              </a:buClr>
              <a:buSzPts val="1600"/>
              <a:buFont typeface="Arial"/>
              <a:buNone/>
            </a:pPr>
            <a:r>
              <a:rPr lang="it-IT" sz="1600" b="0" i="0" u="none" strike="noStrike" cap="none">
                <a:solidFill>
                  <a:schemeClr val="lt1"/>
                </a:solidFill>
                <a:latin typeface="Consolas"/>
                <a:ea typeface="Consolas"/>
                <a:cs typeface="Consolas"/>
                <a:sym typeface="Consolas"/>
              </a:rPr>
              <a:t>}</a:t>
            </a:r>
            <a:br>
              <a:rPr lang="it-IT" sz="1600" b="0" i="0" u="none" strike="noStrike" cap="none">
                <a:solidFill>
                  <a:schemeClr val="lt1"/>
                </a:solidFill>
                <a:latin typeface="Consolas"/>
                <a:ea typeface="Consolas"/>
                <a:cs typeface="Consolas"/>
                <a:sym typeface="Consolas"/>
              </a:rPr>
            </a:br>
            <a:endParaRPr sz="1600" b="0" i="0" u="none" strike="noStrike" cap="none">
              <a:solidFill>
                <a:srgbClr val="9BC6CE"/>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1"/>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35</a:t>
            </a:fld>
            <a:endParaRPr/>
          </a:p>
        </p:txBody>
      </p:sp>
      <p:sp>
        <p:nvSpPr>
          <p:cNvPr id="350" name="Google Shape;350;p21"/>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Type guard expression</a:t>
            </a:r>
            <a:endParaRPr/>
          </a:p>
        </p:txBody>
      </p:sp>
      <p:sp>
        <p:nvSpPr>
          <p:cNvPr id="351" name="Google Shape;351;p21"/>
          <p:cNvSpPr txBox="1"/>
          <p:nvPr/>
        </p:nvSpPr>
        <p:spPr>
          <a:xfrm>
            <a:off x="406180" y="5039415"/>
            <a:ext cx="8186700" cy="831000"/>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7F7EF"/>
              </a:buClr>
              <a:buSzPts val="1600"/>
              <a:buFont typeface="Consolas"/>
              <a:buNone/>
            </a:pPr>
            <a:r>
              <a:rPr lang="it-IT" sz="1600" b="0" i="0" u="none" strike="noStrike" cap="none">
                <a:solidFill>
                  <a:srgbClr val="F7F7EF"/>
                </a:solidFill>
                <a:latin typeface="Consolas"/>
                <a:ea typeface="Consolas"/>
                <a:cs typeface="Consolas"/>
                <a:sym typeface="Consolas"/>
              </a:rPr>
              <a:t>12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F7F7EF"/>
              </a:buClr>
              <a:buSzPts val="1600"/>
              <a:buFont typeface="Consolas"/>
              <a:buNone/>
            </a:pPr>
            <a:r>
              <a:rPr lang="it-IT" sz="1600" b="0" i="0" u="none" strike="noStrike" cap="none">
                <a:solidFill>
                  <a:srgbClr val="F7F7EF"/>
                </a:solidFill>
                <a:latin typeface="Consolas"/>
                <a:ea typeface="Consolas"/>
                <a:cs typeface="Consolas"/>
                <a:sym typeface="Consolas"/>
              </a:rPr>
              <a:t>3</a:t>
            </a:r>
            <a:endParaRPr sz="1600" b="0" i="0" u="none" strike="noStrike" cap="none">
              <a:solidFill>
                <a:srgbClr val="F7F7EF"/>
              </a:solidFill>
              <a:latin typeface="Arial"/>
              <a:ea typeface="Arial"/>
              <a:cs typeface="Arial"/>
              <a:sym typeface="Arial"/>
            </a:endParaRPr>
          </a:p>
          <a:p>
            <a:pPr marL="0" marR="0" lvl="0" indent="0" algn="l" rtl="0">
              <a:lnSpc>
                <a:spcPct val="100000"/>
              </a:lnSpc>
              <a:spcBef>
                <a:spcPts val="0"/>
              </a:spcBef>
              <a:spcAft>
                <a:spcPts val="0"/>
              </a:spcAft>
              <a:buClr>
                <a:srgbClr val="F7F7EF"/>
              </a:buClr>
              <a:buSzPts val="1600"/>
              <a:buFont typeface="Arial"/>
              <a:buNone/>
            </a:pPr>
            <a:r>
              <a:rPr lang="it-IT" sz="1600" b="0" i="0" u="none" strike="noStrike" cap="none">
                <a:solidFill>
                  <a:srgbClr val="F7F7EF"/>
                </a:solidFill>
                <a:latin typeface="Arial"/>
                <a:ea typeface="Arial"/>
                <a:cs typeface="Arial"/>
                <a:sym typeface="Arial"/>
              </a:rPr>
              <a:t>12</a:t>
            </a:r>
            <a:endParaRPr sz="1600" b="0" i="0" u="none" strike="noStrike" cap="none">
              <a:solidFill>
                <a:srgbClr val="F7F7EF"/>
              </a:solidFill>
              <a:latin typeface="Consolas"/>
              <a:ea typeface="Consolas"/>
              <a:cs typeface="Consolas"/>
              <a:sym typeface="Consolas"/>
            </a:endParaRPr>
          </a:p>
        </p:txBody>
      </p:sp>
      <p:sp>
        <p:nvSpPr>
          <p:cNvPr id="352" name="Google Shape;352;p21"/>
          <p:cNvSpPr txBox="1"/>
          <p:nvPr/>
        </p:nvSpPr>
        <p:spPr>
          <a:xfrm>
            <a:off x="406165" y="1321029"/>
            <a:ext cx="8186700" cy="3540300"/>
          </a:xfrm>
          <a:prstGeom prst="rect">
            <a:avLst/>
          </a:prstGeom>
          <a:solidFill>
            <a:srgbClr val="262626"/>
          </a:solid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it-IT" sz="1400" b="0" i="0" u="none" strike="noStrike" cap="none">
                <a:solidFill>
                  <a:schemeClr val="lt1"/>
                </a:solidFill>
                <a:latin typeface="Consolas"/>
                <a:ea typeface="Consolas"/>
                <a:cs typeface="Consolas"/>
                <a:sym typeface="Consolas"/>
              </a:rPr>
              <a:t>function </a:t>
            </a:r>
            <a:r>
              <a:rPr lang="it-IT" sz="1400" b="0" i="0" u="none" strike="noStrike" cap="none">
                <a:solidFill>
                  <a:srgbClr val="7BC65A"/>
                </a:solidFill>
                <a:latin typeface="Consolas"/>
                <a:ea typeface="Consolas"/>
                <a:cs typeface="Consolas"/>
                <a:sym typeface="Consolas"/>
              </a:rPr>
              <a:t>addWithTypeGuard</a:t>
            </a:r>
            <a:r>
              <a:rPr lang="it-IT" sz="1400" b="0" i="0" u="none" strike="noStrike" cap="none">
                <a:solidFill>
                  <a:schemeClr val="lt1"/>
                </a:solidFill>
                <a:latin typeface="Consolas"/>
                <a:ea typeface="Consolas"/>
                <a:cs typeface="Consolas"/>
                <a:sym typeface="Consolas"/>
              </a:rPr>
              <a:t>(  </a:t>
            </a:r>
            <a:r>
              <a:rPr lang="it-IT" sz="1400" b="0" i="0" u="none" strike="noStrike" cap="none">
                <a:solidFill>
                  <a:srgbClr val="D19A66"/>
                </a:solidFill>
                <a:latin typeface="Consolas"/>
                <a:ea typeface="Consolas"/>
                <a:cs typeface="Consolas"/>
                <a:sym typeface="Consolas"/>
              </a:rPr>
              <a:t>arg1</a:t>
            </a:r>
            <a:r>
              <a:rPr lang="it-IT" sz="1400" b="0" i="0" u="none" strike="noStrike" cap="none">
                <a:solidFill>
                  <a:schemeClr val="lt1"/>
                </a:solidFill>
                <a:latin typeface="Consolas"/>
                <a:ea typeface="Consolas"/>
                <a:cs typeface="Consolas"/>
                <a:sym typeface="Consolas"/>
              </a:rPr>
              <a:t>: string | number,  </a:t>
            </a:r>
            <a:r>
              <a:rPr lang="it-IT" sz="1400" b="0" i="0" u="none" strike="noStrike" cap="none">
                <a:solidFill>
                  <a:srgbClr val="D19A66"/>
                </a:solidFill>
                <a:latin typeface="Consolas"/>
                <a:ea typeface="Consolas"/>
                <a:cs typeface="Consolas"/>
                <a:sym typeface="Consolas"/>
              </a:rPr>
              <a:t>arg2</a:t>
            </a:r>
            <a:r>
              <a:rPr lang="it-IT" sz="1400" b="0" i="0" u="none" strike="noStrike" cap="none">
                <a:solidFill>
                  <a:schemeClr val="lt1"/>
                </a:solidFill>
                <a:latin typeface="Consolas"/>
                <a:ea typeface="Consolas"/>
                <a:cs typeface="Consolas"/>
                <a:sym typeface="Consolas"/>
              </a:rPr>
              <a:t>: string | number ): any{</a:t>
            </a:r>
            <a:br>
              <a:rPr lang="it-IT" sz="1400" b="0" i="0" u="none" strike="noStrike" cap="none">
                <a:solidFill>
                  <a:schemeClr val="lt1"/>
                </a:solidFill>
                <a:latin typeface="Consolas"/>
                <a:ea typeface="Consolas"/>
                <a:cs typeface="Consolas"/>
                <a:sym typeface="Consolas"/>
              </a:rPr>
            </a:br>
            <a:br>
              <a:rPr lang="it-IT" sz="1400" b="0" i="0" u="none" strike="noStrike" cap="none">
                <a:solidFill>
                  <a:schemeClr val="lt1"/>
                </a:solidFill>
                <a:latin typeface="Consolas"/>
                <a:ea typeface="Consolas"/>
                <a:cs typeface="Consolas"/>
                <a:sym typeface="Consolas"/>
              </a:rPr>
            </a:br>
            <a:r>
              <a:rPr lang="it-IT" sz="1400" b="0" i="0" u="none" strike="noStrike" cap="none">
                <a:solidFill>
                  <a:schemeClr val="lt1"/>
                </a:solidFill>
                <a:latin typeface="Consolas"/>
                <a:ea typeface="Consolas"/>
                <a:cs typeface="Consolas"/>
                <a:sym typeface="Consolas"/>
              </a:rPr>
              <a:t>    if (typeof arg1 === </a:t>
            </a:r>
            <a:r>
              <a:rPr lang="it-IT" sz="1400" b="0" i="0" u="none" strike="noStrike" cap="none">
                <a:solidFill>
                  <a:srgbClr val="D6B579"/>
                </a:solidFill>
                <a:latin typeface="Consolas"/>
                <a:ea typeface="Consolas"/>
                <a:cs typeface="Consolas"/>
                <a:sym typeface="Consolas"/>
              </a:rPr>
              <a:t>"number" </a:t>
            </a:r>
            <a:r>
              <a:rPr lang="it-IT" sz="1400" b="0" i="0" u="none" strike="noStrike" cap="none">
                <a:solidFill>
                  <a:schemeClr val="lt1"/>
                </a:solidFill>
                <a:latin typeface="Consolas"/>
                <a:ea typeface="Consolas"/>
                <a:cs typeface="Consolas"/>
                <a:sym typeface="Consolas"/>
              </a:rPr>
              <a:t>&amp;&amp; typeof </a:t>
            </a:r>
            <a:r>
              <a:rPr lang="it-IT" sz="1400" b="0" i="0" u="none" strike="noStrike" cap="none">
                <a:solidFill>
                  <a:srgbClr val="D19A66"/>
                </a:solidFill>
                <a:latin typeface="Consolas"/>
                <a:ea typeface="Consolas"/>
                <a:cs typeface="Consolas"/>
                <a:sym typeface="Consolas"/>
              </a:rPr>
              <a:t>arg2 </a:t>
            </a:r>
            <a:r>
              <a:rPr lang="it-IT" sz="1400" b="0" i="0" u="none" strike="noStrike" cap="none">
                <a:solidFill>
                  <a:schemeClr val="lt1"/>
                </a:solidFill>
                <a:latin typeface="Consolas"/>
                <a:ea typeface="Consolas"/>
                <a:cs typeface="Consolas"/>
                <a:sym typeface="Consolas"/>
              </a:rPr>
              <a:t>=== </a:t>
            </a:r>
            <a:r>
              <a:rPr lang="it-IT" sz="1400" b="0" i="0" u="none" strike="noStrike" cap="none">
                <a:solidFill>
                  <a:srgbClr val="D6B579"/>
                </a:solidFill>
                <a:latin typeface="Consolas"/>
                <a:ea typeface="Consolas"/>
                <a:cs typeface="Consolas"/>
                <a:sym typeface="Consolas"/>
              </a:rPr>
              <a:t>"number"</a:t>
            </a:r>
            <a:r>
              <a:rPr lang="it-IT" sz="1400" b="0" i="0" u="none" strike="noStrike" cap="none">
                <a:solidFill>
                  <a:schemeClr val="lt1"/>
                </a:solidFill>
                <a:latin typeface="Consolas"/>
                <a:ea typeface="Consolas"/>
                <a:cs typeface="Consolas"/>
                <a:sym typeface="Consolas"/>
              </a:rPr>
              <a:t>) {</a:t>
            </a:r>
            <a:br>
              <a:rPr lang="it-IT" sz="1400" b="0" i="0" u="none" strike="noStrike" cap="none">
                <a:solidFill>
                  <a:schemeClr val="lt1"/>
                </a:solidFill>
                <a:latin typeface="Consolas"/>
                <a:ea typeface="Consolas"/>
                <a:cs typeface="Consolas"/>
                <a:sym typeface="Consolas"/>
              </a:rPr>
            </a:br>
            <a:r>
              <a:rPr lang="it-IT" sz="1400" b="0" i="0" u="none" strike="noStrike" cap="none">
                <a:solidFill>
                  <a:schemeClr val="lt1"/>
                </a:solidFill>
                <a:latin typeface="Consolas"/>
                <a:ea typeface="Consolas"/>
                <a:cs typeface="Consolas"/>
                <a:sym typeface="Consolas"/>
              </a:rPr>
              <a:t>        return arg1 + arg2;  //somma algebrica</a:t>
            </a:r>
            <a:br>
              <a:rPr lang="it-IT" sz="1400" b="0" i="0" u="none" strike="noStrike" cap="none">
                <a:solidFill>
                  <a:schemeClr val="lt1"/>
                </a:solidFill>
                <a:latin typeface="Consolas"/>
                <a:ea typeface="Consolas"/>
                <a:cs typeface="Consolas"/>
                <a:sym typeface="Consolas"/>
              </a:rPr>
            </a:br>
            <a:r>
              <a:rPr lang="it-IT" sz="1400" b="0" i="0" u="none" strike="noStrike" cap="none">
                <a:solidFill>
                  <a:schemeClr val="lt1"/>
                </a:solidFill>
                <a:latin typeface="Consolas"/>
                <a:ea typeface="Consolas"/>
                <a:cs typeface="Consolas"/>
                <a:sym typeface="Consolas"/>
              </a:rPr>
              <a:t>    }</a:t>
            </a:r>
            <a:br>
              <a:rPr lang="it-IT" sz="1400" b="0" i="0" u="none" strike="noStrike" cap="none">
                <a:solidFill>
                  <a:schemeClr val="lt1"/>
                </a:solidFill>
                <a:latin typeface="Consolas"/>
                <a:ea typeface="Consolas"/>
                <a:cs typeface="Consolas"/>
                <a:sym typeface="Consolas"/>
              </a:rPr>
            </a:br>
            <a:r>
              <a:rPr lang="it-IT" sz="1400" b="0" i="0" u="none" strike="noStrike" cap="none">
                <a:solidFill>
                  <a:schemeClr val="lt1"/>
                </a:solidFill>
                <a:latin typeface="Consolas"/>
                <a:ea typeface="Consolas"/>
                <a:cs typeface="Consolas"/>
                <a:sym typeface="Consolas"/>
              </a:rPr>
              <a:t>    else </a:t>
            </a:r>
            <a:endParaRPr sz="1400" b="0" i="0" u="none" strike="noStrike" cap="none">
              <a:solidFill>
                <a:schemeClr val="lt1"/>
              </a:solidFill>
              <a:latin typeface="Consolas"/>
              <a:ea typeface="Consolas"/>
              <a:cs typeface="Consolas"/>
              <a:sym typeface="Consolas"/>
            </a:endParaRPr>
          </a:p>
          <a:p>
            <a:pPr marL="0" marR="0" lvl="0" indent="0" algn="l" rtl="0">
              <a:lnSpc>
                <a:spcPct val="150000"/>
              </a:lnSpc>
              <a:spcBef>
                <a:spcPts val="0"/>
              </a:spcBef>
              <a:spcAft>
                <a:spcPts val="0"/>
              </a:spcAft>
              <a:buClr>
                <a:srgbClr val="000000"/>
              </a:buClr>
              <a:buSzPts val="1400"/>
              <a:buFont typeface="Arial"/>
              <a:buNone/>
            </a:pPr>
            <a:r>
              <a:rPr lang="it-IT" sz="1400" b="0" i="0" u="none" strike="noStrike" cap="none">
                <a:solidFill>
                  <a:schemeClr val="lt1"/>
                </a:solidFill>
                <a:latin typeface="Consolas"/>
                <a:ea typeface="Consolas"/>
                <a:cs typeface="Consolas"/>
                <a:sym typeface="Consolas"/>
              </a:rPr>
              <a:t>        return arg1.</a:t>
            </a:r>
            <a:r>
              <a:rPr lang="it-IT" sz="1400" b="0" i="0" u="none" strike="noStrike" cap="none">
                <a:solidFill>
                  <a:srgbClr val="7BC65A"/>
                </a:solidFill>
                <a:latin typeface="Consolas"/>
                <a:ea typeface="Consolas"/>
                <a:cs typeface="Consolas"/>
                <a:sym typeface="Consolas"/>
              </a:rPr>
              <a:t>toString</a:t>
            </a:r>
            <a:r>
              <a:rPr lang="it-IT" sz="1400" b="0" i="0" u="none" strike="noStrike" cap="none">
                <a:solidFill>
                  <a:schemeClr val="lt1"/>
                </a:solidFill>
                <a:latin typeface="Consolas"/>
                <a:ea typeface="Consolas"/>
                <a:cs typeface="Consolas"/>
                <a:sym typeface="Consolas"/>
              </a:rPr>
              <a:t>() + </a:t>
            </a:r>
            <a:r>
              <a:rPr lang="it-IT" sz="1400" b="0" i="0" u="none" strike="noStrike" cap="none">
                <a:solidFill>
                  <a:srgbClr val="D19A66"/>
                </a:solidFill>
                <a:latin typeface="Consolas"/>
                <a:ea typeface="Consolas"/>
                <a:cs typeface="Consolas"/>
                <a:sym typeface="Consolas"/>
              </a:rPr>
              <a:t>arg2</a:t>
            </a:r>
            <a:r>
              <a:rPr lang="it-IT" sz="1400" b="0" i="0" u="none" strike="noStrike" cap="none">
                <a:solidFill>
                  <a:schemeClr val="lt1"/>
                </a:solidFill>
                <a:latin typeface="Consolas"/>
                <a:ea typeface="Consolas"/>
                <a:cs typeface="Consolas"/>
                <a:sym typeface="Consolas"/>
              </a:rPr>
              <a:t>.</a:t>
            </a:r>
            <a:r>
              <a:rPr lang="it-IT" sz="1400" b="0" i="0" u="none" strike="noStrike" cap="none">
                <a:solidFill>
                  <a:srgbClr val="7BC65A"/>
                </a:solidFill>
                <a:latin typeface="Consolas"/>
                <a:ea typeface="Consolas"/>
                <a:cs typeface="Consolas"/>
                <a:sym typeface="Consolas"/>
              </a:rPr>
              <a:t>toString</a:t>
            </a:r>
            <a:r>
              <a:rPr lang="it-IT" sz="1400" b="0" i="0" u="none" strike="noStrike" cap="none">
                <a:solidFill>
                  <a:schemeClr val="lt1"/>
                </a:solidFill>
                <a:latin typeface="Consolas"/>
                <a:ea typeface="Consolas"/>
                <a:cs typeface="Consolas"/>
                <a:sym typeface="Consolas"/>
              </a:rPr>
              <a:t>();  // concatenazione</a:t>
            </a:r>
            <a:br>
              <a:rPr lang="it-IT" sz="1400" b="0" i="0" u="none" strike="noStrike" cap="none">
                <a:solidFill>
                  <a:schemeClr val="lt1"/>
                </a:solidFill>
                <a:latin typeface="Consolas"/>
                <a:ea typeface="Consolas"/>
                <a:cs typeface="Consolas"/>
                <a:sym typeface="Consolas"/>
              </a:rPr>
            </a:br>
            <a:r>
              <a:rPr lang="it-IT" sz="1400" b="0" i="0" u="none" strike="noStrike" cap="none">
                <a:solidFill>
                  <a:schemeClr val="lt1"/>
                </a:solidFill>
                <a:latin typeface="Consolas"/>
                <a:ea typeface="Consolas"/>
                <a:cs typeface="Consolas"/>
                <a:sym typeface="Consolas"/>
              </a:rPr>
              <a:t>}</a:t>
            </a:r>
            <a:br>
              <a:rPr lang="it-IT" sz="1400" b="0" i="0" u="none" strike="noStrike" cap="none">
                <a:solidFill>
                  <a:schemeClr val="lt1"/>
                </a:solidFill>
                <a:latin typeface="Consolas"/>
                <a:ea typeface="Consolas"/>
                <a:cs typeface="Consolas"/>
                <a:sym typeface="Consolas"/>
              </a:rPr>
            </a:br>
            <a:r>
              <a:rPr lang="it-IT" sz="1400" b="0" i="0" u="none" strike="noStrike" cap="none">
                <a:solidFill>
                  <a:srgbClr val="58B9EC"/>
                </a:solidFill>
                <a:latin typeface="Consolas"/>
                <a:ea typeface="Consolas"/>
                <a:cs typeface="Consolas"/>
                <a:sym typeface="Consolas"/>
              </a:rPr>
              <a:t>console</a:t>
            </a:r>
            <a:r>
              <a:rPr lang="it-IT" sz="1400" b="0" i="0" u="none" strike="noStrike" cap="none">
                <a:solidFill>
                  <a:schemeClr val="lt1"/>
                </a:solidFill>
                <a:latin typeface="Consolas"/>
                <a:ea typeface="Consolas"/>
                <a:cs typeface="Consolas"/>
                <a:sym typeface="Consolas"/>
              </a:rPr>
              <a:t>.</a:t>
            </a:r>
            <a:r>
              <a:rPr lang="it-IT" sz="1400" b="0" i="0" u="none" strike="noStrike" cap="none">
                <a:solidFill>
                  <a:srgbClr val="7BC65A"/>
                </a:solidFill>
                <a:latin typeface="Consolas"/>
                <a:ea typeface="Consolas"/>
                <a:cs typeface="Consolas"/>
                <a:sym typeface="Consolas"/>
              </a:rPr>
              <a:t>log</a:t>
            </a:r>
            <a:r>
              <a:rPr lang="it-IT" sz="1400" b="0" i="0" u="none" strike="noStrike" cap="none">
                <a:solidFill>
                  <a:schemeClr val="lt1"/>
                </a:solidFill>
                <a:latin typeface="Consolas"/>
                <a:ea typeface="Consolas"/>
                <a:cs typeface="Consolas"/>
                <a:sym typeface="Consolas"/>
              </a:rPr>
              <a:t>(</a:t>
            </a:r>
            <a:r>
              <a:rPr lang="it-IT" sz="1400" b="0" i="0" u="none" strike="noStrike" cap="none">
                <a:solidFill>
                  <a:srgbClr val="7BC65A"/>
                </a:solidFill>
                <a:latin typeface="Consolas"/>
                <a:ea typeface="Consolas"/>
                <a:cs typeface="Consolas"/>
                <a:sym typeface="Consolas"/>
              </a:rPr>
              <a:t>addWithTypeGuard</a:t>
            </a:r>
            <a:r>
              <a:rPr lang="it-IT" sz="1400" b="0" i="0" u="none" strike="noStrike" cap="none">
                <a:solidFill>
                  <a:schemeClr val="lt1"/>
                </a:solidFill>
                <a:latin typeface="Consolas"/>
                <a:ea typeface="Consolas"/>
                <a:cs typeface="Consolas"/>
                <a:sym typeface="Consolas"/>
              </a:rPr>
              <a:t>(</a:t>
            </a:r>
            <a:r>
              <a:rPr lang="it-IT" sz="1400" b="0" i="0" u="none" strike="noStrike" cap="none">
                <a:solidFill>
                  <a:srgbClr val="D6B579"/>
                </a:solidFill>
                <a:latin typeface="Consolas"/>
                <a:ea typeface="Consolas"/>
                <a:cs typeface="Consolas"/>
                <a:sym typeface="Consolas"/>
              </a:rPr>
              <a:t>"1"</a:t>
            </a:r>
            <a:r>
              <a:rPr lang="it-IT" sz="1400" b="0" i="0" u="none" strike="noStrike" cap="none">
                <a:solidFill>
                  <a:schemeClr val="lt1"/>
                </a:solidFill>
                <a:latin typeface="Consolas"/>
                <a:ea typeface="Consolas"/>
                <a:cs typeface="Consolas"/>
                <a:sym typeface="Consolas"/>
              </a:rPr>
              <a:t>, </a:t>
            </a:r>
            <a:r>
              <a:rPr lang="it-IT" sz="1400" b="0" i="0" u="none" strike="noStrike" cap="none">
                <a:solidFill>
                  <a:srgbClr val="D6B579"/>
                </a:solidFill>
                <a:latin typeface="Consolas"/>
                <a:ea typeface="Consolas"/>
                <a:cs typeface="Consolas"/>
                <a:sym typeface="Consolas"/>
              </a:rPr>
              <a:t>"2"</a:t>
            </a:r>
            <a:r>
              <a:rPr lang="it-IT" sz="1400" b="0" i="0" u="none" strike="noStrike" cap="none">
                <a:solidFill>
                  <a:schemeClr val="lt1"/>
                </a:solidFill>
                <a:latin typeface="Consolas"/>
                <a:ea typeface="Consolas"/>
                <a:cs typeface="Consolas"/>
                <a:sym typeface="Consolas"/>
              </a:rPr>
              <a:t>));</a:t>
            </a:r>
            <a:br>
              <a:rPr lang="it-IT" sz="1400" b="0" i="0" u="none" strike="noStrike" cap="none">
                <a:solidFill>
                  <a:schemeClr val="lt1"/>
                </a:solidFill>
                <a:latin typeface="Consolas"/>
                <a:ea typeface="Consolas"/>
                <a:cs typeface="Consolas"/>
                <a:sym typeface="Consolas"/>
              </a:rPr>
            </a:br>
            <a:r>
              <a:rPr lang="it-IT" sz="1400" b="0" i="0" u="none" strike="noStrike" cap="none">
                <a:solidFill>
                  <a:srgbClr val="58B9EC"/>
                </a:solidFill>
                <a:latin typeface="Consolas"/>
                <a:ea typeface="Consolas"/>
                <a:cs typeface="Consolas"/>
                <a:sym typeface="Consolas"/>
              </a:rPr>
              <a:t>console</a:t>
            </a:r>
            <a:r>
              <a:rPr lang="it-IT" sz="1400" b="0" i="0" u="none" strike="noStrike" cap="none">
                <a:solidFill>
                  <a:schemeClr val="lt1"/>
                </a:solidFill>
                <a:latin typeface="Consolas"/>
                <a:ea typeface="Consolas"/>
                <a:cs typeface="Consolas"/>
                <a:sym typeface="Consolas"/>
              </a:rPr>
              <a:t>.</a:t>
            </a:r>
            <a:r>
              <a:rPr lang="it-IT" sz="1400" b="0" i="0" u="none" strike="noStrike" cap="none">
                <a:solidFill>
                  <a:srgbClr val="7BC65A"/>
                </a:solidFill>
                <a:latin typeface="Consolas"/>
                <a:ea typeface="Consolas"/>
                <a:cs typeface="Consolas"/>
                <a:sym typeface="Consolas"/>
              </a:rPr>
              <a:t>log</a:t>
            </a:r>
            <a:r>
              <a:rPr lang="it-IT" sz="1400" b="0" i="0" u="none" strike="noStrike" cap="none">
                <a:solidFill>
                  <a:schemeClr val="lt1"/>
                </a:solidFill>
                <a:latin typeface="Consolas"/>
                <a:ea typeface="Consolas"/>
                <a:cs typeface="Consolas"/>
                <a:sym typeface="Consolas"/>
              </a:rPr>
              <a:t>(</a:t>
            </a:r>
            <a:r>
              <a:rPr lang="it-IT" sz="1400" b="0" i="0" u="none" strike="noStrike" cap="none">
                <a:solidFill>
                  <a:srgbClr val="7BC65A"/>
                </a:solidFill>
                <a:latin typeface="Consolas"/>
                <a:ea typeface="Consolas"/>
                <a:cs typeface="Consolas"/>
                <a:sym typeface="Consolas"/>
              </a:rPr>
              <a:t>addWithTypeGuard</a:t>
            </a:r>
            <a:r>
              <a:rPr lang="it-IT" sz="1400" b="0" i="0" u="none" strike="noStrike" cap="none">
                <a:solidFill>
                  <a:schemeClr val="lt1"/>
                </a:solidFill>
                <a:latin typeface="Consolas"/>
                <a:ea typeface="Consolas"/>
                <a:cs typeface="Consolas"/>
                <a:sym typeface="Consolas"/>
              </a:rPr>
              <a:t>(</a:t>
            </a:r>
            <a:r>
              <a:rPr lang="it-IT" sz="1400" b="0" i="0" u="none" strike="noStrike" cap="none">
                <a:solidFill>
                  <a:srgbClr val="B48AE3"/>
                </a:solidFill>
                <a:latin typeface="Consolas"/>
                <a:ea typeface="Consolas"/>
                <a:cs typeface="Consolas"/>
                <a:sym typeface="Consolas"/>
              </a:rPr>
              <a:t>1</a:t>
            </a:r>
            <a:r>
              <a:rPr lang="it-IT" sz="1400" b="0" i="0" u="none" strike="noStrike" cap="none">
                <a:solidFill>
                  <a:schemeClr val="lt1"/>
                </a:solidFill>
                <a:latin typeface="Consolas"/>
                <a:ea typeface="Consolas"/>
                <a:cs typeface="Consolas"/>
                <a:sym typeface="Consolas"/>
              </a:rPr>
              <a:t>, </a:t>
            </a:r>
            <a:r>
              <a:rPr lang="it-IT" sz="1400" b="0" i="0" u="none" strike="noStrike" cap="none">
                <a:solidFill>
                  <a:srgbClr val="B48AE3"/>
                </a:solidFill>
                <a:latin typeface="Consolas"/>
                <a:ea typeface="Consolas"/>
                <a:cs typeface="Consolas"/>
                <a:sym typeface="Consolas"/>
              </a:rPr>
              <a:t>2</a:t>
            </a:r>
            <a:r>
              <a:rPr lang="it-IT" sz="1400" b="0" i="0" u="none" strike="noStrike" cap="none">
                <a:solidFill>
                  <a:schemeClr val="lt1"/>
                </a:solidFill>
                <a:latin typeface="Consolas"/>
                <a:ea typeface="Consolas"/>
                <a:cs typeface="Consolas"/>
                <a:sym typeface="Consolas"/>
              </a:rPr>
              <a:t>));</a:t>
            </a:r>
            <a:br>
              <a:rPr lang="it-IT" sz="1400" b="0" i="0" u="none" strike="noStrike" cap="none">
                <a:solidFill>
                  <a:schemeClr val="lt1"/>
                </a:solidFill>
                <a:latin typeface="Consolas"/>
                <a:ea typeface="Consolas"/>
                <a:cs typeface="Consolas"/>
                <a:sym typeface="Consolas"/>
              </a:rPr>
            </a:br>
            <a:r>
              <a:rPr lang="it-IT" sz="1400" b="0" i="0" u="none" strike="noStrike" cap="none">
                <a:solidFill>
                  <a:srgbClr val="58B9EC"/>
                </a:solidFill>
                <a:latin typeface="Consolas"/>
                <a:ea typeface="Consolas"/>
                <a:cs typeface="Consolas"/>
                <a:sym typeface="Consolas"/>
              </a:rPr>
              <a:t>console</a:t>
            </a:r>
            <a:r>
              <a:rPr lang="it-IT" sz="1400" b="0" i="0" u="none" strike="noStrike" cap="none">
                <a:solidFill>
                  <a:schemeClr val="lt1"/>
                </a:solidFill>
                <a:latin typeface="Consolas"/>
                <a:ea typeface="Consolas"/>
                <a:cs typeface="Consolas"/>
                <a:sym typeface="Consolas"/>
              </a:rPr>
              <a:t>.</a:t>
            </a:r>
            <a:r>
              <a:rPr lang="it-IT" sz="1400" b="0" i="0" u="none" strike="noStrike" cap="none">
                <a:solidFill>
                  <a:srgbClr val="7BC65A"/>
                </a:solidFill>
                <a:latin typeface="Consolas"/>
                <a:ea typeface="Consolas"/>
                <a:cs typeface="Consolas"/>
                <a:sym typeface="Consolas"/>
              </a:rPr>
              <a:t>log</a:t>
            </a:r>
            <a:r>
              <a:rPr lang="it-IT" sz="1400" b="0" i="0" u="none" strike="noStrike" cap="none">
                <a:solidFill>
                  <a:schemeClr val="lt1"/>
                </a:solidFill>
                <a:latin typeface="Consolas"/>
                <a:ea typeface="Consolas"/>
                <a:cs typeface="Consolas"/>
                <a:sym typeface="Consolas"/>
              </a:rPr>
              <a:t>(</a:t>
            </a:r>
            <a:r>
              <a:rPr lang="it-IT" sz="1400" b="0" i="0" u="none" strike="noStrike" cap="none">
                <a:solidFill>
                  <a:srgbClr val="7BC65A"/>
                </a:solidFill>
                <a:latin typeface="Consolas"/>
                <a:ea typeface="Consolas"/>
                <a:cs typeface="Consolas"/>
                <a:sym typeface="Consolas"/>
              </a:rPr>
              <a:t>addWithTypeGuard</a:t>
            </a:r>
            <a:r>
              <a:rPr lang="it-IT" sz="1400" b="0" i="0" u="none" strike="noStrike" cap="none">
                <a:solidFill>
                  <a:schemeClr val="lt1"/>
                </a:solidFill>
                <a:latin typeface="Consolas"/>
                <a:ea typeface="Consolas"/>
                <a:cs typeface="Consolas"/>
                <a:sym typeface="Consolas"/>
              </a:rPr>
              <a:t>(</a:t>
            </a:r>
            <a:r>
              <a:rPr lang="it-IT" sz="1400" b="0" i="0" u="none" strike="noStrike" cap="none">
                <a:solidFill>
                  <a:srgbClr val="B48AE3"/>
                </a:solidFill>
                <a:latin typeface="Consolas"/>
                <a:ea typeface="Consolas"/>
                <a:cs typeface="Consolas"/>
                <a:sym typeface="Consolas"/>
              </a:rPr>
              <a:t>1</a:t>
            </a:r>
            <a:r>
              <a:rPr lang="it-IT" sz="1400" b="0" i="0" u="none" strike="noStrike" cap="none">
                <a:solidFill>
                  <a:schemeClr val="lt1"/>
                </a:solidFill>
                <a:latin typeface="Consolas"/>
                <a:ea typeface="Consolas"/>
                <a:cs typeface="Consolas"/>
                <a:sym typeface="Consolas"/>
              </a:rPr>
              <a:t>, </a:t>
            </a:r>
            <a:r>
              <a:rPr lang="it-IT" sz="1400" b="0" i="0" u="none" strike="noStrike" cap="none">
                <a:solidFill>
                  <a:srgbClr val="D6B579"/>
                </a:solidFill>
                <a:latin typeface="Consolas"/>
                <a:ea typeface="Consolas"/>
                <a:cs typeface="Consolas"/>
                <a:sym typeface="Consolas"/>
              </a:rPr>
              <a:t>"2"</a:t>
            </a:r>
            <a:r>
              <a:rPr lang="it-IT" sz="1400" b="0" i="0" u="none" strike="noStrike" cap="none">
                <a:solidFill>
                  <a:schemeClr val="lt1"/>
                </a:solidFill>
                <a:latin typeface="Consolas"/>
                <a:ea typeface="Consolas"/>
                <a:cs typeface="Consolas"/>
                <a:sym typeface="Consolas"/>
              </a:rPr>
              <a:t>));</a:t>
            </a:r>
            <a:endParaRPr sz="1400" b="0" i="0" u="none" strike="noStrike" cap="none">
              <a:solidFill>
                <a:srgbClr val="9BC6CE"/>
              </a:solidFill>
              <a:latin typeface="Consolas"/>
              <a:ea typeface="Consolas"/>
              <a:cs typeface="Consolas"/>
              <a:sym typeface="Consolas"/>
            </a:endParaRPr>
          </a:p>
        </p:txBody>
      </p:sp>
      <p:sp>
        <p:nvSpPr>
          <p:cNvPr id="353" name="Google Shape;353;p21"/>
          <p:cNvSpPr/>
          <p:nvPr/>
        </p:nvSpPr>
        <p:spPr>
          <a:xfrm>
            <a:off x="780375" y="1930400"/>
            <a:ext cx="6039600" cy="990600"/>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2"/>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36</a:t>
            </a:fld>
            <a:endParaRPr/>
          </a:p>
        </p:txBody>
      </p:sp>
      <p:sp>
        <p:nvSpPr>
          <p:cNvPr id="360" name="Google Shape;360;p22"/>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Any</a:t>
            </a:r>
            <a:endParaRPr/>
          </a:p>
        </p:txBody>
      </p:sp>
      <p:sp>
        <p:nvSpPr>
          <p:cNvPr id="361" name="Google Shape;361;p22"/>
          <p:cNvSpPr txBox="1">
            <a:spLocks noGrp="1"/>
          </p:cNvSpPr>
          <p:nvPr>
            <p:ph type="body" idx="1"/>
          </p:nvPr>
        </p:nvSpPr>
        <p:spPr>
          <a:xfrm>
            <a:off x="311150" y="1658938"/>
            <a:ext cx="8521700" cy="4524375"/>
          </a:xfrm>
          <a:prstGeom prst="rect">
            <a:avLst/>
          </a:prstGeom>
          <a:noFill/>
          <a:ln>
            <a:noFill/>
          </a:ln>
        </p:spPr>
        <p:txBody>
          <a:bodyPr spcFirstLastPara="1" wrap="square" lIns="91425" tIns="45700" rIns="91425" bIns="45700" anchor="t" anchorCtr="0">
            <a:normAutofit/>
          </a:bodyPr>
          <a:lstStyle/>
          <a:p>
            <a:pPr marL="269875" lvl="0" indent="-269875" algn="l" rtl="0">
              <a:lnSpc>
                <a:spcPct val="100000"/>
              </a:lnSpc>
              <a:spcBef>
                <a:spcPts val="0"/>
              </a:spcBef>
              <a:spcAft>
                <a:spcPts val="0"/>
              </a:spcAft>
              <a:buSzPts val="2400"/>
              <a:buChar char="•"/>
            </a:pPr>
            <a:r>
              <a:rPr lang="it-IT"/>
              <a:t>Il tipo </a:t>
            </a:r>
            <a:r>
              <a:rPr lang="it-IT">
                <a:solidFill>
                  <a:srgbClr val="498DF1"/>
                </a:solidFill>
                <a:latin typeface="Consolas"/>
                <a:ea typeface="Consolas"/>
                <a:cs typeface="Consolas"/>
                <a:sym typeface="Consolas"/>
              </a:rPr>
              <a:t>any</a:t>
            </a:r>
            <a:r>
              <a:rPr lang="it-IT"/>
              <a:t> indica a TypeScript di non applicare alcuna restrizione e consente di assegnare alle variabili così etichettate qualsiasi valore, come avviene in Javascript</a:t>
            </a:r>
            <a:endParaRPr/>
          </a:p>
          <a:p>
            <a:pPr marL="269875" lvl="0" indent="-269875" algn="l" rtl="0">
              <a:lnSpc>
                <a:spcPct val="100000"/>
              </a:lnSpc>
              <a:spcBef>
                <a:spcPts val="600"/>
              </a:spcBef>
              <a:spcAft>
                <a:spcPts val="0"/>
              </a:spcAft>
              <a:buSzPts val="2400"/>
              <a:buChar char="•"/>
            </a:pPr>
            <a:r>
              <a:rPr lang="it-IT"/>
              <a:t>È necessario per la retrocompatibilità con JavaScript, ma il suo uso deve essere limitato perché porta a errori di codifica difficili da individuare ed è in antitesi con il modello di strong typing di TypeScript</a:t>
            </a:r>
            <a:endParaRPr/>
          </a:p>
          <a:p>
            <a:pPr marL="269875" lvl="0" indent="-117475" algn="l" rtl="0">
              <a:lnSpc>
                <a:spcPct val="100000"/>
              </a:lnSpc>
              <a:spcBef>
                <a:spcPts val="600"/>
              </a:spcBef>
              <a:spcAft>
                <a:spcPts val="0"/>
              </a:spcAft>
              <a:buSzPts val="2400"/>
              <a:buNone/>
            </a:pPr>
            <a:endParaRPr/>
          </a:p>
        </p:txBody>
      </p:sp>
      <p:sp>
        <p:nvSpPr>
          <p:cNvPr id="362" name="Google Shape;362;p22"/>
          <p:cNvSpPr txBox="1"/>
          <p:nvPr/>
        </p:nvSpPr>
        <p:spPr>
          <a:xfrm>
            <a:off x="719173" y="4737417"/>
            <a:ext cx="7705654" cy="923289"/>
          </a:xfrm>
          <a:prstGeom prst="rect">
            <a:avLst/>
          </a:prstGeom>
          <a:solidFill>
            <a:srgbClr val="262626"/>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chemeClr val="lt1"/>
                </a:solidFill>
                <a:latin typeface="Consolas"/>
                <a:ea typeface="Consolas"/>
                <a:cs typeface="Consolas"/>
                <a:sym typeface="Consolas"/>
              </a:rPr>
              <a:t>let </a:t>
            </a:r>
            <a:r>
              <a:rPr lang="it-IT" sz="1800" b="0" i="0" u="none" strike="noStrike" cap="none">
                <a:solidFill>
                  <a:srgbClr val="58B9EC"/>
                </a:solidFill>
                <a:latin typeface="Consolas"/>
                <a:ea typeface="Consolas"/>
                <a:cs typeface="Consolas"/>
                <a:sym typeface="Consolas"/>
              </a:rPr>
              <a:t>item1</a:t>
            </a:r>
            <a:r>
              <a:rPr lang="it-IT" sz="1800" b="0" i="0" u="none" strike="noStrike" cap="none">
                <a:solidFill>
                  <a:schemeClr val="lt1"/>
                </a:solidFill>
                <a:latin typeface="Consolas"/>
                <a:ea typeface="Consolas"/>
                <a:cs typeface="Consolas"/>
                <a:sym typeface="Consolas"/>
              </a:rPr>
              <a:t>: any = { </a:t>
            </a:r>
            <a:r>
              <a:rPr lang="it-IT" sz="1800" b="0" i="0" u="none" strike="noStrike" cap="none">
                <a:solidFill>
                  <a:srgbClr val="E06C75"/>
                </a:solidFill>
                <a:latin typeface="Consolas"/>
                <a:ea typeface="Consolas"/>
                <a:cs typeface="Consolas"/>
                <a:sym typeface="Consolas"/>
              </a:rPr>
              <a:t>id</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B48AE3"/>
                </a:solidFill>
                <a:latin typeface="Consolas"/>
                <a:ea typeface="Consolas"/>
                <a:cs typeface="Consolas"/>
                <a:sym typeface="Consolas"/>
              </a:rPr>
              <a:t>1</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E06C75"/>
                </a:solidFill>
                <a:latin typeface="Consolas"/>
                <a:ea typeface="Consolas"/>
                <a:cs typeface="Consolas"/>
                <a:sym typeface="Consolas"/>
              </a:rPr>
              <a:t>name</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D6B579"/>
                </a:solidFill>
                <a:latin typeface="Consolas"/>
                <a:ea typeface="Consolas"/>
                <a:cs typeface="Consolas"/>
                <a:sym typeface="Consolas"/>
              </a:rPr>
              <a:t>"item1" </a:t>
            </a:r>
            <a:r>
              <a:rPr lang="it-IT" sz="1800" b="0" i="0" u="none" strike="noStrike" cap="none">
                <a:solidFill>
                  <a:schemeClr val="lt1"/>
                </a:solidFill>
                <a:latin typeface="Consolas"/>
                <a:ea typeface="Consolas"/>
                <a:cs typeface="Consolas"/>
                <a:sym typeface="Consolas"/>
              </a:rPr>
              <a:t>}</a:t>
            </a:r>
            <a:br>
              <a:rPr lang="it-IT" sz="1800" b="0" i="0" u="none" strike="noStrike" cap="none">
                <a:solidFill>
                  <a:schemeClr val="lt1"/>
                </a:solidFill>
                <a:latin typeface="Consolas"/>
                <a:ea typeface="Consolas"/>
                <a:cs typeface="Consolas"/>
                <a:sym typeface="Consolas"/>
              </a:rPr>
            </a:br>
            <a:r>
              <a:rPr lang="it-IT" sz="1800" b="0" i="0" u="none" strike="noStrike" cap="none">
                <a:solidFill>
                  <a:srgbClr val="58B9EC"/>
                </a:solidFill>
                <a:latin typeface="Consolas"/>
                <a:ea typeface="Consolas"/>
                <a:cs typeface="Consolas"/>
                <a:sym typeface="Consolas"/>
              </a:rPr>
              <a:t>item1 </a:t>
            </a:r>
            <a:r>
              <a:rPr lang="it-IT" sz="1800" b="0" i="0" u="none" strike="noStrike" cap="none">
                <a:solidFill>
                  <a:schemeClr val="lt1"/>
                </a:solidFill>
                <a:latin typeface="Consolas"/>
                <a:ea typeface="Consolas"/>
                <a:cs typeface="Consolas"/>
                <a:sym typeface="Consolas"/>
              </a:rPr>
              <a:t>= { </a:t>
            </a:r>
            <a:r>
              <a:rPr lang="it-IT" sz="1800" b="0" i="0" u="none" strike="noStrike" cap="none">
                <a:solidFill>
                  <a:srgbClr val="E06C75"/>
                </a:solidFill>
                <a:latin typeface="Consolas"/>
                <a:ea typeface="Consolas"/>
                <a:cs typeface="Consolas"/>
                <a:sym typeface="Consolas"/>
              </a:rPr>
              <a:t>id</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B48AE3"/>
                </a:solidFill>
                <a:latin typeface="Consolas"/>
                <a:ea typeface="Consolas"/>
                <a:cs typeface="Consolas"/>
                <a:sym typeface="Consolas"/>
              </a:rPr>
              <a:t>2 </a:t>
            </a:r>
            <a:r>
              <a:rPr lang="it-IT" sz="1800" b="0" i="0" u="none" strike="noStrike" cap="none">
                <a:solidFill>
                  <a:schemeClr val="lt1"/>
                </a:solidFill>
                <a:latin typeface="Consolas"/>
                <a:ea typeface="Consolas"/>
                <a:cs typeface="Consolas"/>
                <a:sym typeface="Consolas"/>
              </a:rPr>
              <a:t>};</a:t>
            </a:r>
            <a:endParaRPr sz="1800" b="0" i="0" u="none" strike="noStrike" cap="none">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800"/>
              <a:buFont typeface="Arial"/>
              <a:buNone/>
            </a:pPr>
            <a:r>
              <a:rPr lang="it-IT" sz="1800" b="0" i="0" u="none" strike="noStrike" cap="none">
                <a:solidFill>
                  <a:srgbClr val="58B9EC"/>
                </a:solidFill>
                <a:latin typeface="Consolas"/>
                <a:ea typeface="Consolas"/>
                <a:cs typeface="Consolas"/>
                <a:sym typeface="Consolas"/>
              </a:rPr>
              <a:t>item1 </a:t>
            </a:r>
            <a:r>
              <a:rPr lang="it-IT" sz="1800" b="0" i="0" u="none" strike="noStrike" cap="none">
                <a:solidFill>
                  <a:schemeClr val="lt1"/>
                </a:solidFill>
                <a:latin typeface="Consolas"/>
                <a:ea typeface="Consolas"/>
                <a:cs typeface="Consolas"/>
                <a:sym typeface="Consolas"/>
              </a:rPr>
              <a:t>= "hello";</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3"/>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37</a:t>
            </a:fld>
            <a:endParaRPr/>
          </a:p>
        </p:txBody>
      </p:sp>
      <p:sp>
        <p:nvSpPr>
          <p:cNvPr id="369" name="Google Shape;369;p23"/>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Type Casting</a:t>
            </a:r>
            <a:endParaRPr/>
          </a:p>
        </p:txBody>
      </p:sp>
      <p:sp>
        <p:nvSpPr>
          <p:cNvPr id="370" name="Google Shape;370;p23"/>
          <p:cNvSpPr txBox="1">
            <a:spLocks noGrp="1"/>
          </p:cNvSpPr>
          <p:nvPr>
            <p:ph type="body" idx="1"/>
          </p:nvPr>
        </p:nvSpPr>
        <p:spPr>
          <a:xfrm>
            <a:off x="311150" y="1658938"/>
            <a:ext cx="8521700" cy="4524375"/>
          </a:xfrm>
          <a:prstGeom prst="rect">
            <a:avLst/>
          </a:prstGeom>
          <a:noFill/>
          <a:ln>
            <a:noFill/>
          </a:ln>
        </p:spPr>
        <p:txBody>
          <a:bodyPr spcFirstLastPara="1" wrap="square" lIns="91425" tIns="45700" rIns="91425" bIns="45700" anchor="t" anchorCtr="0">
            <a:normAutofit/>
          </a:bodyPr>
          <a:lstStyle/>
          <a:p>
            <a:pPr marL="269875" lvl="0" indent="-269875" algn="l" rtl="0">
              <a:lnSpc>
                <a:spcPct val="100000"/>
              </a:lnSpc>
              <a:spcBef>
                <a:spcPts val="0"/>
              </a:spcBef>
              <a:spcAft>
                <a:spcPts val="0"/>
              </a:spcAft>
              <a:buSzPts val="2400"/>
              <a:buChar char="•"/>
            </a:pPr>
            <a:r>
              <a:rPr lang="it-IT"/>
              <a:t>Il type casting è una tecnica per trasformare il tipo di una variabile che può sostituire la notazione </a:t>
            </a:r>
            <a:r>
              <a:rPr lang="it-IT" i="1">
                <a:solidFill>
                  <a:srgbClr val="0B5394"/>
                </a:solidFill>
                <a:latin typeface="Consolas"/>
                <a:ea typeface="Consolas"/>
                <a:cs typeface="Consolas"/>
                <a:sym typeface="Consolas"/>
              </a:rPr>
              <a:t>: type</a:t>
            </a:r>
            <a:endParaRPr i="1">
              <a:solidFill>
                <a:srgbClr val="0B5394"/>
              </a:solidFill>
              <a:latin typeface="Consolas"/>
              <a:ea typeface="Consolas"/>
              <a:cs typeface="Consolas"/>
              <a:sym typeface="Consolas"/>
            </a:endParaRPr>
          </a:p>
          <a:p>
            <a:pPr marL="269875" lvl="0" indent="-269875" algn="l" rtl="0">
              <a:lnSpc>
                <a:spcPct val="100000"/>
              </a:lnSpc>
              <a:spcBef>
                <a:spcPts val="600"/>
              </a:spcBef>
              <a:spcAft>
                <a:spcPts val="0"/>
              </a:spcAft>
              <a:buSzPts val="2400"/>
              <a:buChar char="•"/>
            </a:pPr>
            <a:r>
              <a:rPr lang="it-IT"/>
              <a:t>Generalmente si usa con elementi orientati agli oggetti (come le </a:t>
            </a:r>
            <a:r>
              <a:rPr lang="it-IT" sz="2000">
                <a:latin typeface="Consolas"/>
                <a:ea typeface="Consolas"/>
                <a:cs typeface="Consolas"/>
                <a:sym typeface="Consolas"/>
              </a:rPr>
              <a:t>interface</a:t>
            </a:r>
            <a:r>
              <a:rPr lang="it-IT"/>
              <a:t>), ma può essere usato anche per tipi primitivi.</a:t>
            </a:r>
            <a:endParaRPr/>
          </a:p>
          <a:p>
            <a:pPr marL="269875" lvl="0" indent="-269875" algn="l" rtl="0">
              <a:lnSpc>
                <a:spcPct val="100000"/>
              </a:lnSpc>
              <a:spcBef>
                <a:spcPts val="600"/>
              </a:spcBef>
              <a:spcAft>
                <a:spcPts val="0"/>
              </a:spcAft>
              <a:buSzPts val="2400"/>
              <a:buChar char="•"/>
            </a:pPr>
            <a:r>
              <a:rPr lang="it-IT"/>
              <a:t>In TypeScript può essere effettuato con due diverse sintassi che usano la parola chiave 'as' o l'operatore '&lt;&gt;’.</a:t>
            </a:r>
            <a:endParaRPr/>
          </a:p>
          <a:p>
            <a:pPr marL="269875" lvl="0" indent="-117475" algn="l" rtl="0">
              <a:lnSpc>
                <a:spcPct val="100000"/>
              </a:lnSpc>
              <a:spcBef>
                <a:spcPts val="600"/>
              </a:spcBef>
              <a:spcAft>
                <a:spcPts val="0"/>
              </a:spcAft>
              <a:buSzPts val="2400"/>
              <a:buNone/>
            </a:pPr>
            <a:endParaRPr/>
          </a:p>
          <a:p>
            <a:pPr marL="269875" lvl="0" indent="-117475" algn="l" rtl="0">
              <a:lnSpc>
                <a:spcPct val="100000"/>
              </a:lnSpc>
              <a:spcBef>
                <a:spcPts val="600"/>
              </a:spcBef>
              <a:spcAft>
                <a:spcPts val="0"/>
              </a:spcAft>
              <a:buSzPts val="2400"/>
              <a:buNone/>
            </a:pPr>
            <a:endParaRPr/>
          </a:p>
          <a:p>
            <a:pPr marL="269875" lvl="0" indent="-117475" algn="l" rtl="0">
              <a:lnSpc>
                <a:spcPct val="100000"/>
              </a:lnSpc>
              <a:spcBef>
                <a:spcPts val="600"/>
              </a:spcBef>
              <a:spcAft>
                <a:spcPts val="0"/>
              </a:spcAft>
              <a:buSzPts val="2400"/>
              <a:buNone/>
            </a:pPr>
            <a:endParaRPr/>
          </a:p>
          <a:p>
            <a:pPr marL="269875" lvl="0" indent="-117475" algn="l" rtl="0">
              <a:lnSpc>
                <a:spcPct val="100000"/>
              </a:lnSpc>
              <a:spcBef>
                <a:spcPts val="600"/>
              </a:spcBef>
              <a:spcAft>
                <a:spcPts val="0"/>
              </a:spcAft>
              <a:buSzPts val="2400"/>
              <a:buNone/>
            </a:pPr>
            <a:endParaRPr/>
          </a:p>
          <a:p>
            <a:pPr marL="269875" lvl="0" indent="-117475" algn="l" rtl="0">
              <a:lnSpc>
                <a:spcPct val="100000"/>
              </a:lnSpc>
              <a:spcBef>
                <a:spcPts val="600"/>
              </a:spcBef>
              <a:spcAft>
                <a:spcPts val="0"/>
              </a:spcAft>
              <a:buSzPts val="2400"/>
              <a:buNone/>
            </a:pPr>
            <a:endParaRPr/>
          </a:p>
        </p:txBody>
      </p:sp>
      <p:sp>
        <p:nvSpPr>
          <p:cNvPr id="371" name="Google Shape;371;p23"/>
          <p:cNvSpPr txBox="1"/>
          <p:nvPr/>
        </p:nvSpPr>
        <p:spPr>
          <a:xfrm>
            <a:off x="2984599" y="4363609"/>
            <a:ext cx="3174801" cy="1477328"/>
          </a:xfrm>
          <a:prstGeom prst="rec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t" anchorCtr="0">
            <a:spAutoFit/>
          </a:bodyPr>
          <a:lstStyle/>
          <a:p>
            <a:pPr marL="334963" marR="0" lvl="1" indent="0" algn="l" rtl="0">
              <a:lnSpc>
                <a:spcPct val="100000"/>
              </a:lnSpc>
              <a:spcBef>
                <a:spcPts val="0"/>
              </a:spcBef>
              <a:spcAft>
                <a:spcPts val="0"/>
              </a:spcAft>
              <a:buClr>
                <a:schemeClr val="accent3"/>
              </a:buClr>
              <a:buSzPts val="1800"/>
              <a:buFont typeface="Consolas"/>
              <a:buNone/>
            </a:pPr>
            <a:r>
              <a:rPr lang="it-IT" sz="1800" b="0" i="0" u="none" strike="noStrike" cap="none">
                <a:solidFill>
                  <a:schemeClr val="accent3"/>
                </a:solidFill>
                <a:latin typeface="Consolas"/>
                <a:ea typeface="Consolas"/>
                <a:cs typeface="Consolas"/>
                <a:sym typeface="Consolas"/>
              </a:rPr>
              <a:t>let a: typeA; </a:t>
            </a:r>
            <a:endParaRPr sz="1400" b="0" i="0" u="none" strike="noStrike" cap="none">
              <a:solidFill>
                <a:srgbClr val="000000"/>
              </a:solidFill>
              <a:latin typeface="Arial"/>
              <a:ea typeface="Arial"/>
              <a:cs typeface="Arial"/>
              <a:sym typeface="Arial"/>
            </a:endParaRPr>
          </a:p>
          <a:p>
            <a:pPr marL="334963" marR="0" lvl="1" indent="0" algn="l" rtl="0">
              <a:lnSpc>
                <a:spcPct val="100000"/>
              </a:lnSpc>
              <a:spcBef>
                <a:spcPts val="0"/>
              </a:spcBef>
              <a:spcAft>
                <a:spcPts val="0"/>
              </a:spcAft>
              <a:buClr>
                <a:schemeClr val="accent3"/>
              </a:buClr>
              <a:buSzPts val="1800"/>
              <a:buFont typeface="Consolas"/>
              <a:buNone/>
            </a:pPr>
            <a:r>
              <a:rPr lang="it-IT" sz="1800" b="0" i="0" u="none" strike="noStrike" cap="none">
                <a:solidFill>
                  <a:schemeClr val="accent3"/>
                </a:solidFill>
                <a:latin typeface="Consolas"/>
                <a:ea typeface="Consolas"/>
                <a:cs typeface="Consolas"/>
                <a:sym typeface="Consolas"/>
              </a:rPr>
              <a:t>let b = a </a:t>
            </a:r>
            <a:r>
              <a:rPr lang="it-IT" sz="1800" b="0" i="0" u="none" strike="noStrike" cap="none">
                <a:solidFill>
                  <a:srgbClr val="FF6600"/>
                </a:solidFill>
                <a:latin typeface="Consolas"/>
                <a:ea typeface="Consolas"/>
                <a:cs typeface="Consolas"/>
                <a:sym typeface="Consolas"/>
              </a:rPr>
              <a:t>as</a:t>
            </a:r>
            <a:r>
              <a:rPr lang="it-IT" sz="1800" b="0" i="0" u="none" strike="noStrike" cap="none">
                <a:solidFill>
                  <a:schemeClr val="accent3"/>
                </a:solidFill>
                <a:latin typeface="Consolas"/>
                <a:ea typeface="Consolas"/>
                <a:cs typeface="Consolas"/>
                <a:sym typeface="Consolas"/>
              </a:rPr>
              <a:t> typeB;</a:t>
            </a:r>
            <a:endParaRPr sz="1400" b="0" i="0" u="none" strike="noStrike" cap="none">
              <a:solidFill>
                <a:srgbClr val="000000"/>
              </a:solidFill>
              <a:latin typeface="Arial"/>
              <a:ea typeface="Arial"/>
              <a:cs typeface="Arial"/>
              <a:sym typeface="Arial"/>
            </a:endParaRPr>
          </a:p>
          <a:p>
            <a:pPr marL="334963" marR="0" lvl="1" indent="0" algn="l" rtl="0">
              <a:lnSpc>
                <a:spcPct val="100000"/>
              </a:lnSpc>
              <a:spcBef>
                <a:spcPts val="0"/>
              </a:spcBef>
              <a:spcAft>
                <a:spcPts val="0"/>
              </a:spcAft>
              <a:buClr>
                <a:schemeClr val="dk1"/>
              </a:buClr>
              <a:buSzPts val="1800"/>
              <a:buFont typeface="Arial"/>
              <a:buNone/>
            </a:pPr>
            <a:endParaRPr sz="1800" b="0" i="0" u="none" strike="noStrike" cap="none">
              <a:solidFill>
                <a:schemeClr val="accent3"/>
              </a:solidFill>
              <a:latin typeface="Consolas"/>
              <a:ea typeface="Consolas"/>
              <a:cs typeface="Consolas"/>
              <a:sym typeface="Consolas"/>
            </a:endParaRPr>
          </a:p>
          <a:p>
            <a:pPr marL="334963" marR="0" lvl="1" indent="0" algn="l" rtl="0">
              <a:lnSpc>
                <a:spcPct val="100000"/>
              </a:lnSpc>
              <a:spcBef>
                <a:spcPts val="0"/>
              </a:spcBef>
              <a:spcAft>
                <a:spcPts val="0"/>
              </a:spcAft>
              <a:buClr>
                <a:schemeClr val="accent3"/>
              </a:buClr>
              <a:buSzPts val="1800"/>
              <a:buFont typeface="Consolas"/>
              <a:buNone/>
            </a:pPr>
            <a:r>
              <a:rPr lang="it-IT" sz="1800" b="0" i="0" u="none" strike="noStrike" cap="none">
                <a:solidFill>
                  <a:schemeClr val="accent3"/>
                </a:solidFill>
                <a:latin typeface="Consolas"/>
                <a:ea typeface="Consolas"/>
                <a:cs typeface="Consolas"/>
                <a:sym typeface="Consolas"/>
              </a:rPr>
              <a:t>let a: typeA; </a:t>
            </a:r>
            <a:endParaRPr sz="1400" b="0" i="0" u="none" strike="noStrike" cap="none">
              <a:solidFill>
                <a:srgbClr val="000000"/>
              </a:solidFill>
              <a:latin typeface="Arial"/>
              <a:ea typeface="Arial"/>
              <a:cs typeface="Arial"/>
              <a:sym typeface="Arial"/>
            </a:endParaRPr>
          </a:p>
          <a:p>
            <a:pPr marL="334963" marR="0" lvl="1" indent="0" algn="l" rtl="0">
              <a:lnSpc>
                <a:spcPct val="100000"/>
              </a:lnSpc>
              <a:spcBef>
                <a:spcPts val="0"/>
              </a:spcBef>
              <a:spcAft>
                <a:spcPts val="0"/>
              </a:spcAft>
              <a:buClr>
                <a:schemeClr val="accent3"/>
              </a:buClr>
              <a:buSzPts val="1800"/>
              <a:buFont typeface="Consolas"/>
              <a:buNone/>
            </a:pPr>
            <a:r>
              <a:rPr lang="it-IT" sz="1800" b="0" i="0" u="none" strike="noStrike" cap="none">
                <a:solidFill>
                  <a:schemeClr val="accent3"/>
                </a:solidFill>
                <a:latin typeface="Consolas"/>
                <a:ea typeface="Consolas"/>
                <a:cs typeface="Consolas"/>
                <a:sym typeface="Consolas"/>
              </a:rPr>
              <a:t>let b = </a:t>
            </a:r>
            <a:r>
              <a:rPr lang="it-IT" sz="1800" b="0" i="0" u="none" strike="noStrike" cap="none">
                <a:solidFill>
                  <a:srgbClr val="FF6600"/>
                </a:solidFill>
                <a:latin typeface="Consolas"/>
                <a:ea typeface="Consolas"/>
                <a:cs typeface="Consolas"/>
                <a:sym typeface="Consolas"/>
              </a:rPr>
              <a:t>&lt;</a:t>
            </a:r>
            <a:r>
              <a:rPr lang="it-IT" sz="1800" b="0" i="0" u="none" strike="noStrike" cap="none">
                <a:solidFill>
                  <a:schemeClr val="accent3"/>
                </a:solidFill>
                <a:latin typeface="Consolas"/>
                <a:ea typeface="Consolas"/>
                <a:cs typeface="Consolas"/>
                <a:sym typeface="Consolas"/>
              </a:rPr>
              <a:t>typeB</a:t>
            </a:r>
            <a:r>
              <a:rPr lang="it-IT" sz="1800" b="0" i="0" u="none" strike="noStrike" cap="none">
                <a:solidFill>
                  <a:srgbClr val="FF6600"/>
                </a:solidFill>
                <a:latin typeface="Consolas"/>
                <a:ea typeface="Consolas"/>
                <a:cs typeface="Consolas"/>
                <a:sym typeface="Consolas"/>
              </a:rPr>
              <a:t>&gt;</a:t>
            </a:r>
            <a:r>
              <a:rPr lang="it-IT" sz="1800" b="0" i="0" u="none" strike="noStrike" cap="none">
                <a:solidFill>
                  <a:schemeClr val="accent3"/>
                </a:solidFill>
                <a:latin typeface="Consolas"/>
                <a:ea typeface="Consolas"/>
                <a:cs typeface="Consolas"/>
                <a:sym typeface="Consolas"/>
              </a:rPr>
              <a:t>a;</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4"/>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38</a:t>
            </a:fld>
            <a:endParaRPr/>
          </a:p>
        </p:txBody>
      </p:sp>
      <p:sp>
        <p:nvSpPr>
          <p:cNvPr id="378" name="Google Shape;378;p24"/>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Type Casting</a:t>
            </a:r>
            <a:endParaRPr/>
          </a:p>
        </p:txBody>
      </p:sp>
      <p:sp>
        <p:nvSpPr>
          <p:cNvPr id="379" name="Google Shape;379;p24"/>
          <p:cNvSpPr txBox="1">
            <a:spLocks noGrp="1"/>
          </p:cNvSpPr>
          <p:nvPr>
            <p:ph type="body" idx="1"/>
          </p:nvPr>
        </p:nvSpPr>
        <p:spPr>
          <a:xfrm>
            <a:off x="311150" y="1658938"/>
            <a:ext cx="8521700" cy="4524375"/>
          </a:xfrm>
          <a:prstGeom prst="rect">
            <a:avLst/>
          </a:prstGeom>
          <a:noFill/>
          <a:ln>
            <a:noFill/>
          </a:ln>
        </p:spPr>
        <p:txBody>
          <a:bodyPr spcFirstLastPara="1" wrap="square" lIns="91425" tIns="45700" rIns="91425" bIns="45700" anchor="t" anchorCtr="0">
            <a:noAutofit/>
          </a:bodyPr>
          <a:lstStyle/>
          <a:p>
            <a:pPr marL="269875" lvl="0" indent="-269875" algn="l" rtl="0">
              <a:lnSpc>
                <a:spcPct val="100000"/>
              </a:lnSpc>
              <a:spcBef>
                <a:spcPts val="0"/>
              </a:spcBef>
              <a:spcAft>
                <a:spcPts val="0"/>
              </a:spcAft>
              <a:buSzPts val="2200"/>
              <a:buFont typeface="Calibri"/>
              <a:buChar char="•"/>
            </a:pPr>
            <a:r>
              <a:rPr lang="it-IT" sz="2200" i="0">
                <a:solidFill>
                  <a:srgbClr val="000000"/>
                </a:solidFill>
              </a:rPr>
              <a:t>Il casting non cambia effettivamente il tipo di dati all'interno della variabile: nel codice che segue la variabile b continua a contenere un number</a:t>
            </a:r>
            <a:r>
              <a:rPr lang="it-IT" sz="2200"/>
              <a:t> e la console stampa undefined perché un number non ha lunghezza</a:t>
            </a:r>
            <a:endParaRPr/>
          </a:p>
          <a:p>
            <a:pPr marL="727075" lvl="1" indent="-269875" algn="l" rtl="0">
              <a:lnSpc>
                <a:spcPct val="100000"/>
              </a:lnSpc>
              <a:spcBef>
                <a:spcPts val="0"/>
              </a:spcBef>
              <a:spcAft>
                <a:spcPts val="0"/>
              </a:spcAft>
              <a:buSzPts val="2200"/>
              <a:buFont typeface="Calibri"/>
              <a:buChar char="•"/>
            </a:pPr>
            <a:r>
              <a:rPr lang="it-IT"/>
              <a:t>Per evitare l’errore va eseguito il cast prima su unknown e poi sul tipo di destinazione, comunque a resta undefined</a:t>
            </a:r>
            <a:endParaRPr/>
          </a:p>
          <a:p>
            <a:pPr marL="269875" lvl="0" indent="-130175" algn="l" rtl="0">
              <a:lnSpc>
                <a:spcPct val="100000"/>
              </a:lnSpc>
              <a:spcBef>
                <a:spcPts val="600"/>
              </a:spcBef>
              <a:spcAft>
                <a:spcPts val="0"/>
              </a:spcAft>
              <a:buSzPts val="2200"/>
              <a:buNone/>
            </a:pPr>
            <a:endParaRPr sz="2000" i="0">
              <a:solidFill>
                <a:srgbClr val="000000"/>
              </a:solidFill>
            </a:endParaRPr>
          </a:p>
          <a:p>
            <a:pPr marL="269875" lvl="0" indent="-130175" algn="l" rtl="0">
              <a:lnSpc>
                <a:spcPct val="100000"/>
              </a:lnSpc>
              <a:spcBef>
                <a:spcPts val="600"/>
              </a:spcBef>
              <a:spcAft>
                <a:spcPts val="0"/>
              </a:spcAft>
              <a:buSzPts val="2200"/>
              <a:buNone/>
            </a:pPr>
            <a:endParaRPr sz="2200"/>
          </a:p>
          <a:p>
            <a:pPr marL="269875" lvl="0" indent="-130175" algn="l" rtl="0">
              <a:lnSpc>
                <a:spcPct val="100000"/>
              </a:lnSpc>
              <a:spcBef>
                <a:spcPts val="600"/>
              </a:spcBef>
              <a:spcAft>
                <a:spcPts val="0"/>
              </a:spcAft>
              <a:buSzPts val="2200"/>
              <a:buNone/>
            </a:pPr>
            <a:endParaRPr sz="2200" i="0">
              <a:solidFill>
                <a:srgbClr val="000000"/>
              </a:solidFill>
            </a:endParaRPr>
          </a:p>
        </p:txBody>
      </p:sp>
      <p:sp>
        <p:nvSpPr>
          <p:cNvPr id="380" name="Google Shape;380;p24"/>
          <p:cNvSpPr txBox="1"/>
          <p:nvPr/>
        </p:nvSpPr>
        <p:spPr>
          <a:xfrm>
            <a:off x="639163" y="3664378"/>
            <a:ext cx="7808110" cy="1147161"/>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r>
              <a:rPr lang="it-IT" sz="1600" b="0" i="0" u="none" strike="noStrike" cap="none">
                <a:solidFill>
                  <a:schemeClr val="lt1"/>
                </a:solidFill>
                <a:latin typeface="Consolas"/>
                <a:ea typeface="Consolas"/>
                <a:cs typeface="Consolas"/>
                <a:sym typeface="Consolas"/>
              </a:rPr>
              <a:t>let </a:t>
            </a:r>
            <a:r>
              <a:rPr lang="it-IT" sz="1600" b="0" i="0" u="none" strike="noStrike" cap="none">
                <a:solidFill>
                  <a:srgbClr val="58B9EC"/>
                </a:solidFill>
                <a:latin typeface="Consolas"/>
                <a:ea typeface="Consolas"/>
                <a:cs typeface="Consolas"/>
                <a:sym typeface="Consolas"/>
              </a:rPr>
              <a:t>b</a:t>
            </a:r>
            <a:r>
              <a:rPr lang="it-IT" sz="1600" b="0" i="0" u="none" strike="noStrike" cap="none">
                <a:solidFill>
                  <a:schemeClr val="lt1"/>
                </a:solidFill>
                <a:latin typeface="Consolas"/>
                <a:ea typeface="Consolas"/>
                <a:cs typeface="Consolas"/>
                <a:sym typeface="Consolas"/>
              </a:rPr>
              <a:t>: number = </a:t>
            </a:r>
            <a:r>
              <a:rPr lang="it-IT" sz="1600" b="0" i="0" u="none" strike="noStrike" cap="none">
                <a:solidFill>
                  <a:srgbClr val="B48AE3"/>
                </a:solidFill>
                <a:latin typeface="Consolas"/>
                <a:ea typeface="Consolas"/>
                <a:cs typeface="Consolas"/>
                <a:sym typeface="Consolas"/>
              </a:rPr>
              <a:t>1</a:t>
            </a:r>
            <a:r>
              <a:rPr lang="it-IT" sz="1600" b="0" i="0" u="none" strike="noStrike" cap="none">
                <a:solidFill>
                  <a:schemeClr val="lt1"/>
                </a:solidFill>
                <a:latin typeface="Consolas"/>
                <a:ea typeface="Consolas"/>
                <a:cs typeface="Consolas"/>
                <a:sym typeface="Consolas"/>
              </a:rPr>
              <a:t>;</a:t>
            </a:r>
            <a:br>
              <a:rPr lang="it-IT" sz="1600" b="0" i="0" u="none" strike="noStrike" cap="none">
                <a:solidFill>
                  <a:schemeClr val="lt1"/>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let </a:t>
            </a:r>
            <a:r>
              <a:rPr lang="it-IT" sz="1600" b="0" i="0" u="none" strike="noStrike" cap="none">
                <a:solidFill>
                  <a:srgbClr val="58B9EC"/>
                </a:solidFill>
                <a:latin typeface="Consolas"/>
                <a:ea typeface="Consolas"/>
                <a:cs typeface="Consolas"/>
                <a:sym typeface="Consolas"/>
              </a:rPr>
              <a:t>a</a:t>
            </a:r>
            <a:r>
              <a:rPr lang="it-IT" sz="1600" b="0" i="0" u="none" strike="noStrike" cap="none">
                <a:solidFill>
                  <a:schemeClr val="lt1"/>
                </a:solidFill>
                <a:latin typeface="Consolas"/>
                <a:ea typeface="Consolas"/>
                <a:cs typeface="Consolas"/>
                <a:sym typeface="Consolas"/>
              </a:rPr>
              <a:t>: number = (</a:t>
            </a:r>
            <a:r>
              <a:rPr lang="it-IT" sz="1600" b="0" i="0" u="none" strike="noStrike" cap="none">
                <a:solidFill>
                  <a:srgbClr val="58B9EC"/>
                </a:solidFill>
                <a:latin typeface="Consolas"/>
                <a:ea typeface="Consolas"/>
                <a:cs typeface="Consolas"/>
                <a:sym typeface="Consolas"/>
              </a:rPr>
              <a:t>b </a:t>
            </a:r>
            <a:r>
              <a:rPr lang="it-IT" sz="1600" b="0" i="0" u="none" strike="noStrike" cap="none">
                <a:solidFill>
                  <a:schemeClr val="lt1"/>
                </a:solidFill>
                <a:latin typeface="Consolas"/>
                <a:ea typeface="Consolas"/>
                <a:cs typeface="Consolas"/>
                <a:sym typeface="Consolas"/>
              </a:rPr>
              <a:t>as string).</a:t>
            </a:r>
            <a:r>
              <a:rPr lang="it-IT" sz="1600" b="0" i="0" u="none" strike="noStrike" cap="none">
                <a:solidFill>
                  <a:srgbClr val="E06C75"/>
                </a:solidFill>
                <a:latin typeface="Consolas"/>
                <a:ea typeface="Consolas"/>
                <a:cs typeface="Consolas"/>
                <a:sym typeface="Consolas"/>
              </a:rPr>
              <a:t>length</a:t>
            </a:r>
            <a:r>
              <a:rPr lang="it-IT" sz="1600" b="0" i="0" u="none" strike="noStrike" cap="none">
                <a:solidFill>
                  <a:schemeClr val="lt1"/>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600"/>
              <a:buFont typeface="Arial"/>
              <a:buNone/>
            </a:pPr>
            <a:r>
              <a:rPr lang="it-IT" sz="1600" b="0" i="0" u="none" strike="noStrike" cap="none">
                <a:solidFill>
                  <a:srgbClr val="58B9EC"/>
                </a:solidFill>
                <a:latin typeface="Consolas"/>
                <a:ea typeface="Consolas"/>
                <a:cs typeface="Consolas"/>
                <a:sym typeface="Consolas"/>
              </a:rPr>
              <a:t>console</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7BC65A"/>
                </a:solidFill>
                <a:latin typeface="Consolas"/>
                <a:ea typeface="Consolas"/>
                <a:cs typeface="Consolas"/>
                <a:sym typeface="Consolas"/>
              </a:rPr>
              <a:t>log</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58B9EC"/>
                </a:solidFill>
                <a:latin typeface="Consolas"/>
                <a:ea typeface="Consolas"/>
                <a:cs typeface="Consolas"/>
                <a:sym typeface="Consolas"/>
              </a:rPr>
              <a:t>a</a:t>
            </a:r>
            <a:r>
              <a:rPr lang="it-IT" sz="1600" b="0" i="0" u="none" strike="noStrike" cap="none">
                <a:solidFill>
                  <a:schemeClr val="lt1"/>
                </a:solidFill>
                <a:latin typeface="Consolas"/>
                <a:ea typeface="Consolas"/>
                <a:cs typeface="Consolas"/>
                <a:sym typeface="Consolas"/>
              </a:rPr>
              <a:t>)</a:t>
            </a:r>
            <a:endParaRPr sz="1600" b="0" i="0" u="none" strike="noStrike" cap="none">
              <a:solidFill>
                <a:srgbClr val="9BC6CE"/>
              </a:solidFill>
              <a:latin typeface="Consolas"/>
              <a:ea typeface="Consolas"/>
              <a:cs typeface="Consolas"/>
              <a:sym typeface="Consolas"/>
            </a:endParaRPr>
          </a:p>
        </p:txBody>
      </p:sp>
      <p:sp>
        <p:nvSpPr>
          <p:cNvPr id="381" name="Google Shape;381;p24"/>
          <p:cNvSpPr txBox="1"/>
          <p:nvPr/>
        </p:nvSpPr>
        <p:spPr>
          <a:xfrm>
            <a:off x="631959" y="4910268"/>
            <a:ext cx="7815304" cy="738664"/>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it-IT" sz="1400" b="0" i="0" u="none" strike="noStrike" cap="none">
                <a:solidFill>
                  <a:srgbClr val="FFFFFF"/>
                </a:solidFill>
                <a:latin typeface="Consolas"/>
                <a:ea typeface="Consolas"/>
                <a:cs typeface="Consolas"/>
                <a:sym typeface="Consolas"/>
              </a:rPr>
              <a:t>Conversion of type 'number' to type 'string' may be a mistake because neither type sufficiently overlaps with the other. If this was intentional, convert the expression to 'unknown' first.</a:t>
            </a:r>
            <a:endParaRPr sz="1400" b="0" i="0" u="none" strike="noStrike" cap="none">
              <a:solidFill>
                <a:srgbClr val="000000"/>
              </a:solidFill>
              <a:latin typeface="Arial"/>
              <a:ea typeface="Arial"/>
              <a:cs typeface="Arial"/>
              <a:sym typeface="Arial"/>
            </a:endParaRPr>
          </a:p>
        </p:txBody>
      </p:sp>
      <p:sp>
        <p:nvSpPr>
          <p:cNvPr id="382" name="Google Shape;382;p24"/>
          <p:cNvSpPr txBox="1"/>
          <p:nvPr/>
        </p:nvSpPr>
        <p:spPr>
          <a:xfrm>
            <a:off x="639163" y="5722527"/>
            <a:ext cx="7808100" cy="460800"/>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r>
              <a:rPr lang="it-IT" sz="1600" b="0" i="0" u="none" strike="noStrike" cap="none">
                <a:solidFill>
                  <a:schemeClr val="lt1"/>
                </a:solidFill>
                <a:latin typeface="Consolas"/>
                <a:ea typeface="Consolas"/>
                <a:cs typeface="Consolas"/>
                <a:sym typeface="Consolas"/>
              </a:rPr>
              <a:t>let </a:t>
            </a:r>
            <a:r>
              <a:rPr lang="it-IT" sz="1600" b="0" i="0" u="none" strike="noStrike" cap="none">
                <a:solidFill>
                  <a:srgbClr val="58B9EC"/>
                </a:solidFill>
                <a:latin typeface="Consolas"/>
                <a:ea typeface="Consolas"/>
                <a:cs typeface="Consolas"/>
                <a:sym typeface="Consolas"/>
              </a:rPr>
              <a:t>a</a:t>
            </a:r>
            <a:r>
              <a:rPr lang="it-IT" sz="1600" b="0" i="0" u="none" strike="noStrike" cap="none">
                <a:solidFill>
                  <a:schemeClr val="lt1"/>
                </a:solidFill>
                <a:latin typeface="Consolas"/>
                <a:ea typeface="Consolas"/>
                <a:cs typeface="Consolas"/>
                <a:sym typeface="Consolas"/>
              </a:rPr>
              <a:t>: number = (</a:t>
            </a:r>
            <a:r>
              <a:rPr lang="it-IT" sz="1600" b="0" i="0" u="none" strike="noStrike" cap="none">
                <a:solidFill>
                  <a:srgbClr val="58B9EC"/>
                </a:solidFill>
                <a:latin typeface="Consolas"/>
                <a:ea typeface="Consolas"/>
                <a:cs typeface="Consolas"/>
                <a:sym typeface="Consolas"/>
              </a:rPr>
              <a:t>b </a:t>
            </a:r>
            <a:r>
              <a:rPr lang="it-IT" sz="1600" b="0" i="0" u="none" strike="noStrike" cap="none">
                <a:solidFill>
                  <a:schemeClr val="lt1"/>
                </a:solidFill>
                <a:latin typeface="Consolas"/>
                <a:ea typeface="Consolas"/>
                <a:cs typeface="Consolas"/>
                <a:sym typeface="Consolas"/>
              </a:rPr>
              <a:t>as unknown as string).</a:t>
            </a:r>
            <a:r>
              <a:rPr lang="it-IT" sz="1600" b="0" i="0" u="none" strike="noStrike" cap="none">
                <a:solidFill>
                  <a:srgbClr val="E06C75"/>
                </a:solidFill>
                <a:latin typeface="Consolas"/>
                <a:ea typeface="Consolas"/>
                <a:cs typeface="Consolas"/>
                <a:sym typeface="Consolas"/>
              </a:rPr>
              <a:t>length</a:t>
            </a:r>
            <a:r>
              <a:rPr lang="it-IT" sz="1600" b="0" i="0" u="none" strike="noStrike" cap="none">
                <a:solidFill>
                  <a:schemeClr val="lt1"/>
                </a:solidFill>
                <a:latin typeface="Consolas"/>
                <a:ea typeface="Consolas"/>
                <a:cs typeface="Consolas"/>
                <a:sym typeface="Consolas"/>
              </a:rPr>
              <a:t>; </a:t>
            </a:r>
            <a:endParaRPr sz="1600" b="0" i="0" u="none" strike="noStrike" cap="none">
              <a:solidFill>
                <a:srgbClr val="9FC3E3"/>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g285d64a77b3_0_0"/>
          <p:cNvSpPr txBox="1">
            <a:spLocks noGrp="1"/>
          </p:cNvSpPr>
          <p:nvPr>
            <p:ph type="sldNum" idx="12"/>
          </p:nvPr>
        </p:nvSpPr>
        <p:spPr>
          <a:xfrm>
            <a:off x="8472458" y="6358007"/>
            <a:ext cx="548700" cy="5250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chemeClr val="lt1"/>
              </a:buClr>
              <a:buSzPts val="1000"/>
              <a:buFont typeface="Arial"/>
              <a:buNone/>
            </a:pPr>
            <a:fld id="{00000000-1234-1234-1234-123412341234}" type="slidenum">
              <a:rPr lang="it-IT"/>
              <a:t>39</a:t>
            </a:fld>
            <a:endParaRPr/>
          </a:p>
        </p:txBody>
      </p:sp>
      <p:sp>
        <p:nvSpPr>
          <p:cNvPr id="389" name="Google Shape;389;g285d64a77b3_0_0"/>
          <p:cNvSpPr txBox="1">
            <a:spLocks noGrp="1"/>
          </p:cNvSpPr>
          <p:nvPr>
            <p:ph type="title"/>
          </p:nvPr>
        </p:nvSpPr>
        <p:spPr>
          <a:xfrm>
            <a:off x="311700" y="186184"/>
            <a:ext cx="8520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it-IT"/>
              <a:t>Conversioni di tipo</a:t>
            </a:r>
            <a:endParaRPr/>
          </a:p>
        </p:txBody>
      </p:sp>
      <p:sp>
        <p:nvSpPr>
          <p:cNvPr id="390" name="Google Shape;390;g285d64a77b3_0_0"/>
          <p:cNvSpPr txBox="1">
            <a:spLocks noGrp="1"/>
          </p:cNvSpPr>
          <p:nvPr>
            <p:ph type="body" idx="1"/>
          </p:nvPr>
        </p:nvSpPr>
        <p:spPr>
          <a:xfrm>
            <a:off x="311150" y="1658938"/>
            <a:ext cx="8521800" cy="4524300"/>
          </a:xfrm>
          <a:prstGeom prst="rect">
            <a:avLst/>
          </a:prstGeom>
        </p:spPr>
        <p:txBody>
          <a:bodyPr spcFirstLastPara="1" wrap="square" lIns="91425" tIns="45700" rIns="91425" bIns="45700" anchor="t" anchorCtr="0">
            <a:normAutofit/>
          </a:bodyPr>
          <a:lstStyle/>
          <a:p>
            <a:pPr marL="457200" lvl="0" indent="-381000" algn="l" rtl="0">
              <a:spcBef>
                <a:spcPts val="0"/>
              </a:spcBef>
              <a:spcAft>
                <a:spcPts val="0"/>
              </a:spcAft>
              <a:buSzPts val="2400"/>
              <a:buChar char="•"/>
            </a:pPr>
            <a:r>
              <a:rPr lang="it-IT" sz="2200">
                <a:solidFill>
                  <a:schemeClr val="dk1"/>
                </a:solidFill>
              </a:rPr>
              <a:t>Le funzioni di conversione String(), Number(), parseInt(), parseFloat(), Boolean()... permettono di convertire un valore in un altro tipo e di assegnarlo a una nuova variabile</a:t>
            </a:r>
            <a:endParaRPr/>
          </a:p>
          <a:p>
            <a:pPr marL="914400" lvl="1" indent="-323850" algn="l" rtl="0">
              <a:spcBef>
                <a:spcPts val="0"/>
              </a:spcBef>
              <a:spcAft>
                <a:spcPts val="0"/>
              </a:spcAft>
              <a:buSzPts val="1500"/>
              <a:buChar char="o"/>
            </a:pPr>
            <a:r>
              <a:rPr lang="it-IT"/>
              <a:t>Non è possibile riassegnare il valore convertito alla variabile stessa poiché la funzione di conversione non modifica il tipo della variabile passata</a:t>
            </a:r>
            <a:endParaRPr/>
          </a:p>
        </p:txBody>
      </p:sp>
      <p:sp>
        <p:nvSpPr>
          <p:cNvPr id="391" name="Google Shape;391;g285d64a77b3_0_0"/>
          <p:cNvSpPr txBox="1"/>
          <p:nvPr/>
        </p:nvSpPr>
        <p:spPr>
          <a:xfrm>
            <a:off x="667950" y="3819001"/>
            <a:ext cx="7808100" cy="1325700"/>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it-IT" sz="1600" b="0" i="0" u="none" strike="noStrike" cap="none">
                <a:solidFill>
                  <a:schemeClr val="lt1"/>
                </a:solidFill>
                <a:latin typeface="Consolas"/>
                <a:ea typeface="Consolas"/>
                <a:cs typeface="Consolas"/>
                <a:sym typeface="Consolas"/>
              </a:rPr>
              <a:t>let </a:t>
            </a:r>
            <a:r>
              <a:rPr lang="it-IT" sz="1600" b="0" i="0" u="none" strike="noStrike" cap="none">
                <a:solidFill>
                  <a:srgbClr val="58B9EC"/>
                </a:solidFill>
                <a:latin typeface="Consolas"/>
                <a:ea typeface="Consolas"/>
                <a:cs typeface="Consolas"/>
                <a:sym typeface="Consolas"/>
              </a:rPr>
              <a:t>cod</a:t>
            </a:r>
            <a:r>
              <a:rPr lang="it-IT" sz="1600" b="0" i="0" u="none" strike="noStrike" cap="none">
                <a:solidFill>
                  <a:schemeClr val="lt1"/>
                </a:solidFill>
                <a:latin typeface="Consolas"/>
                <a:ea typeface="Consolas"/>
                <a:cs typeface="Consolas"/>
                <a:sym typeface="Consolas"/>
              </a:rPr>
              <a:t>: number = </a:t>
            </a:r>
            <a:r>
              <a:rPr lang="it-IT" sz="1600" b="0" i="0" u="none" strike="noStrike" cap="none">
                <a:solidFill>
                  <a:srgbClr val="B48AE3"/>
                </a:solidFill>
                <a:latin typeface="Consolas"/>
                <a:ea typeface="Consolas"/>
                <a:cs typeface="Consolas"/>
                <a:sym typeface="Consolas"/>
              </a:rPr>
              <a:t>1</a:t>
            </a:r>
            <a:r>
              <a:rPr lang="it-IT" sz="1600" b="0" i="0" u="none" strike="noStrike" cap="none">
                <a:solidFill>
                  <a:schemeClr val="lt1"/>
                </a:solidFill>
                <a:latin typeface="Consolas"/>
                <a:ea typeface="Consolas"/>
                <a:cs typeface="Consolas"/>
                <a:sym typeface="Consolas"/>
              </a:rPr>
              <a:t>;</a:t>
            </a:r>
            <a:br>
              <a:rPr lang="it-IT" sz="1600" b="0" i="0" u="none" strike="noStrike" cap="none">
                <a:solidFill>
                  <a:schemeClr val="lt1"/>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let </a:t>
            </a:r>
            <a:r>
              <a:rPr lang="it-IT" sz="1600" b="0" i="0" u="none" strike="noStrike" cap="none">
                <a:solidFill>
                  <a:srgbClr val="58B9EC"/>
                </a:solidFill>
                <a:latin typeface="Consolas"/>
                <a:ea typeface="Consolas"/>
                <a:cs typeface="Consolas"/>
                <a:sym typeface="Consolas"/>
              </a:rPr>
              <a:t>a</a:t>
            </a:r>
            <a:r>
              <a:rPr lang="it-IT" sz="1600" b="0" i="0" u="none" strike="noStrike" cap="none">
                <a:solidFill>
                  <a:schemeClr val="lt1"/>
                </a:solidFill>
                <a:latin typeface="Consolas"/>
                <a:ea typeface="Consolas"/>
                <a:cs typeface="Consolas"/>
                <a:sym typeface="Consolas"/>
              </a:rPr>
              <a:t>: string = </a:t>
            </a:r>
            <a:r>
              <a:rPr lang="it-IT" sz="1600" b="0" i="0" u="none" strike="noStrike" cap="none">
                <a:solidFill>
                  <a:srgbClr val="7BC65A"/>
                </a:solidFill>
                <a:latin typeface="Consolas"/>
                <a:ea typeface="Consolas"/>
                <a:cs typeface="Consolas"/>
                <a:sym typeface="Consolas"/>
              </a:rPr>
              <a:t>String</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58B9EC"/>
                </a:solidFill>
                <a:latin typeface="Consolas"/>
                <a:ea typeface="Consolas"/>
                <a:cs typeface="Consolas"/>
                <a:sym typeface="Consolas"/>
              </a:rPr>
              <a:t>cod</a:t>
            </a:r>
            <a:r>
              <a:rPr lang="it-IT" sz="1600" b="0" i="0" u="none" strike="noStrike" cap="none">
                <a:solidFill>
                  <a:schemeClr val="lt1"/>
                </a:solidFill>
                <a:latin typeface="Consolas"/>
                <a:ea typeface="Consolas"/>
                <a:cs typeface="Consolas"/>
                <a:sym typeface="Consolas"/>
              </a:rPr>
              <a:t>);</a:t>
            </a:r>
            <a:br>
              <a:rPr lang="it-IT" sz="1600" b="0" i="0" u="none" strike="noStrike" cap="none">
                <a:solidFill>
                  <a:schemeClr val="lt1"/>
                </a:solidFill>
                <a:latin typeface="Consolas"/>
                <a:ea typeface="Consolas"/>
                <a:cs typeface="Consolas"/>
                <a:sym typeface="Consolas"/>
              </a:rPr>
            </a:br>
            <a:r>
              <a:rPr lang="it-IT" sz="1600" b="0" i="0" u="none" strike="noStrike" cap="none">
                <a:solidFill>
                  <a:srgbClr val="58B9EC"/>
                </a:solidFill>
                <a:latin typeface="Consolas"/>
                <a:ea typeface="Consolas"/>
                <a:cs typeface="Consolas"/>
                <a:sym typeface="Consolas"/>
              </a:rPr>
              <a:t>console</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7BC65A"/>
                </a:solidFill>
                <a:latin typeface="Consolas"/>
                <a:ea typeface="Consolas"/>
                <a:cs typeface="Consolas"/>
                <a:sym typeface="Consolas"/>
              </a:rPr>
              <a:t>log</a:t>
            </a:r>
            <a:r>
              <a:rPr lang="it-IT" sz="1600" b="0" i="0" u="none" strike="noStrike" cap="none">
                <a:solidFill>
                  <a:schemeClr val="lt1"/>
                </a:solidFill>
                <a:latin typeface="Consolas"/>
                <a:ea typeface="Consolas"/>
                <a:cs typeface="Consolas"/>
                <a:sym typeface="Consolas"/>
              </a:rPr>
              <a:t>(typeof </a:t>
            </a:r>
            <a:r>
              <a:rPr lang="it-IT" sz="1600" b="0" i="0" u="none" strike="noStrike" cap="none">
                <a:solidFill>
                  <a:srgbClr val="58B9EC"/>
                </a:solidFill>
                <a:latin typeface="Consolas"/>
                <a:ea typeface="Consolas"/>
                <a:cs typeface="Consolas"/>
                <a:sym typeface="Consolas"/>
              </a:rPr>
              <a:t>cod</a:t>
            </a:r>
            <a:r>
              <a:rPr lang="it-IT" sz="1600" b="0" i="0" u="none" strike="noStrike" cap="none">
                <a:solidFill>
                  <a:schemeClr val="lt1"/>
                </a:solidFill>
                <a:latin typeface="Consolas"/>
                <a:ea typeface="Consolas"/>
                <a:cs typeface="Consolas"/>
                <a:sym typeface="Consolas"/>
              </a:rPr>
              <a:t>);</a:t>
            </a:r>
            <a:br>
              <a:rPr lang="it-IT" sz="1600" b="0" i="0" u="none" strike="noStrike" cap="none">
                <a:solidFill>
                  <a:schemeClr val="lt1"/>
                </a:solidFill>
                <a:latin typeface="Consolas"/>
                <a:ea typeface="Consolas"/>
                <a:cs typeface="Consolas"/>
                <a:sym typeface="Consolas"/>
              </a:rPr>
            </a:br>
            <a:r>
              <a:rPr lang="it-IT" sz="1600" b="0" i="0" u="none" strike="noStrike" cap="none">
                <a:solidFill>
                  <a:srgbClr val="58B9EC"/>
                </a:solidFill>
                <a:latin typeface="Consolas"/>
                <a:ea typeface="Consolas"/>
                <a:cs typeface="Consolas"/>
                <a:sym typeface="Consolas"/>
              </a:rPr>
              <a:t>console</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7BC65A"/>
                </a:solidFill>
                <a:latin typeface="Consolas"/>
                <a:ea typeface="Consolas"/>
                <a:cs typeface="Consolas"/>
                <a:sym typeface="Consolas"/>
              </a:rPr>
              <a:t>log</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58B9EC"/>
                </a:solidFill>
                <a:latin typeface="Consolas"/>
                <a:ea typeface="Consolas"/>
                <a:cs typeface="Consolas"/>
                <a:sym typeface="Consolas"/>
              </a:rPr>
              <a:t>cod</a:t>
            </a:r>
            <a:r>
              <a:rPr lang="it-IT" sz="1600" b="0" i="0" u="none" strike="noStrike" cap="none">
                <a:solidFill>
                  <a:schemeClr val="lt1"/>
                </a:solidFill>
                <a:latin typeface="Consolas"/>
                <a:ea typeface="Consolas"/>
                <a:cs typeface="Consolas"/>
                <a:sym typeface="Consolas"/>
              </a:rPr>
              <a:t>);</a:t>
            </a:r>
            <a:br>
              <a:rPr lang="it-IT" sz="1600" b="0" i="0" u="none" strike="noStrike" cap="none">
                <a:solidFill>
                  <a:schemeClr val="lt1"/>
                </a:solidFill>
                <a:latin typeface="Consolas"/>
                <a:ea typeface="Consolas"/>
                <a:cs typeface="Consolas"/>
                <a:sym typeface="Consolas"/>
              </a:rPr>
            </a:br>
            <a:r>
              <a:rPr lang="it-IT" sz="1600" b="0" i="0" u="none" strike="noStrike" cap="none">
                <a:solidFill>
                  <a:srgbClr val="58B9EC"/>
                </a:solidFill>
                <a:latin typeface="Consolas"/>
                <a:ea typeface="Consolas"/>
                <a:cs typeface="Consolas"/>
                <a:sym typeface="Consolas"/>
              </a:rPr>
              <a:t>console</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7BC65A"/>
                </a:solidFill>
                <a:latin typeface="Consolas"/>
                <a:ea typeface="Consolas"/>
                <a:cs typeface="Consolas"/>
                <a:sym typeface="Consolas"/>
              </a:rPr>
              <a:t>log</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58B9EC"/>
                </a:solidFill>
                <a:latin typeface="Consolas"/>
                <a:ea typeface="Consolas"/>
                <a:cs typeface="Consolas"/>
                <a:sym typeface="Consolas"/>
              </a:rPr>
              <a:t>a</a:t>
            </a:r>
            <a:r>
              <a:rPr lang="it-IT" sz="1600" b="0" i="0" u="none" strike="noStrike" cap="none">
                <a:solidFill>
                  <a:schemeClr val="lt1"/>
                </a:solidFill>
                <a:latin typeface="Consolas"/>
                <a:ea typeface="Consolas"/>
                <a:cs typeface="Consolas"/>
                <a:sym typeface="Consolas"/>
              </a:rPr>
              <a:t>)</a:t>
            </a:r>
            <a:br>
              <a:rPr lang="it-IT" sz="1600" b="0" i="0" u="none" strike="noStrike" cap="none">
                <a:solidFill>
                  <a:schemeClr val="lt1"/>
                </a:solidFill>
                <a:latin typeface="Consolas"/>
                <a:ea typeface="Consolas"/>
                <a:cs typeface="Consolas"/>
                <a:sym typeface="Consolas"/>
              </a:rPr>
            </a:br>
            <a:endParaRPr sz="1600" b="0" i="0" u="none" strike="noStrike" cap="none">
              <a:solidFill>
                <a:srgbClr val="9BC6CE"/>
              </a:solidFill>
              <a:latin typeface="Consolas"/>
              <a:ea typeface="Consolas"/>
              <a:cs typeface="Consolas"/>
              <a:sym typeface="Consolas"/>
            </a:endParaRPr>
          </a:p>
        </p:txBody>
      </p:sp>
      <p:sp>
        <p:nvSpPr>
          <p:cNvPr id="392" name="Google Shape;392;g285d64a77b3_0_0"/>
          <p:cNvSpPr txBox="1"/>
          <p:nvPr/>
        </p:nvSpPr>
        <p:spPr>
          <a:xfrm>
            <a:off x="664350" y="5258414"/>
            <a:ext cx="7815300" cy="831000"/>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it-IT" sz="1600" b="0" i="0" u="none" strike="noStrike" cap="none">
                <a:solidFill>
                  <a:srgbClr val="FFFFFF"/>
                </a:solidFill>
                <a:latin typeface="Consolas"/>
                <a:ea typeface="Consolas"/>
                <a:cs typeface="Consolas"/>
                <a:sym typeface="Consolas"/>
              </a:rPr>
              <a:t>number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it-IT" sz="1600" b="0" i="0" u="none" strike="noStrike" cap="none">
                <a:solidFill>
                  <a:schemeClr val="lt1"/>
                </a:solidFill>
                <a:latin typeface="Consolas"/>
                <a:ea typeface="Consolas"/>
                <a:cs typeface="Consolas"/>
                <a:sym typeface="Consolas"/>
              </a:rPr>
              <a:t>1</a:t>
            </a:r>
            <a:endParaRPr sz="1600" b="0" i="0" u="none" strike="noStrike" cap="none">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600"/>
              <a:buFont typeface="Arial"/>
              <a:buNone/>
            </a:pPr>
            <a:r>
              <a:rPr lang="it-IT" sz="1600" b="0" i="0" u="none" strike="noStrike" cap="none">
                <a:solidFill>
                  <a:schemeClr val="lt1"/>
                </a:solidFill>
                <a:latin typeface="Consolas"/>
                <a:ea typeface="Consolas"/>
                <a:cs typeface="Consolas"/>
                <a:sym typeface="Consolas"/>
              </a:rPr>
              <a:t>"1"</a:t>
            </a:r>
            <a:endParaRPr sz="1600" b="0" i="0" u="none" strike="noStrike" cap="none">
              <a:solidFill>
                <a:schemeClr val="lt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7"/>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4</a:t>
            </a:fld>
            <a:endParaRPr/>
          </a:p>
        </p:txBody>
      </p:sp>
      <p:sp>
        <p:nvSpPr>
          <p:cNvPr id="66" name="Google Shape;66;p7"/>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Chiave/valore</a:t>
            </a:r>
            <a:endParaRPr/>
          </a:p>
        </p:txBody>
      </p:sp>
      <p:sp>
        <p:nvSpPr>
          <p:cNvPr id="67" name="Google Shape;67;p7"/>
          <p:cNvSpPr txBox="1">
            <a:spLocks noGrp="1"/>
          </p:cNvSpPr>
          <p:nvPr>
            <p:ph type="body" idx="1"/>
          </p:nvPr>
        </p:nvSpPr>
        <p:spPr>
          <a:xfrm>
            <a:off x="311150" y="1658938"/>
            <a:ext cx="8521700" cy="4524375"/>
          </a:xfrm>
          <a:prstGeom prst="rect">
            <a:avLst/>
          </a:prstGeom>
          <a:noFill/>
          <a:ln>
            <a:noFill/>
          </a:ln>
        </p:spPr>
        <p:txBody>
          <a:bodyPr spcFirstLastPara="1" wrap="square" lIns="91425" tIns="45700" rIns="91425" bIns="45700" anchor="t" anchorCtr="0">
            <a:normAutofit/>
          </a:bodyPr>
          <a:lstStyle/>
          <a:p>
            <a:pPr marL="269875" lvl="0" indent="-269875" algn="l" rtl="0">
              <a:lnSpc>
                <a:spcPct val="100000"/>
              </a:lnSpc>
              <a:spcBef>
                <a:spcPts val="0"/>
              </a:spcBef>
              <a:spcAft>
                <a:spcPts val="0"/>
              </a:spcAft>
              <a:buSzPts val="2400"/>
              <a:buChar char="•"/>
            </a:pPr>
            <a:r>
              <a:rPr lang="it-IT"/>
              <a:t>A differenza di quanto accade in altri linguaggi di programmazione, se un oggetto contiene una coppia chiave/valore essa è accessibile a chiunque conosca l'oggetto:</a:t>
            </a:r>
            <a:endParaRPr/>
          </a:p>
          <a:p>
            <a:pPr marL="541337" lvl="1" indent="-206375" algn="l" rtl="0">
              <a:lnSpc>
                <a:spcPct val="100000"/>
              </a:lnSpc>
              <a:spcBef>
                <a:spcPts val="600"/>
              </a:spcBef>
              <a:spcAft>
                <a:spcPts val="0"/>
              </a:spcAft>
              <a:buSzPts val="1500"/>
              <a:buChar char="o"/>
            </a:pPr>
            <a:r>
              <a:rPr lang="it-IT"/>
              <a:t>Di base non esiste una suddivisione tra campi "pubblici" e campi "privati"</a:t>
            </a:r>
            <a:endParaRPr/>
          </a:p>
          <a:p>
            <a:pPr marL="269875" lvl="0" indent="-269875" algn="l" rtl="0">
              <a:lnSpc>
                <a:spcPct val="100000"/>
              </a:lnSpc>
              <a:spcBef>
                <a:spcPts val="600"/>
              </a:spcBef>
              <a:spcAft>
                <a:spcPts val="0"/>
              </a:spcAft>
              <a:buClr>
                <a:schemeClr val="dk1"/>
              </a:buClr>
              <a:buSzPts val="2400"/>
              <a:buChar char="•"/>
            </a:pPr>
            <a:r>
              <a:rPr lang="it-IT">
                <a:solidFill>
                  <a:schemeClr val="dk1"/>
                </a:solidFill>
              </a:rPr>
              <a:t>Per indicare quali sono le possibili coppie chiave/valore contenute in un oggetto, ci sono tre alternative:</a:t>
            </a:r>
            <a:endParaRPr>
              <a:solidFill>
                <a:schemeClr val="dk1"/>
              </a:solidFill>
            </a:endParaRPr>
          </a:p>
          <a:p>
            <a:pPr marL="541337" lvl="1" indent="-206375" algn="l" rtl="0">
              <a:lnSpc>
                <a:spcPct val="100000"/>
              </a:lnSpc>
              <a:spcBef>
                <a:spcPts val="600"/>
              </a:spcBef>
              <a:spcAft>
                <a:spcPts val="0"/>
              </a:spcAft>
              <a:buClr>
                <a:schemeClr val="dk1"/>
              </a:buClr>
              <a:buSzPts val="1500"/>
              <a:buChar char="o"/>
            </a:pPr>
            <a:r>
              <a:rPr lang="it-IT">
                <a:solidFill>
                  <a:schemeClr val="dk1"/>
                </a:solidFill>
              </a:rPr>
              <a:t>Aggiungere un'</a:t>
            </a:r>
            <a:r>
              <a:rPr lang="it-IT">
                <a:solidFill>
                  <a:srgbClr val="1E5F9F"/>
                </a:solidFill>
              </a:rPr>
              <a:t>annotazione di tipo</a:t>
            </a:r>
            <a:r>
              <a:rPr lang="it-IT">
                <a:solidFill>
                  <a:schemeClr val="dk1"/>
                </a:solidFill>
              </a:rPr>
              <a:t> sulla variabile</a:t>
            </a:r>
            <a:endParaRPr>
              <a:solidFill>
                <a:schemeClr val="dk1"/>
              </a:solidFill>
            </a:endParaRPr>
          </a:p>
          <a:p>
            <a:pPr marL="541337" lvl="1" indent="-206375" algn="l" rtl="0">
              <a:lnSpc>
                <a:spcPct val="100000"/>
              </a:lnSpc>
              <a:spcBef>
                <a:spcPts val="600"/>
              </a:spcBef>
              <a:spcAft>
                <a:spcPts val="0"/>
              </a:spcAft>
              <a:buClr>
                <a:schemeClr val="dk1"/>
              </a:buClr>
              <a:buSzPts val="1500"/>
              <a:buChar char="o"/>
            </a:pPr>
            <a:r>
              <a:rPr lang="it-IT">
                <a:solidFill>
                  <a:schemeClr val="dk1"/>
                </a:solidFill>
              </a:rPr>
              <a:t>Definire un'</a:t>
            </a:r>
            <a:r>
              <a:rPr lang="it-IT">
                <a:solidFill>
                  <a:srgbClr val="1E5F9F"/>
                </a:solidFill>
              </a:rPr>
              <a:t>interfaccia</a:t>
            </a:r>
            <a:endParaRPr>
              <a:solidFill>
                <a:srgbClr val="0070C0"/>
              </a:solidFill>
            </a:endParaRPr>
          </a:p>
          <a:p>
            <a:pPr marL="541337" lvl="1" indent="-206375" algn="l" rtl="0">
              <a:lnSpc>
                <a:spcPct val="100000"/>
              </a:lnSpc>
              <a:spcBef>
                <a:spcPts val="600"/>
              </a:spcBef>
              <a:spcAft>
                <a:spcPts val="0"/>
              </a:spcAft>
              <a:buClr>
                <a:schemeClr val="dk1"/>
              </a:buClr>
              <a:buSzPts val="1500"/>
              <a:buChar char="o"/>
            </a:pPr>
            <a:r>
              <a:rPr lang="it-IT">
                <a:solidFill>
                  <a:schemeClr val="dk1"/>
                </a:solidFill>
              </a:rPr>
              <a:t>Definire un </a:t>
            </a:r>
            <a:r>
              <a:rPr lang="it-IT">
                <a:solidFill>
                  <a:srgbClr val="1E5F9F"/>
                </a:solidFill>
              </a:rPr>
              <a:t>alias di tipo</a:t>
            </a:r>
            <a:endParaRPr/>
          </a:p>
          <a:p>
            <a:pPr marL="541338" lvl="1" indent="-111125" algn="l" rtl="0">
              <a:lnSpc>
                <a:spcPct val="100000"/>
              </a:lnSpc>
              <a:spcBef>
                <a:spcPts val="600"/>
              </a:spcBef>
              <a:spcAft>
                <a:spcPts val="0"/>
              </a:spcAft>
              <a:buSzPts val="1500"/>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26"/>
          <p:cNvSpPr txBox="1">
            <a:spLocks noGrp="1"/>
          </p:cNvSpPr>
          <p:nvPr>
            <p:ph type="ctrTitle"/>
          </p:nvPr>
        </p:nvSpPr>
        <p:spPr>
          <a:xfrm>
            <a:off x="868680" y="2527026"/>
            <a:ext cx="7406640" cy="1472184"/>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SzPts val="1400"/>
              <a:buNone/>
            </a:pPr>
            <a:r>
              <a:rPr lang="it-IT"/>
              <a:t>Array</a:t>
            </a:r>
            <a:endParaRPr/>
          </a:p>
        </p:txBody>
      </p:sp>
      <p:sp>
        <p:nvSpPr>
          <p:cNvPr id="399" name="Google Shape;399;p26"/>
          <p:cNvSpPr txBox="1">
            <a:spLocks noGrp="1"/>
          </p:cNvSpPr>
          <p:nvPr>
            <p:ph type="subTitle" idx="1"/>
          </p:nvPr>
        </p:nvSpPr>
        <p:spPr>
          <a:xfrm>
            <a:off x="868680" y="4562856"/>
            <a:ext cx="7406640" cy="722376"/>
          </a:xfrm>
          <a:prstGeom prst="rect">
            <a:avLst/>
          </a:prstGeom>
          <a:noFill/>
          <a:ln>
            <a:noFill/>
          </a:ln>
        </p:spPr>
        <p:txBody>
          <a:bodyPr spcFirstLastPara="1" wrap="square" lIns="91425" tIns="0" rIns="91425" bIns="45700" anchor="t" anchorCtr="0">
            <a:normAutofit/>
          </a:bodyPr>
          <a:lstStyle/>
          <a:p>
            <a:pPr marL="27432" lvl="0" indent="0" algn="ctr" rtl="0">
              <a:lnSpc>
                <a:spcPct val="100000"/>
              </a:lnSpc>
              <a:spcBef>
                <a:spcPts val="0"/>
              </a:spcBef>
              <a:spcAft>
                <a:spcPts val="0"/>
              </a:spcAft>
              <a:buSzPts val="2600"/>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27"/>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41</a:t>
            </a:fld>
            <a:endParaRPr/>
          </a:p>
        </p:txBody>
      </p:sp>
      <p:sp>
        <p:nvSpPr>
          <p:cNvPr id="406" name="Google Shape;406;p27"/>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Array</a:t>
            </a:r>
            <a:endParaRPr/>
          </a:p>
        </p:txBody>
      </p:sp>
      <p:sp>
        <p:nvSpPr>
          <p:cNvPr id="407" name="Google Shape;407;p27"/>
          <p:cNvSpPr txBox="1">
            <a:spLocks noGrp="1"/>
          </p:cNvSpPr>
          <p:nvPr>
            <p:ph type="body" idx="1"/>
          </p:nvPr>
        </p:nvSpPr>
        <p:spPr>
          <a:xfrm>
            <a:off x="311150" y="1658938"/>
            <a:ext cx="8521700" cy="4524375"/>
          </a:xfrm>
          <a:prstGeom prst="rect">
            <a:avLst/>
          </a:prstGeom>
          <a:noFill/>
          <a:ln>
            <a:noFill/>
          </a:ln>
        </p:spPr>
        <p:txBody>
          <a:bodyPr spcFirstLastPara="1" wrap="square" lIns="91425" tIns="45700" rIns="91425" bIns="45700" anchor="t" anchorCtr="0">
            <a:normAutofit/>
          </a:bodyPr>
          <a:lstStyle/>
          <a:p>
            <a:pPr marL="269875" lvl="0" indent="-269875" algn="l" rtl="0">
              <a:lnSpc>
                <a:spcPct val="100000"/>
              </a:lnSpc>
              <a:spcBef>
                <a:spcPts val="0"/>
              </a:spcBef>
              <a:spcAft>
                <a:spcPts val="0"/>
              </a:spcAft>
              <a:buSzPts val="2400"/>
              <a:buChar char="•"/>
            </a:pPr>
            <a:r>
              <a:rPr lang="it-IT"/>
              <a:t>Gli array sono speciali tipi di oggetto che servono ad archiviare </a:t>
            </a:r>
            <a:r>
              <a:rPr lang="it-IT">
                <a:solidFill>
                  <a:srgbClr val="0070C0"/>
                </a:solidFill>
              </a:rPr>
              <a:t>raccolte ordinate </a:t>
            </a:r>
            <a:r>
              <a:rPr lang="it-IT"/>
              <a:t>di dati</a:t>
            </a:r>
            <a:endParaRPr/>
          </a:p>
          <a:p>
            <a:pPr marL="541338" lvl="1" indent="-206375" algn="l" rtl="0">
              <a:lnSpc>
                <a:spcPct val="100000"/>
              </a:lnSpc>
              <a:spcBef>
                <a:spcPts val="600"/>
              </a:spcBef>
              <a:spcAft>
                <a:spcPts val="0"/>
              </a:spcAft>
              <a:buSzPts val="1500"/>
              <a:buChar char="o"/>
            </a:pPr>
            <a:r>
              <a:rPr lang="it-IT"/>
              <a:t>Permettono l'inserimento di nuove proprietà tra quelle esistenti</a:t>
            </a:r>
            <a:endParaRPr/>
          </a:p>
          <a:p>
            <a:pPr marL="541337" lvl="1" indent="-206375" algn="l" rtl="0">
              <a:lnSpc>
                <a:spcPct val="100000"/>
              </a:lnSpc>
              <a:spcBef>
                <a:spcPts val="600"/>
              </a:spcBef>
              <a:spcAft>
                <a:spcPts val="0"/>
              </a:spcAft>
              <a:buSzPts val="1500"/>
              <a:buChar char="o"/>
            </a:pPr>
            <a:r>
              <a:rPr lang="it-IT"/>
              <a:t>Come nel caso degli oggetti semplici, esistono due modi per creare un array vuoto, ma la maggior parte delle volte viene utilizzato il secondo</a:t>
            </a:r>
            <a:endParaRPr/>
          </a:p>
          <a:p>
            <a:pPr marL="269875" marR="0" lvl="0" indent="-269875" algn="l" rtl="0">
              <a:lnSpc>
                <a:spcPct val="100000"/>
              </a:lnSpc>
              <a:spcBef>
                <a:spcPts val="0"/>
              </a:spcBef>
              <a:spcAft>
                <a:spcPts val="0"/>
              </a:spcAft>
              <a:buSzPts val="2400"/>
              <a:buChar char="•"/>
            </a:pPr>
            <a:r>
              <a:rPr lang="it-IT"/>
              <a:t>Gli array così dichiarati, sono sequenze di any  </a:t>
            </a:r>
            <a:endParaRPr/>
          </a:p>
        </p:txBody>
      </p:sp>
      <p:sp>
        <p:nvSpPr>
          <p:cNvPr id="408" name="Google Shape;408;p27"/>
          <p:cNvSpPr txBox="1"/>
          <p:nvPr/>
        </p:nvSpPr>
        <p:spPr>
          <a:xfrm>
            <a:off x="894456" y="4090064"/>
            <a:ext cx="7036114" cy="727926"/>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92D050"/>
                </a:solidFill>
                <a:latin typeface="Consolas"/>
                <a:ea typeface="Consolas"/>
                <a:cs typeface="Consolas"/>
                <a:sym typeface="Consolas"/>
              </a:rPr>
              <a:t> let </a:t>
            </a:r>
            <a:r>
              <a:rPr lang="it-IT" sz="1800" b="0" i="0" u="none" strike="noStrike" cap="none">
                <a:solidFill>
                  <a:schemeClr val="lt1"/>
                </a:solidFill>
                <a:latin typeface="Consolas"/>
                <a:ea typeface="Consolas"/>
                <a:cs typeface="Consolas"/>
                <a:sym typeface="Consolas"/>
              </a:rPr>
              <a:t>a1 = new Array()</a:t>
            </a:r>
            <a:r>
              <a:rPr lang="it-IT" sz="1800" b="0" i="0" u="none" strike="noStrike" cap="none">
                <a:solidFill>
                  <a:srgbClr val="92D050"/>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92D050"/>
                </a:solidFill>
                <a:latin typeface="Consolas"/>
                <a:ea typeface="Consolas"/>
                <a:cs typeface="Consolas"/>
                <a:sym typeface="Consolas"/>
              </a:rPr>
              <a:t> let </a:t>
            </a:r>
            <a:r>
              <a:rPr lang="it-IT" sz="1800" b="0" i="0" u="none" strike="noStrike" cap="none">
                <a:solidFill>
                  <a:schemeClr val="lt1"/>
                </a:solidFill>
                <a:latin typeface="Consolas"/>
                <a:ea typeface="Consolas"/>
                <a:cs typeface="Consolas"/>
                <a:sym typeface="Consolas"/>
              </a:rPr>
              <a:t>a2 = []</a:t>
            </a:r>
            <a:r>
              <a:rPr lang="it-IT" sz="1800" b="0" i="0" u="none" strike="noStrike" cap="none">
                <a:solidFill>
                  <a:srgbClr val="92D050"/>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g16a12308447_0_17"/>
          <p:cNvSpPr txBox="1">
            <a:spLocks noGrp="1"/>
          </p:cNvSpPr>
          <p:nvPr>
            <p:ph type="sldNum" idx="12"/>
          </p:nvPr>
        </p:nvSpPr>
        <p:spPr>
          <a:xfrm>
            <a:off x="8472458" y="6358007"/>
            <a:ext cx="548700" cy="5250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42</a:t>
            </a:fld>
            <a:endParaRPr/>
          </a:p>
        </p:txBody>
      </p:sp>
      <p:sp>
        <p:nvSpPr>
          <p:cNvPr id="415" name="Google Shape;415;g16a12308447_0_17"/>
          <p:cNvSpPr txBox="1">
            <a:spLocks noGrp="1"/>
          </p:cNvSpPr>
          <p:nvPr>
            <p:ph type="title"/>
          </p:nvPr>
        </p:nvSpPr>
        <p:spPr>
          <a:xfrm>
            <a:off x="311700" y="186184"/>
            <a:ext cx="8520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Array</a:t>
            </a:r>
            <a:endParaRPr/>
          </a:p>
        </p:txBody>
      </p:sp>
      <p:sp>
        <p:nvSpPr>
          <p:cNvPr id="416" name="Google Shape;416;g16a12308447_0_17"/>
          <p:cNvSpPr txBox="1">
            <a:spLocks noGrp="1"/>
          </p:cNvSpPr>
          <p:nvPr>
            <p:ph type="body" idx="1"/>
          </p:nvPr>
        </p:nvSpPr>
        <p:spPr>
          <a:xfrm>
            <a:off x="311150" y="1658938"/>
            <a:ext cx="8521800" cy="4524300"/>
          </a:xfrm>
          <a:prstGeom prst="rect">
            <a:avLst/>
          </a:prstGeom>
          <a:noFill/>
          <a:ln>
            <a:noFill/>
          </a:ln>
        </p:spPr>
        <p:txBody>
          <a:bodyPr spcFirstLastPara="1" wrap="square" lIns="91425" tIns="45700" rIns="91425" bIns="45700" anchor="t" anchorCtr="0">
            <a:normAutofit/>
          </a:bodyPr>
          <a:lstStyle/>
          <a:p>
            <a:pPr marL="269875" lvl="0" indent="-269875" algn="l" rtl="0">
              <a:lnSpc>
                <a:spcPct val="100000"/>
              </a:lnSpc>
              <a:spcBef>
                <a:spcPts val="0"/>
              </a:spcBef>
              <a:spcAft>
                <a:spcPts val="0"/>
              </a:spcAft>
              <a:buClr>
                <a:schemeClr val="dk1"/>
              </a:buClr>
              <a:buSzPts val="2400"/>
              <a:buChar char="•"/>
            </a:pPr>
            <a:r>
              <a:rPr lang="it-IT">
                <a:solidFill>
                  <a:schemeClr val="dk1"/>
                </a:solidFill>
              </a:rPr>
              <a:t>Quando si intende imporre che il contenuto dell'array deve essere omogeneo, alla dichiarazione si aggiunge l'annotazione Tipo[] </a:t>
            </a:r>
            <a:endParaRPr>
              <a:solidFill>
                <a:schemeClr val="dk1"/>
              </a:solidFill>
            </a:endParaRPr>
          </a:p>
          <a:p>
            <a:pPr marL="541337" lvl="1" indent="-206375" algn="l" rtl="0">
              <a:lnSpc>
                <a:spcPct val="100000"/>
              </a:lnSpc>
              <a:spcBef>
                <a:spcPts val="0"/>
              </a:spcBef>
              <a:spcAft>
                <a:spcPts val="0"/>
              </a:spcAft>
              <a:buClr>
                <a:schemeClr val="dk1"/>
              </a:buClr>
              <a:buSzPts val="1500"/>
              <a:buChar char="o"/>
            </a:pPr>
            <a:r>
              <a:rPr lang="it-IT">
                <a:solidFill>
                  <a:schemeClr val="dk1"/>
                </a:solidFill>
              </a:rPr>
              <a:t>Questo è particolarmente importante se la variabile viene inizializzata con un contenuto vuoto: in questo caso, infatti, il compilatore non ha elementi per dedurre il tipo di dato eventualmente contenuto</a:t>
            </a:r>
            <a:endParaRPr/>
          </a:p>
          <a:p>
            <a:pPr marL="541337" lvl="1" indent="-206375" algn="l" rtl="0">
              <a:lnSpc>
                <a:spcPct val="100000"/>
              </a:lnSpc>
              <a:spcBef>
                <a:spcPts val="0"/>
              </a:spcBef>
              <a:spcAft>
                <a:spcPts val="0"/>
              </a:spcAft>
              <a:buClr>
                <a:schemeClr val="dk1"/>
              </a:buClr>
              <a:buSzPts val="1500"/>
              <a:buChar char="o"/>
            </a:pPr>
            <a:r>
              <a:rPr lang="it-IT">
                <a:solidFill>
                  <a:schemeClr val="dk1"/>
                </a:solidFill>
              </a:rPr>
              <a:t>Se un array viene inizializzato con una sequenza di valori, in assenza di annotazioni, il compilatore gli assegna come tipo quello legato all'unione dei valori indicati</a:t>
            </a:r>
            <a:endParaRPr>
              <a:solidFill>
                <a:schemeClr val="dk1"/>
              </a:solidFill>
            </a:endParaRPr>
          </a:p>
        </p:txBody>
      </p:sp>
      <p:sp>
        <p:nvSpPr>
          <p:cNvPr id="417" name="Google Shape;417;g16a12308447_0_17"/>
          <p:cNvSpPr txBox="1"/>
          <p:nvPr/>
        </p:nvSpPr>
        <p:spPr>
          <a:xfrm>
            <a:off x="792900" y="4742089"/>
            <a:ext cx="7558200" cy="1201777"/>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92D050"/>
                </a:solidFill>
                <a:latin typeface="Consolas"/>
                <a:ea typeface="Consolas"/>
                <a:cs typeface="Consolas"/>
                <a:sym typeface="Consolas"/>
              </a:rPr>
              <a:t> let </a:t>
            </a:r>
            <a:r>
              <a:rPr lang="it-IT" sz="1800" b="0" i="0" u="none" strike="noStrike" cap="none">
                <a:solidFill>
                  <a:schemeClr val="lt1"/>
                </a:solidFill>
                <a:latin typeface="Consolas"/>
                <a:ea typeface="Consolas"/>
                <a:cs typeface="Consolas"/>
                <a:sym typeface="Consolas"/>
              </a:rPr>
              <a:t>a3: string[] = new Array()</a:t>
            </a:r>
            <a:r>
              <a:rPr lang="it-IT" sz="1800" b="0" i="0" u="none" strike="noStrike" cap="none">
                <a:solidFill>
                  <a:srgbClr val="92D050"/>
                </a:solidFill>
                <a:latin typeface="Consolas"/>
                <a:ea typeface="Consolas"/>
                <a:cs typeface="Consolas"/>
                <a:sym typeface="Consolas"/>
              </a:rPr>
              <a:t>; // Array di stringhe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92D050"/>
                </a:solidFill>
                <a:latin typeface="Consolas"/>
                <a:ea typeface="Consolas"/>
                <a:cs typeface="Consolas"/>
                <a:sym typeface="Consolas"/>
              </a:rPr>
              <a:t> let </a:t>
            </a:r>
            <a:r>
              <a:rPr lang="it-IT" sz="1800" b="0" i="0" u="none" strike="noStrike" cap="none">
                <a:solidFill>
                  <a:schemeClr val="lt1"/>
                </a:solidFill>
                <a:latin typeface="Consolas"/>
                <a:ea typeface="Consolas"/>
                <a:cs typeface="Consolas"/>
                <a:sym typeface="Consolas"/>
              </a:rPr>
              <a:t>a4: number[] = []</a:t>
            </a:r>
            <a:r>
              <a:rPr lang="it-IT" sz="1800" b="0" i="0" u="none" strike="noStrike" cap="none">
                <a:solidFill>
                  <a:srgbClr val="92D050"/>
                </a:solidFill>
                <a:latin typeface="Consolas"/>
                <a:ea typeface="Consolas"/>
                <a:cs typeface="Consolas"/>
                <a:sym typeface="Consolas"/>
              </a:rPr>
              <a:t>;  // Array di numeri</a:t>
            </a:r>
            <a:endParaRPr sz="1800" b="0" i="0" u="none" strike="noStrike" cap="none">
              <a:solidFill>
                <a:srgbClr val="92D05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92D050"/>
                </a:solidFill>
                <a:latin typeface="Consolas"/>
                <a:ea typeface="Consolas"/>
                <a:cs typeface="Consolas"/>
                <a:sym typeface="Consolas"/>
              </a:rPr>
              <a:t> let </a:t>
            </a:r>
            <a:r>
              <a:rPr lang="it-IT" sz="1800" b="0" i="0" u="none" strike="noStrike" cap="none">
                <a:solidFill>
                  <a:schemeClr val="lt1"/>
                </a:solidFill>
                <a:latin typeface="Consolas"/>
                <a:ea typeface="Consolas"/>
                <a:cs typeface="Consolas"/>
                <a:sym typeface="Consolas"/>
              </a:rPr>
              <a:t>a5: Array&lt;number&gt;[] = []</a:t>
            </a:r>
            <a:r>
              <a:rPr lang="it-IT" sz="1800" b="0" i="0" u="none" strike="noStrike" cap="none">
                <a:solidFill>
                  <a:srgbClr val="92D050"/>
                </a:solidFill>
                <a:latin typeface="Consolas"/>
                <a:ea typeface="Consolas"/>
                <a:cs typeface="Consolas"/>
                <a:sym typeface="Consolas"/>
              </a:rPr>
              <a:t> //equivale a number[]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92D050"/>
                </a:solidFill>
                <a:latin typeface="Consolas"/>
                <a:ea typeface="Consolas"/>
                <a:cs typeface="Consolas"/>
                <a:sym typeface="Consolas"/>
              </a:rPr>
              <a:t> let </a:t>
            </a:r>
            <a:r>
              <a:rPr lang="it-IT" sz="1800" b="0" i="0" u="none" strike="noStrike" cap="none">
                <a:solidFill>
                  <a:schemeClr val="lt1"/>
                </a:solidFill>
                <a:latin typeface="Consolas"/>
                <a:ea typeface="Consolas"/>
                <a:cs typeface="Consolas"/>
                <a:sym typeface="Consolas"/>
              </a:rPr>
              <a:t>a5 = [1, "hello"]</a:t>
            </a:r>
            <a:r>
              <a:rPr lang="it-IT" sz="1800" b="0" i="0" u="none" strike="noStrike" cap="none">
                <a:solidFill>
                  <a:srgbClr val="92D050"/>
                </a:solidFill>
                <a:latin typeface="Consolas"/>
                <a:ea typeface="Consolas"/>
                <a:cs typeface="Consolas"/>
                <a:sym typeface="Consolas"/>
              </a:rPr>
              <a:t>; // (string | number)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92D05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92D050"/>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8"/>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43</a:t>
            </a:fld>
            <a:endParaRPr/>
          </a:p>
        </p:txBody>
      </p:sp>
      <p:sp>
        <p:nvSpPr>
          <p:cNvPr id="424" name="Google Shape;424;p28"/>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Array</a:t>
            </a:r>
            <a:endParaRPr/>
          </a:p>
        </p:txBody>
      </p:sp>
      <p:sp>
        <p:nvSpPr>
          <p:cNvPr id="425" name="Google Shape;425;p28"/>
          <p:cNvSpPr txBox="1">
            <a:spLocks noGrp="1"/>
          </p:cNvSpPr>
          <p:nvPr>
            <p:ph type="body" idx="1"/>
          </p:nvPr>
        </p:nvSpPr>
        <p:spPr>
          <a:xfrm>
            <a:off x="311150" y="1658938"/>
            <a:ext cx="8521700" cy="4524375"/>
          </a:xfrm>
          <a:prstGeom prst="rect">
            <a:avLst/>
          </a:prstGeom>
          <a:noFill/>
          <a:ln>
            <a:noFill/>
          </a:ln>
        </p:spPr>
        <p:txBody>
          <a:bodyPr spcFirstLastPara="1" wrap="square" lIns="91425" tIns="45700" rIns="91425" bIns="45700" anchor="t" anchorCtr="0">
            <a:normAutofit/>
          </a:bodyPr>
          <a:lstStyle/>
          <a:p>
            <a:pPr marL="269875" lvl="0" indent="-269875" algn="l" rtl="0">
              <a:lnSpc>
                <a:spcPct val="100000"/>
              </a:lnSpc>
              <a:spcBef>
                <a:spcPts val="0"/>
              </a:spcBef>
              <a:spcAft>
                <a:spcPts val="0"/>
              </a:spcAft>
              <a:buSzPts val="2400"/>
              <a:buChar char="•"/>
            </a:pPr>
            <a:r>
              <a:rPr lang="it-IT"/>
              <a:t>Gli elementi di un array sono numerati a partire da </a:t>
            </a:r>
            <a:r>
              <a:rPr lang="it-IT">
                <a:latin typeface="Consolas"/>
                <a:ea typeface="Consolas"/>
                <a:cs typeface="Consolas"/>
                <a:sym typeface="Consolas"/>
              </a:rPr>
              <a:t>0</a:t>
            </a:r>
            <a:endParaRPr/>
          </a:p>
          <a:p>
            <a:pPr marL="269875" lvl="0" indent="-269875" algn="l" rtl="0">
              <a:lnSpc>
                <a:spcPct val="100000"/>
              </a:lnSpc>
              <a:spcBef>
                <a:spcPts val="600"/>
              </a:spcBef>
              <a:spcAft>
                <a:spcPts val="0"/>
              </a:spcAft>
              <a:buSzPts val="2400"/>
              <a:buChar char="•"/>
            </a:pPr>
            <a:r>
              <a:rPr lang="it-IT"/>
              <a:t>Si accede alla lunghezza dell'array con la proprietà length</a:t>
            </a:r>
            <a:endParaRPr/>
          </a:p>
          <a:p>
            <a:pPr marL="269875" lvl="0" indent="-269875" algn="l" rtl="0">
              <a:lnSpc>
                <a:spcPct val="100000"/>
              </a:lnSpc>
              <a:spcBef>
                <a:spcPts val="600"/>
              </a:spcBef>
              <a:spcAft>
                <a:spcPts val="0"/>
              </a:spcAft>
              <a:buSzPts val="2400"/>
              <a:buChar char="•"/>
            </a:pPr>
            <a:r>
              <a:rPr lang="it-IT"/>
              <a:t>È possibile sostituire un elemento assegnando un nuovo valore allo slot corrispondente</a:t>
            </a:r>
            <a:endParaRPr/>
          </a:p>
          <a:p>
            <a:pPr marL="269875" lvl="0" indent="-117475" algn="l" rtl="0">
              <a:lnSpc>
                <a:spcPct val="100000"/>
              </a:lnSpc>
              <a:spcBef>
                <a:spcPts val="600"/>
              </a:spcBef>
              <a:spcAft>
                <a:spcPts val="0"/>
              </a:spcAft>
              <a:buSzPts val="2400"/>
              <a:buNone/>
            </a:pPr>
            <a:endParaRPr/>
          </a:p>
        </p:txBody>
      </p:sp>
      <p:sp>
        <p:nvSpPr>
          <p:cNvPr id="426" name="Google Shape;426;p28"/>
          <p:cNvSpPr txBox="1"/>
          <p:nvPr/>
        </p:nvSpPr>
        <p:spPr>
          <a:xfrm>
            <a:off x="1053943" y="3429000"/>
            <a:ext cx="7036114" cy="2568657"/>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it-IT" sz="1600" b="0" i="0" u="none" strike="noStrike" cap="none">
                <a:solidFill>
                  <a:srgbClr val="92D050"/>
                </a:solidFill>
                <a:latin typeface="Consolas"/>
                <a:ea typeface="Consolas"/>
                <a:cs typeface="Consolas"/>
                <a:sym typeface="Consolas"/>
              </a:rPr>
              <a:t> let </a:t>
            </a:r>
            <a:r>
              <a:rPr lang="it-IT" sz="1600" b="0" i="0" u="none" strike="noStrike" cap="none">
                <a:solidFill>
                  <a:schemeClr val="lt1"/>
                </a:solidFill>
                <a:latin typeface="Consolas"/>
                <a:ea typeface="Consolas"/>
                <a:cs typeface="Consolas"/>
                <a:sym typeface="Consolas"/>
              </a:rPr>
              <a:t>fruits = ["Apple", "Orange", "Plum"]</a:t>
            </a:r>
            <a:r>
              <a:rPr lang="it-IT" sz="1600" b="0" i="0" u="none" strike="noStrike" cap="none">
                <a:solidFill>
                  <a:srgbClr val="92D050"/>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92D05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it-IT" sz="1600" b="0" i="0" u="none" strike="noStrike" cap="none">
                <a:solidFill>
                  <a:srgbClr val="92D050"/>
                </a:solidFill>
                <a:latin typeface="Consolas"/>
                <a:ea typeface="Consolas"/>
                <a:cs typeface="Consolas"/>
                <a:sym typeface="Consolas"/>
              </a:rPr>
              <a:t> alert(</a:t>
            </a:r>
            <a:r>
              <a:rPr lang="it-IT" sz="1600" b="0" i="0" u="none" strike="noStrike" cap="none">
                <a:solidFill>
                  <a:schemeClr val="lt1"/>
                </a:solidFill>
                <a:latin typeface="Consolas"/>
                <a:ea typeface="Consolas"/>
                <a:cs typeface="Consolas"/>
                <a:sym typeface="Consolas"/>
              </a:rPr>
              <a:t>fruits[0]</a:t>
            </a:r>
            <a:r>
              <a:rPr lang="it-IT" sz="1600" b="0" i="0" u="none" strike="noStrike" cap="none">
                <a:solidFill>
                  <a:srgbClr val="92D050"/>
                </a:solidFill>
                <a:latin typeface="Consolas"/>
                <a:ea typeface="Consolas"/>
                <a:cs typeface="Consolas"/>
                <a:sym typeface="Consolas"/>
              </a:rPr>
              <a:t>); // Apple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it-IT" sz="1600" b="0" i="0" u="none" strike="noStrike" cap="none">
                <a:solidFill>
                  <a:srgbClr val="92D050"/>
                </a:solidFill>
                <a:latin typeface="Consolas"/>
                <a:ea typeface="Consolas"/>
                <a:cs typeface="Consolas"/>
                <a:sym typeface="Consolas"/>
              </a:rPr>
              <a:t> alert(</a:t>
            </a:r>
            <a:r>
              <a:rPr lang="it-IT" sz="1600" b="0" i="0" u="none" strike="noStrike" cap="none">
                <a:solidFill>
                  <a:schemeClr val="lt1"/>
                </a:solidFill>
                <a:latin typeface="Consolas"/>
                <a:ea typeface="Consolas"/>
                <a:cs typeface="Consolas"/>
                <a:sym typeface="Consolas"/>
              </a:rPr>
              <a:t>fruits[1]</a:t>
            </a:r>
            <a:r>
              <a:rPr lang="it-IT" sz="1600" b="0" i="0" u="none" strike="noStrike" cap="none">
                <a:solidFill>
                  <a:srgbClr val="92D050"/>
                </a:solidFill>
                <a:latin typeface="Consolas"/>
                <a:ea typeface="Consolas"/>
                <a:cs typeface="Consolas"/>
                <a:sym typeface="Consolas"/>
              </a:rPr>
              <a:t>); // Orange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it-IT" sz="1600" b="0" i="0" u="none" strike="noStrike" cap="none">
                <a:solidFill>
                  <a:srgbClr val="92D050"/>
                </a:solidFill>
                <a:latin typeface="Consolas"/>
                <a:ea typeface="Consolas"/>
                <a:cs typeface="Consolas"/>
                <a:sym typeface="Consolas"/>
              </a:rPr>
              <a:t> alert(</a:t>
            </a:r>
            <a:r>
              <a:rPr lang="it-IT" sz="1600" b="0" i="0" u="none" strike="noStrike" cap="none">
                <a:solidFill>
                  <a:schemeClr val="lt1"/>
                </a:solidFill>
                <a:latin typeface="Consolas"/>
                <a:ea typeface="Consolas"/>
                <a:cs typeface="Consolas"/>
                <a:sym typeface="Consolas"/>
              </a:rPr>
              <a:t>fruits[2]</a:t>
            </a:r>
            <a:r>
              <a:rPr lang="it-IT" sz="1600" b="0" i="0" u="none" strike="noStrike" cap="none">
                <a:solidFill>
                  <a:srgbClr val="92D050"/>
                </a:solidFill>
                <a:latin typeface="Consolas"/>
                <a:ea typeface="Consolas"/>
                <a:cs typeface="Consolas"/>
                <a:sym typeface="Consolas"/>
              </a:rPr>
              <a:t>); // Plum</a:t>
            </a:r>
            <a:endParaRPr sz="1600" b="0" i="0" u="none" strike="noStrike" cap="none">
              <a:solidFill>
                <a:srgbClr val="92D05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92D05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it-IT" sz="1600" b="0" i="0" u="none" strike="noStrike" cap="none">
                <a:solidFill>
                  <a:schemeClr val="lt1"/>
                </a:solidFill>
                <a:latin typeface="Consolas"/>
                <a:ea typeface="Consolas"/>
                <a:cs typeface="Consolas"/>
                <a:sym typeface="Consolas"/>
              </a:rPr>
              <a:t> fruits.</a:t>
            </a:r>
            <a:r>
              <a:rPr lang="it-IT" sz="1600" b="0" i="0" u="none" strike="noStrike" cap="none">
                <a:solidFill>
                  <a:srgbClr val="92D050"/>
                </a:solidFill>
                <a:latin typeface="Consolas"/>
                <a:ea typeface="Consolas"/>
                <a:cs typeface="Consolas"/>
                <a:sym typeface="Consolas"/>
              </a:rPr>
              <a:t>length; // 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92D05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it-IT" sz="1600" b="0" i="0" u="none" strike="noStrike" cap="none">
                <a:solidFill>
                  <a:schemeClr val="lt1"/>
                </a:solidFill>
                <a:latin typeface="Consolas"/>
                <a:ea typeface="Consolas"/>
                <a:cs typeface="Consolas"/>
                <a:sym typeface="Consolas"/>
              </a:rPr>
              <a:t>fruits[2] = "Pear"</a:t>
            </a:r>
            <a:r>
              <a:rPr lang="it-IT" sz="1600" b="0" i="0" u="none" strike="noStrike" cap="none">
                <a:solidFill>
                  <a:srgbClr val="92D050"/>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it-IT" sz="1600" b="0" i="0" u="none" strike="noStrike" cap="none">
                <a:solidFill>
                  <a:srgbClr val="92D050"/>
                </a:solidFill>
                <a:latin typeface="Consolas"/>
                <a:ea typeface="Consolas"/>
                <a:cs typeface="Consolas"/>
                <a:sym typeface="Consolas"/>
              </a:rPr>
              <a:t> alert(</a:t>
            </a:r>
            <a:r>
              <a:rPr lang="it-IT" sz="1600" b="0" i="0" u="none" strike="noStrike" cap="none">
                <a:solidFill>
                  <a:schemeClr val="lt1"/>
                </a:solidFill>
                <a:latin typeface="Consolas"/>
                <a:ea typeface="Consolas"/>
                <a:cs typeface="Consolas"/>
                <a:sym typeface="Consolas"/>
              </a:rPr>
              <a:t>fruits[2]</a:t>
            </a:r>
            <a:r>
              <a:rPr lang="it-IT" sz="1600" b="0" i="0" u="none" strike="noStrike" cap="none">
                <a:solidFill>
                  <a:srgbClr val="92D050"/>
                </a:solidFill>
                <a:latin typeface="Consolas"/>
                <a:ea typeface="Consolas"/>
                <a:cs typeface="Consolas"/>
                <a:sym typeface="Consolas"/>
              </a:rPr>
              <a:t>); // Pear</a:t>
            </a:r>
            <a:endParaRPr sz="1600" b="0" i="0" u="none" strike="noStrike" cap="none">
              <a:solidFill>
                <a:srgbClr val="92D05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92D050"/>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29"/>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44</a:t>
            </a:fld>
            <a:endParaRPr/>
          </a:p>
        </p:txBody>
      </p:sp>
      <p:sp>
        <p:nvSpPr>
          <p:cNvPr id="433" name="Google Shape;433;p29"/>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Aggiungere elementi</a:t>
            </a:r>
            <a:endParaRPr/>
          </a:p>
        </p:txBody>
      </p:sp>
      <p:sp>
        <p:nvSpPr>
          <p:cNvPr id="434" name="Google Shape;434;p29"/>
          <p:cNvSpPr txBox="1">
            <a:spLocks noGrp="1"/>
          </p:cNvSpPr>
          <p:nvPr>
            <p:ph type="body" idx="1"/>
          </p:nvPr>
        </p:nvSpPr>
        <p:spPr>
          <a:xfrm>
            <a:off x="311150" y="1658938"/>
            <a:ext cx="8521700" cy="4524375"/>
          </a:xfrm>
          <a:prstGeom prst="rect">
            <a:avLst/>
          </a:prstGeom>
          <a:noFill/>
          <a:ln>
            <a:noFill/>
          </a:ln>
        </p:spPr>
        <p:txBody>
          <a:bodyPr spcFirstLastPara="1" wrap="square" lIns="91425" tIns="45700" rIns="91425" bIns="45700" anchor="t" anchorCtr="0">
            <a:normAutofit/>
          </a:bodyPr>
          <a:lstStyle/>
          <a:p>
            <a:pPr marL="269875" lvl="0" indent="-269875" algn="l" rtl="0">
              <a:lnSpc>
                <a:spcPct val="100000"/>
              </a:lnSpc>
              <a:spcBef>
                <a:spcPts val="0"/>
              </a:spcBef>
              <a:spcAft>
                <a:spcPts val="0"/>
              </a:spcAft>
              <a:buSzPts val="2400"/>
              <a:buChar char="•"/>
            </a:pPr>
            <a:r>
              <a:rPr lang="it-IT"/>
              <a:t>È possibile </a:t>
            </a:r>
            <a:r>
              <a:rPr lang="it-IT">
                <a:solidFill>
                  <a:srgbClr val="0070C0"/>
                </a:solidFill>
              </a:rPr>
              <a:t>aggiungere</a:t>
            </a:r>
            <a:r>
              <a:rPr lang="it-IT"/>
              <a:t> un elemento</a:t>
            </a:r>
            <a:endParaRPr/>
          </a:p>
          <a:p>
            <a:pPr marL="541338" lvl="1" indent="-206375" algn="l" rtl="0">
              <a:lnSpc>
                <a:spcPct val="100000"/>
              </a:lnSpc>
              <a:spcBef>
                <a:spcPts val="600"/>
              </a:spcBef>
              <a:spcAft>
                <a:spcPts val="0"/>
              </a:spcAft>
              <a:buSzPts val="1500"/>
              <a:buChar char="o"/>
            </a:pPr>
            <a:r>
              <a:rPr lang="it-IT"/>
              <a:t>Con il metodo </a:t>
            </a:r>
            <a:r>
              <a:rPr lang="it-IT">
                <a:solidFill>
                  <a:srgbClr val="0070C0"/>
                </a:solidFill>
                <a:latin typeface="Consolas"/>
                <a:ea typeface="Consolas"/>
                <a:cs typeface="Consolas"/>
                <a:sym typeface="Consolas"/>
              </a:rPr>
              <a:t>push</a:t>
            </a:r>
            <a:r>
              <a:rPr lang="it-IT"/>
              <a:t> al fondo della lista</a:t>
            </a:r>
            <a:endParaRPr/>
          </a:p>
          <a:p>
            <a:pPr marL="541338" lvl="1" indent="-206375" algn="l" rtl="0">
              <a:lnSpc>
                <a:spcPct val="100000"/>
              </a:lnSpc>
              <a:spcBef>
                <a:spcPts val="600"/>
              </a:spcBef>
              <a:spcAft>
                <a:spcPts val="0"/>
              </a:spcAft>
              <a:buSzPts val="1500"/>
              <a:buChar char="o"/>
            </a:pPr>
            <a:r>
              <a:rPr lang="it-IT"/>
              <a:t>Con il metodo </a:t>
            </a:r>
            <a:r>
              <a:rPr lang="it-IT">
                <a:solidFill>
                  <a:srgbClr val="0070C0"/>
                </a:solidFill>
                <a:latin typeface="Consolas"/>
                <a:ea typeface="Consolas"/>
                <a:cs typeface="Consolas"/>
                <a:sym typeface="Consolas"/>
              </a:rPr>
              <a:t>unshift</a:t>
            </a:r>
            <a:r>
              <a:rPr lang="it-IT"/>
              <a:t> all'inizio della lista</a:t>
            </a:r>
            <a:endParaRPr/>
          </a:p>
        </p:txBody>
      </p:sp>
      <p:sp>
        <p:nvSpPr>
          <p:cNvPr id="435" name="Google Shape;435;p29"/>
          <p:cNvSpPr txBox="1"/>
          <p:nvPr/>
        </p:nvSpPr>
        <p:spPr>
          <a:xfrm>
            <a:off x="1142078" y="3273512"/>
            <a:ext cx="7036114" cy="1068946"/>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92D050"/>
                </a:solidFill>
                <a:latin typeface="Consolas"/>
                <a:ea typeface="Consolas"/>
                <a:cs typeface="Consolas"/>
                <a:sym typeface="Consolas"/>
              </a:rPr>
              <a:t> let </a:t>
            </a:r>
            <a:r>
              <a:rPr lang="it-IT" sz="1800" b="0" i="0" u="none" strike="noStrike" cap="none">
                <a:solidFill>
                  <a:schemeClr val="lt1"/>
                </a:solidFill>
                <a:latin typeface="Consolas"/>
                <a:ea typeface="Consolas"/>
                <a:cs typeface="Consolas"/>
                <a:sym typeface="Consolas"/>
              </a:rPr>
              <a:t>fruits = ["Apple", "Orange", "Plum"]</a:t>
            </a:r>
            <a:r>
              <a:rPr lang="it-IT" sz="1800" b="0" i="0" u="none" strike="noStrike" cap="none">
                <a:solidFill>
                  <a:srgbClr val="92D050"/>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92D050"/>
                </a:solidFill>
                <a:latin typeface="Consolas"/>
                <a:ea typeface="Consolas"/>
                <a:cs typeface="Consolas"/>
                <a:sym typeface="Consolas"/>
              </a:rPr>
              <a:t> </a:t>
            </a:r>
            <a:r>
              <a:rPr lang="it-IT" sz="1800" b="0" i="0" u="none" strike="noStrike" cap="none">
                <a:solidFill>
                  <a:schemeClr val="lt1"/>
                </a:solidFill>
                <a:latin typeface="Consolas"/>
                <a:ea typeface="Consolas"/>
                <a:cs typeface="Consolas"/>
                <a:sym typeface="Consolas"/>
              </a:rPr>
              <a:t>fruits.push("Lemon");</a:t>
            </a:r>
            <a:endParaRPr sz="1800" b="0" i="0" u="none" strike="noStrike" cap="none">
              <a:solidFill>
                <a:srgbClr val="92D05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92D050"/>
                </a:solidFill>
                <a:latin typeface="Consolas"/>
                <a:ea typeface="Consolas"/>
                <a:cs typeface="Consolas"/>
                <a:sym typeface="Consolas"/>
              </a:rPr>
              <a:t> </a:t>
            </a:r>
            <a:r>
              <a:rPr lang="it-IT" sz="1800" b="0" i="0" u="none" strike="noStrike" cap="none">
                <a:solidFill>
                  <a:schemeClr val="lt1"/>
                </a:solidFill>
                <a:latin typeface="Consolas"/>
                <a:ea typeface="Consolas"/>
                <a:cs typeface="Consolas"/>
                <a:sym typeface="Consolas"/>
              </a:rPr>
              <a:t>console.log(fruits); </a:t>
            </a:r>
            <a:r>
              <a:rPr lang="it-IT" sz="1800" b="0" i="0" u="none" strike="noStrike" cap="none">
                <a:solidFill>
                  <a:srgbClr val="92D050"/>
                </a:solidFill>
                <a:latin typeface="Consolas"/>
                <a:ea typeface="Consolas"/>
                <a:cs typeface="Consolas"/>
                <a:sym typeface="Consolas"/>
              </a:rPr>
              <a:t>// Apple, Orange, Plum, Lemon</a:t>
            </a:r>
            <a:endParaRPr sz="1400" b="0" i="0" u="none" strike="noStrike" cap="none">
              <a:solidFill>
                <a:srgbClr val="000000"/>
              </a:solidFill>
              <a:latin typeface="Arial"/>
              <a:ea typeface="Arial"/>
              <a:cs typeface="Arial"/>
              <a:sym typeface="Arial"/>
            </a:endParaRPr>
          </a:p>
        </p:txBody>
      </p:sp>
      <p:sp>
        <p:nvSpPr>
          <p:cNvPr id="436" name="Google Shape;436;p29"/>
          <p:cNvSpPr txBox="1"/>
          <p:nvPr/>
        </p:nvSpPr>
        <p:spPr>
          <a:xfrm>
            <a:off x="1142078" y="4664589"/>
            <a:ext cx="7036114" cy="1068946"/>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92D050"/>
                </a:solidFill>
                <a:latin typeface="Consolas"/>
                <a:ea typeface="Consolas"/>
                <a:cs typeface="Consolas"/>
                <a:sym typeface="Consolas"/>
              </a:rPr>
              <a:t> let </a:t>
            </a:r>
            <a:r>
              <a:rPr lang="it-IT" sz="1800" b="0" i="0" u="none" strike="noStrike" cap="none">
                <a:solidFill>
                  <a:schemeClr val="lt1"/>
                </a:solidFill>
                <a:latin typeface="Consolas"/>
                <a:ea typeface="Consolas"/>
                <a:cs typeface="Consolas"/>
                <a:sym typeface="Consolas"/>
              </a:rPr>
              <a:t>fruits = ["Apple", "Orange", "Plum"]</a:t>
            </a:r>
            <a:r>
              <a:rPr lang="it-IT" sz="1800" b="0" i="0" u="none" strike="noStrike" cap="none">
                <a:solidFill>
                  <a:srgbClr val="92D050"/>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92D050"/>
                </a:solidFill>
                <a:latin typeface="Consolas"/>
                <a:ea typeface="Consolas"/>
                <a:cs typeface="Consolas"/>
                <a:sym typeface="Consolas"/>
              </a:rPr>
              <a:t> </a:t>
            </a:r>
            <a:r>
              <a:rPr lang="it-IT" sz="1800" b="0" i="0" u="none" strike="noStrike" cap="none">
                <a:solidFill>
                  <a:schemeClr val="lt1"/>
                </a:solidFill>
                <a:latin typeface="Consolas"/>
                <a:ea typeface="Consolas"/>
                <a:cs typeface="Consolas"/>
                <a:sym typeface="Consolas"/>
              </a:rPr>
              <a:t>fruits.unshift("Lemon");</a:t>
            </a:r>
            <a:endParaRPr sz="1800" b="0" i="0" u="none" strike="noStrike" cap="none">
              <a:solidFill>
                <a:srgbClr val="92D05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92D050"/>
                </a:solidFill>
                <a:latin typeface="Consolas"/>
                <a:ea typeface="Consolas"/>
                <a:cs typeface="Consolas"/>
                <a:sym typeface="Consolas"/>
              </a:rPr>
              <a:t> </a:t>
            </a:r>
            <a:r>
              <a:rPr lang="it-IT" sz="1800" b="0" i="0" u="none" strike="noStrike" cap="none">
                <a:solidFill>
                  <a:schemeClr val="lt1"/>
                </a:solidFill>
                <a:latin typeface="Consolas"/>
                <a:ea typeface="Consolas"/>
                <a:cs typeface="Consolas"/>
                <a:sym typeface="Consolas"/>
              </a:rPr>
              <a:t>console.log(fruits); </a:t>
            </a:r>
            <a:r>
              <a:rPr lang="it-IT" sz="1800" b="0" i="0" u="none" strike="noStrike" cap="none">
                <a:solidFill>
                  <a:srgbClr val="92D050"/>
                </a:solidFill>
                <a:latin typeface="Consolas"/>
                <a:ea typeface="Consolas"/>
                <a:cs typeface="Consolas"/>
                <a:sym typeface="Consolas"/>
              </a:rPr>
              <a:t>// Lemon, Apple, Orange, Plum</a:t>
            </a:r>
            <a:endParaRPr sz="1800" b="0" i="0" u="none" strike="noStrike" cap="none">
              <a:solidFill>
                <a:srgbClr val="92D050"/>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0"/>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45</a:t>
            </a:fld>
            <a:endParaRPr/>
          </a:p>
        </p:txBody>
      </p:sp>
      <p:sp>
        <p:nvSpPr>
          <p:cNvPr id="443" name="Google Shape;443;p30"/>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Estrarre elementi</a:t>
            </a:r>
            <a:endParaRPr/>
          </a:p>
        </p:txBody>
      </p:sp>
      <p:sp>
        <p:nvSpPr>
          <p:cNvPr id="444" name="Google Shape;444;p30"/>
          <p:cNvSpPr txBox="1">
            <a:spLocks noGrp="1"/>
          </p:cNvSpPr>
          <p:nvPr>
            <p:ph type="body" idx="1"/>
          </p:nvPr>
        </p:nvSpPr>
        <p:spPr>
          <a:xfrm>
            <a:off x="311150" y="1658938"/>
            <a:ext cx="8521700" cy="4524375"/>
          </a:xfrm>
          <a:prstGeom prst="rect">
            <a:avLst/>
          </a:prstGeom>
          <a:noFill/>
          <a:ln>
            <a:noFill/>
          </a:ln>
        </p:spPr>
        <p:txBody>
          <a:bodyPr spcFirstLastPara="1" wrap="square" lIns="91425" tIns="45700" rIns="91425" bIns="45700" anchor="t" anchorCtr="0">
            <a:normAutofit/>
          </a:bodyPr>
          <a:lstStyle/>
          <a:p>
            <a:pPr marL="269875" lvl="0" indent="-269875" algn="l" rtl="0">
              <a:lnSpc>
                <a:spcPct val="100000"/>
              </a:lnSpc>
              <a:spcBef>
                <a:spcPts val="0"/>
              </a:spcBef>
              <a:spcAft>
                <a:spcPts val="0"/>
              </a:spcAft>
              <a:buSzPts val="2400"/>
              <a:buChar char="•"/>
            </a:pPr>
            <a:r>
              <a:rPr lang="it-IT"/>
              <a:t>È possibile </a:t>
            </a:r>
            <a:r>
              <a:rPr lang="it-IT">
                <a:solidFill>
                  <a:srgbClr val="0070C0"/>
                </a:solidFill>
              </a:rPr>
              <a:t>estrarre</a:t>
            </a:r>
            <a:r>
              <a:rPr lang="it-IT"/>
              <a:t> un elemento</a:t>
            </a:r>
            <a:endParaRPr/>
          </a:p>
          <a:p>
            <a:pPr marL="541338" lvl="1" indent="-206375" algn="l" rtl="0">
              <a:lnSpc>
                <a:spcPct val="100000"/>
              </a:lnSpc>
              <a:spcBef>
                <a:spcPts val="600"/>
              </a:spcBef>
              <a:spcAft>
                <a:spcPts val="0"/>
              </a:spcAft>
              <a:buSzPts val="1500"/>
              <a:buChar char="o"/>
            </a:pPr>
            <a:r>
              <a:rPr lang="it-IT"/>
              <a:t>Con il metodo </a:t>
            </a:r>
            <a:r>
              <a:rPr lang="it-IT">
                <a:solidFill>
                  <a:srgbClr val="0070C0"/>
                </a:solidFill>
                <a:latin typeface="Consolas"/>
                <a:ea typeface="Consolas"/>
                <a:cs typeface="Consolas"/>
                <a:sym typeface="Consolas"/>
              </a:rPr>
              <a:t>pop</a:t>
            </a:r>
            <a:r>
              <a:rPr lang="it-IT"/>
              <a:t> dal fondo della lista</a:t>
            </a:r>
            <a:endParaRPr/>
          </a:p>
          <a:p>
            <a:pPr marL="541338" lvl="1" indent="-206375" algn="l" rtl="0">
              <a:lnSpc>
                <a:spcPct val="100000"/>
              </a:lnSpc>
              <a:spcBef>
                <a:spcPts val="600"/>
              </a:spcBef>
              <a:spcAft>
                <a:spcPts val="0"/>
              </a:spcAft>
              <a:buSzPts val="1500"/>
              <a:buChar char="o"/>
            </a:pPr>
            <a:r>
              <a:rPr lang="it-IT"/>
              <a:t>Con il metodo </a:t>
            </a:r>
            <a:r>
              <a:rPr lang="it-IT">
                <a:solidFill>
                  <a:srgbClr val="0070C0"/>
                </a:solidFill>
                <a:latin typeface="Consolas"/>
                <a:ea typeface="Consolas"/>
                <a:cs typeface="Consolas"/>
                <a:sym typeface="Consolas"/>
              </a:rPr>
              <a:t>shift</a:t>
            </a:r>
            <a:r>
              <a:rPr lang="it-IT"/>
              <a:t> dall'inizio della lista</a:t>
            </a:r>
            <a:endParaRPr/>
          </a:p>
        </p:txBody>
      </p:sp>
      <p:sp>
        <p:nvSpPr>
          <p:cNvPr id="445" name="Google Shape;445;p30"/>
          <p:cNvSpPr txBox="1"/>
          <p:nvPr/>
        </p:nvSpPr>
        <p:spPr>
          <a:xfrm>
            <a:off x="1053943" y="3273512"/>
            <a:ext cx="7036114" cy="1068946"/>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92D050"/>
                </a:solidFill>
                <a:latin typeface="Consolas"/>
                <a:ea typeface="Consolas"/>
                <a:cs typeface="Consolas"/>
                <a:sym typeface="Consolas"/>
              </a:rPr>
              <a:t> let </a:t>
            </a:r>
            <a:r>
              <a:rPr lang="it-IT" sz="1800" b="0" i="0" u="none" strike="noStrike" cap="none">
                <a:solidFill>
                  <a:schemeClr val="lt1"/>
                </a:solidFill>
                <a:latin typeface="Consolas"/>
                <a:ea typeface="Consolas"/>
                <a:cs typeface="Consolas"/>
                <a:sym typeface="Consolas"/>
              </a:rPr>
              <a:t>fruits = ["Apple", "Orange", "Plum"]</a:t>
            </a:r>
            <a:r>
              <a:rPr lang="it-IT" sz="1800" b="0" i="0" u="none" strike="noStrike" cap="none">
                <a:solidFill>
                  <a:srgbClr val="92D050"/>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chemeClr val="lt1"/>
                </a:solidFill>
                <a:latin typeface="Consolas"/>
                <a:ea typeface="Consolas"/>
                <a:cs typeface="Consolas"/>
                <a:sym typeface="Consolas"/>
              </a:rPr>
              <a:t> alert(fruits.pop());</a:t>
            </a:r>
            <a:endParaRPr sz="1800" b="0" i="0" u="none" strike="noStrike" cap="none">
              <a:solidFill>
                <a:srgbClr val="92D05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92D050"/>
                </a:solidFill>
                <a:latin typeface="Consolas"/>
                <a:ea typeface="Consolas"/>
                <a:cs typeface="Consolas"/>
                <a:sym typeface="Consolas"/>
              </a:rPr>
              <a:t> </a:t>
            </a:r>
            <a:r>
              <a:rPr lang="it-IT" sz="1800" b="0" i="0" u="none" strike="noStrike" cap="none">
                <a:solidFill>
                  <a:schemeClr val="lt1"/>
                </a:solidFill>
                <a:latin typeface="Consolas"/>
                <a:ea typeface="Consolas"/>
                <a:cs typeface="Consolas"/>
                <a:sym typeface="Consolas"/>
              </a:rPr>
              <a:t>alert(fruits); </a:t>
            </a:r>
            <a:r>
              <a:rPr lang="it-IT" sz="1800" b="0" i="0" u="none" strike="noStrike" cap="none">
                <a:solidFill>
                  <a:srgbClr val="92D050"/>
                </a:solidFill>
                <a:latin typeface="Consolas"/>
                <a:ea typeface="Consolas"/>
                <a:cs typeface="Consolas"/>
                <a:sym typeface="Consolas"/>
              </a:rPr>
              <a:t>// Apple, Orange</a:t>
            </a:r>
            <a:endParaRPr sz="1400" b="0" i="0" u="none" strike="noStrike" cap="none">
              <a:solidFill>
                <a:srgbClr val="000000"/>
              </a:solidFill>
              <a:latin typeface="Arial"/>
              <a:ea typeface="Arial"/>
              <a:cs typeface="Arial"/>
              <a:sym typeface="Arial"/>
            </a:endParaRPr>
          </a:p>
        </p:txBody>
      </p:sp>
      <p:sp>
        <p:nvSpPr>
          <p:cNvPr id="446" name="Google Shape;446;p30"/>
          <p:cNvSpPr txBox="1"/>
          <p:nvPr/>
        </p:nvSpPr>
        <p:spPr>
          <a:xfrm>
            <a:off x="1053943" y="4664589"/>
            <a:ext cx="7036114" cy="1068946"/>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92D050"/>
                </a:solidFill>
                <a:latin typeface="Consolas"/>
                <a:ea typeface="Consolas"/>
                <a:cs typeface="Consolas"/>
                <a:sym typeface="Consolas"/>
              </a:rPr>
              <a:t>let</a:t>
            </a:r>
            <a:r>
              <a:rPr lang="it-IT" sz="1800" b="0" i="0" u="none" strike="noStrike" cap="none">
                <a:solidFill>
                  <a:schemeClr val="lt1"/>
                </a:solidFill>
                <a:latin typeface="Consolas"/>
                <a:ea typeface="Consolas"/>
                <a:cs typeface="Consolas"/>
                <a:sym typeface="Consolas"/>
              </a:rPr>
              <a:t> fruits = ["Apple", "Orange", "Pear"]</a:t>
            </a:r>
            <a:r>
              <a:rPr lang="it-IT" sz="1800" b="0" i="0" u="none" strike="noStrike" cap="none">
                <a:solidFill>
                  <a:srgbClr val="92D050"/>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chemeClr val="lt1"/>
                </a:solidFill>
                <a:latin typeface="Consolas"/>
                <a:ea typeface="Consolas"/>
                <a:cs typeface="Consolas"/>
                <a:sym typeface="Consolas"/>
              </a:rPr>
              <a:t> alert(fruits.shift());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chemeClr val="lt1"/>
                </a:solidFill>
                <a:latin typeface="Consolas"/>
                <a:ea typeface="Consolas"/>
                <a:cs typeface="Consolas"/>
                <a:sym typeface="Consolas"/>
              </a:rPr>
              <a:t> alert( fruits ); </a:t>
            </a:r>
            <a:r>
              <a:rPr lang="it-IT" sz="1800" b="0" i="0" u="none" strike="noStrike" cap="none">
                <a:solidFill>
                  <a:srgbClr val="92D050"/>
                </a:solidFill>
                <a:latin typeface="Consolas"/>
                <a:ea typeface="Consolas"/>
                <a:cs typeface="Consolas"/>
                <a:sym typeface="Consolas"/>
              </a:rPr>
              <a:t>// Orange, Pear</a:t>
            </a:r>
            <a:endParaRPr sz="2800" b="0" i="0" u="none" strike="noStrike" cap="none">
              <a:solidFill>
                <a:srgbClr val="92D05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1"/>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46</a:t>
            </a:fld>
            <a:endParaRPr/>
          </a:p>
        </p:txBody>
      </p:sp>
      <p:sp>
        <p:nvSpPr>
          <p:cNvPr id="453" name="Google Shape;453;p31"/>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Estrarre elementi</a:t>
            </a:r>
            <a:endParaRPr/>
          </a:p>
        </p:txBody>
      </p:sp>
      <p:sp>
        <p:nvSpPr>
          <p:cNvPr id="454" name="Google Shape;454;p31"/>
          <p:cNvSpPr txBox="1">
            <a:spLocks noGrp="1"/>
          </p:cNvSpPr>
          <p:nvPr>
            <p:ph type="body" idx="1"/>
          </p:nvPr>
        </p:nvSpPr>
        <p:spPr>
          <a:xfrm>
            <a:off x="311150" y="1658938"/>
            <a:ext cx="8521700" cy="4524375"/>
          </a:xfrm>
          <a:prstGeom prst="rect">
            <a:avLst/>
          </a:prstGeom>
          <a:noFill/>
          <a:ln>
            <a:noFill/>
          </a:ln>
        </p:spPr>
        <p:txBody>
          <a:bodyPr spcFirstLastPara="1" wrap="square" lIns="91425" tIns="45700" rIns="91425" bIns="45700" anchor="t" anchorCtr="0">
            <a:normAutofit/>
          </a:bodyPr>
          <a:lstStyle/>
          <a:p>
            <a:pPr marL="269875" lvl="0" indent="-269875" algn="l" rtl="0">
              <a:lnSpc>
                <a:spcPct val="100000"/>
              </a:lnSpc>
              <a:spcBef>
                <a:spcPts val="0"/>
              </a:spcBef>
              <a:spcAft>
                <a:spcPts val="0"/>
              </a:spcAft>
              <a:buSzPts val="2400"/>
              <a:buChar char="•"/>
            </a:pPr>
            <a:r>
              <a:rPr lang="it-IT"/>
              <a:t>I metodi </a:t>
            </a:r>
            <a:r>
              <a:rPr lang="it-IT">
                <a:solidFill>
                  <a:srgbClr val="0070C0"/>
                </a:solidFill>
                <a:latin typeface="Consolas"/>
                <a:ea typeface="Consolas"/>
                <a:cs typeface="Consolas"/>
                <a:sym typeface="Consolas"/>
              </a:rPr>
              <a:t>push</a:t>
            </a:r>
            <a:r>
              <a:rPr lang="it-IT"/>
              <a:t>/</a:t>
            </a:r>
            <a:r>
              <a:rPr lang="it-IT">
                <a:solidFill>
                  <a:srgbClr val="0070C0"/>
                </a:solidFill>
                <a:latin typeface="Consolas"/>
                <a:ea typeface="Consolas"/>
                <a:cs typeface="Consolas"/>
                <a:sym typeface="Consolas"/>
              </a:rPr>
              <a:t>pop</a:t>
            </a:r>
            <a:r>
              <a:rPr lang="it-IT"/>
              <a:t> sono veloci, mentre </a:t>
            </a:r>
            <a:r>
              <a:rPr lang="it-IT">
                <a:solidFill>
                  <a:srgbClr val="0070C0"/>
                </a:solidFill>
                <a:latin typeface="Consolas"/>
                <a:ea typeface="Consolas"/>
                <a:cs typeface="Consolas"/>
                <a:sym typeface="Consolas"/>
              </a:rPr>
              <a:t>shift</a:t>
            </a:r>
            <a:r>
              <a:rPr lang="it-IT"/>
              <a:t>/</a:t>
            </a:r>
            <a:r>
              <a:rPr lang="it-IT">
                <a:solidFill>
                  <a:srgbClr val="0070C0"/>
                </a:solidFill>
                <a:latin typeface="Consolas"/>
                <a:ea typeface="Consolas"/>
                <a:cs typeface="Consolas"/>
                <a:sym typeface="Consolas"/>
              </a:rPr>
              <a:t>unshift</a:t>
            </a:r>
            <a:r>
              <a:rPr lang="it-IT"/>
              <a:t> sono lenti</a:t>
            </a:r>
            <a:endParaRPr/>
          </a:p>
          <a:p>
            <a:pPr marL="541338" lvl="1" indent="-206375" algn="l" rtl="0">
              <a:lnSpc>
                <a:spcPct val="100000"/>
              </a:lnSpc>
              <a:spcBef>
                <a:spcPts val="600"/>
              </a:spcBef>
              <a:spcAft>
                <a:spcPts val="0"/>
              </a:spcAft>
              <a:buSzPts val="1500"/>
              <a:buChar char="o"/>
            </a:pPr>
            <a:r>
              <a:rPr lang="it-IT"/>
              <a:t>È molto più veloce lavorare con la fine degli array piuttosto che con l'inizio, dato che, nel momento in cui viene rimosso l'elemento </a:t>
            </a:r>
            <a:r>
              <a:rPr lang="it-IT">
                <a:latin typeface="Consolas"/>
                <a:ea typeface="Consolas"/>
                <a:cs typeface="Consolas"/>
                <a:sym typeface="Consolas"/>
              </a:rPr>
              <a:t>0,</a:t>
            </a:r>
            <a:r>
              <a:rPr lang="it-IT"/>
              <a:t> tutti gli altri elementi devono essere rinumerati</a:t>
            </a:r>
            <a:endParaRPr/>
          </a:p>
          <a:p>
            <a:pPr marL="541338" lvl="1" indent="-206375" algn="l" rtl="0">
              <a:lnSpc>
                <a:spcPct val="100000"/>
              </a:lnSpc>
              <a:spcBef>
                <a:spcPts val="600"/>
              </a:spcBef>
              <a:spcAft>
                <a:spcPts val="0"/>
              </a:spcAft>
              <a:buSzPts val="1500"/>
              <a:buChar char="o"/>
            </a:pPr>
            <a:r>
              <a:rPr lang="it-IT"/>
              <a:t>Più elementi ci sono, più l'operazione sarà lunga</a:t>
            </a:r>
            <a:endParaRPr/>
          </a:p>
        </p:txBody>
      </p:sp>
      <p:grpSp>
        <p:nvGrpSpPr>
          <p:cNvPr id="455" name="Google Shape;455;p31"/>
          <p:cNvGrpSpPr/>
          <p:nvPr/>
        </p:nvGrpSpPr>
        <p:grpSpPr>
          <a:xfrm>
            <a:off x="1886760" y="4522787"/>
            <a:ext cx="5648325" cy="1352550"/>
            <a:chOff x="2360485" y="4776008"/>
            <a:chExt cx="5648325" cy="1352550"/>
          </a:xfrm>
        </p:grpSpPr>
        <p:pic>
          <p:nvPicPr>
            <p:cNvPr id="456" name="Google Shape;456;p31"/>
            <p:cNvPicPr preferRelativeResize="0"/>
            <p:nvPr/>
          </p:nvPicPr>
          <p:blipFill rotWithShape="1">
            <a:blip r:embed="rId3">
              <a:alphaModFix/>
            </a:blip>
            <a:srcRect/>
            <a:stretch/>
          </p:blipFill>
          <p:spPr>
            <a:xfrm>
              <a:off x="2360485" y="4776008"/>
              <a:ext cx="5648325" cy="1352550"/>
            </a:xfrm>
            <a:prstGeom prst="rect">
              <a:avLst/>
            </a:prstGeom>
            <a:noFill/>
            <a:ln>
              <a:noFill/>
            </a:ln>
          </p:spPr>
        </p:pic>
        <p:sp>
          <p:nvSpPr>
            <p:cNvPr id="457" name="Google Shape;457;p31"/>
            <p:cNvSpPr txBox="1"/>
            <p:nvPr/>
          </p:nvSpPr>
          <p:spPr>
            <a:xfrm>
              <a:off x="2745968" y="5508223"/>
              <a:ext cx="256790" cy="26154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it-IT" sz="1000" b="0" i="0" u="none" strike="noStrike" cap="none">
                  <a:solidFill>
                    <a:srgbClr val="927857"/>
                  </a:solidFill>
                  <a:latin typeface="Consolas"/>
                  <a:ea typeface="Consolas"/>
                  <a:cs typeface="Consolas"/>
                  <a:sym typeface="Consolas"/>
                </a:rPr>
                <a:t>1</a:t>
              </a: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32"/>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47</a:t>
            </a:fld>
            <a:endParaRPr/>
          </a:p>
        </p:txBody>
      </p:sp>
      <p:sp>
        <p:nvSpPr>
          <p:cNvPr id="464" name="Google Shape;464;p32"/>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Cancellare elementi</a:t>
            </a:r>
            <a:endParaRPr/>
          </a:p>
        </p:txBody>
      </p:sp>
      <p:sp>
        <p:nvSpPr>
          <p:cNvPr id="465" name="Google Shape;465;p32"/>
          <p:cNvSpPr txBox="1">
            <a:spLocks noGrp="1"/>
          </p:cNvSpPr>
          <p:nvPr>
            <p:ph type="body" idx="1"/>
          </p:nvPr>
        </p:nvSpPr>
        <p:spPr>
          <a:xfrm>
            <a:off x="311150" y="1658938"/>
            <a:ext cx="8521700" cy="2725775"/>
          </a:xfrm>
          <a:prstGeom prst="rect">
            <a:avLst/>
          </a:prstGeom>
          <a:noFill/>
          <a:ln>
            <a:noFill/>
          </a:ln>
        </p:spPr>
        <p:txBody>
          <a:bodyPr spcFirstLastPara="1" wrap="square" lIns="91425" tIns="45700" rIns="91425" bIns="45700" anchor="t" anchorCtr="0">
            <a:normAutofit fontScale="92500" lnSpcReduction="10000"/>
          </a:bodyPr>
          <a:lstStyle/>
          <a:p>
            <a:pPr marL="269875" lvl="0" indent="-269875" algn="l" rtl="0">
              <a:lnSpc>
                <a:spcPct val="100000"/>
              </a:lnSpc>
              <a:spcBef>
                <a:spcPts val="0"/>
              </a:spcBef>
              <a:spcAft>
                <a:spcPts val="0"/>
              </a:spcAft>
              <a:buSzPct val="100000"/>
              <a:buChar char="•"/>
            </a:pPr>
            <a:r>
              <a:rPr lang="it-IT"/>
              <a:t>Per eliminare un elemento da un array possiamo usare </a:t>
            </a:r>
            <a:r>
              <a:rPr lang="it-IT">
                <a:solidFill>
                  <a:srgbClr val="0070C0"/>
                </a:solidFill>
                <a:latin typeface="Consolas"/>
                <a:ea typeface="Consolas"/>
                <a:cs typeface="Consolas"/>
                <a:sym typeface="Consolas"/>
              </a:rPr>
              <a:t>delete</a:t>
            </a:r>
            <a:endParaRPr/>
          </a:p>
          <a:p>
            <a:pPr marL="541338" lvl="1" indent="-206375" algn="l" rtl="0">
              <a:lnSpc>
                <a:spcPct val="100000"/>
              </a:lnSpc>
              <a:spcBef>
                <a:spcPts val="600"/>
              </a:spcBef>
              <a:spcAft>
                <a:spcPts val="0"/>
              </a:spcAft>
              <a:buSzPct val="75000"/>
              <a:buChar char="o"/>
            </a:pPr>
            <a:r>
              <a:rPr lang="it-IT"/>
              <a:t>In questo modo però la lunghezza dell'array rimane la stessa</a:t>
            </a:r>
            <a:endParaRPr/>
          </a:p>
          <a:p>
            <a:pPr marL="541338" lvl="1" indent="-206375" algn="l" rtl="0">
              <a:lnSpc>
                <a:spcPct val="100000"/>
              </a:lnSpc>
              <a:spcBef>
                <a:spcPts val="600"/>
              </a:spcBef>
              <a:spcAft>
                <a:spcPts val="0"/>
              </a:spcAft>
              <a:buSzPct val="75000"/>
              <a:buChar char="o"/>
            </a:pPr>
            <a:r>
              <a:rPr lang="it-IT"/>
              <a:t>Il valore alla posizione cancellata diventa undefined</a:t>
            </a:r>
            <a:endParaRPr/>
          </a:p>
          <a:p>
            <a:pPr marL="269875" lvl="0" indent="-269875" algn="l" rtl="0">
              <a:lnSpc>
                <a:spcPct val="100000"/>
              </a:lnSpc>
              <a:spcBef>
                <a:spcPts val="600"/>
              </a:spcBef>
              <a:spcAft>
                <a:spcPts val="0"/>
              </a:spcAft>
              <a:buSzPct val="100000"/>
              <a:buChar char="•"/>
            </a:pPr>
            <a:r>
              <a:rPr lang="it-IT"/>
              <a:t>Per cancellare elementi dalla lista contraendola al tempo stesso, si utilizza il metodo </a:t>
            </a:r>
            <a:r>
              <a:rPr lang="it-IT">
                <a:solidFill>
                  <a:srgbClr val="0070C0"/>
                </a:solidFill>
                <a:latin typeface="Consolas"/>
                <a:ea typeface="Consolas"/>
                <a:cs typeface="Consolas"/>
                <a:sym typeface="Consolas"/>
              </a:rPr>
              <a:t>splice(...)</a:t>
            </a:r>
            <a:endParaRPr/>
          </a:p>
          <a:p>
            <a:pPr marL="541338" lvl="1" indent="-206375" algn="l" rtl="0">
              <a:lnSpc>
                <a:spcPct val="100000"/>
              </a:lnSpc>
              <a:spcBef>
                <a:spcPts val="600"/>
              </a:spcBef>
              <a:spcAft>
                <a:spcPts val="0"/>
              </a:spcAft>
              <a:buSzPct val="75000"/>
              <a:buChar char="o"/>
            </a:pPr>
            <a:r>
              <a:rPr lang="it-IT"/>
              <a:t>I primi due argomenti indicano rispettivamente da quale elemento cancellare e quanti cancellarne</a:t>
            </a:r>
            <a:endParaRPr/>
          </a:p>
          <a:p>
            <a:pPr marL="541338" lvl="1" indent="-206375" algn="l" rtl="0">
              <a:lnSpc>
                <a:spcPct val="100000"/>
              </a:lnSpc>
              <a:spcBef>
                <a:spcPts val="600"/>
              </a:spcBef>
              <a:spcAft>
                <a:spcPts val="0"/>
              </a:spcAft>
              <a:buSzPct val="75000"/>
              <a:buChar char="o"/>
            </a:pPr>
            <a:r>
              <a:rPr lang="it-IT"/>
              <a:t>Eventuali ulteriori argomenti vengono aggiunti al posto degli elementi eliminati</a:t>
            </a:r>
            <a:endParaRPr/>
          </a:p>
        </p:txBody>
      </p:sp>
      <p:sp>
        <p:nvSpPr>
          <p:cNvPr id="466" name="Google Shape;466;p32"/>
          <p:cNvSpPr txBox="1"/>
          <p:nvPr/>
        </p:nvSpPr>
        <p:spPr>
          <a:xfrm>
            <a:off x="1053943" y="4384713"/>
            <a:ext cx="7036114" cy="1771650"/>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92D050"/>
                </a:solidFill>
                <a:latin typeface="Consolas"/>
                <a:ea typeface="Consolas"/>
                <a:cs typeface="Consolas"/>
                <a:sym typeface="Consolas"/>
              </a:rPr>
              <a:t>let</a:t>
            </a:r>
            <a:r>
              <a:rPr lang="it-IT" sz="1600" b="0" i="0" u="none" strike="noStrike" cap="none">
                <a:solidFill>
                  <a:schemeClr val="lt1"/>
                </a:solidFill>
                <a:latin typeface="Consolas"/>
                <a:ea typeface="Consolas"/>
                <a:cs typeface="Consolas"/>
                <a:sym typeface="Consolas"/>
              </a:rPr>
              <a:t> arr = ["I", "study", "TypeScript", "right", "now"];</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it-IT" sz="1600" b="0" i="0" u="none" strike="noStrike" cap="none">
                <a:solidFill>
                  <a:schemeClr val="lt1"/>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it-IT" sz="1600" b="0" i="0" u="none" strike="noStrike" cap="none">
                <a:solidFill>
                  <a:srgbClr val="92D050"/>
                </a:solidFill>
                <a:latin typeface="Consolas"/>
                <a:ea typeface="Consolas"/>
                <a:cs typeface="Consolas"/>
                <a:sym typeface="Consolas"/>
              </a:rPr>
              <a:t> //rimuove i primi 3 elementi e li sostituisce con altri</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it-IT" sz="1600" b="0" i="0" u="none" strike="noStrike" cap="none">
                <a:solidFill>
                  <a:schemeClr val="lt1"/>
                </a:solidFill>
                <a:latin typeface="Consolas"/>
                <a:ea typeface="Consolas"/>
                <a:cs typeface="Consolas"/>
                <a:sym typeface="Consolas"/>
              </a:rPr>
              <a:t> arr.splice(0,3, "Let's", "dance")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92D050"/>
                </a:solidFill>
                <a:latin typeface="Consolas"/>
                <a:ea typeface="Consolas"/>
                <a:cs typeface="Consolas"/>
                <a:sym typeface="Consolas"/>
              </a:rPr>
              <a:t>console.log(</a:t>
            </a:r>
            <a:r>
              <a:rPr lang="it-IT" sz="1600" b="0" i="0" u="none" strike="noStrike" cap="none">
                <a:solidFill>
                  <a:schemeClr val="lt1"/>
                </a:solidFill>
                <a:latin typeface="Consolas"/>
                <a:ea typeface="Consolas"/>
                <a:cs typeface="Consolas"/>
                <a:sym typeface="Consolas"/>
              </a:rPr>
              <a:t>arr</a:t>
            </a:r>
            <a:r>
              <a:rPr lang="it-IT" sz="1600" b="0" i="0" u="none" strike="noStrike" cap="none">
                <a:solidFill>
                  <a:srgbClr val="92D050"/>
                </a:solidFill>
                <a:latin typeface="Consolas"/>
                <a:ea typeface="Consolas"/>
                <a:cs typeface="Consolas"/>
                <a:sym typeface="Consolas"/>
              </a:rPr>
              <a:t>) // ["Let's", "dance", "right", "now"]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3"/>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48</a:t>
            </a:fld>
            <a:endParaRPr/>
          </a:p>
        </p:txBody>
      </p:sp>
      <p:sp>
        <p:nvSpPr>
          <p:cNvPr id="473" name="Google Shape;473;p33"/>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Ricerca in un array</a:t>
            </a:r>
            <a:endParaRPr/>
          </a:p>
        </p:txBody>
      </p:sp>
      <p:sp>
        <p:nvSpPr>
          <p:cNvPr id="474" name="Google Shape;474;p33"/>
          <p:cNvSpPr txBox="1">
            <a:spLocks noGrp="1"/>
          </p:cNvSpPr>
          <p:nvPr>
            <p:ph type="body" idx="1"/>
          </p:nvPr>
        </p:nvSpPr>
        <p:spPr>
          <a:xfrm>
            <a:off x="311150" y="1658938"/>
            <a:ext cx="8521700" cy="4524375"/>
          </a:xfrm>
          <a:prstGeom prst="rect">
            <a:avLst/>
          </a:prstGeom>
          <a:noFill/>
          <a:ln>
            <a:noFill/>
          </a:ln>
        </p:spPr>
        <p:txBody>
          <a:bodyPr spcFirstLastPara="1" wrap="square" lIns="91425" tIns="45700" rIns="91425" bIns="45700" anchor="t" anchorCtr="0">
            <a:normAutofit/>
          </a:bodyPr>
          <a:lstStyle/>
          <a:p>
            <a:pPr marL="269875" lvl="0" indent="-269875" algn="l" rtl="0">
              <a:lnSpc>
                <a:spcPct val="100000"/>
              </a:lnSpc>
              <a:spcBef>
                <a:spcPts val="0"/>
              </a:spcBef>
              <a:spcAft>
                <a:spcPts val="0"/>
              </a:spcAft>
              <a:buSzPts val="2400"/>
              <a:buChar char="•"/>
            </a:pPr>
            <a:r>
              <a:rPr lang="it-IT"/>
              <a:t>Per cercare tra gli elementi di un array si utilizzando i metodi</a:t>
            </a:r>
            <a:endParaRPr/>
          </a:p>
          <a:p>
            <a:pPr marL="541338" lvl="1" indent="-206375" algn="l" rtl="0">
              <a:lnSpc>
                <a:spcPct val="100000"/>
              </a:lnSpc>
              <a:spcBef>
                <a:spcPts val="600"/>
              </a:spcBef>
              <a:spcAft>
                <a:spcPts val="0"/>
              </a:spcAft>
              <a:buSzPts val="1500"/>
              <a:buChar char="o"/>
            </a:pPr>
            <a:r>
              <a:rPr lang="it-IT">
                <a:solidFill>
                  <a:srgbClr val="0070C0"/>
                </a:solidFill>
                <a:latin typeface="Consolas"/>
                <a:ea typeface="Consolas"/>
                <a:cs typeface="Consolas"/>
                <a:sym typeface="Consolas"/>
              </a:rPr>
              <a:t>indexOf</a:t>
            </a:r>
            <a:r>
              <a:rPr lang="it-IT"/>
              <a:t>/</a:t>
            </a:r>
            <a:r>
              <a:rPr lang="it-IT">
                <a:solidFill>
                  <a:srgbClr val="0070C0"/>
                </a:solidFill>
                <a:latin typeface="Consolas"/>
                <a:ea typeface="Consolas"/>
                <a:cs typeface="Consolas"/>
                <a:sym typeface="Consolas"/>
              </a:rPr>
              <a:t>lastIndexOf(item, pos)</a:t>
            </a:r>
            <a:r>
              <a:rPr lang="it-IT">
                <a:solidFill>
                  <a:srgbClr val="0070C0"/>
                </a:solidFill>
                <a:latin typeface="Arial"/>
                <a:ea typeface="Arial"/>
                <a:cs typeface="Arial"/>
                <a:sym typeface="Arial"/>
              </a:rPr>
              <a:t> </a:t>
            </a:r>
            <a:r>
              <a:rPr lang="it-IT">
                <a:latin typeface="Arial"/>
                <a:ea typeface="Arial"/>
                <a:cs typeface="Arial"/>
                <a:sym typeface="Arial"/>
              </a:rPr>
              <a:t>per cercare  un elemento partendo dalla posizione</a:t>
            </a:r>
            <a:endParaRPr/>
          </a:p>
          <a:p>
            <a:pPr marL="541338" lvl="1" indent="-206375" algn="l" rtl="0">
              <a:lnSpc>
                <a:spcPct val="100000"/>
              </a:lnSpc>
              <a:spcBef>
                <a:spcPts val="600"/>
              </a:spcBef>
              <a:spcAft>
                <a:spcPts val="0"/>
              </a:spcAft>
              <a:buSzPts val="1500"/>
              <a:buChar char="o"/>
            </a:pPr>
            <a:r>
              <a:rPr lang="it-IT">
                <a:solidFill>
                  <a:srgbClr val="0070C0"/>
                </a:solidFill>
                <a:latin typeface="Consolas"/>
                <a:ea typeface="Consolas"/>
                <a:cs typeface="Consolas"/>
                <a:sym typeface="Consolas"/>
              </a:rPr>
              <a:t>includes(value)</a:t>
            </a:r>
            <a:r>
              <a:rPr lang="it-IT">
                <a:solidFill>
                  <a:srgbClr val="0070C0"/>
                </a:solidFill>
              </a:rPr>
              <a:t> </a:t>
            </a:r>
            <a:r>
              <a:rPr lang="it-IT"/>
              <a:t>restituisce true se l'array contiene value</a:t>
            </a:r>
            <a:endParaRPr/>
          </a:p>
          <a:p>
            <a:pPr marL="541338" lvl="1" indent="-111125" algn="l" rtl="0">
              <a:lnSpc>
                <a:spcPct val="100000"/>
              </a:lnSpc>
              <a:spcBef>
                <a:spcPts val="600"/>
              </a:spcBef>
              <a:spcAft>
                <a:spcPts val="0"/>
              </a:spcAft>
              <a:buSzPts val="1500"/>
              <a:buNone/>
            </a:pPr>
            <a:endParaRPr/>
          </a:p>
          <a:p>
            <a:pPr marL="541338" lvl="1" indent="-111125" algn="l" rtl="0">
              <a:lnSpc>
                <a:spcPct val="100000"/>
              </a:lnSpc>
              <a:spcBef>
                <a:spcPts val="600"/>
              </a:spcBef>
              <a:spcAft>
                <a:spcPts val="0"/>
              </a:spcAft>
              <a:buSzPts val="1500"/>
              <a:buNone/>
            </a:pPr>
            <a:endParaRPr>
              <a:latin typeface="Arial"/>
              <a:ea typeface="Arial"/>
              <a:cs typeface="Arial"/>
              <a:sym typeface="Arial"/>
            </a:endParaRPr>
          </a:p>
          <a:p>
            <a:pPr marL="541338" lvl="1" indent="-111125" algn="l" rtl="0">
              <a:lnSpc>
                <a:spcPct val="100000"/>
              </a:lnSpc>
              <a:spcBef>
                <a:spcPts val="600"/>
              </a:spcBef>
              <a:spcAft>
                <a:spcPts val="0"/>
              </a:spcAft>
              <a:buSzPts val="1500"/>
              <a:buNone/>
            </a:pPr>
            <a:endParaRPr/>
          </a:p>
        </p:txBody>
      </p:sp>
      <p:sp>
        <p:nvSpPr>
          <p:cNvPr id="475" name="Google Shape;475;p33"/>
          <p:cNvSpPr/>
          <p:nvPr/>
        </p:nvSpPr>
        <p:spPr>
          <a:xfrm>
            <a:off x="0" y="-138499"/>
            <a:ext cx="65" cy="276999"/>
          </a:xfrm>
          <a:prstGeom prst="rect">
            <a:avLst/>
          </a:prstGeom>
          <a:solidFill>
            <a:srgbClr val="F5F2F0"/>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4"/>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49</a:t>
            </a:fld>
            <a:endParaRPr/>
          </a:p>
        </p:txBody>
      </p:sp>
      <p:sp>
        <p:nvSpPr>
          <p:cNvPr id="481" name="Google Shape;481;p34"/>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Operare con gli array</a:t>
            </a:r>
            <a:endParaRPr/>
          </a:p>
        </p:txBody>
      </p:sp>
      <p:sp>
        <p:nvSpPr>
          <p:cNvPr id="482" name="Google Shape;482;p34"/>
          <p:cNvSpPr txBox="1">
            <a:spLocks noGrp="1"/>
          </p:cNvSpPr>
          <p:nvPr>
            <p:ph type="body" idx="1"/>
          </p:nvPr>
        </p:nvSpPr>
        <p:spPr>
          <a:xfrm>
            <a:off x="311150" y="1658938"/>
            <a:ext cx="8521700" cy="4524375"/>
          </a:xfrm>
          <a:prstGeom prst="rect">
            <a:avLst/>
          </a:prstGeom>
          <a:noFill/>
          <a:ln>
            <a:noFill/>
          </a:ln>
        </p:spPr>
        <p:txBody>
          <a:bodyPr spcFirstLastPara="1" wrap="square" lIns="91425" tIns="45700" rIns="91425" bIns="45700" anchor="t" anchorCtr="0">
            <a:normAutofit/>
          </a:bodyPr>
          <a:lstStyle/>
          <a:p>
            <a:pPr marL="269875" lvl="0" indent="-269875" algn="l" rtl="0">
              <a:lnSpc>
                <a:spcPct val="100000"/>
              </a:lnSpc>
              <a:spcBef>
                <a:spcPts val="0"/>
              </a:spcBef>
              <a:spcAft>
                <a:spcPts val="0"/>
              </a:spcAft>
              <a:buSzPts val="2400"/>
              <a:buChar char="•"/>
            </a:pPr>
            <a:r>
              <a:rPr lang="it-IT"/>
              <a:t>Spesso occorre manipolare il contenuto di un array</a:t>
            </a:r>
            <a:endParaRPr/>
          </a:p>
          <a:p>
            <a:pPr marL="541338" lvl="1" indent="-206375" algn="l" rtl="0">
              <a:lnSpc>
                <a:spcPct val="100000"/>
              </a:lnSpc>
              <a:spcBef>
                <a:spcPts val="600"/>
              </a:spcBef>
              <a:spcAft>
                <a:spcPts val="0"/>
              </a:spcAft>
              <a:buSzPts val="1500"/>
              <a:buChar char="o"/>
            </a:pPr>
            <a:r>
              <a:rPr lang="it-IT"/>
              <a:t>Cercando tutti gli elementi che soddisfano una data condizione</a:t>
            </a:r>
            <a:endParaRPr/>
          </a:p>
          <a:p>
            <a:pPr marL="541338" lvl="1" indent="-206375" algn="l" rtl="0">
              <a:lnSpc>
                <a:spcPct val="100000"/>
              </a:lnSpc>
              <a:spcBef>
                <a:spcPts val="600"/>
              </a:spcBef>
              <a:spcAft>
                <a:spcPts val="0"/>
              </a:spcAft>
              <a:buSzPts val="1500"/>
              <a:buChar char="o"/>
            </a:pPr>
            <a:r>
              <a:rPr lang="it-IT"/>
              <a:t>Trasformando ogni elemento in un' altro</a:t>
            </a:r>
            <a:endParaRPr/>
          </a:p>
          <a:p>
            <a:pPr marL="541338" lvl="1" indent="-206375" algn="l" rtl="0">
              <a:lnSpc>
                <a:spcPct val="100000"/>
              </a:lnSpc>
              <a:spcBef>
                <a:spcPts val="600"/>
              </a:spcBef>
              <a:spcAft>
                <a:spcPts val="0"/>
              </a:spcAft>
              <a:buSzPts val="1500"/>
              <a:buChar char="o"/>
            </a:pPr>
            <a:r>
              <a:rPr lang="it-IT"/>
              <a:t>Riassumendo l'insieme dei dati contenuti in un singolo valore </a:t>
            </a:r>
            <a:endParaRPr/>
          </a:p>
          <a:p>
            <a:pPr marL="269875" lvl="0" indent="-269875" algn="l" rtl="0">
              <a:lnSpc>
                <a:spcPct val="100000"/>
              </a:lnSpc>
              <a:spcBef>
                <a:spcPts val="600"/>
              </a:spcBef>
              <a:spcAft>
                <a:spcPts val="0"/>
              </a:spcAft>
              <a:buSzPts val="2400"/>
              <a:buChar char="•"/>
            </a:pPr>
            <a:r>
              <a:rPr lang="it-IT"/>
              <a:t>Sebbene sia possibile implementare tali comportamenti tramite un ciclo (for/while), di solito è più conveniente usare un approccio più dichiarativo</a:t>
            </a:r>
            <a:endParaRPr/>
          </a:p>
          <a:p>
            <a:pPr marL="541338" lvl="1" indent="-206375" algn="l" rtl="0">
              <a:lnSpc>
                <a:spcPct val="100000"/>
              </a:lnSpc>
              <a:spcBef>
                <a:spcPts val="600"/>
              </a:spcBef>
              <a:spcAft>
                <a:spcPts val="0"/>
              </a:spcAft>
              <a:buSzPts val="1500"/>
              <a:buChar char="o"/>
            </a:pPr>
            <a:r>
              <a:rPr lang="it-IT"/>
              <a:t>Passando all'array una funzione in grado di effettuare il compito elementare su un singolo dato e lasciando all'array il compito di applicare tale funzione a tutti i dati in esso contenuti</a:t>
            </a:r>
            <a:endParaRPr/>
          </a:p>
          <a:p>
            <a:pPr marL="541338" lvl="1" indent="-206375" algn="l" rtl="0">
              <a:lnSpc>
                <a:spcPct val="100000"/>
              </a:lnSpc>
              <a:spcBef>
                <a:spcPts val="600"/>
              </a:spcBef>
              <a:spcAft>
                <a:spcPts val="0"/>
              </a:spcAft>
              <a:buSzPts val="1500"/>
              <a:buChar char="o"/>
            </a:pPr>
            <a:r>
              <a:rPr lang="it-IT"/>
              <a:t>L'array di partenza resta immutato</a:t>
            </a:r>
            <a:endParaRPr/>
          </a:p>
          <a:p>
            <a:pPr marL="541338" lvl="1" indent="-111125" algn="l" rtl="0">
              <a:lnSpc>
                <a:spcPct val="100000"/>
              </a:lnSpc>
              <a:spcBef>
                <a:spcPts val="600"/>
              </a:spcBef>
              <a:spcAft>
                <a:spcPts val="0"/>
              </a:spcAft>
              <a:buSzPts val="1500"/>
              <a:buNone/>
            </a:pPr>
            <a:endParaRPr/>
          </a:p>
          <a:p>
            <a:pPr marL="541338" lvl="1" indent="-111125" algn="l" rtl="0">
              <a:lnSpc>
                <a:spcPct val="100000"/>
              </a:lnSpc>
              <a:spcBef>
                <a:spcPts val="600"/>
              </a:spcBef>
              <a:spcAft>
                <a:spcPts val="0"/>
              </a:spcAft>
              <a:buSzPts val="15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4"/>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5</a:t>
            </a:fld>
            <a:endParaRPr/>
          </a:p>
        </p:txBody>
      </p:sp>
      <p:sp>
        <p:nvSpPr>
          <p:cNvPr id="73" name="Google Shape;73;p4"/>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Annotazioni di tipo</a:t>
            </a:r>
            <a:endParaRPr/>
          </a:p>
        </p:txBody>
      </p:sp>
      <p:sp>
        <p:nvSpPr>
          <p:cNvPr id="74" name="Google Shape;74;p4"/>
          <p:cNvSpPr txBox="1">
            <a:spLocks noGrp="1"/>
          </p:cNvSpPr>
          <p:nvPr>
            <p:ph type="body" idx="1"/>
          </p:nvPr>
        </p:nvSpPr>
        <p:spPr>
          <a:xfrm>
            <a:off x="311150" y="1582738"/>
            <a:ext cx="8521800" cy="4524300"/>
          </a:xfrm>
          <a:prstGeom prst="rect">
            <a:avLst/>
          </a:prstGeom>
          <a:noFill/>
          <a:ln>
            <a:noFill/>
          </a:ln>
        </p:spPr>
        <p:txBody>
          <a:bodyPr spcFirstLastPara="1" wrap="square" lIns="91425" tIns="45700" rIns="91425" bIns="45700" anchor="t" anchorCtr="0">
            <a:normAutofit/>
          </a:bodyPr>
          <a:lstStyle/>
          <a:p>
            <a:pPr marL="269875" lvl="0" indent="-269875" algn="l" rtl="0">
              <a:lnSpc>
                <a:spcPct val="100000"/>
              </a:lnSpc>
              <a:spcBef>
                <a:spcPts val="0"/>
              </a:spcBef>
              <a:spcAft>
                <a:spcPts val="0"/>
              </a:spcAft>
              <a:buSzPts val="2400"/>
              <a:buChar char="•"/>
            </a:pPr>
            <a:r>
              <a:rPr lang="it-IT"/>
              <a:t>Ogni qualvolta si introduce una variabile o un parametro di una funzione o un valore di ritorno destinati a contenere un oggetto, è possibile indicare esplicitamente l'insieme di coppie chiave/valore contenute al suo interno</a:t>
            </a:r>
            <a:endParaRPr/>
          </a:p>
          <a:p>
            <a:pPr marL="541338" lvl="1" indent="-206375" algn="l" rtl="0">
              <a:lnSpc>
                <a:spcPct val="100000"/>
              </a:lnSpc>
              <a:spcBef>
                <a:spcPts val="600"/>
              </a:spcBef>
              <a:spcAft>
                <a:spcPts val="0"/>
              </a:spcAft>
              <a:buSzPts val="1500"/>
              <a:buChar char="o"/>
            </a:pPr>
            <a:r>
              <a:rPr lang="it-IT"/>
              <a:t>Questo porta ad una grande duplicazione di codice ed è facile commettere errori, soprattutto in fase di manutenzione, quando occorre aggiungere o togliere una chiave o modificare il tipo di un valore</a:t>
            </a:r>
            <a:endParaRPr/>
          </a:p>
        </p:txBody>
      </p:sp>
      <p:sp>
        <p:nvSpPr>
          <p:cNvPr id="75" name="Google Shape;75;p4"/>
          <p:cNvSpPr txBox="1"/>
          <p:nvPr/>
        </p:nvSpPr>
        <p:spPr>
          <a:xfrm>
            <a:off x="603690" y="4192694"/>
            <a:ext cx="7868768" cy="2066559"/>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chemeClr val="lt1"/>
                </a:solidFill>
                <a:latin typeface="Consolas"/>
                <a:ea typeface="Consolas"/>
                <a:cs typeface="Consolas"/>
                <a:sym typeface="Consolas"/>
              </a:rPr>
              <a:t>let </a:t>
            </a:r>
            <a:r>
              <a:rPr lang="it-IT" sz="1800" b="0" i="0" u="none" strike="noStrike" cap="none">
                <a:solidFill>
                  <a:srgbClr val="58B9EC"/>
                </a:solidFill>
                <a:latin typeface="Consolas"/>
                <a:ea typeface="Consolas"/>
                <a:cs typeface="Consolas"/>
                <a:sym typeface="Consolas"/>
              </a:rPr>
              <a:t>position</a:t>
            </a:r>
            <a:r>
              <a:rPr lang="it-IT" sz="1800" b="0" i="0" u="none" strike="noStrike" cap="none">
                <a:solidFill>
                  <a:schemeClr val="lt1"/>
                </a:solidFill>
                <a:latin typeface="Consolas"/>
                <a:ea typeface="Consolas"/>
                <a:cs typeface="Consolas"/>
                <a:sym typeface="Consolas"/>
              </a:rPr>
              <a:t>:</a:t>
            </a:r>
            <a:r>
              <a:rPr lang="it-IT" sz="1800" b="0" i="0" u="none" strike="noStrike" cap="none">
                <a:solidFill>
                  <a:srgbClr val="58B9EC"/>
                </a:solidFill>
                <a:latin typeface="Consolas"/>
                <a:ea typeface="Consolas"/>
                <a:cs typeface="Consolas"/>
                <a:sym typeface="Consolas"/>
              </a:rPr>
              <a:t> {lat: number, lng: number} </a:t>
            </a:r>
            <a:r>
              <a:rPr lang="it-IT" sz="1800" b="0" i="0" u="none" strike="noStrike" cap="none">
                <a:solidFill>
                  <a:schemeClr val="lt1"/>
                </a:solidFill>
                <a:latin typeface="Consolas"/>
                <a:ea typeface="Consolas"/>
                <a:cs typeface="Consolas"/>
                <a:sym typeface="Consolas"/>
              </a:rPr>
              <a:t>=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E06C75"/>
                </a:solidFill>
                <a:latin typeface="Consolas"/>
                <a:ea typeface="Consolas"/>
                <a:cs typeface="Consolas"/>
                <a:sym typeface="Consolas"/>
              </a:rPr>
              <a:t>    lat</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B48AE3"/>
                </a:solidFill>
                <a:latin typeface="Consolas"/>
                <a:ea typeface="Consolas"/>
                <a:cs typeface="Consolas"/>
                <a:sym typeface="Consolas"/>
              </a:rPr>
              <a:t>45.02</a:t>
            </a:r>
            <a:r>
              <a:rPr lang="it-IT" sz="1800" b="0" i="0" u="none" strike="noStrike" cap="none">
                <a:solidFill>
                  <a:schemeClr val="lt1"/>
                </a:solidFill>
                <a:latin typeface="Consolas"/>
                <a:ea typeface="Consolas"/>
                <a:cs typeface="Consolas"/>
                <a:sym typeface="Consolas"/>
              </a:rPr>
              <a:t>,</a:t>
            </a:r>
            <a:br>
              <a:rPr lang="it-IT" sz="1800" b="0" i="0" u="none" strike="noStrike" cap="none">
                <a:solidFill>
                  <a:schemeClr val="lt1"/>
                </a:solidFill>
                <a:latin typeface="Consolas"/>
                <a:ea typeface="Consolas"/>
                <a:cs typeface="Consolas"/>
                <a:sym typeface="Consolas"/>
              </a:rPr>
            </a:b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E06C75"/>
                </a:solidFill>
                <a:latin typeface="Consolas"/>
                <a:ea typeface="Consolas"/>
                <a:cs typeface="Consolas"/>
                <a:sym typeface="Consolas"/>
              </a:rPr>
              <a:t>lng</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B48AE3"/>
                </a:solidFill>
                <a:latin typeface="Consolas"/>
                <a:ea typeface="Consolas"/>
                <a:cs typeface="Consolas"/>
                <a:sym typeface="Consolas"/>
              </a:rPr>
              <a:t>7.65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chemeClr val="lt1"/>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chemeClr val="lt1"/>
                </a:solidFill>
                <a:latin typeface="Consolas"/>
                <a:ea typeface="Consolas"/>
                <a:cs typeface="Consolas"/>
                <a:sym typeface="Consolas"/>
              </a:rPr>
              <a:t>function distance(p1: </a:t>
            </a:r>
            <a:r>
              <a:rPr lang="it-IT" sz="1800" b="0" i="0" u="none" strike="noStrike" cap="none">
                <a:solidFill>
                  <a:srgbClr val="58B9EC"/>
                </a:solidFill>
                <a:latin typeface="Consolas"/>
                <a:ea typeface="Consolas"/>
                <a:cs typeface="Consolas"/>
                <a:sym typeface="Consolas"/>
              </a:rPr>
              <a:t>{lat: number, lng: number}</a:t>
            </a:r>
            <a:r>
              <a:rPr lang="it-IT" sz="1800" b="0" i="0" u="none" strike="noStrike" cap="none">
                <a:solidFill>
                  <a:schemeClr val="lt1"/>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chemeClr val="lt1"/>
                </a:solidFill>
                <a:latin typeface="Consolas"/>
                <a:ea typeface="Consolas"/>
                <a:cs typeface="Consolas"/>
                <a:sym typeface="Consolas"/>
              </a:rPr>
              <a:t>                  p2: </a:t>
            </a:r>
            <a:r>
              <a:rPr lang="it-IT" sz="1800" b="0" i="0" u="none" strike="noStrike" cap="none">
                <a:solidFill>
                  <a:srgbClr val="58B9EC"/>
                </a:solidFill>
                <a:latin typeface="Consolas"/>
                <a:ea typeface="Consolas"/>
                <a:cs typeface="Consolas"/>
                <a:sym typeface="Consolas"/>
              </a:rPr>
              <a:t>{lat: number, lng: number}</a:t>
            </a:r>
            <a:r>
              <a:rPr lang="it-IT" sz="1800" b="0" i="0" u="none" strike="noStrike" cap="none">
                <a:solidFill>
                  <a:schemeClr val="lt1"/>
                </a:solidFill>
                <a:latin typeface="Consolas"/>
                <a:ea typeface="Consolas"/>
                <a:cs typeface="Consolas"/>
                <a:sym typeface="Consolas"/>
              </a:rPr>
              <a:t>)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chemeClr val="lt1"/>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35"/>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Filtrare un array</a:t>
            </a:r>
            <a:endParaRPr/>
          </a:p>
        </p:txBody>
      </p:sp>
      <p:sp>
        <p:nvSpPr>
          <p:cNvPr id="488" name="Google Shape;488;p35"/>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50</a:t>
            </a:fld>
            <a:endParaRPr/>
          </a:p>
        </p:txBody>
      </p:sp>
      <p:sp>
        <p:nvSpPr>
          <p:cNvPr id="489" name="Google Shape;489;p35"/>
          <p:cNvSpPr txBox="1"/>
          <p:nvPr/>
        </p:nvSpPr>
        <p:spPr>
          <a:xfrm>
            <a:off x="609124" y="1414118"/>
            <a:ext cx="7925751" cy="4610901"/>
          </a:xfrm>
          <a:prstGeom prst="rect">
            <a:avLst/>
          </a:prstGeom>
          <a:solidFill>
            <a:srgbClr val="262626"/>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r>
              <a:rPr lang="it-IT" sz="1600" b="0" i="0" u="none" strike="noStrike" cap="none">
                <a:solidFill>
                  <a:schemeClr val="lt1"/>
                </a:solidFill>
                <a:latin typeface="Consolas"/>
                <a:ea typeface="Consolas"/>
                <a:cs typeface="Consolas"/>
                <a:sym typeface="Consolas"/>
              </a:rPr>
              <a:t>let </a:t>
            </a:r>
            <a:r>
              <a:rPr lang="it-IT" sz="1600" b="0" i="0" u="none" strike="noStrike" cap="none">
                <a:solidFill>
                  <a:srgbClr val="58B9EC"/>
                </a:solidFill>
                <a:latin typeface="Consolas"/>
                <a:ea typeface="Consolas"/>
                <a:cs typeface="Consolas"/>
                <a:sym typeface="Consolas"/>
              </a:rPr>
              <a:t>a </a:t>
            </a:r>
            <a:r>
              <a:rPr lang="it-IT" sz="1600" b="0" i="0" u="none" strike="noStrike" cap="none">
                <a:solidFill>
                  <a:schemeClr val="lt1"/>
                </a:solidFill>
                <a:latin typeface="Consolas"/>
                <a:ea typeface="Consolas"/>
                <a:cs typeface="Consolas"/>
                <a:sym typeface="Consolas"/>
              </a:rPr>
              <a:t>= [ </a:t>
            </a:r>
            <a:r>
              <a:rPr lang="it-IT" sz="1600" b="0" i="0" u="none" strike="noStrike" cap="none">
                <a:solidFill>
                  <a:srgbClr val="B48AE3"/>
                </a:solidFill>
                <a:latin typeface="Consolas"/>
                <a:ea typeface="Consolas"/>
                <a:cs typeface="Consolas"/>
                <a:sym typeface="Consolas"/>
              </a:rPr>
              <a:t>1</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B48AE3"/>
                </a:solidFill>
                <a:latin typeface="Consolas"/>
                <a:ea typeface="Consolas"/>
                <a:cs typeface="Consolas"/>
                <a:sym typeface="Consolas"/>
              </a:rPr>
              <a:t>2</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B48AE3"/>
                </a:solidFill>
                <a:latin typeface="Consolas"/>
                <a:ea typeface="Consolas"/>
                <a:cs typeface="Consolas"/>
                <a:sym typeface="Consolas"/>
              </a:rPr>
              <a:t>3</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B48AE3"/>
                </a:solidFill>
                <a:latin typeface="Consolas"/>
                <a:ea typeface="Consolas"/>
                <a:cs typeface="Consolas"/>
                <a:sym typeface="Consolas"/>
              </a:rPr>
              <a:t>4</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B48AE3"/>
                </a:solidFill>
                <a:latin typeface="Consolas"/>
                <a:ea typeface="Consolas"/>
                <a:cs typeface="Consolas"/>
                <a:sym typeface="Consolas"/>
              </a:rPr>
              <a:t>5</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B48AE3"/>
                </a:solidFill>
                <a:latin typeface="Consolas"/>
                <a:ea typeface="Consolas"/>
                <a:cs typeface="Consolas"/>
                <a:sym typeface="Consolas"/>
              </a:rPr>
              <a:t>6</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B48AE3"/>
                </a:solidFill>
                <a:latin typeface="Consolas"/>
                <a:ea typeface="Consolas"/>
                <a:cs typeface="Consolas"/>
                <a:sym typeface="Consolas"/>
              </a:rPr>
              <a:t>7</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B48AE3"/>
                </a:solidFill>
                <a:latin typeface="Consolas"/>
                <a:ea typeface="Consolas"/>
                <a:cs typeface="Consolas"/>
                <a:sym typeface="Consolas"/>
              </a:rPr>
              <a:t>8</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B48AE3"/>
                </a:solidFill>
                <a:latin typeface="Consolas"/>
                <a:ea typeface="Consolas"/>
                <a:cs typeface="Consolas"/>
                <a:sym typeface="Consolas"/>
              </a:rPr>
              <a:t>9</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B48AE3"/>
                </a:solidFill>
                <a:latin typeface="Consolas"/>
                <a:ea typeface="Consolas"/>
                <a:cs typeface="Consolas"/>
                <a:sym typeface="Consolas"/>
              </a:rPr>
              <a:t>10 </a:t>
            </a:r>
            <a:r>
              <a:rPr lang="it-IT" sz="1600" b="0" i="0" u="none" strike="noStrike" cap="none">
                <a:solidFill>
                  <a:schemeClr val="lt1"/>
                </a:solidFill>
                <a:latin typeface="Consolas"/>
                <a:ea typeface="Consolas"/>
                <a:cs typeface="Consolas"/>
                <a:sym typeface="Consolas"/>
              </a:rPr>
              <a:t>];</a:t>
            </a:r>
            <a:br>
              <a:rPr lang="it-IT" sz="1600" b="0" i="0" u="none" strike="noStrike" cap="none">
                <a:solidFill>
                  <a:schemeClr val="lt1"/>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function </a:t>
            </a:r>
            <a:r>
              <a:rPr lang="it-IT" sz="1600" b="0" i="0" u="none" strike="noStrike" cap="none">
                <a:solidFill>
                  <a:srgbClr val="7BC65A"/>
                </a:solidFill>
                <a:latin typeface="Consolas"/>
                <a:ea typeface="Consolas"/>
                <a:cs typeface="Consolas"/>
                <a:sym typeface="Consolas"/>
              </a:rPr>
              <a:t>isEven</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D19A66"/>
                </a:solidFill>
                <a:latin typeface="Consolas"/>
                <a:ea typeface="Consolas"/>
                <a:cs typeface="Consolas"/>
                <a:sym typeface="Consolas"/>
              </a:rPr>
              <a:t>x</a:t>
            </a:r>
            <a:r>
              <a:rPr lang="it-IT" sz="1600" b="0" i="0" u="none" strike="noStrike" cap="none">
                <a:solidFill>
                  <a:schemeClr val="lt1"/>
                </a:solidFill>
                <a:latin typeface="Consolas"/>
                <a:ea typeface="Consolas"/>
                <a:cs typeface="Consolas"/>
                <a:sym typeface="Consolas"/>
              </a:rPr>
              <a:t>) {</a:t>
            </a:r>
            <a:br>
              <a:rPr lang="it-IT" sz="1600" b="0" i="0" u="none" strike="noStrike" cap="none">
                <a:solidFill>
                  <a:schemeClr val="lt1"/>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    return (</a:t>
            </a:r>
            <a:r>
              <a:rPr lang="it-IT" sz="1600" b="0" i="0" u="none" strike="noStrike" cap="none">
                <a:solidFill>
                  <a:srgbClr val="D19A66"/>
                </a:solidFill>
                <a:latin typeface="Consolas"/>
                <a:ea typeface="Consolas"/>
                <a:cs typeface="Consolas"/>
                <a:sym typeface="Consolas"/>
              </a:rPr>
              <a:t>x </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B48AE3"/>
                </a:solidFill>
                <a:latin typeface="Consolas"/>
                <a:ea typeface="Consolas"/>
                <a:cs typeface="Consolas"/>
                <a:sym typeface="Consolas"/>
              </a:rPr>
              <a:t>2</a:t>
            </a:r>
            <a:r>
              <a:rPr lang="it-IT" sz="1600" b="0" i="0" u="none" strike="noStrike" cap="none">
                <a:solidFill>
                  <a:schemeClr val="lt1"/>
                </a:solidFill>
                <a:latin typeface="Consolas"/>
                <a:ea typeface="Consolas"/>
                <a:cs typeface="Consolas"/>
                <a:sym typeface="Consolas"/>
              </a:rPr>
              <a:t>) == </a:t>
            </a:r>
            <a:r>
              <a:rPr lang="it-IT" sz="1600" b="0" i="0" u="none" strike="noStrike" cap="none">
                <a:solidFill>
                  <a:srgbClr val="B48AE3"/>
                </a:solidFill>
                <a:latin typeface="Consolas"/>
                <a:ea typeface="Consolas"/>
                <a:cs typeface="Consolas"/>
                <a:sym typeface="Consolas"/>
              </a:rPr>
              <a:t>0</a:t>
            </a:r>
            <a:r>
              <a:rPr lang="it-IT" sz="1600" b="0" i="0" u="none" strike="noStrike" cap="none">
                <a:solidFill>
                  <a:schemeClr val="lt1"/>
                </a:solidFill>
                <a:latin typeface="Consolas"/>
                <a:ea typeface="Consolas"/>
                <a:cs typeface="Consolas"/>
                <a:sym typeface="Consolas"/>
              </a:rPr>
              <a:t>;</a:t>
            </a:r>
            <a:br>
              <a:rPr lang="it-IT" sz="1600" b="0" i="0" u="none" strike="noStrike" cap="none">
                <a:solidFill>
                  <a:schemeClr val="lt1"/>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a:t>
            </a:r>
            <a:br>
              <a:rPr lang="it-IT" sz="1600" b="0" i="0" u="none" strike="noStrike" cap="none">
                <a:solidFill>
                  <a:schemeClr val="lt1"/>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function </a:t>
            </a:r>
            <a:r>
              <a:rPr lang="it-IT" sz="1600" b="0" i="0" u="none" strike="noStrike" cap="none">
                <a:solidFill>
                  <a:srgbClr val="7BC65A"/>
                </a:solidFill>
                <a:latin typeface="Consolas"/>
                <a:ea typeface="Consolas"/>
                <a:cs typeface="Consolas"/>
                <a:sym typeface="Consolas"/>
              </a:rPr>
              <a:t>isLargerThan5</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D19A66"/>
                </a:solidFill>
                <a:latin typeface="Consolas"/>
                <a:ea typeface="Consolas"/>
                <a:cs typeface="Consolas"/>
                <a:sym typeface="Consolas"/>
              </a:rPr>
              <a:t>x</a:t>
            </a:r>
            <a:r>
              <a:rPr lang="it-IT" sz="1600" b="0" i="0" u="none" strike="noStrike" cap="none">
                <a:solidFill>
                  <a:schemeClr val="lt1"/>
                </a:solidFill>
                <a:latin typeface="Consolas"/>
                <a:ea typeface="Consolas"/>
                <a:cs typeface="Consolas"/>
                <a:sym typeface="Consolas"/>
              </a:rPr>
              <a:t>) {</a:t>
            </a:r>
            <a:br>
              <a:rPr lang="it-IT" sz="1600" b="0" i="0" u="none" strike="noStrike" cap="none">
                <a:solidFill>
                  <a:schemeClr val="lt1"/>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    return </a:t>
            </a:r>
            <a:r>
              <a:rPr lang="it-IT" sz="1600" b="0" i="0" u="none" strike="noStrike" cap="none">
                <a:solidFill>
                  <a:srgbClr val="D19A66"/>
                </a:solidFill>
                <a:latin typeface="Consolas"/>
                <a:ea typeface="Consolas"/>
                <a:cs typeface="Consolas"/>
                <a:sym typeface="Consolas"/>
              </a:rPr>
              <a:t>x </a:t>
            </a:r>
            <a:r>
              <a:rPr lang="it-IT" sz="1600" b="0" i="0" u="none" strike="noStrike" cap="none">
                <a:solidFill>
                  <a:schemeClr val="lt1"/>
                </a:solidFill>
                <a:latin typeface="Consolas"/>
                <a:ea typeface="Consolas"/>
                <a:cs typeface="Consolas"/>
                <a:sym typeface="Consolas"/>
              </a:rPr>
              <a:t>&gt; </a:t>
            </a:r>
            <a:r>
              <a:rPr lang="it-IT" sz="1600" b="0" i="0" u="none" strike="noStrike" cap="none">
                <a:solidFill>
                  <a:srgbClr val="B48AE3"/>
                </a:solidFill>
                <a:latin typeface="Consolas"/>
                <a:ea typeface="Consolas"/>
                <a:cs typeface="Consolas"/>
                <a:sym typeface="Consolas"/>
              </a:rPr>
              <a:t>5</a:t>
            </a:r>
            <a:r>
              <a:rPr lang="it-IT" sz="1600" b="0" i="0" u="none" strike="noStrike" cap="none">
                <a:solidFill>
                  <a:schemeClr val="lt1"/>
                </a:solidFill>
                <a:latin typeface="Consolas"/>
                <a:ea typeface="Consolas"/>
                <a:cs typeface="Consolas"/>
                <a:sym typeface="Consolas"/>
              </a:rPr>
              <a:t>;</a:t>
            </a:r>
            <a:br>
              <a:rPr lang="it-IT" sz="1600" b="0" i="0" u="none" strike="noStrike" cap="none">
                <a:solidFill>
                  <a:schemeClr val="lt1"/>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a:t>
            </a:r>
            <a:br>
              <a:rPr lang="it-IT" sz="1600" b="0" i="0" u="none" strike="noStrike" cap="none">
                <a:solidFill>
                  <a:schemeClr val="lt1"/>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let </a:t>
            </a:r>
            <a:r>
              <a:rPr lang="it-IT" sz="1600" b="0" i="0" u="none" strike="noStrike" cap="none">
                <a:solidFill>
                  <a:srgbClr val="58B9EC"/>
                </a:solidFill>
                <a:latin typeface="Consolas"/>
                <a:ea typeface="Consolas"/>
                <a:cs typeface="Consolas"/>
                <a:sym typeface="Consolas"/>
              </a:rPr>
              <a:t>b </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58B9EC"/>
                </a:solidFill>
                <a:latin typeface="Consolas"/>
                <a:ea typeface="Consolas"/>
                <a:cs typeface="Consolas"/>
                <a:sym typeface="Consolas"/>
              </a:rPr>
              <a:t>a</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7BC65A"/>
                </a:solidFill>
                <a:latin typeface="Consolas"/>
                <a:ea typeface="Consolas"/>
                <a:cs typeface="Consolas"/>
                <a:sym typeface="Consolas"/>
              </a:rPr>
              <a:t>filter</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7BC65A"/>
                </a:solidFill>
                <a:latin typeface="Consolas"/>
                <a:ea typeface="Consolas"/>
                <a:cs typeface="Consolas"/>
                <a:sym typeface="Consolas"/>
              </a:rPr>
              <a:t>isEven </a:t>
            </a:r>
            <a:r>
              <a:rPr lang="it-IT" sz="1600" b="0" i="0" u="none" strike="noStrike" cap="none">
                <a:solidFill>
                  <a:schemeClr val="lt1"/>
                </a:solidFill>
                <a:latin typeface="Consolas"/>
                <a:ea typeface="Consolas"/>
                <a:cs typeface="Consolas"/>
                <a:sym typeface="Consolas"/>
              </a:rPr>
              <a:t>);</a:t>
            </a:r>
            <a:br>
              <a:rPr lang="it-IT" sz="1600" b="0" i="0" u="none" strike="noStrike" cap="none">
                <a:solidFill>
                  <a:schemeClr val="lt1"/>
                </a:solidFill>
                <a:latin typeface="Consolas"/>
                <a:ea typeface="Consolas"/>
                <a:cs typeface="Consolas"/>
                <a:sym typeface="Consolas"/>
              </a:rPr>
            </a:br>
            <a:r>
              <a:rPr lang="it-IT" sz="1600" b="0" i="0" u="none" strike="noStrike" cap="none">
                <a:solidFill>
                  <a:srgbClr val="9BC6CE"/>
                </a:solidFill>
                <a:latin typeface="Consolas"/>
                <a:ea typeface="Consolas"/>
                <a:cs typeface="Consolas"/>
                <a:sym typeface="Consolas"/>
              </a:rPr>
              <a:t>// b à [ 2, 4, 6, 8, 10 ]</a:t>
            </a:r>
            <a:br>
              <a:rPr lang="it-IT" sz="1600" b="0" i="0" u="none" strike="noStrike" cap="none">
                <a:solidFill>
                  <a:srgbClr val="9BC6CE"/>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let </a:t>
            </a:r>
            <a:r>
              <a:rPr lang="it-IT" sz="1600" b="0" i="0" u="none" strike="noStrike" cap="none">
                <a:solidFill>
                  <a:srgbClr val="58B9EC"/>
                </a:solidFill>
                <a:latin typeface="Consolas"/>
                <a:ea typeface="Consolas"/>
                <a:cs typeface="Consolas"/>
                <a:sym typeface="Consolas"/>
              </a:rPr>
              <a:t>c </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58B9EC"/>
                </a:solidFill>
                <a:latin typeface="Consolas"/>
                <a:ea typeface="Consolas"/>
                <a:cs typeface="Consolas"/>
                <a:sym typeface="Consolas"/>
              </a:rPr>
              <a:t>a</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7BC65A"/>
                </a:solidFill>
                <a:latin typeface="Consolas"/>
                <a:ea typeface="Consolas"/>
                <a:cs typeface="Consolas"/>
                <a:sym typeface="Consolas"/>
              </a:rPr>
              <a:t>filter</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7BC65A"/>
                </a:solidFill>
                <a:latin typeface="Consolas"/>
                <a:ea typeface="Consolas"/>
                <a:cs typeface="Consolas"/>
                <a:sym typeface="Consolas"/>
              </a:rPr>
              <a:t>isLargerThan5 </a:t>
            </a:r>
            <a:r>
              <a:rPr lang="it-IT" sz="1600" b="0" i="0" u="none" strike="noStrike" cap="none">
                <a:solidFill>
                  <a:schemeClr val="lt1"/>
                </a:solidFill>
                <a:latin typeface="Consolas"/>
                <a:ea typeface="Consolas"/>
                <a:cs typeface="Consolas"/>
                <a:sym typeface="Consolas"/>
              </a:rPr>
              <a:t>);</a:t>
            </a:r>
            <a:br>
              <a:rPr lang="it-IT" sz="1600" b="0" i="0" u="none" strike="noStrike" cap="none">
                <a:solidFill>
                  <a:schemeClr val="lt1"/>
                </a:solidFill>
                <a:latin typeface="Consolas"/>
                <a:ea typeface="Consolas"/>
                <a:cs typeface="Consolas"/>
                <a:sym typeface="Consolas"/>
              </a:rPr>
            </a:br>
            <a:r>
              <a:rPr lang="it-IT" sz="1600" b="0" i="0" u="none" strike="noStrike" cap="none">
                <a:solidFill>
                  <a:srgbClr val="9BC6CE"/>
                </a:solidFill>
                <a:latin typeface="Consolas"/>
                <a:ea typeface="Consolas"/>
                <a:cs typeface="Consolas"/>
                <a:sym typeface="Consolas"/>
              </a:rPr>
              <a:t>//c à [ 6, 7, 8, 9, 10 ]</a:t>
            </a:r>
            <a:br>
              <a:rPr lang="it-IT" sz="1600" b="0" i="0" u="none" strike="noStrike" cap="none">
                <a:solidFill>
                  <a:srgbClr val="9BC6CE"/>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let </a:t>
            </a:r>
            <a:r>
              <a:rPr lang="it-IT" sz="1600" b="0" i="0" u="none" strike="noStrike" cap="none">
                <a:solidFill>
                  <a:srgbClr val="58B9EC"/>
                </a:solidFill>
                <a:latin typeface="Consolas"/>
                <a:ea typeface="Consolas"/>
                <a:cs typeface="Consolas"/>
                <a:sym typeface="Consolas"/>
              </a:rPr>
              <a:t>d </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58B9EC"/>
                </a:solidFill>
                <a:latin typeface="Consolas"/>
                <a:ea typeface="Consolas"/>
                <a:cs typeface="Consolas"/>
                <a:sym typeface="Consolas"/>
              </a:rPr>
              <a:t>a</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7BC65A"/>
                </a:solidFill>
                <a:latin typeface="Consolas"/>
                <a:ea typeface="Consolas"/>
                <a:cs typeface="Consolas"/>
                <a:sym typeface="Consolas"/>
              </a:rPr>
              <a:t>filter</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7BC65A"/>
                </a:solidFill>
                <a:latin typeface="Consolas"/>
                <a:ea typeface="Consolas"/>
                <a:cs typeface="Consolas"/>
                <a:sym typeface="Consolas"/>
              </a:rPr>
              <a:t>isEven </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7BC65A"/>
                </a:solidFill>
                <a:latin typeface="Consolas"/>
                <a:ea typeface="Consolas"/>
                <a:cs typeface="Consolas"/>
                <a:sym typeface="Consolas"/>
              </a:rPr>
              <a:t>filter</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7BC65A"/>
                </a:solidFill>
                <a:latin typeface="Consolas"/>
                <a:ea typeface="Consolas"/>
                <a:cs typeface="Consolas"/>
                <a:sym typeface="Consolas"/>
              </a:rPr>
              <a:t>isLargerThan5 </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9BC6CE"/>
                </a:solidFill>
                <a:latin typeface="Consolas"/>
                <a:ea typeface="Consolas"/>
                <a:cs typeface="Consolas"/>
                <a:sym typeface="Consolas"/>
              </a:rPr>
              <a:t>//d à [ 6, 8, 10 ]</a:t>
            </a:r>
            <a:endParaRPr sz="1600" b="0" i="0" u="none" strike="noStrike" cap="none">
              <a:solidFill>
                <a:srgbClr val="9BC6CE"/>
              </a:solidFill>
              <a:latin typeface="Consolas"/>
              <a:ea typeface="Consolas"/>
              <a:cs typeface="Consolas"/>
              <a:sym typeface="Consolas"/>
            </a:endParaRPr>
          </a:p>
        </p:txBody>
      </p:sp>
      <p:sp>
        <p:nvSpPr>
          <p:cNvPr id="490" name="Google Shape;490;p35"/>
          <p:cNvSpPr/>
          <p:nvPr/>
        </p:nvSpPr>
        <p:spPr>
          <a:xfrm>
            <a:off x="2628270" y="4006887"/>
            <a:ext cx="850500" cy="261000"/>
          </a:xfrm>
          <a:prstGeom prst="roundRect">
            <a:avLst>
              <a:gd name="adj" fmla="val 16667"/>
            </a:avLst>
          </a:prstGeom>
          <a:noFill/>
          <a:ln w="57150" cap="flat" cmpd="sng">
            <a:solidFill>
              <a:srgbClr val="FF0000"/>
            </a:solidFill>
            <a:prstDash val="solid"/>
            <a:round/>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chemeClr val="dk1"/>
              </a:buClr>
              <a:buSzPts val="2400"/>
              <a:buFont typeface="Arial"/>
              <a:buNone/>
            </a:pPr>
            <a:endParaRPr sz="2400" b="0" i="0" u="none" strike="noStrike" cap="none">
              <a:solidFill>
                <a:schemeClr val="lt1"/>
              </a:solidFill>
              <a:latin typeface="Arial"/>
              <a:ea typeface="Arial"/>
              <a:cs typeface="Arial"/>
              <a:sym typeface="Arial"/>
            </a:endParaRPr>
          </a:p>
        </p:txBody>
      </p:sp>
      <p:sp>
        <p:nvSpPr>
          <p:cNvPr id="491" name="Google Shape;491;p35"/>
          <p:cNvSpPr/>
          <p:nvPr/>
        </p:nvSpPr>
        <p:spPr>
          <a:xfrm>
            <a:off x="4678479" y="3287452"/>
            <a:ext cx="2589895" cy="83226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709" y="22500"/>
                </a:moveTo>
                <a:lnTo>
                  <a:pt x="-55290" y="123235"/>
                </a:lnTo>
              </a:path>
            </a:pathLst>
          </a:custGeom>
          <a:solidFill>
            <a:srgbClr val="D8D8D8"/>
          </a:solidFill>
          <a:ln w="25400" cap="flat" cmpd="sng">
            <a:solidFill>
              <a:srgbClr val="FF0000"/>
            </a:solidFill>
            <a:prstDash val="solid"/>
            <a:round/>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rgbClr val="FF0000"/>
              </a:buClr>
              <a:buSzPts val="2400"/>
              <a:buFont typeface="Arial"/>
              <a:buNone/>
            </a:pPr>
            <a:r>
              <a:rPr lang="it-IT" sz="2400" b="0" i="0" u="none" strike="noStrike" cap="none">
                <a:solidFill>
                  <a:srgbClr val="FF0000"/>
                </a:solidFill>
                <a:latin typeface="Arial"/>
                <a:ea typeface="Arial"/>
                <a:cs typeface="Arial"/>
                <a:sym typeface="Arial"/>
              </a:rPr>
              <a:t>Non ci sono </a:t>
            </a:r>
            <a:br>
              <a:rPr lang="it-IT" sz="2400" b="0" i="0" u="none" strike="noStrike" cap="none">
                <a:solidFill>
                  <a:srgbClr val="FF0000"/>
                </a:solidFill>
                <a:latin typeface="Arial"/>
                <a:ea typeface="Arial"/>
                <a:cs typeface="Arial"/>
                <a:sym typeface="Arial"/>
              </a:rPr>
            </a:br>
            <a:r>
              <a:rPr lang="it-IT" sz="2400" b="0" i="0" u="none" strike="noStrike" cap="none">
                <a:solidFill>
                  <a:srgbClr val="FF0000"/>
                </a:solidFill>
                <a:latin typeface="Arial"/>
                <a:ea typeface="Arial"/>
                <a:cs typeface="Arial"/>
                <a:sym typeface="Arial"/>
              </a:rPr>
              <a:t>le parentesi!</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6"/>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51</a:t>
            </a:fld>
            <a:endParaRPr/>
          </a:p>
        </p:txBody>
      </p:sp>
      <p:sp>
        <p:nvSpPr>
          <p:cNvPr id="497" name="Google Shape;497;p36"/>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Trasformare il contenuto di un array</a:t>
            </a:r>
            <a:endParaRPr/>
          </a:p>
        </p:txBody>
      </p:sp>
      <p:sp>
        <p:nvSpPr>
          <p:cNvPr id="498" name="Google Shape;498;p36"/>
          <p:cNvSpPr txBox="1">
            <a:spLocks noGrp="1"/>
          </p:cNvSpPr>
          <p:nvPr>
            <p:ph type="body" idx="1"/>
          </p:nvPr>
        </p:nvSpPr>
        <p:spPr>
          <a:xfrm>
            <a:off x="311150" y="1658938"/>
            <a:ext cx="8521700" cy="4524375"/>
          </a:xfrm>
          <a:prstGeom prst="rect">
            <a:avLst/>
          </a:prstGeom>
          <a:noFill/>
          <a:ln>
            <a:noFill/>
          </a:ln>
        </p:spPr>
        <p:txBody>
          <a:bodyPr spcFirstLastPara="1" wrap="square" lIns="91425" tIns="45700" rIns="91425" bIns="45700" anchor="t" anchorCtr="0">
            <a:normAutofit/>
          </a:bodyPr>
          <a:lstStyle/>
          <a:p>
            <a:pPr marL="269875" lvl="0" indent="-269875" algn="l" rtl="0">
              <a:lnSpc>
                <a:spcPct val="100000"/>
              </a:lnSpc>
              <a:spcBef>
                <a:spcPts val="0"/>
              </a:spcBef>
              <a:spcAft>
                <a:spcPts val="0"/>
              </a:spcAft>
              <a:buSzPts val="2400"/>
              <a:buChar char="•"/>
            </a:pPr>
            <a:r>
              <a:rPr lang="it-IT"/>
              <a:t>Il metodo </a:t>
            </a:r>
            <a:r>
              <a:rPr lang="it-IT" b="1">
                <a:solidFill>
                  <a:srgbClr val="FF0000"/>
                </a:solidFill>
              </a:rPr>
              <a:t>map( f ) </a:t>
            </a:r>
            <a:r>
              <a:rPr lang="it-IT"/>
              <a:t>trasforma un array in un altro con altrettanti elementi, ottenuti applicando la funzione f a quelli iniziali</a:t>
            </a:r>
            <a:endParaRPr/>
          </a:p>
        </p:txBody>
      </p:sp>
      <p:sp>
        <p:nvSpPr>
          <p:cNvPr id="499" name="Google Shape;499;p36"/>
          <p:cNvSpPr txBox="1"/>
          <p:nvPr/>
        </p:nvSpPr>
        <p:spPr>
          <a:xfrm>
            <a:off x="609124" y="2686259"/>
            <a:ext cx="7925751" cy="3156559"/>
          </a:xfrm>
          <a:prstGeom prst="rect">
            <a:avLst/>
          </a:prstGeom>
          <a:solidFill>
            <a:srgbClr val="262626"/>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it-IT" sz="1600" b="0" i="0" u="none" strike="noStrike" cap="none">
                <a:solidFill>
                  <a:schemeClr val="lt1"/>
                </a:solidFill>
                <a:latin typeface="Consolas"/>
                <a:ea typeface="Consolas"/>
                <a:cs typeface="Consolas"/>
                <a:sym typeface="Consolas"/>
              </a:rPr>
              <a:t>let </a:t>
            </a:r>
            <a:r>
              <a:rPr lang="it-IT" sz="1600" b="0" i="0" u="none" strike="noStrike" cap="none">
                <a:solidFill>
                  <a:srgbClr val="58B9EC"/>
                </a:solidFill>
                <a:latin typeface="Consolas"/>
                <a:ea typeface="Consolas"/>
                <a:cs typeface="Consolas"/>
                <a:sym typeface="Consolas"/>
              </a:rPr>
              <a:t>a </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B48AE3"/>
                </a:solidFill>
                <a:latin typeface="Consolas"/>
                <a:ea typeface="Consolas"/>
                <a:cs typeface="Consolas"/>
                <a:sym typeface="Consolas"/>
              </a:rPr>
              <a:t>1</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B48AE3"/>
                </a:solidFill>
                <a:latin typeface="Consolas"/>
                <a:ea typeface="Consolas"/>
                <a:cs typeface="Consolas"/>
                <a:sym typeface="Consolas"/>
              </a:rPr>
              <a:t>2</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B48AE3"/>
                </a:solidFill>
                <a:latin typeface="Consolas"/>
                <a:ea typeface="Consolas"/>
                <a:cs typeface="Consolas"/>
                <a:sym typeface="Consolas"/>
              </a:rPr>
              <a:t>3</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B48AE3"/>
                </a:solidFill>
                <a:latin typeface="Consolas"/>
                <a:ea typeface="Consolas"/>
                <a:cs typeface="Consolas"/>
                <a:sym typeface="Consolas"/>
              </a:rPr>
              <a:t>4</a:t>
            </a:r>
            <a:r>
              <a:rPr lang="it-IT" sz="1600" b="0" i="0" u="none" strike="noStrike" cap="none">
                <a:solidFill>
                  <a:schemeClr val="lt1"/>
                </a:solidFill>
                <a:latin typeface="Consolas"/>
                <a:ea typeface="Consolas"/>
                <a:cs typeface="Consolas"/>
                <a:sym typeface="Consolas"/>
              </a:rPr>
              <a:t>];</a:t>
            </a:r>
            <a:br>
              <a:rPr lang="it-IT" sz="1600" b="0" i="0" u="none" strike="noStrike" cap="none">
                <a:solidFill>
                  <a:schemeClr val="lt1"/>
                </a:solidFill>
                <a:latin typeface="Consolas"/>
                <a:ea typeface="Consolas"/>
                <a:cs typeface="Consolas"/>
                <a:sym typeface="Consolas"/>
              </a:rPr>
            </a:br>
            <a:br>
              <a:rPr lang="it-IT" sz="1600" b="0" i="0" u="none" strike="noStrike" cap="none">
                <a:solidFill>
                  <a:schemeClr val="lt1"/>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function </a:t>
            </a:r>
            <a:r>
              <a:rPr lang="it-IT" sz="1600" b="0" i="0" u="none" strike="noStrike" cap="none">
                <a:solidFill>
                  <a:srgbClr val="7BC65A"/>
                </a:solidFill>
                <a:latin typeface="Consolas"/>
                <a:ea typeface="Consolas"/>
                <a:cs typeface="Consolas"/>
                <a:sym typeface="Consolas"/>
              </a:rPr>
              <a:t>transform</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D19A66"/>
                </a:solidFill>
                <a:latin typeface="Consolas"/>
                <a:ea typeface="Consolas"/>
                <a:cs typeface="Consolas"/>
                <a:sym typeface="Consolas"/>
              </a:rPr>
              <a:t>x</a:t>
            </a:r>
            <a:r>
              <a:rPr lang="it-IT" sz="1600" b="0" i="0" u="none" strike="noStrike" cap="none">
                <a:solidFill>
                  <a:schemeClr val="lt1"/>
                </a:solidFill>
                <a:latin typeface="Consolas"/>
                <a:ea typeface="Consolas"/>
                <a:cs typeface="Consolas"/>
                <a:sym typeface="Consolas"/>
              </a:rPr>
              <a:t>) {</a:t>
            </a:r>
            <a:br>
              <a:rPr lang="it-IT" sz="1600" b="0" i="0" u="none" strike="noStrike" cap="none">
                <a:solidFill>
                  <a:schemeClr val="lt1"/>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    return {</a:t>
            </a:r>
            <a:r>
              <a:rPr lang="it-IT" sz="1600" b="0" i="0" u="none" strike="noStrike" cap="none">
                <a:solidFill>
                  <a:srgbClr val="E06C75"/>
                </a:solidFill>
                <a:latin typeface="Consolas"/>
                <a:ea typeface="Consolas"/>
                <a:cs typeface="Consolas"/>
                <a:sym typeface="Consolas"/>
              </a:rPr>
              <a:t>id</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D6B579"/>
                </a:solidFill>
                <a:latin typeface="Consolas"/>
                <a:ea typeface="Consolas"/>
                <a:cs typeface="Consolas"/>
                <a:sym typeface="Consolas"/>
              </a:rPr>
              <a:t>'n'</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D19A66"/>
                </a:solidFill>
                <a:latin typeface="Consolas"/>
                <a:ea typeface="Consolas"/>
                <a:cs typeface="Consolas"/>
                <a:sym typeface="Consolas"/>
              </a:rPr>
              <a:t>x</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E06C75"/>
                </a:solidFill>
                <a:latin typeface="Consolas"/>
                <a:ea typeface="Consolas"/>
                <a:cs typeface="Consolas"/>
                <a:sym typeface="Consolas"/>
              </a:rPr>
              <a:t>v</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D19A66"/>
                </a:solidFill>
                <a:latin typeface="Consolas"/>
                <a:ea typeface="Consolas"/>
                <a:cs typeface="Consolas"/>
                <a:sym typeface="Consolas"/>
              </a:rPr>
              <a:t>x</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E06C75"/>
                </a:solidFill>
                <a:latin typeface="Consolas"/>
                <a:ea typeface="Consolas"/>
                <a:cs typeface="Consolas"/>
                <a:sym typeface="Consolas"/>
              </a:rPr>
              <a:t>r</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D19A66"/>
                </a:solidFill>
                <a:latin typeface="Consolas"/>
                <a:ea typeface="Consolas"/>
                <a:cs typeface="Consolas"/>
                <a:sym typeface="Consolas"/>
              </a:rPr>
              <a:t>x</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D19A66"/>
                </a:solidFill>
                <a:latin typeface="Consolas"/>
                <a:ea typeface="Consolas"/>
                <a:cs typeface="Consolas"/>
                <a:sym typeface="Consolas"/>
              </a:rPr>
              <a:t>x</a:t>
            </a:r>
            <a:r>
              <a:rPr lang="it-IT" sz="1600" b="0" i="0" u="none" strike="noStrike" cap="none">
                <a:solidFill>
                  <a:schemeClr val="lt1"/>
                </a:solidFill>
                <a:latin typeface="Consolas"/>
                <a:ea typeface="Consolas"/>
                <a:cs typeface="Consolas"/>
                <a:sym typeface="Consolas"/>
              </a:rPr>
              <a:t>};</a:t>
            </a:r>
            <a:br>
              <a:rPr lang="it-IT" sz="1600" b="0" i="0" u="none" strike="noStrike" cap="none">
                <a:solidFill>
                  <a:schemeClr val="lt1"/>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br>
              <a:rPr lang="it-IT" sz="1600" b="0" i="0" u="none" strike="noStrike" cap="none">
                <a:solidFill>
                  <a:schemeClr val="lt1"/>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let </a:t>
            </a:r>
            <a:r>
              <a:rPr lang="it-IT" sz="1600" b="0" i="0" u="none" strike="noStrike" cap="none">
                <a:solidFill>
                  <a:srgbClr val="58B9EC"/>
                </a:solidFill>
                <a:latin typeface="Consolas"/>
                <a:ea typeface="Consolas"/>
                <a:cs typeface="Consolas"/>
                <a:sym typeface="Consolas"/>
              </a:rPr>
              <a:t>b </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58B9EC"/>
                </a:solidFill>
                <a:latin typeface="Consolas"/>
                <a:ea typeface="Consolas"/>
                <a:cs typeface="Consolas"/>
                <a:sym typeface="Consolas"/>
              </a:rPr>
              <a:t>a</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7BC65A"/>
                </a:solidFill>
                <a:latin typeface="Consolas"/>
                <a:ea typeface="Consolas"/>
                <a:cs typeface="Consolas"/>
                <a:sym typeface="Consolas"/>
              </a:rPr>
              <a:t>map</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7BC65A"/>
                </a:solidFill>
                <a:latin typeface="Consolas"/>
                <a:ea typeface="Consolas"/>
                <a:cs typeface="Consolas"/>
                <a:sym typeface="Consolas"/>
              </a:rPr>
              <a:t>transform </a:t>
            </a:r>
            <a:r>
              <a:rPr lang="it-IT" sz="1600" b="0" i="0" u="none" strike="noStrike" cap="none">
                <a:solidFill>
                  <a:schemeClr val="lt1"/>
                </a:solidFill>
                <a:latin typeface="Consolas"/>
                <a:ea typeface="Consolas"/>
                <a:cs typeface="Consolas"/>
                <a:sym typeface="Consolas"/>
              </a:rPr>
              <a:t>);</a:t>
            </a:r>
            <a:br>
              <a:rPr lang="it-IT" sz="1600" b="0" i="0" u="none" strike="noStrike" cap="none">
                <a:solidFill>
                  <a:schemeClr val="lt1"/>
                </a:solidFill>
                <a:latin typeface="Consolas"/>
                <a:ea typeface="Consolas"/>
                <a:cs typeface="Consolas"/>
                <a:sym typeface="Consolas"/>
              </a:rPr>
            </a:br>
            <a:br>
              <a:rPr lang="it-IT" sz="1600" b="0" i="0" u="none" strike="noStrike" cap="none">
                <a:solidFill>
                  <a:schemeClr val="lt1"/>
                </a:solidFill>
                <a:latin typeface="Consolas"/>
                <a:ea typeface="Consolas"/>
                <a:cs typeface="Consolas"/>
                <a:sym typeface="Consolas"/>
              </a:rPr>
            </a:br>
            <a:r>
              <a:rPr lang="it-IT" sz="1600" b="0" i="0" u="none" strike="noStrike" cap="none">
                <a:solidFill>
                  <a:srgbClr val="9BC6CE"/>
                </a:solidFill>
                <a:latin typeface="Consolas"/>
                <a:ea typeface="Consolas"/>
                <a:cs typeface="Consolas"/>
                <a:sym typeface="Consolas"/>
              </a:rPr>
              <a:t>// b -&gt; [   { id: 'n1', v: 1, r: 1 },</a:t>
            </a:r>
            <a:br>
              <a:rPr lang="it-IT" sz="1600" b="0" i="0" u="none" strike="noStrike" cap="none">
                <a:solidFill>
                  <a:srgbClr val="9BC6CE"/>
                </a:solidFill>
                <a:latin typeface="Consolas"/>
                <a:ea typeface="Consolas"/>
                <a:cs typeface="Consolas"/>
                <a:sym typeface="Consolas"/>
              </a:rPr>
            </a:br>
            <a:r>
              <a:rPr lang="it-IT" sz="1600" b="0" i="0" u="none" strike="noStrike" cap="none">
                <a:solidFill>
                  <a:srgbClr val="9BC6CE"/>
                </a:solidFill>
                <a:latin typeface="Consolas"/>
                <a:ea typeface="Consolas"/>
                <a:cs typeface="Consolas"/>
                <a:sym typeface="Consolas"/>
              </a:rPr>
              <a:t>//          { id: 'n2', v: 2, r: 4 },</a:t>
            </a:r>
            <a:br>
              <a:rPr lang="it-IT" sz="1600" b="0" i="0" u="none" strike="noStrike" cap="none">
                <a:solidFill>
                  <a:srgbClr val="9BC6CE"/>
                </a:solidFill>
                <a:latin typeface="Consolas"/>
                <a:ea typeface="Consolas"/>
                <a:cs typeface="Consolas"/>
                <a:sym typeface="Consolas"/>
              </a:rPr>
            </a:br>
            <a:r>
              <a:rPr lang="it-IT" sz="1600" b="0" i="0" u="none" strike="noStrike" cap="none">
                <a:solidFill>
                  <a:srgbClr val="9BC6CE"/>
                </a:solidFill>
                <a:latin typeface="Consolas"/>
                <a:ea typeface="Consolas"/>
                <a:cs typeface="Consolas"/>
                <a:sym typeface="Consolas"/>
              </a:rPr>
              <a:t>//          { id: 'n3', v: 3, r: 9 },</a:t>
            </a:r>
            <a:br>
              <a:rPr lang="it-IT" sz="1600" b="0" i="0" u="none" strike="noStrike" cap="none">
                <a:solidFill>
                  <a:srgbClr val="9BC6CE"/>
                </a:solidFill>
                <a:latin typeface="Consolas"/>
                <a:ea typeface="Consolas"/>
                <a:cs typeface="Consolas"/>
                <a:sym typeface="Consolas"/>
              </a:rPr>
            </a:br>
            <a:r>
              <a:rPr lang="it-IT" sz="1600" b="0" i="0" u="none" strike="noStrike" cap="none">
                <a:solidFill>
                  <a:srgbClr val="9BC6CE"/>
                </a:solidFill>
                <a:latin typeface="Consolas"/>
                <a:ea typeface="Consolas"/>
                <a:cs typeface="Consolas"/>
                <a:sym typeface="Consolas"/>
              </a:rPr>
              <a:t>//          { id: 'n4', v: 4, r:16 } ]</a:t>
            </a:r>
            <a:br>
              <a:rPr lang="it-IT" sz="1600" b="0" i="0" u="none" strike="noStrike" cap="none">
                <a:solidFill>
                  <a:srgbClr val="5C6370"/>
                </a:solidFill>
                <a:latin typeface="Consolas"/>
                <a:ea typeface="Consolas"/>
                <a:cs typeface="Consolas"/>
                <a:sym typeface="Consolas"/>
              </a:rPr>
            </a:br>
            <a:endParaRPr sz="1600" b="0" i="0" u="none" strike="noStrike" cap="none">
              <a:solidFill>
                <a:srgbClr val="9BC6CE"/>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37"/>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52</a:t>
            </a:fld>
            <a:endParaRPr/>
          </a:p>
        </p:txBody>
      </p:sp>
      <p:sp>
        <p:nvSpPr>
          <p:cNvPr id="505" name="Google Shape;505;p37"/>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Operare su un array</a:t>
            </a:r>
            <a:endParaRPr/>
          </a:p>
        </p:txBody>
      </p:sp>
      <p:sp>
        <p:nvSpPr>
          <p:cNvPr id="506" name="Google Shape;506;p37"/>
          <p:cNvSpPr txBox="1">
            <a:spLocks noGrp="1"/>
          </p:cNvSpPr>
          <p:nvPr>
            <p:ph type="body" idx="1"/>
          </p:nvPr>
        </p:nvSpPr>
        <p:spPr>
          <a:xfrm>
            <a:off x="311150" y="1658938"/>
            <a:ext cx="8521700" cy="4524375"/>
          </a:xfrm>
          <a:prstGeom prst="rect">
            <a:avLst/>
          </a:prstGeom>
          <a:noFill/>
          <a:ln>
            <a:noFill/>
          </a:ln>
        </p:spPr>
        <p:txBody>
          <a:bodyPr spcFirstLastPara="1" wrap="square" lIns="91425" tIns="45700" rIns="91425" bIns="45700" anchor="t" anchorCtr="0">
            <a:normAutofit/>
          </a:bodyPr>
          <a:lstStyle/>
          <a:p>
            <a:pPr marL="269875" lvl="0" indent="-269875" algn="l" rtl="0">
              <a:lnSpc>
                <a:spcPct val="100000"/>
              </a:lnSpc>
              <a:spcBef>
                <a:spcPts val="0"/>
              </a:spcBef>
              <a:spcAft>
                <a:spcPts val="0"/>
              </a:spcAft>
              <a:buSzPts val="2400"/>
              <a:buChar char="•"/>
            </a:pPr>
            <a:r>
              <a:rPr lang="it-IT"/>
              <a:t>La funzione passata al metodo map viene invocata per ogni elemento, passando tre argomenti</a:t>
            </a:r>
            <a:endParaRPr/>
          </a:p>
          <a:p>
            <a:pPr marL="541338" lvl="1" indent="-206375" algn="l" rtl="0">
              <a:lnSpc>
                <a:spcPct val="100000"/>
              </a:lnSpc>
              <a:spcBef>
                <a:spcPts val="600"/>
              </a:spcBef>
              <a:spcAft>
                <a:spcPts val="0"/>
              </a:spcAft>
              <a:buSzPts val="1500"/>
              <a:buChar char="o"/>
            </a:pPr>
            <a:r>
              <a:rPr lang="it-IT"/>
              <a:t>L'elemento corrente</a:t>
            </a:r>
            <a:endParaRPr/>
          </a:p>
          <a:p>
            <a:pPr marL="541338" lvl="1" indent="-206375" algn="l" rtl="0">
              <a:lnSpc>
                <a:spcPct val="100000"/>
              </a:lnSpc>
              <a:spcBef>
                <a:spcPts val="600"/>
              </a:spcBef>
              <a:spcAft>
                <a:spcPts val="0"/>
              </a:spcAft>
              <a:buSzPts val="1500"/>
              <a:buChar char="o"/>
            </a:pPr>
            <a:r>
              <a:rPr lang="it-IT"/>
              <a:t>Il suo indice (0.. length-1)</a:t>
            </a:r>
            <a:endParaRPr/>
          </a:p>
          <a:p>
            <a:pPr marL="541338" lvl="1" indent="-206375" algn="l" rtl="0">
              <a:lnSpc>
                <a:spcPct val="100000"/>
              </a:lnSpc>
              <a:spcBef>
                <a:spcPts val="600"/>
              </a:spcBef>
              <a:spcAft>
                <a:spcPts val="0"/>
              </a:spcAft>
              <a:buSzPts val="1500"/>
              <a:buChar char="o"/>
            </a:pPr>
            <a:r>
              <a:rPr lang="it-IT"/>
              <a:t>L'array su cui si sta iterando</a:t>
            </a:r>
            <a:endParaRPr/>
          </a:p>
          <a:p>
            <a:pPr marL="82550" lvl="0" indent="0" algn="l" rtl="0">
              <a:lnSpc>
                <a:spcPct val="100000"/>
              </a:lnSpc>
              <a:spcBef>
                <a:spcPts val="600"/>
              </a:spcBef>
              <a:spcAft>
                <a:spcPts val="0"/>
              </a:spcAft>
              <a:buSzPts val="2400"/>
              <a:buNone/>
            </a:pPr>
            <a:endParaRPr/>
          </a:p>
        </p:txBody>
      </p:sp>
      <p:sp>
        <p:nvSpPr>
          <p:cNvPr id="507" name="Google Shape;507;p37"/>
          <p:cNvSpPr txBox="1"/>
          <p:nvPr/>
        </p:nvSpPr>
        <p:spPr>
          <a:xfrm>
            <a:off x="609124" y="3756103"/>
            <a:ext cx="7925751" cy="1579985"/>
          </a:xfrm>
          <a:prstGeom prst="rect">
            <a:avLst/>
          </a:prstGeom>
          <a:solidFill>
            <a:srgbClr val="262626"/>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it-IT" sz="1600" b="0" i="0" u="none" strike="noStrike" cap="none">
                <a:solidFill>
                  <a:schemeClr val="lt1"/>
                </a:solidFill>
                <a:latin typeface="Consolas"/>
                <a:ea typeface="Consolas"/>
                <a:cs typeface="Consolas"/>
                <a:sym typeface="Consolas"/>
              </a:rPr>
              <a:t>let </a:t>
            </a:r>
            <a:r>
              <a:rPr lang="it-IT" sz="1600" b="0" i="0" u="none" strike="noStrike" cap="none">
                <a:solidFill>
                  <a:srgbClr val="58B9EC"/>
                </a:solidFill>
                <a:latin typeface="Consolas"/>
                <a:ea typeface="Consolas"/>
                <a:cs typeface="Consolas"/>
                <a:sym typeface="Consolas"/>
              </a:rPr>
              <a:t>a </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B48AE3"/>
                </a:solidFill>
                <a:latin typeface="Consolas"/>
                <a:ea typeface="Consolas"/>
                <a:cs typeface="Consolas"/>
                <a:sym typeface="Consolas"/>
              </a:rPr>
              <a:t>1</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B48AE3"/>
                </a:solidFill>
                <a:latin typeface="Consolas"/>
                <a:ea typeface="Consolas"/>
                <a:cs typeface="Consolas"/>
                <a:sym typeface="Consolas"/>
              </a:rPr>
              <a:t>2</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B48AE3"/>
                </a:solidFill>
                <a:latin typeface="Consolas"/>
                <a:ea typeface="Consolas"/>
                <a:cs typeface="Consolas"/>
                <a:sym typeface="Consolas"/>
              </a:rPr>
              <a:t>3</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B48AE3"/>
                </a:solidFill>
                <a:latin typeface="Consolas"/>
                <a:ea typeface="Consolas"/>
                <a:cs typeface="Consolas"/>
                <a:sym typeface="Consolas"/>
              </a:rPr>
              <a:t>4</a:t>
            </a:r>
            <a:r>
              <a:rPr lang="it-IT" sz="1600" b="0" i="0" u="none" strike="noStrike" cap="none">
                <a:solidFill>
                  <a:schemeClr val="lt1"/>
                </a:solidFill>
                <a:latin typeface="Consolas"/>
                <a:ea typeface="Consolas"/>
                <a:cs typeface="Consolas"/>
                <a:sym typeface="Consolas"/>
              </a:rPr>
              <a:t>];</a:t>
            </a:r>
            <a:br>
              <a:rPr lang="it-IT" sz="1600" b="0" i="0" u="none" strike="noStrike" cap="none">
                <a:solidFill>
                  <a:schemeClr val="lt1"/>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function </a:t>
            </a:r>
            <a:r>
              <a:rPr lang="it-IT" sz="1600" b="0" i="0" u="none" strike="noStrike" cap="none">
                <a:solidFill>
                  <a:srgbClr val="7BC65A"/>
                </a:solidFill>
                <a:latin typeface="Consolas"/>
                <a:ea typeface="Consolas"/>
                <a:cs typeface="Consolas"/>
                <a:sym typeface="Consolas"/>
              </a:rPr>
              <a:t>convert</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D19A66"/>
                </a:solidFill>
                <a:latin typeface="Consolas"/>
                <a:ea typeface="Consolas"/>
                <a:cs typeface="Consolas"/>
                <a:sym typeface="Consolas"/>
              </a:rPr>
              <a:t>x</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D19A66"/>
                </a:solidFill>
                <a:latin typeface="Consolas"/>
                <a:ea typeface="Consolas"/>
                <a:cs typeface="Consolas"/>
                <a:sym typeface="Consolas"/>
              </a:rPr>
              <a:t>index</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D19A66"/>
                </a:solidFill>
                <a:latin typeface="Consolas"/>
                <a:ea typeface="Consolas"/>
                <a:cs typeface="Consolas"/>
                <a:sym typeface="Consolas"/>
              </a:rPr>
              <a:t>array</a:t>
            </a:r>
            <a:r>
              <a:rPr lang="it-IT" sz="1600" b="0" i="0" u="none" strike="noStrike" cap="none">
                <a:solidFill>
                  <a:schemeClr val="lt1"/>
                </a:solidFill>
                <a:latin typeface="Consolas"/>
                <a:ea typeface="Consolas"/>
                <a:cs typeface="Consolas"/>
                <a:sym typeface="Consolas"/>
              </a:rPr>
              <a:t>) {</a:t>
            </a:r>
            <a:br>
              <a:rPr lang="it-IT" sz="1600" b="0" i="0" u="none" strike="noStrike" cap="none">
                <a:solidFill>
                  <a:schemeClr val="lt1"/>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    return </a:t>
            </a:r>
            <a:r>
              <a:rPr lang="it-IT" sz="1600" b="0" i="0" u="none" strike="noStrike" cap="none">
                <a:solidFill>
                  <a:srgbClr val="D6B579"/>
                </a:solidFill>
                <a:latin typeface="Consolas"/>
                <a:ea typeface="Consolas"/>
                <a:cs typeface="Consolas"/>
                <a:sym typeface="Consolas"/>
              </a:rPr>
              <a:t>`a[</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D19A66"/>
                </a:solidFill>
                <a:latin typeface="Consolas"/>
                <a:ea typeface="Consolas"/>
                <a:cs typeface="Consolas"/>
                <a:sym typeface="Consolas"/>
              </a:rPr>
              <a:t>index</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D6B579"/>
                </a:solidFill>
                <a:latin typeface="Consolas"/>
                <a:ea typeface="Consolas"/>
                <a:cs typeface="Consolas"/>
                <a:sym typeface="Consolas"/>
              </a:rPr>
              <a:t>]: </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D19A66"/>
                </a:solidFill>
                <a:latin typeface="Consolas"/>
                <a:ea typeface="Consolas"/>
                <a:cs typeface="Consolas"/>
                <a:sym typeface="Consolas"/>
              </a:rPr>
              <a:t>x</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D6B579"/>
                </a:solidFill>
                <a:latin typeface="Consolas"/>
                <a:ea typeface="Consolas"/>
                <a:cs typeface="Consolas"/>
                <a:sym typeface="Consolas"/>
              </a:rPr>
              <a:t>`</a:t>
            </a:r>
            <a:r>
              <a:rPr lang="it-IT" sz="1600" b="0" i="0" u="none" strike="noStrike" cap="none">
                <a:solidFill>
                  <a:schemeClr val="lt1"/>
                </a:solidFill>
                <a:latin typeface="Consolas"/>
                <a:ea typeface="Consolas"/>
                <a:cs typeface="Consolas"/>
                <a:sym typeface="Consolas"/>
              </a:rPr>
              <a:t>;</a:t>
            </a:r>
            <a:br>
              <a:rPr lang="it-IT" sz="1600" b="0" i="0" u="none" strike="noStrike" cap="none">
                <a:solidFill>
                  <a:schemeClr val="lt1"/>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a:t>
            </a:r>
            <a:br>
              <a:rPr lang="it-IT" sz="1600" b="0" i="0" u="none" strike="noStrike" cap="none">
                <a:solidFill>
                  <a:schemeClr val="lt1"/>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let </a:t>
            </a:r>
            <a:r>
              <a:rPr lang="it-IT" sz="1600" b="0" i="0" u="none" strike="noStrike" cap="none">
                <a:solidFill>
                  <a:srgbClr val="58B9EC"/>
                </a:solidFill>
                <a:latin typeface="Consolas"/>
                <a:ea typeface="Consolas"/>
                <a:cs typeface="Consolas"/>
                <a:sym typeface="Consolas"/>
              </a:rPr>
              <a:t>b</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58B9EC"/>
                </a:solidFill>
                <a:latin typeface="Consolas"/>
                <a:ea typeface="Consolas"/>
                <a:cs typeface="Consolas"/>
                <a:sym typeface="Consolas"/>
              </a:rPr>
              <a:t>a</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7BC65A"/>
                </a:solidFill>
                <a:latin typeface="Consolas"/>
                <a:ea typeface="Consolas"/>
                <a:cs typeface="Consolas"/>
                <a:sym typeface="Consolas"/>
              </a:rPr>
              <a:t>map</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7BC65A"/>
                </a:solidFill>
                <a:latin typeface="Consolas"/>
                <a:ea typeface="Consolas"/>
                <a:cs typeface="Consolas"/>
                <a:sym typeface="Consolas"/>
              </a:rPr>
              <a:t>convert </a:t>
            </a:r>
            <a:r>
              <a:rPr lang="it-IT" sz="1600" b="0" i="0" u="none" strike="noStrike" cap="none">
                <a:solidFill>
                  <a:schemeClr val="lt1"/>
                </a:solidFill>
                <a:latin typeface="Consolas"/>
                <a:ea typeface="Consolas"/>
                <a:cs typeface="Consolas"/>
                <a:sym typeface="Consolas"/>
              </a:rPr>
              <a:t>);</a:t>
            </a:r>
            <a:br>
              <a:rPr lang="it-IT" sz="1600" b="0" i="0" u="none" strike="noStrike" cap="none">
                <a:solidFill>
                  <a:schemeClr val="lt1"/>
                </a:solidFill>
                <a:latin typeface="Consolas"/>
                <a:ea typeface="Consolas"/>
                <a:cs typeface="Consolas"/>
                <a:sym typeface="Consolas"/>
              </a:rPr>
            </a:br>
            <a:r>
              <a:rPr lang="it-IT" sz="1600" b="0" i="0" u="none" strike="noStrike" cap="none">
                <a:solidFill>
                  <a:srgbClr val="9BC6CE"/>
                </a:solidFill>
                <a:latin typeface="Consolas"/>
                <a:ea typeface="Consolas"/>
                <a:cs typeface="Consolas"/>
                <a:sym typeface="Consolas"/>
              </a:rPr>
              <a:t>// b === ['a[0]: 1', 'a[1]: 2','a[2]: 3', 'a[3]: 4']</a:t>
            </a:r>
            <a:endParaRPr sz="1600" b="0" i="0" u="none" strike="noStrike" cap="none">
              <a:solidFill>
                <a:srgbClr val="9BC6CE"/>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8"/>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53</a:t>
            </a:fld>
            <a:endParaRPr/>
          </a:p>
        </p:txBody>
      </p:sp>
      <p:sp>
        <p:nvSpPr>
          <p:cNvPr id="513" name="Google Shape;513;p38"/>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Operare su un array</a:t>
            </a:r>
            <a:endParaRPr/>
          </a:p>
        </p:txBody>
      </p:sp>
      <p:sp>
        <p:nvSpPr>
          <p:cNvPr id="514" name="Google Shape;514;p38"/>
          <p:cNvSpPr txBox="1">
            <a:spLocks noGrp="1"/>
          </p:cNvSpPr>
          <p:nvPr>
            <p:ph type="body" idx="1"/>
          </p:nvPr>
        </p:nvSpPr>
        <p:spPr>
          <a:xfrm>
            <a:off x="311150" y="1658938"/>
            <a:ext cx="8521700" cy="4524375"/>
          </a:xfrm>
          <a:prstGeom prst="rect">
            <a:avLst/>
          </a:prstGeom>
          <a:noFill/>
          <a:ln>
            <a:noFill/>
          </a:ln>
        </p:spPr>
        <p:txBody>
          <a:bodyPr spcFirstLastPara="1" wrap="square" lIns="91425" tIns="45700" rIns="91425" bIns="45700" anchor="t" anchorCtr="0">
            <a:normAutofit/>
          </a:bodyPr>
          <a:lstStyle/>
          <a:p>
            <a:pPr marL="269875" lvl="0" indent="-269875" algn="l" rtl="0">
              <a:lnSpc>
                <a:spcPct val="100000"/>
              </a:lnSpc>
              <a:spcBef>
                <a:spcPts val="0"/>
              </a:spcBef>
              <a:spcAft>
                <a:spcPts val="0"/>
              </a:spcAft>
              <a:buSzPts val="2400"/>
              <a:buChar char="•"/>
            </a:pPr>
            <a:r>
              <a:rPr lang="it-IT"/>
              <a:t>Il metodo </a:t>
            </a:r>
            <a:r>
              <a:rPr lang="it-IT" b="1">
                <a:solidFill>
                  <a:srgbClr val="FF0000"/>
                </a:solidFill>
              </a:rPr>
              <a:t>forEach( f ) </a:t>
            </a:r>
            <a:r>
              <a:rPr lang="it-IT"/>
              <a:t>applica la funzione f a ciascuno degli elementi dell'array, senza restituire alcun valore</a:t>
            </a:r>
            <a:endParaRPr/>
          </a:p>
        </p:txBody>
      </p:sp>
      <p:sp>
        <p:nvSpPr>
          <p:cNvPr id="515" name="Google Shape;515;p38"/>
          <p:cNvSpPr txBox="1"/>
          <p:nvPr/>
        </p:nvSpPr>
        <p:spPr>
          <a:xfrm>
            <a:off x="609124" y="2611103"/>
            <a:ext cx="7925751" cy="3409971"/>
          </a:xfrm>
          <a:prstGeom prst="rect">
            <a:avLst/>
          </a:prstGeom>
          <a:solidFill>
            <a:srgbClr val="262626"/>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r>
              <a:rPr lang="it-IT" sz="1600" b="0" i="0" u="none" strike="noStrike" cap="none">
                <a:solidFill>
                  <a:schemeClr val="lt1"/>
                </a:solidFill>
                <a:latin typeface="Consolas"/>
                <a:ea typeface="Consolas"/>
                <a:cs typeface="Consolas"/>
                <a:sym typeface="Consolas"/>
              </a:rPr>
              <a:t>let </a:t>
            </a:r>
            <a:r>
              <a:rPr lang="it-IT" sz="1600" b="0" i="0" u="none" strike="noStrike" cap="none">
                <a:solidFill>
                  <a:srgbClr val="58B9EC"/>
                </a:solidFill>
                <a:latin typeface="Consolas"/>
                <a:ea typeface="Consolas"/>
                <a:cs typeface="Consolas"/>
                <a:sym typeface="Consolas"/>
              </a:rPr>
              <a:t>a </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B48AE3"/>
                </a:solidFill>
                <a:latin typeface="Consolas"/>
                <a:ea typeface="Consolas"/>
                <a:cs typeface="Consolas"/>
                <a:sym typeface="Consolas"/>
              </a:rPr>
              <a:t>1</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B48AE3"/>
                </a:solidFill>
                <a:latin typeface="Consolas"/>
                <a:ea typeface="Consolas"/>
                <a:cs typeface="Consolas"/>
                <a:sym typeface="Consolas"/>
              </a:rPr>
              <a:t>2</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B48AE3"/>
                </a:solidFill>
                <a:latin typeface="Consolas"/>
                <a:ea typeface="Consolas"/>
                <a:cs typeface="Consolas"/>
                <a:sym typeface="Consolas"/>
              </a:rPr>
              <a:t>3</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B48AE3"/>
                </a:solidFill>
                <a:latin typeface="Consolas"/>
                <a:ea typeface="Consolas"/>
                <a:cs typeface="Consolas"/>
                <a:sym typeface="Consolas"/>
              </a:rPr>
              <a:t>4</a:t>
            </a:r>
            <a:r>
              <a:rPr lang="it-IT" sz="1600" b="0" i="0" u="none" strike="noStrike" cap="none">
                <a:solidFill>
                  <a:schemeClr val="lt1"/>
                </a:solidFill>
                <a:latin typeface="Consolas"/>
                <a:ea typeface="Consolas"/>
                <a:cs typeface="Consolas"/>
                <a:sym typeface="Consolas"/>
              </a:rPr>
              <a:t>];</a:t>
            </a:r>
            <a:br>
              <a:rPr lang="it-IT" sz="1600" b="0" i="0" u="none" strike="noStrike" cap="none">
                <a:solidFill>
                  <a:schemeClr val="lt1"/>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function </a:t>
            </a:r>
            <a:r>
              <a:rPr lang="it-IT" sz="1600" b="0" i="0" u="none" strike="noStrike" cap="none">
                <a:solidFill>
                  <a:srgbClr val="7BC65A"/>
                </a:solidFill>
                <a:latin typeface="Consolas"/>
                <a:ea typeface="Consolas"/>
                <a:cs typeface="Consolas"/>
                <a:sym typeface="Consolas"/>
              </a:rPr>
              <a:t>print</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D19A66"/>
                </a:solidFill>
                <a:latin typeface="Consolas"/>
                <a:ea typeface="Consolas"/>
                <a:cs typeface="Consolas"/>
                <a:sym typeface="Consolas"/>
              </a:rPr>
              <a:t>x</a:t>
            </a:r>
            <a:r>
              <a:rPr lang="it-IT" sz="1600" b="0" i="0" u="none" strike="noStrike" cap="none">
                <a:solidFill>
                  <a:schemeClr val="lt1"/>
                </a:solidFill>
                <a:latin typeface="Consolas"/>
                <a:ea typeface="Consolas"/>
                <a:cs typeface="Consolas"/>
                <a:sym typeface="Consolas"/>
              </a:rPr>
              <a:t>) {</a:t>
            </a:r>
            <a:br>
              <a:rPr lang="it-IT" sz="1600" b="0" i="0" u="none" strike="noStrike" cap="none">
                <a:solidFill>
                  <a:schemeClr val="lt1"/>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58B9EC"/>
                </a:solidFill>
                <a:latin typeface="Consolas"/>
                <a:ea typeface="Consolas"/>
                <a:cs typeface="Consolas"/>
                <a:sym typeface="Consolas"/>
              </a:rPr>
              <a:t>console</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7BC65A"/>
                </a:solidFill>
                <a:latin typeface="Consolas"/>
                <a:ea typeface="Consolas"/>
                <a:cs typeface="Consolas"/>
                <a:sym typeface="Consolas"/>
              </a:rPr>
              <a:t>log</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E06C75"/>
                </a:solidFill>
                <a:latin typeface="Consolas"/>
                <a:ea typeface="Consolas"/>
                <a:cs typeface="Consolas"/>
                <a:sym typeface="Consolas"/>
              </a:rPr>
              <a:t>id</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D6B579"/>
                </a:solidFill>
                <a:latin typeface="Consolas"/>
                <a:ea typeface="Consolas"/>
                <a:cs typeface="Consolas"/>
                <a:sym typeface="Consolas"/>
              </a:rPr>
              <a:t>'n'</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D19A66"/>
                </a:solidFill>
                <a:latin typeface="Consolas"/>
                <a:ea typeface="Consolas"/>
                <a:cs typeface="Consolas"/>
                <a:sym typeface="Consolas"/>
              </a:rPr>
              <a:t>x</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E06C75"/>
                </a:solidFill>
                <a:latin typeface="Consolas"/>
                <a:ea typeface="Consolas"/>
                <a:cs typeface="Consolas"/>
                <a:sym typeface="Consolas"/>
              </a:rPr>
              <a:t>v</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D19A66"/>
                </a:solidFill>
                <a:latin typeface="Consolas"/>
                <a:ea typeface="Consolas"/>
                <a:cs typeface="Consolas"/>
                <a:sym typeface="Consolas"/>
              </a:rPr>
              <a:t>x</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E06C75"/>
                </a:solidFill>
                <a:latin typeface="Consolas"/>
                <a:ea typeface="Consolas"/>
                <a:cs typeface="Consolas"/>
                <a:sym typeface="Consolas"/>
              </a:rPr>
              <a:t>s</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D19A66"/>
                </a:solidFill>
                <a:latin typeface="Consolas"/>
                <a:ea typeface="Consolas"/>
                <a:cs typeface="Consolas"/>
                <a:sym typeface="Consolas"/>
              </a:rPr>
              <a:t>x</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D19A66"/>
                </a:solidFill>
                <a:latin typeface="Consolas"/>
                <a:ea typeface="Consolas"/>
                <a:cs typeface="Consolas"/>
                <a:sym typeface="Consolas"/>
              </a:rPr>
              <a:t>x</a:t>
            </a:r>
            <a:r>
              <a:rPr lang="it-IT" sz="1600" b="0" i="0" u="none" strike="noStrike" cap="none">
                <a:solidFill>
                  <a:schemeClr val="lt1"/>
                </a:solidFill>
                <a:latin typeface="Consolas"/>
                <a:ea typeface="Consolas"/>
                <a:cs typeface="Consolas"/>
                <a:sym typeface="Consolas"/>
              </a:rPr>
              <a:t>} );</a:t>
            </a:r>
            <a:br>
              <a:rPr lang="it-IT" sz="1600" b="0" i="0" u="none" strike="noStrike" cap="none">
                <a:solidFill>
                  <a:schemeClr val="lt1"/>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a:t>
            </a:r>
            <a:br>
              <a:rPr lang="it-IT" sz="1600" b="0" i="0" u="none" strike="noStrike" cap="none">
                <a:solidFill>
                  <a:schemeClr val="lt1"/>
                </a:solidFill>
                <a:latin typeface="Consolas"/>
                <a:ea typeface="Consolas"/>
                <a:cs typeface="Consolas"/>
                <a:sym typeface="Consolas"/>
              </a:rPr>
            </a:br>
            <a:r>
              <a:rPr lang="it-IT" sz="1600" b="0" i="0" u="none" strike="noStrike" cap="none">
                <a:solidFill>
                  <a:srgbClr val="58B9EC"/>
                </a:solidFill>
                <a:latin typeface="Consolas"/>
                <a:ea typeface="Consolas"/>
                <a:cs typeface="Consolas"/>
                <a:sym typeface="Consolas"/>
              </a:rPr>
              <a:t>a</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7BC65A"/>
                </a:solidFill>
                <a:latin typeface="Consolas"/>
                <a:ea typeface="Consolas"/>
                <a:cs typeface="Consolas"/>
                <a:sym typeface="Consolas"/>
              </a:rPr>
              <a:t>forEach</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7BC65A"/>
                </a:solidFill>
                <a:latin typeface="Consolas"/>
                <a:ea typeface="Consolas"/>
                <a:cs typeface="Consolas"/>
                <a:sym typeface="Consolas"/>
              </a:rPr>
              <a:t>print </a:t>
            </a:r>
            <a:r>
              <a:rPr lang="it-IT" sz="1600" b="0" i="0" u="none" strike="noStrike" cap="none">
                <a:solidFill>
                  <a:schemeClr val="lt1"/>
                </a:solidFill>
                <a:latin typeface="Consolas"/>
                <a:ea typeface="Consolas"/>
                <a:cs typeface="Consolas"/>
                <a:sym typeface="Consolas"/>
              </a:rPr>
              <a:t>);</a:t>
            </a:r>
            <a:br>
              <a:rPr lang="it-IT" sz="1600" b="0" i="0" u="none" strike="noStrike" cap="none">
                <a:solidFill>
                  <a:schemeClr val="lt1"/>
                </a:solidFill>
                <a:latin typeface="Consolas"/>
                <a:ea typeface="Consolas"/>
                <a:cs typeface="Consolas"/>
                <a:sym typeface="Consolas"/>
              </a:rPr>
            </a:br>
            <a:r>
              <a:rPr lang="it-IT" sz="1600" b="0" i="0" u="none" strike="noStrike" cap="none">
                <a:solidFill>
                  <a:srgbClr val="9BC6CE"/>
                </a:solidFill>
                <a:latin typeface="Consolas"/>
                <a:ea typeface="Consolas"/>
                <a:cs typeface="Consolas"/>
                <a:sym typeface="Consolas"/>
              </a:rPr>
              <a:t>// {id:'n1',v:1,s:1} </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600"/>
              <a:buFont typeface="Arial"/>
              <a:buNone/>
            </a:pPr>
            <a:r>
              <a:rPr lang="it-IT" sz="1600" b="0" i="0" u="none" strike="noStrike" cap="none">
                <a:solidFill>
                  <a:srgbClr val="9BC6CE"/>
                </a:solidFill>
                <a:latin typeface="Consolas"/>
                <a:ea typeface="Consolas"/>
                <a:cs typeface="Consolas"/>
                <a:sym typeface="Consolas"/>
              </a:rPr>
              <a:t>// {id:'n2',v:2,s:4} </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600"/>
              <a:buFont typeface="Arial"/>
              <a:buNone/>
            </a:pPr>
            <a:r>
              <a:rPr lang="it-IT" sz="1600" b="0" i="0" u="none" strike="noStrike" cap="none">
                <a:solidFill>
                  <a:srgbClr val="9BC6CE"/>
                </a:solidFill>
                <a:latin typeface="Consolas"/>
                <a:ea typeface="Consolas"/>
                <a:cs typeface="Consolas"/>
                <a:sym typeface="Consolas"/>
              </a:rPr>
              <a:t>// {id:'n3',v:3,s:9} </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600"/>
              <a:buFont typeface="Arial"/>
              <a:buNone/>
            </a:pPr>
            <a:r>
              <a:rPr lang="it-IT" sz="1600" b="0" i="0" u="none" strike="noStrike" cap="none">
                <a:solidFill>
                  <a:srgbClr val="9BC6CE"/>
                </a:solidFill>
                <a:latin typeface="Consolas"/>
                <a:ea typeface="Consolas"/>
                <a:cs typeface="Consolas"/>
                <a:sym typeface="Consolas"/>
              </a:rPr>
              <a:t>// { id: 'n4', v: 4, s:16 }</a:t>
            </a:r>
            <a:endParaRPr sz="1600" b="0" i="0" u="none" strike="noStrike" cap="none">
              <a:solidFill>
                <a:srgbClr val="9BC6CE"/>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39"/>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54</a:t>
            </a:fld>
            <a:endParaRPr/>
          </a:p>
        </p:txBody>
      </p:sp>
      <p:sp>
        <p:nvSpPr>
          <p:cNvPr id="521" name="Google Shape;521;p39"/>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Operare su un array</a:t>
            </a:r>
            <a:endParaRPr/>
          </a:p>
        </p:txBody>
      </p:sp>
      <p:sp>
        <p:nvSpPr>
          <p:cNvPr id="522" name="Google Shape;522;p39"/>
          <p:cNvSpPr txBox="1">
            <a:spLocks noGrp="1"/>
          </p:cNvSpPr>
          <p:nvPr>
            <p:ph type="body" idx="1"/>
          </p:nvPr>
        </p:nvSpPr>
        <p:spPr>
          <a:xfrm>
            <a:off x="311150" y="1658938"/>
            <a:ext cx="8521700" cy="4524375"/>
          </a:xfrm>
          <a:prstGeom prst="rect">
            <a:avLst/>
          </a:prstGeom>
          <a:noFill/>
          <a:ln>
            <a:noFill/>
          </a:ln>
        </p:spPr>
        <p:txBody>
          <a:bodyPr spcFirstLastPara="1" wrap="square" lIns="91425" tIns="45700" rIns="91425" bIns="45700" anchor="t" anchorCtr="0">
            <a:normAutofit/>
          </a:bodyPr>
          <a:lstStyle/>
          <a:p>
            <a:pPr marL="269875" lvl="0" indent="-269875" algn="l" rtl="0">
              <a:lnSpc>
                <a:spcPct val="100000"/>
              </a:lnSpc>
              <a:spcBef>
                <a:spcPts val="0"/>
              </a:spcBef>
              <a:spcAft>
                <a:spcPts val="0"/>
              </a:spcAft>
              <a:buSzPts val="2400"/>
              <a:buChar char="•"/>
            </a:pPr>
            <a:r>
              <a:rPr lang="it-IT"/>
              <a:t>La funzione passata al metodo forEach viene invocata per ogni elemento, passando tre argomenti</a:t>
            </a:r>
            <a:endParaRPr/>
          </a:p>
          <a:p>
            <a:pPr marL="541338" lvl="1" indent="-206375" algn="l" rtl="0">
              <a:lnSpc>
                <a:spcPct val="100000"/>
              </a:lnSpc>
              <a:spcBef>
                <a:spcPts val="600"/>
              </a:spcBef>
              <a:spcAft>
                <a:spcPts val="0"/>
              </a:spcAft>
              <a:buSzPts val="1500"/>
              <a:buChar char="o"/>
            </a:pPr>
            <a:r>
              <a:rPr lang="it-IT"/>
              <a:t>L'elemento corrente</a:t>
            </a:r>
            <a:endParaRPr/>
          </a:p>
          <a:p>
            <a:pPr marL="541338" lvl="1" indent="-206375" algn="l" rtl="0">
              <a:lnSpc>
                <a:spcPct val="100000"/>
              </a:lnSpc>
              <a:spcBef>
                <a:spcPts val="600"/>
              </a:spcBef>
              <a:spcAft>
                <a:spcPts val="0"/>
              </a:spcAft>
              <a:buSzPts val="1500"/>
              <a:buChar char="o"/>
            </a:pPr>
            <a:r>
              <a:rPr lang="it-IT"/>
              <a:t>Il suo indice (0.. length-1)</a:t>
            </a:r>
            <a:endParaRPr/>
          </a:p>
          <a:p>
            <a:pPr marL="541338" lvl="1" indent="-206375" algn="l" rtl="0">
              <a:lnSpc>
                <a:spcPct val="100000"/>
              </a:lnSpc>
              <a:spcBef>
                <a:spcPts val="600"/>
              </a:spcBef>
              <a:spcAft>
                <a:spcPts val="0"/>
              </a:spcAft>
              <a:buSzPts val="1500"/>
              <a:buChar char="o"/>
            </a:pPr>
            <a:r>
              <a:rPr lang="it-IT"/>
              <a:t>L'array su cui si sta iterando</a:t>
            </a:r>
            <a:endParaRPr/>
          </a:p>
          <a:p>
            <a:pPr marL="82550" lvl="0" indent="0" algn="l" rtl="0">
              <a:lnSpc>
                <a:spcPct val="100000"/>
              </a:lnSpc>
              <a:spcBef>
                <a:spcPts val="600"/>
              </a:spcBef>
              <a:spcAft>
                <a:spcPts val="0"/>
              </a:spcAft>
              <a:buSzPts val="2400"/>
              <a:buNone/>
            </a:pPr>
            <a:endParaRPr/>
          </a:p>
        </p:txBody>
      </p:sp>
      <p:sp>
        <p:nvSpPr>
          <p:cNvPr id="523" name="Google Shape;523;p39"/>
          <p:cNvSpPr txBox="1"/>
          <p:nvPr/>
        </p:nvSpPr>
        <p:spPr>
          <a:xfrm>
            <a:off x="609124" y="3883547"/>
            <a:ext cx="7925751" cy="2018020"/>
          </a:xfrm>
          <a:prstGeom prst="rect">
            <a:avLst/>
          </a:prstGeom>
          <a:solidFill>
            <a:srgbClr val="262626"/>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r>
              <a:rPr lang="it-IT" sz="1600" b="0" i="0" u="none" strike="noStrike" cap="none">
                <a:solidFill>
                  <a:schemeClr val="lt1"/>
                </a:solidFill>
                <a:latin typeface="Consolas"/>
                <a:ea typeface="Consolas"/>
                <a:cs typeface="Consolas"/>
                <a:sym typeface="Consolas"/>
              </a:rPr>
              <a:t>let </a:t>
            </a:r>
            <a:r>
              <a:rPr lang="it-IT" sz="1600" b="0" i="0" u="none" strike="noStrike" cap="none">
                <a:solidFill>
                  <a:srgbClr val="58B9EC"/>
                </a:solidFill>
                <a:latin typeface="Consolas"/>
                <a:ea typeface="Consolas"/>
                <a:cs typeface="Consolas"/>
                <a:sym typeface="Consolas"/>
              </a:rPr>
              <a:t>a </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B48AE3"/>
                </a:solidFill>
                <a:latin typeface="Consolas"/>
                <a:ea typeface="Consolas"/>
                <a:cs typeface="Consolas"/>
                <a:sym typeface="Consolas"/>
              </a:rPr>
              <a:t>1</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B48AE3"/>
                </a:solidFill>
                <a:latin typeface="Consolas"/>
                <a:ea typeface="Consolas"/>
                <a:cs typeface="Consolas"/>
                <a:sym typeface="Consolas"/>
              </a:rPr>
              <a:t>2</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B48AE3"/>
                </a:solidFill>
                <a:latin typeface="Consolas"/>
                <a:ea typeface="Consolas"/>
                <a:cs typeface="Consolas"/>
                <a:sym typeface="Consolas"/>
              </a:rPr>
              <a:t>3</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B48AE3"/>
                </a:solidFill>
                <a:latin typeface="Consolas"/>
                <a:ea typeface="Consolas"/>
                <a:cs typeface="Consolas"/>
                <a:sym typeface="Consolas"/>
              </a:rPr>
              <a:t>4</a:t>
            </a:r>
            <a:r>
              <a:rPr lang="it-IT" sz="1600" b="0" i="0" u="none" strike="noStrike" cap="none">
                <a:solidFill>
                  <a:schemeClr val="lt1"/>
                </a:solidFill>
                <a:latin typeface="Consolas"/>
                <a:ea typeface="Consolas"/>
                <a:cs typeface="Consolas"/>
                <a:sym typeface="Consolas"/>
              </a:rPr>
              <a:t>];</a:t>
            </a:r>
            <a:br>
              <a:rPr lang="it-IT" sz="1600" b="0" i="0" u="none" strike="noStrike" cap="none">
                <a:solidFill>
                  <a:schemeClr val="lt1"/>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function </a:t>
            </a:r>
            <a:r>
              <a:rPr lang="it-IT" sz="1600" b="0" i="0" u="none" strike="noStrike" cap="none">
                <a:solidFill>
                  <a:srgbClr val="7BC65A"/>
                </a:solidFill>
                <a:latin typeface="Consolas"/>
                <a:ea typeface="Consolas"/>
                <a:cs typeface="Consolas"/>
                <a:sym typeface="Consolas"/>
              </a:rPr>
              <a:t>print</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D19A66"/>
                </a:solidFill>
                <a:latin typeface="Consolas"/>
                <a:ea typeface="Consolas"/>
                <a:cs typeface="Consolas"/>
                <a:sym typeface="Consolas"/>
              </a:rPr>
              <a:t>x</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D19A66"/>
                </a:solidFill>
                <a:latin typeface="Consolas"/>
                <a:ea typeface="Consolas"/>
                <a:cs typeface="Consolas"/>
                <a:sym typeface="Consolas"/>
              </a:rPr>
              <a:t>index</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D19A66"/>
                </a:solidFill>
                <a:latin typeface="Consolas"/>
                <a:ea typeface="Consolas"/>
                <a:cs typeface="Consolas"/>
                <a:sym typeface="Consolas"/>
              </a:rPr>
              <a:t>array</a:t>
            </a:r>
            <a:r>
              <a:rPr lang="it-IT" sz="1600" b="0" i="0" u="none" strike="noStrike" cap="none">
                <a:solidFill>
                  <a:schemeClr val="lt1"/>
                </a:solidFill>
                <a:latin typeface="Consolas"/>
                <a:ea typeface="Consolas"/>
                <a:cs typeface="Consolas"/>
                <a:sym typeface="Consolas"/>
              </a:rPr>
              <a:t>) {</a:t>
            </a:r>
            <a:br>
              <a:rPr lang="it-IT" sz="1600" b="0" i="0" u="none" strike="noStrike" cap="none">
                <a:solidFill>
                  <a:schemeClr val="lt1"/>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58B9EC"/>
                </a:solidFill>
                <a:latin typeface="Consolas"/>
                <a:ea typeface="Consolas"/>
                <a:cs typeface="Consolas"/>
                <a:sym typeface="Consolas"/>
              </a:rPr>
              <a:t>console</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7BC65A"/>
                </a:solidFill>
                <a:latin typeface="Consolas"/>
                <a:ea typeface="Consolas"/>
                <a:cs typeface="Consolas"/>
                <a:sym typeface="Consolas"/>
              </a:rPr>
              <a:t>log</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D6B579"/>
                </a:solidFill>
                <a:latin typeface="Consolas"/>
                <a:ea typeface="Consolas"/>
                <a:cs typeface="Consolas"/>
                <a:sym typeface="Consolas"/>
              </a:rPr>
              <a:t>'a[' </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D19A66"/>
                </a:solidFill>
                <a:latin typeface="Consolas"/>
                <a:ea typeface="Consolas"/>
                <a:cs typeface="Consolas"/>
                <a:sym typeface="Consolas"/>
              </a:rPr>
              <a:t>index </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D6B579"/>
                </a:solidFill>
                <a:latin typeface="Consolas"/>
                <a:ea typeface="Consolas"/>
                <a:cs typeface="Consolas"/>
                <a:sym typeface="Consolas"/>
              </a:rPr>
              <a:t>']: ' </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D19A66"/>
                </a:solidFill>
                <a:latin typeface="Consolas"/>
                <a:ea typeface="Consolas"/>
                <a:cs typeface="Consolas"/>
                <a:sym typeface="Consolas"/>
              </a:rPr>
              <a:t>x </a:t>
            </a:r>
            <a:r>
              <a:rPr lang="it-IT" sz="1600" b="0" i="0" u="none" strike="noStrike" cap="none">
                <a:solidFill>
                  <a:schemeClr val="lt1"/>
                </a:solidFill>
                <a:latin typeface="Consolas"/>
                <a:ea typeface="Consolas"/>
                <a:cs typeface="Consolas"/>
                <a:sym typeface="Consolas"/>
              </a:rPr>
              <a:t>);</a:t>
            </a:r>
            <a:br>
              <a:rPr lang="it-IT" sz="1600" b="0" i="0" u="none" strike="noStrike" cap="none">
                <a:solidFill>
                  <a:schemeClr val="lt1"/>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a:t>
            </a:r>
            <a:br>
              <a:rPr lang="it-IT" sz="1600" b="0" i="0" u="none" strike="noStrike" cap="none">
                <a:solidFill>
                  <a:schemeClr val="lt1"/>
                </a:solidFill>
                <a:latin typeface="Consolas"/>
                <a:ea typeface="Consolas"/>
                <a:cs typeface="Consolas"/>
                <a:sym typeface="Consolas"/>
              </a:rPr>
            </a:br>
            <a:r>
              <a:rPr lang="it-IT" sz="1600" b="0" i="0" u="none" strike="noStrike" cap="none">
                <a:solidFill>
                  <a:srgbClr val="58B9EC"/>
                </a:solidFill>
                <a:latin typeface="Consolas"/>
                <a:ea typeface="Consolas"/>
                <a:cs typeface="Consolas"/>
                <a:sym typeface="Consolas"/>
              </a:rPr>
              <a:t>a</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7BC65A"/>
                </a:solidFill>
                <a:latin typeface="Consolas"/>
                <a:ea typeface="Consolas"/>
                <a:cs typeface="Consolas"/>
                <a:sym typeface="Consolas"/>
              </a:rPr>
              <a:t>forEach</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7BC65A"/>
                </a:solidFill>
                <a:latin typeface="Consolas"/>
                <a:ea typeface="Consolas"/>
                <a:cs typeface="Consolas"/>
                <a:sym typeface="Consolas"/>
              </a:rPr>
              <a:t>print </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9BC6CE"/>
                </a:solidFill>
                <a:latin typeface="Consolas"/>
                <a:ea typeface="Consolas"/>
                <a:cs typeface="Consolas"/>
                <a:sym typeface="Consolas"/>
              </a:rPr>
              <a:t>//a[0]: 1 a[1]: 2 a[2]: 3 a[3]: 4</a:t>
            </a:r>
            <a:endParaRPr sz="1600" b="0" i="0" u="none" strike="noStrike" cap="none">
              <a:solidFill>
                <a:srgbClr val="9BC6CE"/>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40"/>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55</a:t>
            </a:fld>
            <a:endParaRPr/>
          </a:p>
        </p:txBody>
      </p:sp>
      <p:sp>
        <p:nvSpPr>
          <p:cNvPr id="529" name="Google Shape;529;p40"/>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Ridurre un array</a:t>
            </a:r>
            <a:endParaRPr/>
          </a:p>
        </p:txBody>
      </p:sp>
      <p:sp>
        <p:nvSpPr>
          <p:cNvPr id="530" name="Google Shape;530;p40"/>
          <p:cNvSpPr txBox="1">
            <a:spLocks noGrp="1"/>
          </p:cNvSpPr>
          <p:nvPr>
            <p:ph type="body" idx="1"/>
          </p:nvPr>
        </p:nvSpPr>
        <p:spPr>
          <a:xfrm>
            <a:off x="311150" y="1658938"/>
            <a:ext cx="8521700" cy="4524375"/>
          </a:xfrm>
          <a:prstGeom prst="rect">
            <a:avLst/>
          </a:prstGeom>
          <a:noFill/>
          <a:ln>
            <a:noFill/>
          </a:ln>
        </p:spPr>
        <p:txBody>
          <a:bodyPr spcFirstLastPara="1" wrap="square" lIns="91425" tIns="45700" rIns="91425" bIns="45700" anchor="t" anchorCtr="0">
            <a:normAutofit/>
          </a:bodyPr>
          <a:lstStyle/>
          <a:p>
            <a:pPr marL="269875" lvl="0" indent="-269875" algn="l" rtl="0">
              <a:lnSpc>
                <a:spcPct val="100000"/>
              </a:lnSpc>
              <a:spcBef>
                <a:spcPts val="0"/>
              </a:spcBef>
              <a:spcAft>
                <a:spcPts val="0"/>
              </a:spcAft>
              <a:buSzPts val="2400"/>
              <a:buChar char="•"/>
            </a:pPr>
            <a:r>
              <a:rPr lang="it-IT"/>
              <a:t>Il metodo </a:t>
            </a:r>
            <a:r>
              <a:rPr lang="it-IT" b="1">
                <a:solidFill>
                  <a:srgbClr val="FF0000"/>
                </a:solidFill>
              </a:rPr>
              <a:t>reduce( f,  iv ) </a:t>
            </a:r>
            <a:r>
              <a:rPr lang="it-IT"/>
              <a:t>accumula i valori contenuti nell'array applicando iterativamente (da sinistra verso destra) la funzione f(acc, x)</a:t>
            </a:r>
            <a:endParaRPr/>
          </a:p>
          <a:p>
            <a:pPr marL="541338" lvl="1" indent="-206375" algn="l" rtl="0">
              <a:lnSpc>
                <a:spcPct val="100000"/>
              </a:lnSpc>
              <a:spcBef>
                <a:spcPts val="600"/>
              </a:spcBef>
              <a:spcAft>
                <a:spcPts val="0"/>
              </a:spcAft>
              <a:buSzPts val="1500"/>
              <a:buChar char="o"/>
            </a:pPr>
            <a:r>
              <a:rPr lang="it-IT"/>
              <a:t>Restituendo il (singolo) valore finale</a:t>
            </a:r>
            <a:endParaRPr/>
          </a:p>
        </p:txBody>
      </p:sp>
      <p:sp>
        <p:nvSpPr>
          <p:cNvPr id="531" name="Google Shape;531;p40"/>
          <p:cNvSpPr/>
          <p:nvPr/>
        </p:nvSpPr>
        <p:spPr>
          <a:xfrm>
            <a:off x="3599957" y="5645066"/>
            <a:ext cx="3536750" cy="538247"/>
          </a:xfrm>
          <a:prstGeom prst="rect">
            <a:avLst/>
          </a:prstGeom>
          <a:solidFill>
            <a:srgbClr val="EAE8EB"/>
          </a:solidFill>
          <a:ln w="25400" cap="flat" cmpd="sng">
            <a:solidFill>
              <a:srgbClr val="726974"/>
            </a:solidFill>
            <a:prstDash val="solid"/>
            <a:round/>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chemeClr val="dk1"/>
              </a:buClr>
              <a:buSzPts val="2400"/>
              <a:buFont typeface="Arial"/>
              <a:buNone/>
            </a:pPr>
            <a:endParaRPr sz="2400" b="0" i="0" u="none" strike="noStrike" cap="none">
              <a:solidFill>
                <a:schemeClr val="lt1"/>
              </a:solidFill>
              <a:latin typeface="Arial"/>
              <a:ea typeface="Arial"/>
              <a:cs typeface="Arial"/>
              <a:sym typeface="Arial"/>
            </a:endParaRPr>
          </a:p>
        </p:txBody>
      </p:sp>
      <p:sp>
        <p:nvSpPr>
          <p:cNvPr id="532" name="Google Shape;532;p40"/>
          <p:cNvSpPr/>
          <p:nvPr/>
        </p:nvSpPr>
        <p:spPr>
          <a:xfrm>
            <a:off x="3763821" y="5744616"/>
            <a:ext cx="669115" cy="341364"/>
          </a:xfrm>
          <a:prstGeom prst="roundRect">
            <a:avLst>
              <a:gd name="adj" fmla="val 16667"/>
            </a:avLst>
          </a:prstGeom>
          <a:solidFill>
            <a:schemeClr val="accent6"/>
          </a:solidFill>
          <a:ln w="25400" cap="flat" cmpd="sng">
            <a:solidFill>
              <a:srgbClr val="726974"/>
            </a:solidFill>
            <a:prstDash val="solid"/>
            <a:round/>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chemeClr val="dk1"/>
              </a:buClr>
              <a:buSzPts val="2400"/>
              <a:buFont typeface="Arial"/>
              <a:buNone/>
            </a:pPr>
            <a:endParaRPr sz="2400" b="0" i="0" u="none" strike="noStrike" cap="none">
              <a:solidFill>
                <a:schemeClr val="lt1"/>
              </a:solidFill>
              <a:latin typeface="Arial"/>
              <a:ea typeface="Arial"/>
              <a:cs typeface="Arial"/>
              <a:sym typeface="Arial"/>
            </a:endParaRPr>
          </a:p>
        </p:txBody>
      </p:sp>
      <p:sp>
        <p:nvSpPr>
          <p:cNvPr id="533" name="Google Shape;533;p40"/>
          <p:cNvSpPr/>
          <p:nvPr/>
        </p:nvSpPr>
        <p:spPr>
          <a:xfrm>
            <a:off x="4585336" y="5744616"/>
            <a:ext cx="669115" cy="341364"/>
          </a:xfrm>
          <a:prstGeom prst="roundRect">
            <a:avLst>
              <a:gd name="adj" fmla="val 16667"/>
            </a:avLst>
          </a:prstGeom>
          <a:solidFill>
            <a:schemeClr val="accent6"/>
          </a:solidFill>
          <a:ln w="25400" cap="flat" cmpd="sng">
            <a:solidFill>
              <a:srgbClr val="726974"/>
            </a:solidFill>
            <a:prstDash val="solid"/>
            <a:round/>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chemeClr val="dk1"/>
              </a:buClr>
              <a:buSzPts val="2400"/>
              <a:buFont typeface="Arial"/>
              <a:buNone/>
            </a:pPr>
            <a:endParaRPr sz="2400" b="0" i="0" u="none" strike="noStrike" cap="none">
              <a:solidFill>
                <a:schemeClr val="lt1"/>
              </a:solidFill>
              <a:latin typeface="Arial"/>
              <a:ea typeface="Arial"/>
              <a:cs typeface="Arial"/>
              <a:sym typeface="Arial"/>
            </a:endParaRPr>
          </a:p>
        </p:txBody>
      </p:sp>
      <p:sp>
        <p:nvSpPr>
          <p:cNvPr id="534" name="Google Shape;534;p40"/>
          <p:cNvSpPr/>
          <p:nvPr/>
        </p:nvSpPr>
        <p:spPr>
          <a:xfrm>
            <a:off x="5422697" y="5744616"/>
            <a:ext cx="669115" cy="341364"/>
          </a:xfrm>
          <a:prstGeom prst="roundRect">
            <a:avLst>
              <a:gd name="adj" fmla="val 16667"/>
            </a:avLst>
          </a:prstGeom>
          <a:solidFill>
            <a:schemeClr val="accent6"/>
          </a:solidFill>
          <a:ln w="25400" cap="flat" cmpd="sng">
            <a:solidFill>
              <a:srgbClr val="726974"/>
            </a:solidFill>
            <a:prstDash val="solid"/>
            <a:round/>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chemeClr val="dk1"/>
              </a:buClr>
              <a:buSzPts val="2400"/>
              <a:buFont typeface="Arial"/>
              <a:buNone/>
            </a:pPr>
            <a:endParaRPr sz="2400" b="0" i="0" u="none" strike="noStrike" cap="none">
              <a:solidFill>
                <a:schemeClr val="lt1"/>
              </a:solidFill>
              <a:latin typeface="Arial"/>
              <a:ea typeface="Arial"/>
              <a:cs typeface="Arial"/>
              <a:sym typeface="Arial"/>
            </a:endParaRPr>
          </a:p>
        </p:txBody>
      </p:sp>
      <p:sp>
        <p:nvSpPr>
          <p:cNvPr id="535" name="Google Shape;535;p40"/>
          <p:cNvSpPr/>
          <p:nvPr/>
        </p:nvSpPr>
        <p:spPr>
          <a:xfrm>
            <a:off x="6260058" y="5744616"/>
            <a:ext cx="669115" cy="341364"/>
          </a:xfrm>
          <a:prstGeom prst="roundRect">
            <a:avLst>
              <a:gd name="adj" fmla="val 16667"/>
            </a:avLst>
          </a:prstGeom>
          <a:solidFill>
            <a:schemeClr val="accent6"/>
          </a:solidFill>
          <a:ln w="25400" cap="flat" cmpd="sng">
            <a:solidFill>
              <a:srgbClr val="726974"/>
            </a:solidFill>
            <a:prstDash val="solid"/>
            <a:round/>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chemeClr val="dk1"/>
              </a:buClr>
              <a:buSzPts val="2400"/>
              <a:buFont typeface="Arial"/>
              <a:buNone/>
            </a:pPr>
            <a:endParaRPr sz="2400" b="0" i="0" u="none" strike="noStrike" cap="none">
              <a:solidFill>
                <a:schemeClr val="lt1"/>
              </a:solidFill>
              <a:latin typeface="Arial"/>
              <a:ea typeface="Arial"/>
              <a:cs typeface="Arial"/>
              <a:sym typeface="Arial"/>
            </a:endParaRPr>
          </a:p>
        </p:txBody>
      </p:sp>
      <p:sp>
        <p:nvSpPr>
          <p:cNvPr id="536" name="Google Shape;536;p40"/>
          <p:cNvSpPr/>
          <p:nvPr/>
        </p:nvSpPr>
        <p:spPr>
          <a:xfrm>
            <a:off x="2706809" y="5744616"/>
            <a:ext cx="669115" cy="341364"/>
          </a:xfrm>
          <a:prstGeom prst="roundRect">
            <a:avLst>
              <a:gd name="adj" fmla="val 16667"/>
            </a:avLst>
          </a:prstGeom>
          <a:solidFill>
            <a:schemeClr val="accent6"/>
          </a:solidFill>
          <a:ln w="25400" cap="flat" cmpd="sng">
            <a:solidFill>
              <a:srgbClr val="726974"/>
            </a:solidFill>
            <a:prstDash val="solid"/>
            <a:round/>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it-IT" sz="2400" b="0" i="0" u="none" strike="noStrike" cap="none">
                <a:solidFill>
                  <a:schemeClr val="lt1"/>
                </a:solidFill>
                <a:latin typeface="Arial"/>
                <a:ea typeface="Arial"/>
                <a:cs typeface="Arial"/>
                <a:sym typeface="Arial"/>
              </a:rPr>
              <a:t>iv</a:t>
            </a:r>
            <a:endParaRPr sz="1400" b="0" i="0" u="none" strike="noStrike" cap="none">
              <a:solidFill>
                <a:srgbClr val="000000"/>
              </a:solidFill>
              <a:latin typeface="Arial"/>
              <a:ea typeface="Arial"/>
              <a:cs typeface="Arial"/>
              <a:sym typeface="Arial"/>
            </a:endParaRPr>
          </a:p>
        </p:txBody>
      </p:sp>
      <p:cxnSp>
        <p:nvCxnSpPr>
          <p:cNvPr id="537" name="Google Shape;537;p40"/>
          <p:cNvCxnSpPr>
            <a:stCxn id="536" idx="0"/>
            <a:endCxn id="538" idx="2"/>
          </p:cNvCxnSpPr>
          <p:nvPr/>
        </p:nvCxnSpPr>
        <p:spPr>
          <a:xfrm rot="-5400000">
            <a:off x="3004617" y="5426466"/>
            <a:ext cx="354900" cy="281400"/>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cxnSp>
        <p:nvCxnSpPr>
          <p:cNvPr id="539" name="Google Shape;539;p40"/>
          <p:cNvCxnSpPr>
            <a:stCxn id="532" idx="0"/>
            <a:endCxn id="540" idx="2"/>
          </p:cNvCxnSpPr>
          <p:nvPr/>
        </p:nvCxnSpPr>
        <p:spPr>
          <a:xfrm rot="5400000" flipH="1">
            <a:off x="3864529" y="5510766"/>
            <a:ext cx="354900" cy="112800"/>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cxnSp>
        <p:nvCxnSpPr>
          <p:cNvPr id="541" name="Google Shape;541;p40"/>
          <p:cNvCxnSpPr/>
          <p:nvPr/>
        </p:nvCxnSpPr>
        <p:spPr>
          <a:xfrm rot="10800000">
            <a:off x="5630584" y="2515701"/>
            <a:ext cx="0" cy="236467"/>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grpSp>
        <p:nvGrpSpPr>
          <p:cNvPr id="542" name="Google Shape;542;p40"/>
          <p:cNvGrpSpPr/>
          <p:nvPr/>
        </p:nvGrpSpPr>
        <p:grpSpPr>
          <a:xfrm>
            <a:off x="3110152" y="5007271"/>
            <a:ext cx="1090642" cy="382327"/>
            <a:chOff x="3077101" y="5145362"/>
            <a:chExt cx="1090642" cy="382327"/>
          </a:xfrm>
        </p:grpSpPr>
        <p:sp>
          <p:nvSpPr>
            <p:cNvPr id="538" name="Google Shape;538;p40"/>
            <p:cNvSpPr/>
            <p:nvPr/>
          </p:nvSpPr>
          <p:spPr>
            <a:xfrm>
              <a:off x="3236331" y="5352585"/>
              <a:ext cx="106542" cy="175103"/>
            </a:xfrm>
            <a:prstGeom prst="rect">
              <a:avLst/>
            </a:prstGeom>
            <a:solidFill>
              <a:schemeClr val="accent6"/>
            </a:solidFill>
            <a:ln w="25400" cap="flat" cmpd="sng">
              <a:solidFill>
                <a:srgbClr val="726974"/>
              </a:solidFill>
              <a:prstDash val="solid"/>
              <a:round/>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chemeClr val="dk1"/>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0" name="Google Shape;540;p40"/>
            <p:cNvSpPr/>
            <p:nvPr/>
          </p:nvSpPr>
          <p:spPr>
            <a:xfrm>
              <a:off x="3899121" y="5352585"/>
              <a:ext cx="106542" cy="175103"/>
            </a:xfrm>
            <a:prstGeom prst="rect">
              <a:avLst/>
            </a:prstGeom>
            <a:solidFill>
              <a:schemeClr val="accent6"/>
            </a:solidFill>
            <a:ln w="25400" cap="flat" cmpd="sng">
              <a:solidFill>
                <a:srgbClr val="726974"/>
              </a:solidFill>
              <a:prstDash val="solid"/>
              <a:round/>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chemeClr val="dk1"/>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3" name="Google Shape;543;p40"/>
            <p:cNvSpPr/>
            <p:nvPr/>
          </p:nvSpPr>
          <p:spPr>
            <a:xfrm>
              <a:off x="3077101" y="5145362"/>
              <a:ext cx="1090642" cy="382327"/>
            </a:xfrm>
            <a:prstGeom prst="trapezoid">
              <a:avLst>
                <a:gd name="adj" fmla="val 25000"/>
              </a:avLst>
            </a:prstGeom>
            <a:solidFill>
              <a:schemeClr val="accent6"/>
            </a:solidFill>
            <a:ln w="25400" cap="flat" cmpd="sng">
              <a:solidFill>
                <a:srgbClr val="726974"/>
              </a:solidFill>
              <a:prstDash val="solid"/>
              <a:round/>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it-IT" sz="2400" b="0" i="0" u="none" strike="noStrike" cap="none">
                  <a:solidFill>
                    <a:schemeClr val="lt1"/>
                  </a:solidFill>
                  <a:latin typeface="Arial"/>
                  <a:ea typeface="Arial"/>
                  <a:cs typeface="Arial"/>
                  <a:sym typeface="Arial"/>
                </a:rPr>
                <a:t>f(...)</a:t>
              </a:r>
              <a:endParaRPr sz="1400" b="0" i="0" u="none" strike="noStrike" cap="none">
                <a:solidFill>
                  <a:srgbClr val="000000"/>
                </a:solidFill>
                <a:latin typeface="Arial"/>
                <a:ea typeface="Arial"/>
                <a:cs typeface="Arial"/>
                <a:sym typeface="Arial"/>
              </a:endParaRPr>
            </a:p>
          </p:txBody>
        </p:sp>
      </p:grpSp>
      <p:cxnSp>
        <p:nvCxnSpPr>
          <p:cNvPr id="544" name="Google Shape;544;p40"/>
          <p:cNvCxnSpPr>
            <a:stCxn id="543" idx="0"/>
            <a:endCxn id="545" idx="2"/>
          </p:cNvCxnSpPr>
          <p:nvPr/>
        </p:nvCxnSpPr>
        <p:spPr>
          <a:xfrm rot="-5400000">
            <a:off x="3631173" y="4662271"/>
            <a:ext cx="369300" cy="320700"/>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cxnSp>
        <p:nvCxnSpPr>
          <p:cNvPr id="546" name="Google Shape;546;p40"/>
          <p:cNvCxnSpPr>
            <a:stCxn id="533" idx="0"/>
            <a:endCxn id="547" idx="2"/>
          </p:cNvCxnSpPr>
          <p:nvPr/>
        </p:nvCxnSpPr>
        <p:spPr>
          <a:xfrm rot="5400000" flipH="1">
            <a:off x="4226144" y="5050866"/>
            <a:ext cx="1106700" cy="280800"/>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grpSp>
        <p:nvGrpSpPr>
          <p:cNvPr id="548" name="Google Shape;548;p40"/>
          <p:cNvGrpSpPr/>
          <p:nvPr/>
        </p:nvGrpSpPr>
        <p:grpSpPr>
          <a:xfrm>
            <a:off x="3763821" y="4255571"/>
            <a:ext cx="1090642" cy="382327"/>
            <a:chOff x="3077101" y="5145362"/>
            <a:chExt cx="1090642" cy="382327"/>
          </a:xfrm>
        </p:grpSpPr>
        <p:sp>
          <p:nvSpPr>
            <p:cNvPr id="545" name="Google Shape;545;p40"/>
            <p:cNvSpPr/>
            <p:nvPr/>
          </p:nvSpPr>
          <p:spPr>
            <a:xfrm>
              <a:off x="3236331" y="5352585"/>
              <a:ext cx="106542" cy="175103"/>
            </a:xfrm>
            <a:prstGeom prst="rect">
              <a:avLst/>
            </a:prstGeom>
            <a:solidFill>
              <a:schemeClr val="accent6"/>
            </a:solidFill>
            <a:ln w="25400" cap="flat" cmpd="sng">
              <a:solidFill>
                <a:srgbClr val="726974"/>
              </a:solidFill>
              <a:prstDash val="solid"/>
              <a:round/>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chemeClr val="dk1"/>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7" name="Google Shape;547;p40"/>
            <p:cNvSpPr/>
            <p:nvPr/>
          </p:nvSpPr>
          <p:spPr>
            <a:xfrm>
              <a:off x="3899121" y="5352585"/>
              <a:ext cx="106542" cy="175103"/>
            </a:xfrm>
            <a:prstGeom prst="rect">
              <a:avLst/>
            </a:prstGeom>
            <a:solidFill>
              <a:schemeClr val="accent6"/>
            </a:solidFill>
            <a:ln w="25400" cap="flat" cmpd="sng">
              <a:solidFill>
                <a:srgbClr val="726974"/>
              </a:solidFill>
              <a:prstDash val="solid"/>
              <a:round/>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chemeClr val="dk1"/>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9" name="Google Shape;549;p40"/>
            <p:cNvSpPr/>
            <p:nvPr/>
          </p:nvSpPr>
          <p:spPr>
            <a:xfrm>
              <a:off x="3077101" y="5145362"/>
              <a:ext cx="1090642" cy="382327"/>
            </a:xfrm>
            <a:prstGeom prst="trapezoid">
              <a:avLst>
                <a:gd name="adj" fmla="val 25000"/>
              </a:avLst>
            </a:prstGeom>
            <a:solidFill>
              <a:schemeClr val="accent6"/>
            </a:solidFill>
            <a:ln w="25400" cap="flat" cmpd="sng">
              <a:solidFill>
                <a:srgbClr val="726974"/>
              </a:solidFill>
              <a:prstDash val="solid"/>
              <a:round/>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it-IT" sz="2400" b="0" i="0" u="none" strike="noStrike" cap="none">
                  <a:solidFill>
                    <a:schemeClr val="lt1"/>
                  </a:solidFill>
                  <a:latin typeface="Arial"/>
                  <a:ea typeface="Arial"/>
                  <a:cs typeface="Arial"/>
                  <a:sym typeface="Arial"/>
                </a:rPr>
                <a:t>f(...)</a:t>
              </a:r>
              <a:endParaRPr sz="1400" b="0" i="0" u="none" strike="noStrike" cap="none">
                <a:solidFill>
                  <a:srgbClr val="000000"/>
                </a:solidFill>
                <a:latin typeface="Arial"/>
                <a:ea typeface="Arial"/>
                <a:cs typeface="Arial"/>
                <a:sym typeface="Arial"/>
              </a:endParaRPr>
            </a:p>
          </p:txBody>
        </p:sp>
      </p:grpSp>
      <p:cxnSp>
        <p:nvCxnSpPr>
          <p:cNvPr id="550" name="Google Shape;550;p40"/>
          <p:cNvCxnSpPr>
            <a:stCxn id="549" idx="0"/>
            <a:endCxn id="551" idx="2"/>
          </p:cNvCxnSpPr>
          <p:nvPr/>
        </p:nvCxnSpPr>
        <p:spPr>
          <a:xfrm rot="-5400000">
            <a:off x="4279142" y="3916271"/>
            <a:ext cx="369300" cy="309300"/>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cxnSp>
        <p:nvCxnSpPr>
          <p:cNvPr id="552" name="Google Shape;552;p40"/>
          <p:cNvCxnSpPr>
            <a:stCxn id="534" idx="0"/>
            <a:endCxn id="553" idx="2"/>
          </p:cNvCxnSpPr>
          <p:nvPr/>
        </p:nvCxnSpPr>
        <p:spPr>
          <a:xfrm rot="5400000" flipH="1">
            <a:off x="4589955" y="4577316"/>
            <a:ext cx="1858500" cy="476100"/>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grpSp>
        <p:nvGrpSpPr>
          <p:cNvPr id="554" name="Google Shape;554;p40"/>
          <p:cNvGrpSpPr/>
          <p:nvPr/>
        </p:nvGrpSpPr>
        <p:grpSpPr>
          <a:xfrm>
            <a:off x="4405938" y="3503870"/>
            <a:ext cx="1090642" cy="382327"/>
            <a:chOff x="3077101" y="5145362"/>
            <a:chExt cx="1090642" cy="382327"/>
          </a:xfrm>
        </p:grpSpPr>
        <p:sp>
          <p:nvSpPr>
            <p:cNvPr id="551" name="Google Shape;551;p40"/>
            <p:cNvSpPr/>
            <p:nvPr/>
          </p:nvSpPr>
          <p:spPr>
            <a:xfrm>
              <a:off x="3236331" y="5352585"/>
              <a:ext cx="106542" cy="175103"/>
            </a:xfrm>
            <a:prstGeom prst="rect">
              <a:avLst/>
            </a:prstGeom>
            <a:solidFill>
              <a:schemeClr val="accent6"/>
            </a:solidFill>
            <a:ln w="25400" cap="flat" cmpd="sng">
              <a:solidFill>
                <a:srgbClr val="726974"/>
              </a:solidFill>
              <a:prstDash val="solid"/>
              <a:round/>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chemeClr val="dk1"/>
                </a:buClr>
                <a:buSzPts val="2400"/>
                <a:buFont typeface="Arial"/>
                <a:buNone/>
              </a:pPr>
              <a:endParaRPr sz="2400" b="0" i="0" u="none" strike="noStrike" cap="none">
                <a:solidFill>
                  <a:schemeClr val="lt1"/>
                </a:solidFill>
                <a:latin typeface="Arial"/>
                <a:ea typeface="Arial"/>
                <a:cs typeface="Arial"/>
                <a:sym typeface="Arial"/>
              </a:endParaRPr>
            </a:p>
          </p:txBody>
        </p:sp>
        <p:sp>
          <p:nvSpPr>
            <p:cNvPr id="553" name="Google Shape;553;p40"/>
            <p:cNvSpPr/>
            <p:nvPr/>
          </p:nvSpPr>
          <p:spPr>
            <a:xfrm>
              <a:off x="3899121" y="5352585"/>
              <a:ext cx="106542" cy="175103"/>
            </a:xfrm>
            <a:prstGeom prst="rect">
              <a:avLst/>
            </a:prstGeom>
            <a:solidFill>
              <a:schemeClr val="accent6"/>
            </a:solidFill>
            <a:ln w="25400" cap="flat" cmpd="sng">
              <a:solidFill>
                <a:srgbClr val="726974"/>
              </a:solidFill>
              <a:prstDash val="solid"/>
              <a:round/>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chemeClr val="dk1"/>
                </a:buClr>
                <a:buSzPts val="2400"/>
                <a:buFont typeface="Arial"/>
                <a:buNone/>
              </a:pPr>
              <a:endParaRPr sz="2400" b="0" i="0" u="none" strike="noStrike" cap="none">
                <a:solidFill>
                  <a:schemeClr val="lt1"/>
                </a:solidFill>
                <a:latin typeface="Arial"/>
                <a:ea typeface="Arial"/>
                <a:cs typeface="Arial"/>
                <a:sym typeface="Arial"/>
              </a:endParaRPr>
            </a:p>
          </p:txBody>
        </p:sp>
        <p:sp>
          <p:nvSpPr>
            <p:cNvPr id="555" name="Google Shape;555;p40"/>
            <p:cNvSpPr/>
            <p:nvPr/>
          </p:nvSpPr>
          <p:spPr>
            <a:xfrm>
              <a:off x="3077101" y="5145362"/>
              <a:ext cx="1090642" cy="382327"/>
            </a:xfrm>
            <a:prstGeom prst="trapezoid">
              <a:avLst>
                <a:gd name="adj" fmla="val 25000"/>
              </a:avLst>
            </a:prstGeom>
            <a:solidFill>
              <a:schemeClr val="accent6"/>
            </a:solidFill>
            <a:ln w="25400" cap="flat" cmpd="sng">
              <a:solidFill>
                <a:srgbClr val="726974"/>
              </a:solidFill>
              <a:prstDash val="solid"/>
              <a:round/>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it-IT" sz="2400" b="0" i="0" u="none" strike="noStrike" cap="none">
                  <a:solidFill>
                    <a:schemeClr val="lt1"/>
                  </a:solidFill>
                  <a:latin typeface="Arial"/>
                  <a:ea typeface="Arial"/>
                  <a:cs typeface="Arial"/>
                  <a:sym typeface="Arial"/>
                </a:rPr>
                <a:t>f(...)</a:t>
              </a:r>
              <a:endParaRPr sz="1400" b="0" i="0" u="none" strike="noStrike" cap="none">
                <a:solidFill>
                  <a:srgbClr val="000000"/>
                </a:solidFill>
                <a:latin typeface="Arial"/>
                <a:ea typeface="Arial"/>
                <a:cs typeface="Arial"/>
                <a:sym typeface="Arial"/>
              </a:endParaRPr>
            </a:p>
          </p:txBody>
        </p:sp>
      </p:grpSp>
      <p:cxnSp>
        <p:nvCxnSpPr>
          <p:cNvPr id="556" name="Google Shape;556;p40"/>
          <p:cNvCxnSpPr>
            <a:stCxn id="555" idx="0"/>
            <a:endCxn id="557" idx="2"/>
          </p:cNvCxnSpPr>
          <p:nvPr/>
        </p:nvCxnSpPr>
        <p:spPr>
          <a:xfrm rot="-5400000">
            <a:off x="4931609" y="3154220"/>
            <a:ext cx="369300" cy="330000"/>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cxnSp>
        <p:nvCxnSpPr>
          <p:cNvPr id="558" name="Google Shape;558;p40"/>
          <p:cNvCxnSpPr>
            <a:stCxn id="535" idx="0"/>
            <a:endCxn id="559" idx="2"/>
          </p:cNvCxnSpPr>
          <p:nvPr/>
        </p:nvCxnSpPr>
        <p:spPr>
          <a:xfrm rot="5400000" flipH="1">
            <a:off x="4964266" y="4114266"/>
            <a:ext cx="2610000" cy="650700"/>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grpSp>
        <p:nvGrpSpPr>
          <p:cNvPr id="560" name="Google Shape;560;p40"/>
          <p:cNvGrpSpPr/>
          <p:nvPr/>
        </p:nvGrpSpPr>
        <p:grpSpPr>
          <a:xfrm>
            <a:off x="5068728" y="2752168"/>
            <a:ext cx="1090642" cy="382327"/>
            <a:chOff x="3077101" y="5145362"/>
            <a:chExt cx="1090642" cy="382327"/>
          </a:xfrm>
        </p:grpSpPr>
        <p:sp>
          <p:nvSpPr>
            <p:cNvPr id="557" name="Google Shape;557;p40"/>
            <p:cNvSpPr/>
            <p:nvPr/>
          </p:nvSpPr>
          <p:spPr>
            <a:xfrm>
              <a:off x="3236331" y="5352585"/>
              <a:ext cx="106542" cy="175103"/>
            </a:xfrm>
            <a:prstGeom prst="rect">
              <a:avLst/>
            </a:prstGeom>
            <a:solidFill>
              <a:schemeClr val="accent6"/>
            </a:solidFill>
            <a:ln w="25400" cap="flat" cmpd="sng">
              <a:solidFill>
                <a:srgbClr val="726974"/>
              </a:solidFill>
              <a:prstDash val="solid"/>
              <a:round/>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chemeClr val="dk1"/>
                </a:buClr>
                <a:buSzPts val="2400"/>
                <a:buFont typeface="Arial"/>
                <a:buNone/>
              </a:pPr>
              <a:endParaRPr sz="2400" b="0" i="0" u="none" strike="noStrike" cap="none">
                <a:solidFill>
                  <a:schemeClr val="lt1"/>
                </a:solidFill>
                <a:latin typeface="Arial"/>
                <a:ea typeface="Arial"/>
                <a:cs typeface="Arial"/>
                <a:sym typeface="Arial"/>
              </a:endParaRPr>
            </a:p>
          </p:txBody>
        </p:sp>
        <p:sp>
          <p:nvSpPr>
            <p:cNvPr id="559" name="Google Shape;559;p40"/>
            <p:cNvSpPr/>
            <p:nvPr/>
          </p:nvSpPr>
          <p:spPr>
            <a:xfrm>
              <a:off x="3899121" y="5352585"/>
              <a:ext cx="106542" cy="175103"/>
            </a:xfrm>
            <a:prstGeom prst="rect">
              <a:avLst/>
            </a:prstGeom>
            <a:solidFill>
              <a:schemeClr val="accent6"/>
            </a:solidFill>
            <a:ln w="25400" cap="flat" cmpd="sng">
              <a:solidFill>
                <a:srgbClr val="726974"/>
              </a:solidFill>
              <a:prstDash val="solid"/>
              <a:round/>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chemeClr val="dk1"/>
                </a:buClr>
                <a:buSzPts val="2400"/>
                <a:buFont typeface="Arial"/>
                <a:buNone/>
              </a:pPr>
              <a:endParaRPr sz="2400" b="0" i="0" u="none" strike="noStrike" cap="none">
                <a:solidFill>
                  <a:schemeClr val="lt1"/>
                </a:solidFill>
                <a:latin typeface="Arial"/>
                <a:ea typeface="Arial"/>
                <a:cs typeface="Arial"/>
                <a:sym typeface="Arial"/>
              </a:endParaRPr>
            </a:p>
          </p:txBody>
        </p:sp>
        <p:sp>
          <p:nvSpPr>
            <p:cNvPr id="561" name="Google Shape;561;p40"/>
            <p:cNvSpPr/>
            <p:nvPr/>
          </p:nvSpPr>
          <p:spPr>
            <a:xfrm>
              <a:off x="3077101" y="5145362"/>
              <a:ext cx="1090642" cy="382327"/>
            </a:xfrm>
            <a:prstGeom prst="trapezoid">
              <a:avLst>
                <a:gd name="adj" fmla="val 25000"/>
              </a:avLst>
            </a:prstGeom>
            <a:solidFill>
              <a:schemeClr val="accent6"/>
            </a:solidFill>
            <a:ln w="25400" cap="flat" cmpd="sng">
              <a:solidFill>
                <a:srgbClr val="726974"/>
              </a:solidFill>
              <a:prstDash val="solid"/>
              <a:round/>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it-IT" sz="2400" b="0" i="0" u="none" strike="noStrike" cap="none">
                  <a:solidFill>
                    <a:schemeClr val="lt1"/>
                  </a:solidFill>
                  <a:latin typeface="Arial"/>
                  <a:ea typeface="Arial"/>
                  <a:cs typeface="Arial"/>
                  <a:sym typeface="Arial"/>
                </a:rPr>
                <a:t>f(...)</a:t>
              </a: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3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4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4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5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5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5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5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6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41"/>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56</a:t>
            </a:fld>
            <a:endParaRPr/>
          </a:p>
        </p:txBody>
      </p:sp>
      <p:sp>
        <p:nvSpPr>
          <p:cNvPr id="567" name="Google Shape;567;p41"/>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Ridurre un array</a:t>
            </a:r>
            <a:endParaRPr/>
          </a:p>
        </p:txBody>
      </p:sp>
      <p:sp>
        <p:nvSpPr>
          <p:cNvPr id="568" name="Google Shape;568;p41"/>
          <p:cNvSpPr txBox="1"/>
          <p:nvPr/>
        </p:nvSpPr>
        <p:spPr>
          <a:xfrm>
            <a:off x="609124" y="1511747"/>
            <a:ext cx="7925751" cy="4210452"/>
          </a:xfrm>
          <a:prstGeom prst="rect">
            <a:avLst/>
          </a:prstGeom>
          <a:solidFill>
            <a:srgbClr val="262626"/>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r>
              <a:rPr lang="it-IT" sz="1600" b="0" i="0" u="none" strike="noStrike" cap="none">
                <a:solidFill>
                  <a:schemeClr val="lt1"/>
                </a:solidFill>
                <a:latin typeface="Consolas"/>
                <a:ea typeface="Consolas"/>
                <a:cs typeface="Consolas"/>
                <a:sym typeface="Consolas"/>
              </a:rPr>
              <a:t>let </a:t>
            </a:r>
            <a:r>
              <a:rPr lang="it-IT" sz="1600" b="0" i="0" u="none" strike="noStrike" cap="none">
                <a:solidFill>
                  <a:srgbClr val="58B9EC"/>
                </a:solidFill>
                <a:latin typeface="Consolas"/>
                <a:ea typeface="Consolas"/>
                <a:cs typeface="Consolas"/>
                <a:sym typeface="Consolas"/>
              </a:rPr>
              <a:t>a </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B48AE3"/>
                </a:solidFill>
                <a:latin typeface="Consolas"/>
                <a:ea typeface="Consolas"/>
                <a:cs typeface="Consolas"/>
                <a:sym typeface="Consolas"/>
              </a:rPr>
              <a:t>1</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B48AE3"/>
                </a:solidFill>
                <a:latin typeface="Consolas"/>
                <a:ea typeface="Consolas"/>
                <a:cs typeface="Consolas"/>
                <a:sym typeface="Consolas"/>
              </a:rPr>
              <a:t>2</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B48AE3"/>
                </a:solidFill>
                <a:latin typeface="Consolas"/>
                <a:ea typeface="Consolas"/>
                <a:cs typeface="Consolas"/>
                <a:sym typeface="Consolas"/>
              </a:rPr>
              <a:t>3</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B48AE3"/>
                </a:solidFill>
                <a:latin typeface="Consolas"/>
                <a:ea typeface="Consolas"/>
                <a:cs typeface="Consolas"/>
                <a:sym typeface="Consolas"/>
              </a:rPr>
              <a:t>4</a:t>
            </a:r>
            <a:r>
              <a:rPr lang="it-IT" sz="1600" b="0" i="0" u="none" strike="noStrike" cap="none">
                <a:solidFill>
                  <a:schemeClr val="lt1"/>
                </a:solidFill>
                <a:latin typeface="Consolas"/>
                <a:ea typeface="Consolas"/>
                <a:cs typeface="Consolas"/>
                <a:sym typeface="Consolas"/>
              </a:rPr>
              <a:t>];</a:t>
            </a:r>
            <a:br>
              <a:rPr lang="it-IT" sz="1600" b="0" i="0" u="none" strike="noStrike" cap="none">
                <a:solidFill>
                  <a:schemeClr val="lt1"/>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function </a:t>
            </a:r>
            <a:r>
              <a:rPr lang="it-IT" sz="1600" b="0" i="0" u="none" strike="noStrike" cap="none">
                <a:solidFill>
                  <a:srgbClr val="7BC65A"/>
                </a:solidFill>
                <a:latin typeface="Consolas"/>
                <a:ea typeface="Consolas"/>
                <a:cs typeface="Consolas"/>
                <a:sym typeface="Consolas"/>
              </a:rPr>
              <a:t>sum</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D19A66"/>
                </a:solidFill>
                <a:latin typeface="Consolas"/>
                <a:ea typeface="Consolas"/>
                <a:cs typeface="Consolas"/>
                <a:sym typeface="Consolas"/>
              </a:rPr>
              <a:t>acc</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D19A66"/>
                </a:solidFill>
                <a:latin typeface="Consolas"/>
                <a:ea typeface="Consolas"/>
                <a:cs typeface="Consolas"/>
                <a:sym typeface="Consolas"/>
              </a:rPr>
              <a:t>x</a:t>
            </a:r>
            <a:r>
              <a:rPr lang="it-IT" sz="1600" b="0" i="0" u="none" strike="noStrike" cap="none">
                <a:solidFill>
                  <a:schemeClr val="lt1"/>
                </a:solidFill>
                <a:latin typeface="Consolas"/>
                <a:ea typeface="Consolas"/>
                <a:cs typeface="Consolas"/>
                <a:sym typeface="Consolas"/>
              </a:rPr>
              <a:t>) {</a:t>
            </a:r>
            <a:br>
              <a:rPr lang="it-IT" sz="1600" b="0" i="0" u="none" strike="noStrike" cap="none">
                <a:solidFill>
                  <a:schemeClr val="lt1"/>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    return </a:t>
            </a:r>
            <a:r>
              <a:rPr lang="it-IT" sz="1600" b="0" i="0" u="none" strike="noStrike" cap="none">
                <a:solidFill>
                  <a:srgbClr val="D19A66"/>
                </a:solidFill>
                <a:latin typeface="Consolas"/>
                <a:ea typeface="Consolas"/>
                <a:cs typeface="Consolas"/>
                <a:sym typeface="Consolas"/>
              </a:rPr>
              <a:t>acc </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D19A66"/>
                </a:solidFill>
                <a:latin typeface="Consolas"/>
                <a:ea typeface="Consolas"/>
                <a:cs typeface="Consolas"/>
                <a:sym typeface="Consolas"/>
              </a:rPr>
              <a:t>x</a:t>
            </a:r>
            <a:r>
              <a:rPr lang="it-IT" sz="1600" b="0" i="0" u="none" strike="noStrike" cap="none">
                <a:solidFill>
                  <a:schemeClr val="lt1"/>
                </a:solidFill>
                <a:latin typeface="Consolas"/>
                <a:ea typeface="Consolas"/>
                <a:cs typeface="Consolas"/>
                <a:sym typeface="Consolas"/>
              </a:rPr>
              <a:t>;</a:t>
            </a:r>
            <a:br>
              <a:rPr lang="it-IT" sz="1600" b="0" i="0" u="none" strike="noStrike" cap="none">
                <a:solidFill>
                  <a:schemeClr val="lt1"/>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a:t>
            </a:r>
            <a:br>
              <a:rPr lang="it-IT" sz="1600" b="0" i="0" u="none" strike="noStrike" cap="none">
                <a:solidFill>
                  <a:schemeClr val="lt1"/>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let </a:t>
            </a:r>
            <a:r>
              <a:rPr lang="it-IT" sz="1600" b="0" i="0" u="none" strike="noStrike" cap="none">
                <a:solidFill>
                  <a:srgbClr val="58B9EC"/>
                </a:solidFill>
                <a:latin typeface="Consolas"/>
                <a:ea typeface="Consolas"/>
                <a:cs typeface="Consolas"/>
                <a:sym typeface="Consolas"/>
              </a:rPr>
              <a:t>b </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58B9EC"/>
                </a:solidFill>
                <a:latin typeface="Consolas"/>
                <a:ea typeface="Consolas"/>
                <a:cs typeface="Consolas"/>
                <a:sym typeface="Consolas"/>
              </a:rPr>
              <a:t>a</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7BC65A"/>
                </a:solidFill>
                <a:latin typeface="Consolas"/>
                <a:ea typeface="Consolas"/>
                <a:cs typeface="Consolas"/>
                <a:sym typeface="Consolas"/>
              </a:rPr>
              <a:t>reduce</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7BC65A"/>
                </a:solidFill>
                <a:latin typeface="Consolas"/>
                <a:ea typeface="Consolas"/>
                <a:cs typeface="Consolas"/>
                <a:sym typeface="Consolas"/>
              </a:rPr>
              <a:t>sum</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B48AE3"/>
                </a:solidFill>
                <a:latin typeface="Consolas"/>
                <a:ea typeface="Consolas"/>
                <a:cs typeface="Consolas"/>
                <a:sym typeface="Consolas"/>
              </a:rPr>
              <a:t>0 </a:t>
            </a:r>
            <a:r>
              <a:rPr lang="it-IT" sz="1600" b="0" i="0" u="none" strike="noStrike" cap="none">
                <a:solidFill>
                  <a:schemeClr val="lt1"/>
                </a:solidFill>
                <a:latin typeface="Consolas"/>
                <a:ea typeface="Consolas"/>
                <a:cs typeface="Consolas"/>
                <a:sym typeface="Consolas"/>
              </a:rPr>
              <a:t>);</a:t>
            </a:r>
            <a:br>
              <a:rPr lang="it-IT" sz="1600" b="0" i="0" u="none" strike="noStrike" cap="none">
                <a:solidFill>
                  <a:schemeClr val="lt1"/>
                </a:solidFill>
                <a:latin typeface="Consolas"/>
                <a:ea typeface="Consolas"/>
                <a:cs typeface="Consolas"/>
                <a:sym typeface="Consolas"/>
              </a:rPr>
            </a:br>
            <a:r>
              <a:rPr lang="it-IT" sz="1600" b="0" i="0" u="none" strike="noStrike" cap="none">
                <a:solidFill>
                  <a:srgbClr val="9BC6CE"/>
                </a:solidFill>
                <a:latin typeface="Consolas"/>
                <a:ea typeface="Consolas"/>
                <a:cs typeface="Consolas"/>
                <a:sym typeface="Consolas"/>
              </a:rPr>
              <a:t>// b à 10</a:t>
            </a:r>
            <a:br>
              <a:rPr lang="it-IT" sz="1600" b="0" i="0" u="none" strike="noStrike" cap="none">
                <a:solidFill>
                  <a:srgbClr val="5C6370"/>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function </a:t>
            </a:r>
            <a:r>
              <a:rPr lang="it-IT" sz="1600" b="0" i="0" u="none" strike="noStrike" cap="none">
                <a:solidFill>
                  <a:srgbClr val="7BC65A"/>
                </a:solidFill>
                <a:latin typeface="Consolas"/>
                <a:ea typeface="Consolas"/>
                <a:cs typeface="Consolas"/>
                <a:sym typeface="Consolas"/>
              </a:rPr>
              <a:t>max</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D19A66"/>
                </a:solidFill>
                <a:latin typeface="Consolas"/>
                <a:ea typeface="Consolas"/>
                <a:cs typeface="Consolas"/>
                <a:sym typeface="Consolas"/>
              </a:rPr>
              <a:t>a</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D19A66"/>
                </a:solidFill>
                <a:latin typeface="Consolas"/>
                <a:ea typeface="Consolas"/>
                <a:cs typeface="Consolas"/>
                <a:sym typeface="Consolas"/>
              </a:rPr>
              <a:t>b</a:t>
            </a:r>
            <a:r>
              <a:rPr lang="it-IT" sz="1600" b="0" i="0" u="none" strike="noStrike" cap="none">
                <a:solidFill>
                  <a:schemeClr val="lt1"/>
                </a:solidFill>
                <a:latin typeface="Consolas"/>
                <a:ea typeface="Consolas"/>
                <a:cs typeface="Consolas"/>
                <a:sym typeface="Consolas"/>
              </a:rPr>
              <a:t>) {</a:t>
            </a:r>
            <a:br>
              <a:rPr lang="it-IT" sz="1600" b="0" i="0" u="none" strike="noStrike" cap="none">
                <a:solidFill>
                  <a:schemeClr val="lt1"/>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    if (</a:t>
            </a:r>
            <a:r>
              <a:rPr lang="it-IT" sz="1600" b="0" i="0" u="none" strike="noStrike" cap="none">
                <a:solidFill>
                  <a:srgbClr val="D19A66"/>
                </a:solidFill>
                <a:latin typeface="Consolas"/>
                <a:ea typeface="Consolas"/>
                <a:cs typeface="Consolas"/>
                <a:sym typeface="Consolas"/>
              </a:rPr>
              <a:t>a </a:t>
            </a:r>
            <a:r>
              <a:rPr lang="it-IT" sz="1600" b="0" i="0" u="none" strike="noStrike" cap="none">
                <a:solidFill>
                  <a:schemeClr val="lt1"/>
                </a:solidFill>
                <a:latin typeface="Consolas"/>
                <a:ea typeface="Consolas"/>
                <a:cs typeface="Consolas"/>
                <a:sym typeface="Consolas"/>
              </a:rPr>
              <a:t>&gt; </a:t>
            </a:r>
            <a:r>
              <a:rPr lang="it-IT" sz="1600" b="0" i="0" u="none" strike="noStrike" cap="none">
                <a:solidFill>
                  <a:srgbClr val="D19A66"/>
                </a:solidFill>
                <a:latin typeface="Consolas"/>
                <a:ea typeface="Consolas"/>
                <a:cs typeface="Consolas"/>
                <a:sym typeface="Consolas"/>
              </a:rPr>
              <a:t>b</a:t>
            </a:r>
            <a:r>
              <a:rPr lang="it-IT" sz="1600" b="0" i="0" u="none" strike="noStrike" cap="none">
                <a:solidFill>
                  <a:schemeClr val="lt1"/>
                </a:solidFill>
                <a:latin typeface="Consolas"/>
                <a:ea typeface="Consolas"/>
                <a:cs typeface="Consolas"/>
                <a:sym typeface="Consolas"/>
              </a:rPr>
              <a:t>) return </a:t>
            </a:r>
            <a:r>
              <a:rPr lang="it-IT" sz="1600" b="0" i="0" u="none" strike="noStrike" cap="none">
                <a:solidFill>
                  <a:srgbClr val="D19A66"/>
                </a:solidFill>
                <a:latin typeface="Consolas"/>
                <a:ea typeface="Consolas"/>
                <a:cs typeface="Consolas"/>
                <a:sym typeface="Consolas"/>
              </a:rPr>
              <a:t>a</a:t>
            </a:r>
            <a:r>
              <a:rPr lang="it-IT" sz="1600" b="0" i="0" u="none" strike="noStrike" cap="none">
                <a:solidFill>
                  <a:schemeClr val="lt1"/>
                </a:solidFill>
                <a:latin typeface="Consolas"/>
                <a:ea typeface="Consolas"/>
                <a:cs typeface="Consolas"/>
                <a:sym typeface="Consolas"/>
              </a:rPr>
              <a:t>;</a:t>
            </a:r>
            <a:br>
              <a:rPr lang="it-IT" sz="1600" b="0" i="0" u="none" strike="noStrike" cap="none">
                <a:solidFill>
                  <a:schemeClr val="lt1"/>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    else return </a:t>
            </a:r>
            <a:r>
              <a:rPr lang="it-IT" sz="1600" b="0" i="0" u="none" strike="noStrike" cap="none">
                <a:solidFill>
                  <a:srgbClr val="D19A66"/>
                </a:solidFill>
                <a:latin typeface="Consolas"/>
                <a:ea typeface="Consolas"/>
                <a:cs typeface="Consolas"/>
                <a:sym typeface="Consolas"/>
              </a:rPr>
              <a:t>b</a:t>
            </a:r>
            <a:r>
              <a:rPr lang="it-IT" sz="1600" b="0" i="0" u="none" strike="noStrike" cap="none">
                <a:solidFill>
                  <a:schemeClr val="lt1"/>
                </a:solidFill>
                <a:latin typeface="Consolas"/>
                <a:ea typeface="Consolas"/>
                <a:cs typeface="Consolas"/>
                <a:sym typeface="Consolas"/>
              </a:rPr>
              <a:t>;</a:t>
            </a:r>
            <a:br>
              <a:rPr lang="it-IT" sz="1600" b="0" i="0" u="none" strike="noStrike" cap="none">
                <a:solidFill>
                  <a:schemeClr val="lt1"/>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a:t>
            </a:r>
            <a:br>
              <a:rPr lang="it-IT" sz="1600" b="0" i="0" u="none" strike="noStrike" cap="none">
                <a:solidFill>
                  <a:schemeClr val="lt1"/>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let </a:t>
            </a:r>
            <a:r>
              <a:rPr lang="it-IT" sz="1600" b="0" i="0" u="none" strike="noStrike" cap="none">
                <a:solidFill>
                  <a:srgbClr val="58B9EC"/>
                </a:solidFill>
                <a:latin typeface="Consolas"/>
                <a:ea typeface="Consolas"/>
                <a:cs typeface="Consolas"/>
                <a:sym typeface="Consolas"/>
              </a:rPr>
              <a:t>c </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58B9EC"/>
                </a:solidFill>
                <a:latin typeface="Consolas"/>
                <a:ea typeface="Consolas"/>
                <a:cs typeface="Consolas"/>
                <a:sym typeface="Consolas"/>
              </a:rPr>
              <a:t>a</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7BC65A"/>
                </a:solidFill>
                <a:latin typeface="Consolas"/>
                <a:ea typeface="Consolas"/>
                <a:cs typeface="Consolas"/>
                <a:sym typeface="Consolas"/>
              </a:rPr>
              <a:t>reduce</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7BC65A"/>
                </a:solidFill>
                <a:latin typeface="Consolas"/>
                <a:ea typeface="Consolas"/>
                <a:cs typeface="Consolas"/>
                <a:sym typeface="Consolas"/>
              </a:rPr>
              <a:t>max</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B48AE3"/>
                </a:solidFill>
                <a:latin typeface="Consolas"/>
                <a:ea typeface="Consolas"/>
                <a:cs typeface="Consolas"/>
                <a:sym typeface="Consolas"/>
              </a:rPr>
              <a:t>0</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9BC6CE"/>
                </a:solidFill>
                <a:latin typeface="Consolas"/>
                <a:ea typeface="Consolas"/>
                <a:cs typeface="Consolas"/>
                <a:sym typeface="Consolas"/>
              </a:rPr>
              <a:t>// c à 4</a:t>
            </a:r>
            <a:endParaRPr sz="1600" b="0" i="0" u="none" strike="noStrike" cap="none">
              <a:solidFill>
                <a:srgbClr val="9BC6CE"/>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42"/>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57</a:t>
            </a:fld>
            <a:endParaRPr/>
          </a:p>
        </p:txBody>
      </p:sp>
      <p:sp>
        <p:nvSpPr>
          <p:cNvPr id="574" name="Google Shape;574;p42"/>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Ridurre un array</a:t>
            </a:r>
            <a:endParaRPr/>
          </a:p>
        </p:txBody>
      </p:sp>
      <p:sp>
        <p:nvSpPr>
          <p:cNvPr id="575" name="Google Shape;575;p42"/>
          <p:cNvSpPr txBox="1">
            <a:spLocks noGrp="1"/>
          </p:cNvSpPr>
          <p:nvPr>
            <p:ph type="body" idx="1"/>
          </p:nvPr>
        </p:nvSpPr>
        <p:spPr>
          <a:xfrm>
            <a:off x="311150" y="1658938"/>
            <a:ext cx="8521700" cy="4524375"/>
          </a:xfrm>
          <a:prstGeom prst="rect">
            <a:avLst/>
          </a:prstGeom>
          <a:noFill/>
          <a:ln>
            <a:noFill/>
          </a:ln>
        </p:spPr>
        <p:txBody>
          <a:bodyPr spcFirstLastPara="1" wrap="square" lIns="91425" tIns="45700" rIns="91425" bIns="45700" anchor="t" anchorCtr="0">
            <a:normAutofit/>
          </a:bodyPr>
          <a:lstStyle/>
          <a:p>
            <a:pPr marL="269875" lvl="0" indent="-269875" algn="l" rtl="0">
              <a:lnSpc>
                <a:spcPct val="100000"/>
              </a:lnSpc>
              <a:spcBef>
                <a:spcPts val="0"/>
              </a:spcBef>
              <a:spcAft>
                <a:spcPts val="0"/>
              </a:spcAft>
              <a:buSzPts val="2400"/>
              <a:buChar char="•"/>
            </a:pPr>
            <a:r>
              <a:rPr lang="it-IT"/>
              <a:t>La funzione di riduzione riceve quattro parametri</a:t>
            </a:r>
            <a:endParaRPr/>
          </a:p>
          <a:p>
            <a:pPr marL="541338" lvl="1" indent="-206375" algn="l" rtl="0">
              <a:lnSpc>
                <a:spcPct val="100000"/>
              </a:lnSpc>
              <a:spcBef>
                <a:spcPts val="600"/>
              </a:spcBef>
              <a:spcAft>
                <a:spcPts val="0"/>
              </a:spcAft>
              <a:buSzPts val="1500"/>
              <a:buChar char="o"/>
            </a:pPr>
            <a:r>
              <a:rPr lang="it-IT"/>
              <a:t>L'accumulatore</a:t>
            </a:r>
            <a:endParaRPr/>
          </a:p>
          <a:p>
            <a:pPr marL="541338" lvl="1" indent="-206375" algn="l" rtl="0">
              <a:lnSpc>
                <a:spcPct val="100000"/>
              </a:lnSpc>
              <a:spcBef>
                <a:spcPts val="600"/>
              </a:spcBef>
              <a:spcAft>
                <a:spcPts val="0"/>
              </a:spcAft>
              <a:buSzPts val="1500"/>
              <a:buChar char="o"/>
            </a:pPr>
            <a:r>
              <a:rPr lang="it-IT"/>
              <a:t>Il valore corrente dell'array</a:t>
            </a:r>
            <a:endParaRPr/>
          </a:p>
          <a:p>
            <a:pPr marL="541338" lvl="1" indent="-206375" algn="l" rtl="0">
              <a:lnSpc>
                <a:spcPct val="100000"/>
              </a:lnSpc>
              <a:spcBef>
                <a:spcPts val="600"/>
              </a:spcBef>
              <a:spcAft>
                <a:spcPts val="0"/>
              </a:spcAft>
              <a:buSzPts val="1500"/>
              <a:buChar char="o"/>
            </a:pPr>
            <a:r>
              <a:rPr lang="it-IT"/>
              <a:t>L'indice del valore corrente</a:t>
            </a:r>
            <a:endParaRPr/>
          </a:p>
          <a:p>
            <a:pPr marL="541338" lvl="1" indent="-206375" algn="l" rtl="0">
              <a:lnSpc>
                <a:spcPct val="100000"/>
              </a:lnSpc>
              <a:spcBef>
                <a:spcPts val="600"/>
              </a:spcBef>
              <a:spcAft>
                <a:spcPts val="0"/>
              </a:spcAft>
              <a:buSzPts val="1500"/>
              <a:buChar char="o"/>
            </a:pPr>
            <a:r>
              <a:rPr lang="it-IT"/>
              <a:t>L'array che si sta riducendo</a:t>
            </a:r>
            <a:endParaRPr/>
          </a:p>
          <a:p>
            <a:pPr marL="269875" lvl="0" indent="-269875" algn="l" rtl="0">
              <a:lnSpc>
                <a:spcPct val="100000"/>
              </a:lnSpc>
              <a:spcBef>
                <a:spcPts val="600"/>
              </a:spcBef>
              <a:spcAft>
                <a:spcPts val="0"/>
              </a:spcAft>
              <a:buSzPts val="2400"/>
              <a:buChar char="•"/>
            </a:pPr>
            <a:r>
              <a:rPr lang="it-IT"/>
              <a:t>Questa funzione è la base degli altri metodi (filter, map, </a:t>
            </a:r>
            <a:br>
              <a:rPr lang="it-IT"/>
            </a:br>
            <a:r>
              <a:rPr lang="it-IT"/>
              <a:t>forEach, …) ed ha molteplici usi pratici</a:t>
            </a:r>
            <a:endParaRPr/>
          </a:p>
          <a:p>
            <a:pPr marL="541338" lvl="1" indent="-111125" algn="l" rtl="0">
              <a:lnSpc>
                <a:spcPct val="100000"/>
              </a:lnSpc>
              <a:spcBef>
                <a:spcPts val="600"/>
              </a:spcBef>
              <a:spcAft>
                <a:spcPts val="0"/>
              </a:spcAft>
              <a:buSzPts val="1500"/>
              <a:buNone/>
            </a:pP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43"/>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58</a:t>
            </a:fld>
            <a:endParaRPr/>
          </a:p>
        </p:txBody>
      </p:sp>
      <p:sp>
        <p:nvSpPr>
          <p:cNvPr id="581" name="Google Shape;581;p43"/>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Raggruppare una lista per riduzione</a:t>
            </a:r>
            <a:endParaRPr/>
          </a:p>
        </p:txBody>
      </p:sp>
      <p:sp>
        <p:nvSpPr>
          <p:cNvPr id="582" name="Google Shape;582;p43"/>
          <p:cNvSpPr txBox="1"/>
          <p:nvPr/>
        </p:nvSpPr>
        <p:spPr>
          <a:xfrm>
            <a:off x="609124" y="1511747"/>
            <a:ext cx="7925751" cy="4470341"/>
          </a:xfrm>
          <a:prstGeom prst="rect">
            <a:avLst/>
          </a:prstGeom>
          <a:solidFill>
            <a:srgbClr val="262626"/>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r>
              <a:rPr lang="it-IT" sz="1600" b="0" i="0" u="none" strike="noStrike" cap="none">
                <a:solidFill>
                  <a:schemeClr val="lt1"/>
                </a:solidFill>
                <a:latin typeface="Consolas"/>
                <a:ea typeface="Consolas"/>
                <a:cs typeface="Consolas"/>
                <a:sym typeface="Consolas"/>
              </a:rPr>
              <a:t>const </a:t>
            </a:r>
            <a:r>
              <a:rPr lang="it-IT" sz="1600" b="0" i="0" u="none" strike="noStrike" cap="none">
                <a:solidFill>
                  <a:srgbClr val="58B9EC"/>
                </a:solidFill>
                <a:latin typeface="Consolas"/>
                <a:ea typeface="Consolas"/>
                <a:cs typeface="Consolas"/>
                <a:sym typeface="Consolas"/>
              </a:rPr>
              <a:t>fruitBasket </a:t>
            </a:r>
            <a:r>
              <a:rPr lang="it-IT" sz="1600" b="0" i="0" u="none" strike="noStrike" cap="none">
                <a:solidFill>
                  <a:schemeClr val="lt1"/>
                </a:solidFill>
                <a:latin typeface="Consolas"/>
                <a:ea typeface="Consolas"/>
                <a:cs typeface="Consolas"/>
                <a:sym typeface="Consolas"/>
              </a:rPr>
              <a:t>= [</a:t>
            </a:r>
            <a:br>
              <a:rPr lang="it-IT" sz="1600" b="0" i="0" u="none" strike="noStrike" cap="none">
                <a:solidFill>
                  <a:schemeClr val="lt1"/>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D6B579"/>
                </a:solidFill>
                <a:latin typeface="Consolas"/>
                <a:ea typeface="Consolas"/>
                <a:cs typeface="Consolas"/>
                <a:sym typeface="Consolas"/>
              </a:rPr>
              <a:t>'banana'</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D6B579"/>
                </a:solidFill>
                <a:latin typeface="Consolas"/>
                <a:ea typeface="Consolas"/>
                <a:cs typeface="Consolas"/>
                <a:sym typeface="Consolas"/>
              </a:rPr>
              <a:t>'cherry'</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D6B579"/>
                </a:solidFill>
                <a:latin typeface="Consolas"/>
                <a:ea typeface="Consolas"/>
                <a:cs typeface="Consolas"/>
                <a:sym typeface="Consolas"/>
              </a:rPr>
              <a:t>'orange'</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D6B579"/>
                </a:solidFill>
                <a:latin typeface="Consolas"/>
                <a:ea typeface="Consolas"/>
                <a:cs typeface="Consolas"/>
                <a:sym typeface="Consolas"/>
              </a:rPr>
              <a:t>'apple'</a:t>
            </a:r>
            <a:r>
              <a:rPr lang="it-IT" sz="1600" b="0" i="0" u="none" strike="noStrike" cap="none">
                <a:solidFill>
                  <a:schemeClr val="lt1"/>
                </a:solidFill>
                <a:latin typeface="Consolas"/>
                <a:ea typeface="Consolas"/>
                <a:cs typeface="Consolas"/>
                <a:sym typeface="Consolas"/>
              </a:rPr>
              <a:t>,</a:t>
            </a:r>
            <a:br>
              <a:rPr lang="it-IT" sz="1600" b="0" i="0" u="none" strike="noStrike" cap="none">
                <a:solidFill>
                  <a:schemeClr val="lt1"/>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D6B579"/>
                </a:solidFill>
                <a:latin typeface="Consolas"/>
                <a:ea typeface="Consolas"/>
                <a:cs typeface="Consolas"/>
                <a:sym typeface="Consolas"/>
              </a:rPr>
              <a:t>'cherry'</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D6B579"/>
                </a:solidFill>
                <a:latin typeface="Consolas"/>
                <a:ea typeface="Consolas"/>
                <a:cs typeface="Consolas"/>
                <a:sym typeface="Consolas"/>
              </a:rPr>
              <a:t>'orange'</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D6B579"/>
                </a:solidFill>
                <a:latin typeface="Consolas"/>
                <a:ea typeface="Consolas"/>
                <a:cs typeface="Consolas"/>
                <a:sym typeface="Consolas"/>
              </a:rPr>
              <a:t>'apple'</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D6B579"/>
                </a:solidFill>
                <a:latin typeface="Consolas"/>
                <a:ea typeface="Consolas"/>
                <a:cs typeface="Consolas"/>
                <a:sym typeface="Consolas"/>
              </a:rPr>
              <a:t>'banana'</a:t>
            </a:r>
            <a:r>
              <a:rPr lang="it-IT" sz="1600" b="0" i="0" u="none" strike="noStrike" cap="none">
                <a:solidFill>
                  <a:schemeClr val="lt1"/>
                </a:solidFill>
                <a:latin typeface="Consolas"/>
                <a:ea typeface="Consolas"/>
                <a:cs typeface="Consolas"/>
                <a:sym typeface="Consolas"/>
              </a:rPr>
              <a:t>,</a:t>
            </a:r>
            <a:br>
              <a:rPr lang="it-IT" sz="1600" b="0" i="0" u="none" strike="noStrike" cap="none">
                <a:solidFill>
                  <a:schemeClr val="lt1"/>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D6B579"/>
                </a:solidFill>
                <a:latin typeface="Consolas"/>
                <a:ea typeface="Consolas"/>
                <a:cs typeface="Consolas"/>
                <a:sym typeface="Consolas"/>
              </a:rPr>
              <a:t>'cherry'</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D6B579"/>
                </a:solidFill>
                <a:latin typeface="Consolas"/>
                <a:ea typeface="Consolas"/>
                <a:cs typeface="Consolas"/>
                <a:sym typeface="Consolas"/>
              </a:rPr>
              <a:t>'orange'</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D6B579"/>
                </a:solidFill>
                <a:latin typeface="Consolas"/>
                <a:ea typeface="Consolas"/>
                <a:cs typeface="Consolas"/>
                <a:sym typeface="Consolas"/>
              </a:rPr>
              <a:t>'fig'</a:t>
            </a:r>
            <a:br>
              <a:rPr lang="it-IT" sz="1600" b="0" i="0" u="none" strike="noStrike" cap="none">
                <a:solidFill>
                  <a:srgbClr val="D6B579"/>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a:t>
            </a:r>
            <a:br>
              <a:rPr lang="it-IT" sz="1600" b="0" i="0" u="none" strike="noStrike" cap="none">
                <a:solidFill>
                  <a:schemeClr val="lt1"/>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const </a:t>
            </a:r>
            <a:r>
              <a:rPr lang="it-IT" sz="1600" b="0" i="0" u="none" strike="noStrike" cap="none">
                <a:solidFill>
                  <a:srgbClr val="58B9EC"/>
                </a:solidFill>
                <a:latin typeface="Consolas"/>
                <a:ea typeface="Consolas"/>
                <a:cs typeface="Consolas"/>
                <a:sym typeface="Consolas"/>
              </a:rPr>
              <a:t>count </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58B9EC"/>
                </a:solidFill>
                <a:latin typeface="Consolas"/>
                <a:ea typeface="Consolas"/>
                <a:cs typeface="Consolas"/>
                <a:sym typeface="Consolas"/>
              </a:rPr>
              <a:t>fruitBasket</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7BC65A"/>
                </a:solidFill>
                <a:latin typeface="Consolas"/>
                <a:ea typeface="Consolas"/>
                <a:cs typeface="Consolas"/>
                <a:sym typeface="Consolas"/>
              </a:rPr>
              <a:t>reduce</a:t>
            </a:r>
            <a:r>
              <a:rPr lang="it-IT" sz="1600" b="0" i="0" u="none" strike="noStrike" cap="none">
                <a:solidFill>
                  <a:schemeClr val="lt1"/>
                </a:solidFill>
                <a:latin typeface="Consolas"/>
                <a:ea typeface="Consolas"/>
                <a:cs typeface="Consolas"/>
                <a:sym typeface="Consolas"/>
              </a:rPr>
              <a:t>(</a:t>
            </a:r>
            <a:br>
              <a:rPr lang="it-IT" sz="1600" b="0" i="0" u="none" strike="noStrike" cap="none">
                <a:solidFill>
                  <a:schemeClr val="lt1"/>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    function(</a:t>
            </a:r>
            <a:r>
              <a:rPr lang="it-IT" sz="1600" b="0" i="0" u="none" strike="noStrike" cap="none">
                <a:solidFill>
                  <a:srgbClr val="D19A66"/>
                </a:solidFill>
                <a:latin typeface="Consolas"/>
                <a:ea typeface="Consolas"/>
                <a:cs typeface="Consolas"/>
                <a:sym typeface="Consolas"/>
              </a:rPr>
              <a:t>tally</a:t>
            </a: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D19A66"/>
                </a:solidFill>
                <a:latin typeface="Consolas"/>
                <a:ea typeface="Consolas"/>
                <a:cs typeface="Consolas"/>
                <a:sym typeface="Consolas"/>
              </a:rPr>
              <a:t>fruit</a:t>
            </a:r>
            <a:r>
              <a:rPr lang="it-IT" sz="1600" b="0" i="0" u="none" strike="noStrike" cap="none">
                <a:solidFill>
                  <a:schemeClr val="lt1"/>
                </a:solidFill>
                <a:latin typeface="Consolas"/>
                <a:ea typeface="Consolas"/>
                <a:cs typeface="Consolas"/>
                <a:sym typeface="Consolas"/>
              </a:rPr>
              <a:t>) {</a:t>
            </a:r>
            <a:br>
              <a:rPr lang="it-IT" sz="1600" b="0" i="0" u="none" strike="noStrike" cap="none">
                <a:solidFill>
                  <a:schemeClr val="lt1"/>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        </a:t>
            </a:r>
            <a:r>
              <a:rPr lang="it-IT" sz="1600" b="0" i="0" u="none" strike="noStrike" cap="none">
                <a:solidFill>
                  <a:srgbClr val="D19A66"/>
                </a:solidFill>
                <a:latin typeface="Consolas"/>
                <a:ea typeface="Consolas"/>
                <a:cs typeface="Consolas"/>
                <a:sym typeface="Consolas"/>
              </a:rPr>
              <a:t>tally</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D19A66"/>
                </a:solidFill>
                <a:latin typeface="Consolas"/>
                <a:ea typeface="Consolas"/>
                <a:cs typeface="Consolas"/>
                <a:sym typeface="Consolas"/>
              </a:rPr>
              <a:t>fruit</a:t>
            </a:r>
            <a:r>
              <a:rPr lang="it-IT" sz="1600" b="0" i="0" u="none" strike="noStrike" cap="none">
                <a:solidFill>
                  <a:schemeClr val="lt1"/>
                </a:solidFill>
                <a:latin typeface="Consolas"/>
                <a:ea typeface="Consolas"/>
                <a:cs typeface="Consolas"/>
                <a:sym typeface="Consolas"/>
              </a:rPr>
              <a:t>] = (</a:t>
            </a:r>
            <a:r>
              <a:rPr lang="it-IT" sz="1600" b="0" i="0" u="none" strike="noStrike" cap="none">
                <a:solidFill>
                  <a:srgbClr val="D19A66"/>
                </a:solidFill>
                <a:latin typeface="Consolas"/>
                <a:ea typeface="Consolas"/>
                <a:cs typeface="Consolas"/>
                <a:sym typeface="Consolas"/>
              </a:rPr>
              <a:t>tally</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D19A66"/>
                </a:solidFill>
                <a:latin typeface="Consolas"/>
                <a:ea typeface="Consolas"/>
                <a:cs typeface="Consolas"/>
                <a:sym typeface="Consolas"/>
              </a:rPr>
              <a:t>fruit</a:t>
            </a:r>
            <a:r>
              <a:rPr lang="it-IT" sz="1600" b="0" i="0" u="none" strike="noStrike" cap="none">
                <a:solidFill>
                  <a:schemeClr val="lt1"/>
                </a:solidFill>
                <a:latin typeface="Consolas"/>
                <a:ea typeface="Consolas"/>
                <a:cs typeface="Consolas"/>
                <a:sym typeface="Consolas"/>
              </a:rPr>
              <a:t>] || </a:t>
            </a:r>
            <a:r>
              <a:rPr lang="it-IT" sz="1600" b="0" i="0" u="none" strike="noStrike" cap="none">
                <a:solidFill>
                  <a:srgbClr val="B48AE3"/>
                </a:solidFill>
                <a:latin typeface="Consolas"/>
                <a:ea typeface="Consolas"/>
                <a:cs typeface="Consolas"/>
                <a:sym typeface="Consolas"/>
              </a:rPr>
              <a:t>0</a:t>
            </a:r>
            <a:r>
              <a:rPr lang="it-IT" sz="1600" b="0" i="0" u="none" strike="noStrike" cap="none">
                <a:solidFill>
                  <a:schemeClr val="lt1"/>
                </a:solidFill>
                <a:latin typeface="Consolas"/>
                <a:ea typeface="Consolas"/>
                <a:cs typeface="Consolas"/>
                <a:sym typeface="Consolas"/>
              </a:rPr>
              <a:t>) + </a:t>
            </a:r>
            <a:r>
              <a:rPr lang="it-IT" sz="1600" b="0" i="0" u="none" strike="noStrike" cap="none">
                <a:solidFill>
                  <a:srgbClr val="B48AE3"/>
                </a:solidFill>
                <a:latin typeface="Consolas"/>
                <a:ea typeface="Consolas"/>
                <a:cs typeface="Consolas"/>
                <a:sym typeface="Consolas"/>
              </a:rPr>
              <a:t>1 </a:t>
            </a:r>
            <a:r>
              <a:rPr lang="it-IT" sz="1600" b="0" i="0" u="none" strike="noStrike" cap="none">
                <a:solidFill>
                  <a:schemeClr val="lt1"/>
                </a:solidFill>
                <a:latin typeface="Consolas"/>
                <a:ea typeface="Consolas"/>
                <a:cs typeface="Consolas"/>
                <a:sym typeface="Consolas"/>
              </a:rPr>
              <a:t>;</a:t>
            </a:r>
            <a:br>
              <a:rPr lang="it-IT" sz="1600" b="0" i="0" u="none" strike="noStrike" cap="none">
                <a:solidFill>
                  <a:schemeClr val="lt1"/>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        return </a:t>
            </a:r>
            <a:r>
              <a:rPr lang="it-IT" sz="1600" b="0" i="0" u="none" strike="noStrike" cap="none">
                <a:solidFill>
                  <a:srgbClr val="D19A66"/>
                </a:solidFill>
                <a:latin typeface="Consolas"/>
                <a:ea typeface="Consolas"/>
                <a:cs typeface="Consolas"/>
                <a:sym typeface="Consolas"/>
              </a:rPr>
              <a:t>tally</a:t>
            </a:r>
            <a:r>
              <a:rPr lang="it-IT" sz="1600" b="0" i="0" u="none" strike="noStrike" cap="none">
                <a:solidFill>
                  <a:schemeClr val="lt1"/>
                </a:solidFill>
                <a:latin typeface="Consolas"/>
                <a:ea typeface="Consolas"/>
                <a:cs typeface="Consolas"/>
                <a:sym typeface="Consolas"/>
              </a:rPr>
              <a:t>;</a:t>
            </a:r>
            <a:br>
              <a:rPr lang="it-IT" sz="1600" b="0" i="0" u="none" strike="noStrike" cap="none">
                <a:solidFill>
                  <a:schemeClr val="lt1"/>
                </a:solidFill>
                <a:latin typeface="Consolas"/>
                <a:ea typeface="Consolas"/>
                <a:cs typeface="Consolas"/>
                <a:sym typeface="Consolas"/>
              </a:rPr>
            </a:br>
            <a:r>
              <a:rPr lang="it-IT" sz="1600" b="0" i="0" u="none" strike="noStrike" cap="none">
                <a:solidFill>
                  <a:schemeClr val="lt1"/>
                </a:solidFill>
                <a:latin typeface="Consolas"/>
                <a:ea typeface="Consolas"/>
                <a:cs typeface="Consolas"/>
                <a:sym typeface="Consolas"/>
              </a:rPr>
              <a:t>    }, {});</a:t>
            </a:r>
            <a:br>
              <a:rPr lang="it-IT" sz="1600" b="0" i="0" u="none" strike="noStrike" cap="none">
                <a:solidFill>
                  <a:schemeClr val="lt1"/>
                </a:solidFill>
                <a:latin typeface="Consolas"/>
                <a:ea typeface="Consolas"/>
                <a:cs typeface="Consolas"/>
                <a:sym typeface="Consolas"/>
              </a:rPr>
            </a:br>
            <a:r>
              <a:rPr lang="it-IT" sz="1600" b="0" i="0" u="none" strike="noStrike" cap="none">
                <a:solidFill>
                  <a:srgbClr val="58B9EC"/>
                </a:solidFill>
                <a:latin typeface="Consolas"/>
                <a:ea typeface="Consolas"/>
                <a:cs typeface="Consolas"/>
                <a:sym typeface="Consolas"/>
              </a:rPr>
              <a:t>console</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7BC65A"/>
                </a:solidFill>
                <a:latin typeface="Consolas"/>
                <a:ea typeface="Consolas"/>
                <a:cs typeface="Consolas"/>
                <a:sym typeface="Consolas"/>
              </a:rPr>
              <a:t>log</a:t>
            </a:r>
            <a:r>
              <a:rPr lang="it-IT" sz="1600" b="0" i="0" u="none" strike="noStrike" cap="none">
                <a:solidFill>
                  <a:schemeClr val="lt1"/>
                </a:solidFill>
                <a:latin typeface="Consolas"/>
                <a:ea typeface="Consolas"/>
                <a:cs typeface="Consolas"/>
                <a:sym typeface="Consolas"/>
              </a:rPr>
              <a:t>(</a:t>
            </a:r>
            <a:r>
              <a:rPr lang="it-IT" sz="1600" b="0" i="0" u="none" strike="noStrike" cap="none">
                <a:solidFill>
                  <a:srgbClr val="58B9EC"/>
                </a:solidFill>
                <a:latin typeface="Consolas"/>
                <a:ea typeface="Consolas"/>
                <a:cs typeface="Consolas"/>
                <a:sym typeface="Consolas"/>
              </a:rPr>
              <a:t>count</a:t>
            </a:r>
            <a:r>
              <a:rPr lang="it-IT" sz="1600" b="0" i="0" u="none" strike="noStrike" cap="none">
                <a:solidFill>
                  <a:schemeClr val="lt1"/>
                </a:solidFill>
                <a:latin typeface="Consolas"/>
                <a:ea typeface="Consolas"/>
                <a:cs typeface="Consolas"/>
                <a:sym typeface="Consolas"/>
              </a:rPr>
              <a:t>)</a:t>
            </a:r>
            <a:br>
              <a:rPr lang="it-IT" sz="1600" b="0" i="0" u="none" strike="noStrike" cap="none">
                <a:solidFill>
                  <a:schemeClr val="lt1"/>
                </a:solidFill>
                <a:latin typeface="Consolas"/>
                <a:ea typeface="Consolas"/>
                <a:cs typeface="Consolas"/>
                <a:sym typeface="Consolas"/>
              </a:rPr>
            </a:br>
            <a:r>
              <a:rPr lang="it-IT" sz="1600" b="0" i="0" u="none" strike="noStrike" cap="none">
                <a:solidFill>
                  <a:srgbClr val="9BC6CE"/>
                </a:solidFill>
                <a:latin typeface="Consolas"/>
                <a:ea typeface="Consolas"/>
                <a:cs typeface="Consolas"/>
                <a:sym typeface="Consolas"/>
              </a:rPr>
              <a:t>//{ banana: 2, cherry: 3, orange: 3, apple: 2, fig: 1 }</a:t>
            </a:r>
            <a:endParaRPr sz="1600" b="0" i="0" u="none" strike="noStrike" cap="none">
              <a:solidFill>
                <a:srgbClr val="9BC6CE"/>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44"/>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59</a:t>
            </a:fld>
            <a:endParaRPr/>
          </a:p>
        </p:txBody>
      </p:sp>
      <p:sp>
        <p:nvSpPr>
          <p:cNvPr id="589" name="Google Shape;589;p44"/>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Array</a:t>
            </a:r>
            <a:endParaRPr/>
          </a:p>
        </p:txBody>
      </p:sp>
      <p:sp>
        <p:nvSpPr>
          <p:cNvPr id="590" name="Google Shape;590;p44"/>
          <p:cNvSpPr txBox="1">
            <a:spLocks noGrp="1"/>
          </p:cNvSpPr>
          <p:nvPr>
            <p:ph type="body" idx="1"/>
          </p:nvPr>
        </p:nvSpPr>
        <p:spPr>
          <a:xfrm>
            <a:off x="311150" y="1658938"/>
            <a:ext cx="8521700" cy="4524375"/>
          </a:xfrm>
          <a:prstGeom prst="rect">
            <a:avLst/>
          </a:prstGeom>
          <a:noFill/>
          <a:ln>
            <a:noFill/>
          </a:ln>
        </p:spPr>
        <p:txBody>
          <a:bodyPr spcFirstLastPara="1" wrap="square" lIns="91425" tIns="45700" rIns="91425" bIns="45700" anchor="t" anchorCtr="0">
            <a:normAutofit/>
          </a:bodyPr>
          <a:lstStyle/>
          <a:p>
            <a:pPr marL="269875" lvl="0" indent="-269875" algn="l" rtl="0">
              <a:lnSpc>
                <a:spcPct val="100000"/>
              </a:lnSpc>
              <a:spcBef>
                <a:spcPts val="0"/>
              </a:spcBef>
              <a:spcAft>
                <a:spcPts val="0"/>
              </a:spcAft>
              <a:buSzPts val="2400"/>
              <a:buChar char="•"/>
            </a:pPr>
            <a:r>
              <a:rPr lang="it-IT"/>
              <a:t>Altri metodi offerti dagli array</a:t>
            </a:r>
            <a:endParaRPr/>
          </a:p>
          <a:p>
            <a:pPr marL="541338" lvl="1" indent="-206375" algn="l" rtl="0">
              <a:lnSpc>
                <a:spcPct val="100000"/>
              </a:lnSpc>
              <a:spcBef>
                <a:spcPts val="600"/>
              </a:spcBef>
              <a:spcAft>
                <a:spcPts val="0"/>
              </a:spcAft>
              <a:buSzPts val="1500"/>
              <a:buChar char="o"/>
            </a:pPr>
            <a:r>
              <a:rPr lang="it-IT">
                <a:solidFill>
                  <a:srgbClr val="0070C0"/>
                </a:solidFill>
                <a:latin typeface="Consolas"/>
                <a:ea typeface="Consolas"/>
                <a:cs typeface="Consolas"/>
                <a:sym typeface="Consolas"/>
              </a:rPr>
              <a:t>sort(func)</a:t>
            </a:r>
            <a:r>
              <a:rPr lang="it-IT">
                <a:solidFill>
                  <a:srgbClr val="0070C0"/>
                </a:solidFill>
              </a:rPr>
              <a:t> </a:t>
            </a:r>
            <a:endParaRPr/>
          </a:p>
          <a:p>
            <a:pPr marL="541338" lvl="1" indent="-206375" algn="l" rtl="0">
              <a:lnSpc>
                <a:spcPct val="100000"/>
              </a:lnSpc>
              <a:spcBef>
                <a:spcPts val="600"/>
              </a:spcBef>
              <a:spcAft>
                <a:spcPts val="0"/>
              </a:spcAft>
              <a:buSzPts val="1500"/>
              <a:buChar char="o"/>
            </a:pPr>
            <a:r>
              <a:rPr lang="it-IT">
                <a:solidFill>
                  <a:srgbClr val="0070C0"/>
                </a:solidFill>
                <a:latin typeface="Consolas"/>
                <a:ea typeface="Consolas"/>
                <a:cs typeface="Consolas"/>
                <a:sym typeface="Consolas"/>
              </a:rPr>
              <a:t>reverse()</a:t>
            </a:r>
            <a:endParaRPr/>
          </a:p>
          <a:p>
            <a:pPr marL="541338" lvl="1" indent="-206375" algn="l" rtl="0">
              <a:lnSpc>
                <a:spcPct val="100000"/>
              </a:lnSpc>
              <a:spcBef>
                <a:spcPts val="600"/>
              </a:spcBef>
              <a:spcAft>
                <a:spcPts val="0"/>
              </a:spcAft>
              <a:buSzPts val="1500"/>
              <a:buChar char="o"/>
            </a:pPr>
            <a:r>
              <a:rPr lang="it-IT">
                <a:solidFill>
                  <a:srgbClr val="0070C0"/>
                </a:solidFill>
                <a:latin typeface="Consolas"/>
                <a:ea typeface="Consolas"/>
                <a:cs typeface="Consolas"/>
                <a:sym typeface="Consolas"/>
              </a:rPr>
              <a:t>split()/join()</a:t>
            </a:r>
            <a:endParaRPr/>
          </a:p>
          <a:p>
            <a:pPr marL="541338" lvl="1" indent="-206375" algn="l" rtl="0">
              <a:lnSpc>
                <a:spcPct val="100000"/>
              </a:lnSpc>
              <a:spcBef>
                <a:spcPts val="600"/>
              </a:spcBef>
              <a:spcAft>
                <a:spcPts val="0"/>
              </a:spcAft>
              <a:buSzPts val="1500"/>
              <a:buChar char="o"/>
            </a:pPr>
            <a:r>
              <a:rPr lang="it-IT">
                <a:solidFill>
                  <a:srgbClr val="0070C0"/>
                </a:solidFill>
                <a:latin typeface="Consolas"/>
                <a:ea typeface="Consolas"/>
                <a:cs typeface="Consolas"/>
                <a:sym typeface="Consolas"/>
              </a:rPr>
              <a:t>concat()</a:t>
            </a:r>
            <a:endParaRPr/>
          </a:p>
          <a:p>
            <a:pPr marL="541338" lvl="1" indent="-206375" algn="l" rtl="0">
              <a:lnSpc>
                <a:spcPct val="100000"/>
              </a:lnSpc>
              <a:spcBef>
                <a:spcPts val="600"/>
              </a:spcBef>
              <a:spcAft>
                <a:spcPts val="0"/>
              </a:spcAft>
              <a:buSzPts val="1500"/>
              <a:buChar char="o"/>
            </a:pPr>
            <a:r>
              <a:rPr lang="it-IT">
                <a:solidFill>
                  <a:srgbClr val="0070C0"/>
                </a:solidFill>
                <a:latin typeface="Consolas"/>
                <a:ea typeface="Consolas"/>
                <a:cs typeface="Consolas"/>
                <a:sym typeface="Consolas"/>
              </a:rPr>
              <a:t>slice(from, n) </a:t>
            </a:r>
            <a:endParaRPr/>
          </a:p>
          <a:p>
            <a:pPr marL="541338" lvl="1" indent="-206375" algn="l" rtl="0">
              <a:lnSpc>
                <a:spcPct val="100000"/>
              </a:lnSpc>
              <a:spcBef>
                <a:spcPts val="600"/>
              </a:spcBef>
              <a:spcAft>
                <a:spcPts val="0"/>
              </a:spcAft>
              <a:buSzPts val="1500"/>
              <a:buChar char="o"/>
            </a:pPr>
            <a:r>
              <a:rPr lang="it-IT">
                <a:solidFill>
                  <a:srgbClr val="0070C0"/>
                </a:solidFill>
                <a:latin typeface="Consolas"/>
                <a:ea typeface="Consolas"/>
                <a:cs typeface="Consolas"/>
                <a:sym typeface="Consolas"/>
              </a:rPr>
              <a:t>find()</a:t>
            </a:r>
            <a:endParaRPr/>
          </a:p>
          <a:p>
            <a:pPr marL="541338" lvl="1" indent="-206375" algn="l" rtl="0">
              <a:lnSpc>
                <a:spcPct val="100000"/>
              </a:lnSpc>
              <a:spcBef>
                <a:spcPts val="600"/>
              </a:spcBef>
              <a:spcAft>
                <a:spcPts val="0"/>
              </a:spcAft>
              <a:buSzPts val="1500"/>
              <a:buChar char="o"/>
            </a:pPr>
            <a:r>
              <a:rPr lang="it-IT">
                <a:solidFill>
                  <a:srgbClr val="0070C0"/>
                </a:solidFill>
                <a:latin typeface="Consolas"/>
                <a:ea typeface="Consolas"/>
                <a:cs typeface="Consolas"/>
                <a:sym typeface="Consolas"/>
              </a:rPr>
              <a:t>findIndex()</a:t>
            </a:r>
            <a:endParaRPr/>
          </a:p>
          <a:p>
            <a:pPr marL="541338" lvl="1" indent="-206375" algn="l" rtl="0">
              <a:lnSpc>
                <a:spcPct val="100000"/>
              </a:lnSpc>
              <a:spcBef>
                <a:spcPts val="600"/>
              </a:spcBef>
              <a:spcAft>
                <a:spcPts val="0"/>
              </a:spcAft>
              <a:buSzPts val="1500"/>
              <a:buChar char="o"/>
            </a:pPr>
            <a:r>
              <a:rPr lang="it-IT">
                <a:solidFill>
                  <a:srgbClr val="0070C0"/>
                </a:solidFill>
                <a:latin typeface="Consolas"/>
                <a:ea typeface="Consolas"/>
                <a:cs typeface="Consolas"/>
                <a:sym typeface="Consolas"/>
              </a:rPr>
              <a:t>fill()</a:t>
            </a:r>
            <a:endParaRPr>
              <a:latin typeface="Arial"/>
              <a:ea typeface="Arial"/>
              <a:cs typeface="Arial"/>
              <a:sym typeface="Arial"/>
            </a:endParaRPr>
          </a:p>
          <a:p>
            <a:pPr marL="541338" lvl="1" indent="-111125" algn="l" rtl="0">
              <a:lnSpc>
                <a:spcPct val="100000"/>
              </a:lnSpc>
              <a:spcBef>
                <a:spcPts val="600"/>
              </a:spcBef>
              <a:spcAft>
                <a:spcPts val="0"/>
              </a:spcAft>
              <a:buSzPts val="1500"/>
              <a:buNone/>
            </a:pPr>
            <a:endParaRPr/>
          </a:p>
        </p:txBody>
      </p:sp>
      <p:sp>
        <p:nvSpPr>
          <p:cNvPr id="591" name="Google Shape;591;p44"/>
          <p:cNvSpPr/>
          <p:nvPr/>
        </p:nvSpPr>
        <p:spPr>
          <a:xfrm>
            <a:off x="0" y="-138499"/>
            <a:ext cx="65" cy="276999"/>
          </a:xfrm>
          <a:prstGeom prst="rect">
            <a:avLst/>
          </a:prstGeom>
          <a:solidFill>
            <a:srgbClr val="F5F2F0"/>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5"/>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6</a:t>
            </a:fld>
            <a:endParaRPr/>
          </a:p>
        </p:txBody>
      </p:sp>
      <p:sp>
        <p:nvSpPr>
          <p:cNvPr id="81" name="Google Shape;81;p5"/>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Interfacce</a:t>
            </a:r>
            <a:endParaRPr/>
          </a:p>
        </p:txBody>
      </p:sp>
      <p:sp>
        <p:nvSpPr>
          <p:cNvPr id="82" name="Google Shape;82;p5"/>
          <p:cNvSpPr txBox="1">
            <a:spLocks noGrp="1"/>
          </p:cNvSpPr>
          <p:nvPr>
            <p:ph type="body" idx="1"/>
          </p:nvPr>
        </p:nvSpPr>
        <p:spPr>
          <a:xfrm>
            <a:off x="311150" y="1658938"/>
            <a:ext cx="8521800" cy="4524300"/>
          </a:xfrm>
          <a:prstGeom prst="rect">
            <a:avLst/>
          </a:prstGeom>
          <a:noFill/>
          <a:ln>
            <a:noFill/>
          </a:ln>
        </p:spPr>
        <p:txBody>
          <a:bodyPr spcFirstLastPara="1" wrap="square" lIns="91425" tIns="45700" rIns="91425" bIns="45700" anchor="t" anchorCtr="0">
            <a:normAutofit/>
          </a:bodyPr>
          <a:lstStyle/>
          <a:p>
            <a:pPr marL="269875" lvl="0" indent="-269875" algn="l" rtl="0">
              <a:lnSpc>
                <a:spcPct val="100000"/>
              </a:lnSpc>
              <a:spcBef>
                <a:spcPts val="0"/>
              </a:spcBef>
              <a:spcAft>
                <a:spcPts val="0"/>
              </a:spcAft>
              <a:buSzPts val="2400"/>
              <a:buChar char="•"/>
            </a:pPr>
            <a:r>
              <a:rPr lang="it-IT"/>
              <a:t>Un'interfaccia specifica il contenuto di un oggetto</a:t>
            </a:r>
            <a:endParaRPr/>
          </a:p>
          <a:p>
            <a:pPr marL="541338" lvl="1" indent="-206375" algn="l" rtl="0">
              <a:lnSpc>
                <a:spcPct val="100000"/>
              </a:lnSpc>
              <a:spcBef>
                <a:spcPts val="600"/>
              </a:spcBef>
              <a:spcAft>
                <a:spcPts val="0"/>
              </a:spcAft>
              <a:buSzPts val="1500"/>
              <a:buChar char="o"/>
            </a:pPr>
            <a:r>
              <a:rPr lang="it-IT"/>
              <a:t>Indicando quali siano le chiavi contenute al suo interno e quali valori possano assumere (ovvero il tipo del valore)</a:t>
            </a:r>
            <a:endParaRPr/>
          </a:p>
          <a:p>
            <a:pPr marL="541337" lvl="1" indent="-206375" algn="l" rtl="0">
              <a:lnSpc>
                <a:spcPct val="100000"/>
              </a:lnSpc>
              <a:spcBef>
                <a:spcPts val="600"/>
              </a:spcBef>
              <a:spcAft>
                <a:spcPts val="0"/>
              </a:spcAft>
              <a:buSzPts val="1500"/>
              <a:buChar char="o"/>
            </a:pPr>
            <a:r>
              <a:rPr lang="it-IT"/>
              <a:t>Questo permette di validare l'accesso ai dati contenuti nell'oggetto</a:t>
            </a:r>
            <a:endParaRPr/>
          </a:p>
          <a:p>
            <a:pPr marL="541338" lvl="1" indent="-111125" algn="l" rtl="0">
              <a:lnSpc>
                <a:spcPct val="100000"/>
              </a:lnSpc>
              <a:spcBef>
                <a:spcPts val="600"/>
              </a:spcBef>
              <a:spcAft>
                <a:spcPts val="0"/>
              </a:spcAft>
              <a:buSzPts val="1500"/>
              <a:buNone/>
            </a:pPr>
            <a:endParaRPr/>
          </a:p>
          <a:p>
            <a:pPr marL="541338" lvl="1" indent="-111125" algn="l" rtl="0">
              <a:lnSpc>
                <a:spcPct val="100000"/>
              </a:lnSpc>
              <a:spcBef>
                <a:spcPts val="600"/>
              </a:spcBef>
              <a:spcAft>
                <a:spcPts val="0"/>
              </a:spcAft>
              <a:buSzPts val="1500"/>
              <a:buNone/>
            </a:pPr>
            <a:endParaRPr/>
          </a:p>
        </p:txBody>
      </p:sp>
      <p:sp>
        <p:nvSpPr>
          <p:cNvPr id="83" name="Google Shape;83;p5"/>
          <p:cNvSpPr txBox="1"/>
          <p:nvPr/>
        </p:nvSpPr>
        <p:spPr>
          <a:xfrm>
            <a:off x="637641" y="3325820"/>
            <a:ext cx="7868700" cy="2857500"/>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chemeClr val="lt1"/>
                </a:solidFill>
                <a:latin typeface="Consolas"/>
                <a:ea typeface="Consolas"/>
                <a:cs typeface="Consolas"/>
                <a:sym typeface="Consolas"/>
              </a:rPr>
              <a:t>interface </a:t>
            </a:r>
            <a:r>
              <a:rPr lang="it-IT" sz="1800" b="0" i="0" u="none" strike="noStrike" cap="none">
                <a:solidFill>
                  <a:srgbClr val="58B9EC"/>
                </a:solidFill>
                <a:latin typeface="Consolas"/>
                <a:ea typeface="Consolas"/>
                <a:cs typeface="Consolas"/>
                <a:sym typeface="Consolas"/>
              </a:rPr>
              <a:t>Coordinates </a:t>
            </a:r>
            <a:r>
              <a:rPr lang="it-IT" sz="1800" b="0" i="0" u="none" strike="noStrike" cap="none">
                <a:solidFill>
                  <a:schemeClr val="lt1"/>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E06C75"/>
                </a:solidFill>
                <a:latin typeface="Consolas"/>
                <a:ea typeface="Consolas"/>
                <a:cs typeface="Consolas"/>
                <a:sym typeface="Consolas"/>
              </a:rPr>
              <a:t>    lat</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B48AE3"/>
                </a:solidFill>
                <a:latin typeface="Consolas"/>
                <a:ea typeface="Consolas"/>
                <a:cs typeface="Consolas"/>
                <a:sym typeface="Consolas"/>
              </a:rPr>
              <a:t>number</a:t>
            </a:r>
            <a:r>
              <a:rPr lang="it-IT" sz="1800" b="0" i="0" u="none" strike="noStrike" cap="none">
                <a:solidFill>
                  <a:schemeClr val="lt1"/>
                </a:solidFill>
                <a:latin typeface="Consolas"/>
                <a:ea typeface="Consolas"/>
                <a:cs typeface="Consolas"/>
                <a:sym typeface="Consolas"/>
              </a:rPr>
              <a:t>,</a:t>
            </a:r>
            <a:br>
              <a:rPr lang="it-IT" sz="1800" b="0" i="0" u="none" strike="noStrike" cap="none">
                <a:solidFill>
                  <a:schemeClr val="lt1"/>
                </a:solidFill>
                <a:latin typeface="Consolas"/>
                <a:ea typeface="Consolas"/>
                <a:cs typeface="Consolas"/>
                <a:sym typeface="Consolas"/>
              </a:rPr>
            </a:b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E06C75"/>
                </a:solidFill>
                <a:latin typeface="Consolas"/>
                <a:ea typeface="Consolas"/>
                <a:cs typeface="Consolas"/>
                <a:sym typeface="Consolas"/>
              </a:rPr>
              <a:t>lng</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B48AE3"/>
                </a:solidFill>
                <a:latin typeface="Consolas"/>
                <a:ea typeface="Consolas"/>
                <a:cs typeface="Consolas"/>
                <a:sym typeface="Consolas"/>
              </a:rPr>
              <a:t>number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chemeClr val="lt1"/>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chemeClr val="lt1"/>
                </a:solidFill>
                <a:latin typeface="Consolas"/>
                <a:ea typeface="Consolas"/>
                <a:cs typeface="Consolas"/>
                <a:sym typeface="Consolas"/>
              </a:rPr>
              <a:t>let position:</a:t>
            </a:r>
            <a:r>
              <a:rPr lang="it-IT" sz="1800" b="0" i="0" u="none" strike="noStrike" cap="none">
                <a:solidFill>
                  <a:srgbClr val="58B9EC"/>
                </a:solidFill>
                <a:latin typeface="Consolas"/>
                <a:ea typeface="Consolas"/>
                <a:cs typeface="Consolas"/>
                <a:sym typeface="Consolas"/>
              </a:rPr>
              <a:t> Coordinates </a:t>
            </a:r>
            <a:r>
              <a:rPr lang="it-IT" sz="1800" b="0" i="0" u="none" strike="noStrike" cap="none">
                <a:solidFill>
                  <a:schemeClr val="lt1"/>
                </a:solidFill>
                <a:latin typeface="Consolas"/>
                <a:ea typeface="Consolas"/>
                <a:cs typeface="Consolas"/>
                <a:sym typeface="Consolas"/>
              </a:rPr>
              <a:t>=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E06C75"/>
                </a:solidFill>
                <a:latin typeface="Consolas"/>
                <a:ea typeface="Consolas"/>
                <a:cs typeface="Consolas"/>
                <a:sym typeface="Consolas"/>
              </a:rPr>
              <a:t>    lat</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B48AE3"/>
                </a:solidFill>
                <a:latin typeface="Consolas"/>
                <a:ea typeface="Consolas"/>
                <a:cs typeface="Consolas"/>
                <a:sym typeface="Consolas"/>
              </a:rPr>
              <a:t>"ciao"</a:t>
            </a:r>
            <a:r>
              <a:rPr lang="it-IT" sz="1800" b="0" i="0" u="none" strike="noStrike" cap="none">
                <a:solidFill>
                  <a:schemeClr val="lt1"/>
                </a:solidFill>
                <a:latin typeface="Consolas"/>
                <a:ea typeface="Consolas"/>
                <a:cs typeface="Consolas"/>
                <a:sym typeface="Consolas"/>
              </a:rPr>
              <a:t>,   // ERRORE DI COMPILAZIONE</a:t>
            </a:r>
            <a:br>
              <a:rPr lang="it-IT" sz="1800" b="0" i="0" u="none" strike="noStrike" cap="none">
                <a:solidFill>
                  <a:schemeClr val="lt1"/>
                </a:solidFill>
                <a:latin typeface="Consolas"/>
                <a:ea typeface="Consolas"/>
                <a:cs typeface="Consolas"/>
                <a:sym typeface="Consolas"/>
              </a:rPr>
            </a:b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E06C75"/>
                </a:solidFill>
                <a:latin typeface="Consolas"/>
                <a:ea typeface="Consolas"/>
                <a:cs typeface="Consolas"/>
                <a:sym typeface="Consolas"/>
              </a:rPr>
              <a:t>lng</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B48AE3"/>
                </a:solidFill>
                <a:latin typeface="Consolas"/>
                <a:ea typeface="Consolas"/>
                <a:cs typeface="Consolas"/>
                <a:sym typeface="Consolas"/>
              </a:rPr>
              <a:t>7.65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chemeClr val="lt1"/>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chemeClr val="lt1"/>
                </a:solidFill>
                <a:latin typeface="Consolas"/>
                <a:ea typeface="Consolas"/>
                <a:cs typeface="Consolas"/>
                <a:sym typeface="Consolas"/>
              </a:rPr>
              <a:t>function distance(p1:</a:t>
            </a:r>
            <a:r>
              <a:rPr lang="it-IT" sz="1800" b="0" i="0" u="none" strike="noStrike" cap="none">
                <a:solidFill>
                  <a:srgbClr val="9BC6CE"/>
                </a:solidFill>
                <a:latin typeface="Consolas"/>
                <a:ea typeface="Consolas"/>
                <a:cs typeface="Consolas"/>
                <a:sym typeface="Consolas"/>
              </a:rPr>
              <a:t> </a:t>
            </a:r>
            <a:r>
              <a:rPr lang="it-IT" sz="1800" b="0" i="0" u="none" strike="noStrike" cap="none">
                <a:solidFill>
                  <a:srgbClr val="58B9EC"/>
                </a:solidFill>
                <a:latin typeface="Consolas"/>
                <a:ea typeface="Consolas"/>
                <a:cs typeface="Consolas"/>
                <a:sym typeface="Consolas"/>
              </a:rPr>
              <a:t>Coordinates</a:t>
            </a:r>
            <a:r>
              <a:rPr lang="it-IT" sz="1800" b="0" i="0" u="none" strike="noStrike" cap="none">
                <a:solidFill>
                  <a:schemeClr val="lt1"/>
                </a:solidFill>
                <a:latin typeface="Consolas"/>
                <a:ea typeface="Consolas"/>
                <a:cs typeface="Consolas"/>
                <a:sym typeface="Consolas"/>
              </a:rPr>
              <a:t>,</a:t>
            </a:r>
            <a:r>
              <a:rPr lang="it-IT" sz="1800" b="0" i="0" u="none" strike="noStrike" cap="none">
                <a:solidFill>
                  <a:srgbClr val="58B9EC"/>
                </a:solidFill>
                <a:latin typeface="Consolas"/>
                <a:ea typeface="Consolas"/>
                <a:cs typeface="Consolas"/>
                <a:sym typeface="Consolas"/>
              </a:rPr>
              <a:t> </a:t>
            </a:r>
            <a:r>
              <a:rPr lang="it-IT" sz="1800" b="0" i="0" u="none" strike="noStrike" cap="none">
                <a:solidFill>
                  <a:schemeClr val="lt1"/>
                </a:solidFill>
                <a:latin typeface="Consolas"/>
                <a:ea typeface="Consolas"/>
                <a:cs typeface="Consolas"/>
                <a:sym typeface="Consolas"/>
              </a:rPr>
              <a:t>p2:</a:t>
            </a:r>
            <a:r>
              <a:rPr lang="it-IT" sz="1800" b="0" i="0" u="none" strike="noStrike" cap="none">
                <a:solidFill>
                  <a:srgbClr val="9BC6CE"/>
                </a:solidFill>
                <a:latin typeface="Consolas"/>
                <a:ea typeface="Consolas"/>
                <a:cs typeface="Consolas"/>
                <a:sym typeface="Consolas"/>
              </a:rPr>
              <a:t> </a:t>
            </a:r>
            <a:r>
              <a:rPr lang="it-IT" sz="1800" b="0" i="0" u="none" strike="noStrike" cap="none">
                <a:solidFill>
                  <a:srgbClr val="58B9EC"/>
                </a:solidFill>
                <a:latin typeface="Consolas"/>
                <a:ea typeface="Consolas"/>
                <a:cs typeface="Consolas"/>
                <a:sym typeface="Consolas"/>
              </a:rPr>
              <a:t>Coordinates</a:t>
            </a:r>
            <a:r>
              <a:rPr lang="it-IT" sz="1800" b="0" i="0" u="none" strike="noStrike" cap="none">
                <a:solidFill>
                  <a:schemeClr val="lt1"/>
                </a:solidFill>
                <a:latin typeface="Consolas"/>
                <a:ea typeface="Consolas"/>
                <a:cs typeface="Consolas"/>
                <a:sym typeface="Consolas"/>
              </a:rPr>
              <a:t>) { }</a:t>
            </a:r>
            <a:r>
              <a:rPr lang="it-IT" sz="1800" b="0" i="0" u="none" strike="noStrike" cap="none">
                <a:solidFill>
                  <a:srgbClr val="58B9EC"/>
                </a:solidFill>
                <a:latin typeface="Consolas"/>
                <a:ea typeface="Consolas"/>
                <a:cs typeface="Consolas"/>
                <a:sym typeface="Consolas"/>
              </a:rPr>
              <a:t> </a:t>
            </a:r>
            <a:endParaRPr sz="1800" b="0" i="0" u="none" strike="noStrike" cap="none">
              <a:solidFill>
                <a:srgbClr val="9BC6CE"/>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45"/>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60</a:t>
            </a:fld>
            <a:endParaRPr/>
          </a:p>
        </p:txBody>
      </p:sp>
      <p:sp>
        <p:nvSpPr>
          <p:cNvPr id="598" name="Google Shape;598;p45"/>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Scorrere gli elementi di un array</a:t>
            </a:r>
            <a:endParaRPr/>
          </a:p>
        </p:txBody>
      </p:sp>
      <p:sp>
        <p:nvSpPr>
          <p:cNvPr id="599" name="Google Shape;599;p45"/>
          <p:cNvSpPr txBox="1">
            <a:spLocks noGrp="1"/>
          </p:cNvSpPr>
          <p:nvPr>
            <p:ph type="body" idx="1"/>
          </p:nvPr>
        </p:nvSpPr>
        <p:spPr>
          <a:xfrm>
            <a:off x="311150" y="1658938"/>
            <a:ext cx="8521700" cy="4524375"/>
          </a:xfrm>
          <a:prstGeom prst="rect">
            <a:avLst/>
          </a:prstGeom>
          <a:noFill/>
          <a:ln>
            <a:noFill/>
          </a:ln>
        </p:spPr>
        <p:txBody>
          <a:bodyPr spcFirstLastPara="1" wrap="square" lIns="91425" tIns="45700" rIns="91425" bIns="45700" anchor="t" anchorCtr="0">
            <a:normAutofit/>
          </a:bodyPr>
          <a:lstStyle/>
          <a:p>
            <a:pPr marL="269875" lvl="0" indent="-269875" algn="l" rtl="0">
              <a:lnSpc>
                <a:spcPct val="100000"/>
              </a:lnSpc>
              <a:spcBef>
                <a:spcPts val="0"/>
              </a:spcBef>
              <a:spcAft>
                <a:spcPts val="0"/>
              </a:spcAft>
              <a:buSzPts val="2400"/>
              <a:buChar char="•"/>
            </a:pPr>
            <a:r>
              <a:rPr lang="it-IT"/>
              <a:t>Anche se considerato poco elegante, per iterare tra gli elementi di un array si può utilizzare il ciclo </a:t>
            </a:r>
            <a:r>
              <a:rPr lang="it-IT">
                <a:solidFill>
                  <a:srgbClr val="0070C0"/>
                </a:solidFill>
                <a:latin typeface="Consolas"/>
                <a:ea typeface="Consolas"/>
                <a:cs typeface="Consolas"/>
                <a:sym typeface="Consolas"/>
              </a:rPr>
              <a:t>for</a:t>
            </a:r>
            <a:r>
              <a:rPr lang="it-IT"/>
              <a:t> "tradizionale"</a:t>
            </a:r>
            <a:endParaRPr/>
          </a:p>
          <a:p>
            <a:pPr marL="541338" lvl="1" indent="-206375" algn="l" rtl="0">
              <a:lnSpc>
                <a:spcPct val="100000"/>
              </a:lnSpc>
              <a:spcBef>
                <a:spcPts val="600"/>
              </a:spcBef>
              <a:spcAft>
                <a:spcPts val="0"/>
              </a:spcAft>
              <a:buSzPts val="1500"/>
              <a:buChar char="o"/>
            </a:pPr>
            <a:r>
              <a:rPr lang="it-IT">
                <a:latin typeface="Arial"/>
                <a:ea typeface="Arial"/>
                <a:cs typeface="Arial"/>
                <a:sym typeface="Arial"/>
              </a:rPr>
              <a:t>È la versione più veloce e funziona anche con i browser più vecchi</a:t>
            </a:r>
            <a:endParaRPr/>
          </a:p>
        </p:txBody>
      </p:sp>
      <p:sp>
        <p:nvSpPr>
          <p:cNvPr id="600" name="Google Shape;600;p45"/>
          <p:cNvSpPr txBox="1"/>
          <p:nvPr/>
        </p:nvSpPr>
        <p:spPr>
          <a:xfrm>
            <a:off x="1053943" y="3718385"/>
            <a:ext cx="7036114" cy="1473906"/>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92D050"/>
                </a:solidFill>
                <a:latin typeface="Consolas"/>
                <a:ea typeface="Consolas"/>
                <a:cs typeface="Consolas"/>
                <a:sym typeface="Consolas"/>
              </a:rPr>
              <a:t> let </a:t>
            </a:r>
            <a:r>
              <a:rPr lang="it-IT" sz="1800" b="0" i="0" u="none" strike="noStrike" cap="none">
                <a:solidFill>
                  <a:schemeClr val="lt1"/>
                </a:solidFill>
                <a:latin typeface="Consolas"/>
                <a:ea typeface="Consolas"/>
                <a:cs typeface="Consolas"/>
                <a:sym typeface="Consolas"/>
              </a:rPr>
              <a:t>arr</a:t>
            </a:r>
            <a:r>
              <a:rPr lang="it-IT" sz="1800" b="0" i="0" u="none" strike="noStrike" cap="none">
                <a:solidFill>
                  <a:srgbClr val="92D050"/>
                </a:solidFill>
                <a:latin typeface="Consolas"/>
                <a:ea typeface="Consolas"/>
                <a:cs typeface="Consolas"/>
                <a:sym typeface="Consolas"/>
              </a:rPr>
              <a:t> = </a:t>
            </a:r>
            <a:r>
              <a:rPr lang="it-IT" sz="1800" b="0" i="0" u="none" strike="noStrike" cap="none">
                <a:solidFill>
                  <a:schemeClr val="lt1"/>
                </a:solidFill>
                <a:latin typeface="Consolas"/>
                <a:ea typeface="Consolas"/>
                <a:cs typeface="Consolas"/>
                <a:sym typeface="Consolas"/>
              </a:rPr>
              <a:t>["Apple", "Orange", "Pear"]</a:t>
            </a:r>
            <a:r>
              <a:rPr lang="it-IT" sz="1800" b="0" i="0" u="none" strike="noStrike" cap="none">
                <a:solidFill>
                  <a:srgbClr val="92D050"/>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92D05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92D050"/>
                </a:solidFill>
                <a:latin typeface="Consolas"/>
                <a:ea typeface="Consolas"/>
                <a:cs typeface="Consolas"/>
                <a:sym typeface="Consolas"/>
              </a:rPr>
              <a:t> for (</a:t>
            </a:r>
            <a:r>
              <a:rPr lang="it-IT" sz="1800" b="0" i="0" u="none" strike="noStrike" cap="none">
                <a:solidFill>
                  <a:schemeClr val="lt1"/>
                </a:solidFill>
                <a:latin typeface="Consolas"/>
                <a:ea typeface="Consolas"/>
                <a:cs typeface="Consolas"/>
                <a:sym typeface="Consolas"/>
              </a:rPr>
              <a:t>let i=0; i&lt;arr.length; i++</a:t>
            </a:r>
            <a:r>
              <a:rPr lang="it-IT" sz="1800" b="0" i="0" u="none" strike="noStrike" cap="none">
                <a:solidFill>
                  <a:srgbClr val="92D050"/>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92D050"/>
                </a:solidFill>
                <a:latin typeface="Consolas"/>
                <a:ea typeface="Consolas"/>
                <a:cs typeface="Consolas"/>
                <a:sym typeface="Consolas"/>
              </a:rPr>
              <a:t>   alert( </a:t>
            </a:r>
            <a:r>
              <a:rPr lang="it-IT" sz="1800" b="0" i="0" u="none" strike="noStrike" cap="none">
                <a:solidFill>
                  <a:schemeClr val="lt1"/>
                </a:solidFill>
                <a:latin typeface="Consolas"/>
                <a:ea typeface="Consolas"/>
                <a:cs typeface="Consolas"/>
                <a:sym typeface="Consolas"/>
              </a:rPr>
              <a:t>arr[i] </a:t>
            </a:r>
            <a:r>
              <a:rPr lang="it-IT" sz="1800" b="0" i="0" u="none" strike="noStrike" cap="none">
                <a:solidFill>
                  <a:srgbClr val="92D050"/>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92D050"/>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46"/>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61</a:t>
            </a:fld>
            <a:endParaRPr/>
          </a:p>
        </p:txBody>
      </p:sp>
      <p:sp>
        <p:nvSpPr>
          <p:cNvPr id="607" name="Google Shape;607;p46"/>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Scorrere gli elementi di un array</a:t>
            </a:r>
            <a:endParaRPr/>
          </a:p>
        </p:txBody>
      </p:sp>
      <p:sp>
        <p:nvSpPr>
          <p:cNvPr id="608" name="Google Shape;608;p46"/>
          <p:cNvSpPr txBox="1">
            <a:spLocks noGrp="1"/>
          </p:cNvSpPr>
          <p:nvPr>
            <p:ph type="body" idx="1"/>
          </p:nvPr>
        </p:nvSpPr>
        <p:spPr>
          <a:xfrm>
            <a:off x="311150" y="1658938"/>
            <a:ext cx="8521700" cy="4524375"/>
          </a:xfrm>
          <a:prstGeom prst="rect">
            <a:avLst/>
          </a:prstGeom>
          <a:noFill/>
          <a:ln>
            <a:noFill/>
          </a:ln>
        </p:spPr>
        <p:txBody>
          <a:bodyPr spcFirstLastPara="1" wrap="square" lIns="91425" tIns="45700" rIns="91425" bIns="45700" anchor="t" anchorCtr="0">
            <a:normAutofit/>
          </a:bodyPr>
          <a:lstStyle/>
          <a:p>
            <a:pPr marL="269875" lvl="0" indent="-269875" algn="l" rtl="0">
              <a:lnSpc>
                <a:spcPct val="100000"/>
              </a:lnSpc>
              <a:spcBef>
                <a:spcPts val="0"/>
              </a:spcBef>
              <a:spcAft>
                <a:spcPts val="0"/>
              </a:spcAft>
              <a:buSzPts val="2400"/>
              <a:buChar char="•"/>
            </a:pPr>
            <a:r>
              <a:rPr lang="it-IT"/>
              <a:t>Oppure il loop </a:t>
            </a:r>
            <a:r>
              <a:rPr lang="it-IT">
                <a:solidFill>
                  <a:srgbClr val="0070C0"/>
                </a:solidFill>
                <a:latin typeface="Consolas"/>
                <a:ea typeface="Consolas"/>
                <a:cs typeface="Consolas"/>
                <a:sym typeface="Consolas"/>
              </a:rPr>
              <a:t>for...of</a:t>
            </a:r>
            <a:endParaRPr/>
          </a:p>
          <a:p>
            <a:pPr marL="541338" lvl="1" indent="-206375" algn="l" rtl="0">
              <a:lnSpc>
                <a:spcPct val="100000"/>
              </a:lnSpc>
              <a:spcBef>
                <a:spcPts val="600"/>
              </a:spcBef>
              <a:spcAft>
                <a:spcPts val="0"/>
              </a:spcAft>
              <a:buSzPts val="1500"/>
              <a:buChar char="o"/>
            </a:pPr>
            <a:r>
              <a:rPr lang="it-IT"/>
              <a:t>Il loop </a:t>
            </a:r>
            <a:r>
              <a:rPr lang="it-IT">
                <a:latin typeface="Consolas"/>
                <a:ea typeface="Consolas"/>
                <a:cs typeface="Consolas"/>
                <a:sym typeface="Consolas"/>
              </a:rPr>
              <a:t>for…of</a:t>
            </a:r>
            <a:r>
              <a:rPr lang="it-IT"/>
              <a:t> non dà accesso all'indice dell'elemento corrente, ma solo al suo valore (che spesso basta e avanza)</a:t>
            </a:r>
            <a:endParaRPr/>
          </a:p>
          <a:p>
            <a:pPr marL="541338" lvl="1" indent="-206375" algn="l" rtl="0">
              <a:lnSpc>
                <a:spcPct val="100000"/>
              </a:lnSpc>
              <a:spcBef>
                <a:spcPts val="600"/>
              </a:spcBef>
              <a:spcAft>
                <a:spcPts val="0"/>
              </a:spcAft>
              <a:buSzPts val="1500"/>
              <a:buChar char="o"/>
            </a:pPr>
            <a:r>
              <a:rPr lang="it-IT"/>
              <a:t>È più compatto, ma funziona solo con oggetti iterabili (come gli Array)</a:t>
            </a:r>
            <a:endParaRPr/>
          </a:p>
        </p:txBody>
      </p:sp>
      <p:sp>
        <p:nvSpPr>
          <p:cNvPr id="609" name="Google Shape;609;p46"/>
          <p:cNvSpPr txBox="1"/>
          <p:nvPr/>
        </p:nvSpPr>
        <p:spPr>
          <a:xfrm>
            <a:off x="1053943" y="3921125"/>
            <a:ext cx="7036114" cy="1478669"/>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92D050"/>
                </a:solidFill>
                <a:latin typeface="Consolas"/>
                <a:ea typeface="Consolas"/>
                <a:cs typeface="Consolas"/>
                <a:sym typeface="Consolas"/>
              </a:rPr>
              <a:t> let </a:t>
            </a:r>
            <a:r>
              <a:rPr lang="it-IT" sz="1800" b="0" i="0" u="none" strike="noStrike" cap="none">
                <a:solidFill>
                  <a:schemeClr val="lt1"/>
                </a:solidFill>
                <a:latin typeface="Consolas"/>
                <a:ea typeface="Consolas"/>
                <a:cs typeface="Consolas"/>
                <a:sym typeface="Consolas"/>
              </a:rPr>
              <a:t>fruits</a:t>
            </a:r>
            <a:r>
              <a:rPr lang="it-IT" sz="1800" b="0" i="0" u="none" strike="noStrike" cap="none">
                <a:solidFill>
                  <a:srgbClr val="92D050"/>
                </a:solidFill>
                <a:latin typeface="Consolas"/>
                <a:ea typeface="Consolas"/>
                <a:cs typeface="Consolas"/>
                <a:sym typeface="Consolas"/>
              </a:rPr>
              <a:t> = </a:t>
            </a:r>
            <a:r>
              <a:rPr lang="it-IT" sz="1800" b="0" i="0" u="none" strike="noStrike" cap="none">
                <a:solidFill>
                  <a:schemeClr val="lt1"/>
                </a:solidFill>
                <a:latin typeface="Consolas"/>
                <a:ea typeface="Consolas"/>
                <a:cs typeface="Consolas"/>
                <a:sym typeface="Consolas"/>
              </a:rPr>
              <a:t>["Apple", "Orange", "Pear"]</a:t>
            </a:r>
            <a:r>
              <a:rPr lang="it-IT" sz="1800" b="0" i="0" u="none" strike="noStrike" cap="none">
                <a:solidFill>
                  <a:srgbClr val="92D050"/>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92D05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92D050"/>
                </a:solidFill>
                <a:latin typeface="Consolas"/>
                <a:ea typeface="Consolas"/>
                <a:cs typeface="Consolas"/>
                <a:sym typeface="Consolas"/>
              </a:rPr>
              <a:t> for (</a:t>
            </a:r>
            <a:r>
              <a:rPr lang="it-IT" sz="1800" b="0" i="0" u="none" strike="noStrike" cap="none">
                <a:solidFill>
                  <a:schemeClr val="lt1"/>
                </a:solidFill>
                <a:latin typeface="Consolas"/>
                <a:ea typeface="Consolas"/>
                <a:cs typeface="Consolas"/>
                <a:sym typeface="Consolas"/>
              </a:rPr>
              <a:t>let fruit of fruits</a:t>
            </a:r>
            <a:r>
              <a:rPr lang="it-IT" sz="1800" b="0" i="0" u="none" strike="noStrike" cap="none">
                <a:solidFill>
                  <a:srgbClr val="92D050"/>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92D050"/>
                </a:solidFill>
                <a:latin typeface="Consolas"/>
                <a:ea typeface="Consolas"/>
                <a:cs typeface="Consolas"/>
                <a:sym typeface="Consolas"/>
              </a:rPr>
              <a:t>   alert( </a:t>
            </a:r>
            <a:r>
              <a:rPr lang="it-IT" sz="1800" b="0" i="0" u="none" strike="noStrike" cap="none">
                <a:solidFill>
                  <a:schemeClr val="lt1"/>
                </a:solidFill>
                <a:latin typeface="Consolas"/>
                <a:ea typeface="Consolas"/>
                <a:cs typeface="Consolas"/>
                <a:sym typeface="Consolas"/>
              </a:rPr>
              <a:t>fruit </a:t>
            </a:r>
            <a:r>
              <a:rPr lang="it-IT" sz="1800" b="0" i="0" u="none" strike="noStrike" cap="none">
                <a:solidFill>
                  <a:srgbClr val="92D050"/>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92D050"/>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47"/>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62</a:t>
            </a:fld>
            <a:endParaRPr/>
          </a:p>
        </p:txBody>
      </p:sp>
      <p:sp>
        <p:nvSpPr>
          <p:cNvPr id="616" name="Google Shape;616;p47"/>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Scorrere gli elementi di un array</a:t>
            </a:r>
            <a:endParaRPr/>
          </a:p>
        </p:txBody>
      </p:sp>
      <p:sp>
        <p:nvSpPr>
          <p:cNvPr id="617" name="Google Shape;617;p47"/>
          <p:cNvSpPr txBox="1">
            <a:spLocks noGrp="1"/>
          </p:cNvSpPr>
          <p:nvPr>
            <p:ph type="body" idx="1"/>
          </p:nvPr>
        </p:nvSpPr>
        <p:spPr>
          <a:xfrm>
            <a:off x="311150" y="1658938"/>
            <a:ext cx="8521700" cy="4524375"/>
          </a:xfrm>
          <a:prstGeom prst="rect">
            <a:avLst/>
          </a:prstGeom>
          <a:noFill/>
          <a:ln>
            <a:noFill/>
          </a:ln>
        </p:spPr>
        <p:txBody>
          <a:bodyPr spcFirstLastPara="1" wrap="square" lIns="91425" tIns="45700" rIns="91425" bIns="45700" anchor="t" anchorCtr="0">
            <a:normAutofit/>
          </a:bodyPr>
          <a:lstStyle/>
          <a:p>
            <a:pPr marL="269875" lvl="0" indent="-269875" algn="l" rtl="0">
              <a:lnSpc>
                <a:spcPct val="100000"/>
              </a:lnSpc>
              <a:spcBef>
                <a:spcPts val="0"/>
              </a:spcBef>
              <a:spcAft>
                <a:spcPts val="0"/>
              </a:spcAft>
              <a:buSzPts val="2400"/>
              <a:buChar char="•"/>
            </a:pPr>
            <a:r>
              <a:rPr lang="it-IT"/>
              <a:t>Dato che gli array sono oggetti è anche possibile usare il loop </a:t>
            </a:r>
            <a:r>
              <a:rPr lang="it-IT">
                <a:solidFill>
                  <a:srgbClr val="0070C0"/>
                </a:solidFill>
                <a:latin typeface="Consolas"/>
                <a:ea typeface="Consolas"/>
                <a:cs typeface="Consolas"/>
                <a:sym typeface="Consolas"/>
              </a:rPr>
              <a:t>for...in</a:t>
            </a:r>
            <a:endParaRPr/>
          </a:p>
          <a:p>
            <a:pPr marL="541338" lvl="1" indent="-206375" algn="l" rtl="0">
              <a:lnSpc>
                <a:spcPct val="100000"/>
              </a:lnSpc>
              <a:spcBef>
                <a:spcPts val="600"/>
              </a:spcBef>
              <a:spcAft>
                <a:spcPts val="0"/>
              </a:spcAft>
              <a:buSzPts val="1500"/>
              <a:buChar char="o"/>
            </a:pPr>
            <a:r>
              <a:rPr lang="it-IT">
                <a:latin typeface="Arial"/>
                <a:ea typeface="Arial"/>
                <a:cs typeface="Arial"/>
                <a:sym typeface="Arial"/>
              </a:rPr>
              <a:t>Questa non è la scelta migliore perché itera tra tutte le proprietà, non solo quelle numeriche</a:t>
            </a:r>
            <a:endParaRPr/>
          </a:p>
          <a:p>
            <a:pPr marL="541338" lvl="1" indent="-206375" algn="l" rtl="0">
              <a:lnSpc>
                <a:spcPct val="100000"/>
              </a:lnSpc>
              <a:spcBef>
                <a:spcPts val="600"/>
              </a:spcBef>
              <a:spcAft>
                <a:spcPts val="0"/>
              </a:spcAft>
              <a:buSzPts val="1500"/>
              <a:buChar char="o"/>
            </a:pPr>
            <a:r>
              <a:rPr lang="it-IT">
                <a:latin typeface="Arial"/>
                <a:ea typeface="Arial"/>
                <a:cs typeface="Arial"/>
                <a:sym typeface="Arial"/>
              </a:rPr>
              <a:t>È ottimale per oggetti generici, ma risulta molto lento quando utilizzato con array</a:t>
            </a:r>
            <a:endParaRPr/>
          </a:p>
          <a:p>
            <a:pPr marL="269875" lvl="0" indent="-117475" algn="l" rtl="0">
              <a:lnSpc>
                <a:spcPct val="100000"/>
              </a:lnSpc>
              <a:spcBef>
                <a:spcPts val="600"/>
              </a:spcBef>
              <a:spcAft>
                <a:spcPts val="0"/>
              </a:spcAft>
              <a:buSzPts val="2400"/>
              <a:buNone/>
            </a:pPr>
            <a:endParaRPr/>
          </a:p>
        </p:txBody>
      </p:sp>
      <p:sp>
        <p:nvSpPr>
          <p:cNvPr id="618" name="Google Shape;618;p47"/>
          <p:cNvSpPr txBox="1"/>
          <p:nvPr/>
        </p:nvSpPr>
        <p:spPr>
          <a:xfrm>
            <a:off x="1271091" y="4360576"/>
            <a:ext cx="7036114" cy="1478669"/>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92D050"/>
                </a:solidFill>
                <a:latin typeface="Consolas"/>
                <a:ea typeface="Consolas"/>
                <a:cs typeface="Consolas"/>
                <a:sym typeface="Consolas"/>
              </a:rPr>
              <a:t> let </a:t>
            </a:r>
            <a:r>
              <a:rPr lang="it-IT" sz="1800" b="0" i="0" u="none" strike="noStrike" cap="none">
                <a:solidFill>
                  <a:schemeClr val="lt1"/>
                </a:solidFill>
                <a:latin typeface="Consolas"/>
                <a:ea typeface="Consolas"/>
                <a:cs typeface="Consolas"/>
                <a:sym typeface="Consolas"/>
              </a:rPr>
              <a:t>arr</a:t>
            </a:r>
            <a:r>
              <a:rPr lang="it-IT" sz="1800" b="0" i="0" u="none" strike="noStrike" cap="none">
                <a:solidFill>
                  <a:srgbClr val="92D050"/>
                </a:solidFill>
                <a:latin typeface="Consolas"/>
                <a:ea typeface="Consolas"/>
                <a:cs typeface="Consolas"/>
                <a:sym typeface="Consolas"/>
              </a:rPr>
              <a:t> = </a:t>
            </a:r>
            <a:r>
              <a:rPr lang="it-IT" sz="1800" b="0" i="0" u="none" strike="noStrike" cap="none">
                <a:solidFill>
                  <a:schemeClr val="lt1"/>
                </a:solidFill>
                <a:latin typeface="Consolas"/>
                <a:ea typeface="Consolas"/>
                <a:cs typeface="Consolas"/>
                <a:sym typeface="Consolas"/>
              </a:rPr>
              <a:t>["Apple", "Orange", "Pear"]</a:t>
            </a:r>
            <a:r>
              <a:rPr lang="it-IT" sz="1800" b="0" i="0" u="none" strike="noStrike" cap="none">
                <a:solidFill>
                  <a:srgbClr val="92D050"/>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92D05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92D050"/>
                </a:solidFill>
                <a:latin typeface="Consolas"/>
                <a:ea typeface="Consolas"/>
                <a:cs typeface="Consolas"/>
                <a:sym typeface="Consolas"/>
              </a:rPr>
              <a:t> for (</a:t>
            </a:r>
            <a:r>
              <a:rPr lang="it-IT" sz="1800" b="0" i="0" u="none" strike="noStrike" cap="none">
                <a:solidFill>
                  <a:schemeClr val="lt1"/>
                </a:solidFill>
                <a:latin typeface="Consolas"/>
                <a:ea typeface="Consolas"/>
                <a:cs typeface="Consolas"/>
                <a:sym typeface="Consolas"/>
              </a:rPr>
              <a:t>let key in arr</a:t>
            </a:r>
            <a:r>
              <a:rPr lang="it-IT" sz="1800" b="0" i="0" u="none" strike="noStrike" cap="none">
                <a:solidFill>
                  <a:srgbClr val="92D050"/>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92D050"/>
                </a:solidFill>
                <a:latin typeface="Consolas"/>
                <a:ea typeface="Consolas"/>
                <a:cs typeface="Consolas"/>
                <a:sym typeface="Consolas"/>
              </a:rPr>
              <a:t>   alert( </a:t>
            </a:r>
            <a:r>
              <a:rPr lang="it-IT" sz="1800" b="0" i="0" u="none" strike="noStrike" cap="none">
                <a:solidFill>
                  <a:schemeClr val="lt1"/>
                </a:solidFill>
                <a:latin typeface="Consolas"/>
                <a:ea typeface="Consolas"/>
                <a:cs typeface="Consolas"/>
                <a:sym typeface="Consolas"/>
              </a:rPr>
              <a:t>arr[key] </a:t>
            </a:r>
            <a:r>
              <a:rPr lang="it-IT" sz="1800" b="0" i="0" u="none" strike="noStrike" cap="none">
                <a:solidFill>
                  <a:srgbClr val="92D050"/>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92D050"/>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48"/>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63</a:t>
            </a:fld>
            <a:endParaRPr/>
          </a:p>
        </p:txBody>
      </p:sp>
      <p:sp>
        <p:nvSpPr>
          <p:cNvPr id="625" name="Google Shape;625;p48"/>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Matrici di array</a:t>
            </a:r>
            <a:endParaRPr/>
          </a:p>
        </p:txBody>
      </p:sp>
      <p:sp>
        <p:nvSpPr>
          <p:cNvPr id="626" name="Google Shape;626;p48"/>
          <p:cNvSpPr txBox="1">
            <a:spLocks noGrp="1"/>
          </p:cNvSpPr>
          <p:nvPr>
            <p:ph type="body" idx="1"/>
          </p:nvPr>
        </p:nvSpPr>
        <p:spPr>
          <a:xfrm>
            <a:off x="311150" y="1658938"/>
            <a:ext cx="8521700" cy="4524375"/>
          </a:xfrm>
          <a:prstGeom prst="rect">
            <a:avLst/>
          </a:prstGeom>
          <a:noFill/>
          <a:ln>
            <a:noFill/>
          </a:ln>
        </p:spPr>
        <p:txBody>
          <a:bodyPr spcFirstLastPara="1" wrap="square" lIns="91425" tIns="45700" rIns="91425" bIns="45700" anchor="t" anchorCtr="0">
            <a:normAutofit/>
          </a:bodyPr>
          <a:lstStyle/>
          <a:p>
            <a:pPr marL="269875" lvl="0" indent="-269875" algn="l" rtl="0">
              <a:lnSpc>
                <a:spcPct val="100000"/>
              </a:lnSpc>
              <a:spcBef>
                <a:spcPts val="0"/>
              </a:spcBef>
              <a:spcAft>
                <a:spcPts val="0"/>
              </a:spcAft>
              <a:buSzPts val="2400"/>
              <a:buChar char="•"/>
            </a:pPr>
            <a:r>
              <a:rPr lang="it-IT"/>
              <a:t>Gli array possono contenere degli altri array come elementi</a:t>
            </a:r>
            <a:endParaRPr/>
          </a:p>
          <a:p>
            <a:pPr marL="541338" lvl="1" indent="-206375" algn="l" rtl="0">
              <a:lnSpc>
                <a:spcPct val="100000"/>
              </a:lnSpc>
              <a:spcBef>
                <a:spcPts val="600"/>
              </a:spcBef>
              <a:spcAft>
                <a:spcPts val="0"/>
              </a:spcAft>
              <a:buSzPts val="1500"/>
              <a:buChar char="o"/>
            </a:pPr>
            <a:r>
              <a:rPr lang="it-IT"/>
              <a:t>Questi particolari array si definiscono </a:t>
            </a:r>
            <a:r>
              <a:rPr lang="it-IT">
                <a:solidFill>
                  <a:srgbClr val="0070C0"/>
                </a:solidFill>
              </a:rPr>
              <a:t>multidimensionali</a:t>
            </a:r>
            <a:r>
              <a:rPr lang="it-IT"/>
              <a:t> e possono essere utilizzati per memorizzare </a:t>
            </a:r>
            <a:r>
              <a:rPr lang="it-IT">
                <a:solidFill>
                  <a:srgbClr val="0070C0"/>
                </a:solidFill>
              </a:rPr>
              <a:t>matrici</a:t>
            </a:r>
            <a:endParaRPr/>
          </a:p>
        </p:txBody>
      </p:sp>
      <p:sp>
        <p:nvSpPr>
          <p:cNvPr id="627" name="Google Shape;627;p48"/>
          <p:cNvSpPr txBox="1"/>
          <p:nvPr/>
        </p:nvSpPr>
        <p:spPr>
          <a:xfrm>
            <a:off x="1132281" y="3429000"/>
            <a:ext cx="7036114" cy="2117017"/>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92D050"/>
                </a:solidFill>
                <a:latin typeface="Consolas"/>
                <a:ea typeface="Consolas"/>
                <a:cs typeface="Consolas"/>
                <a:sym typeface="Consolas"/>
              </a:rPr>
              <a:t> let </a:t>
            </a:r>
            <a:r>
              <a:rPr lang="it-IT" sz="1800" b="0" i="0" u="none" strike="noStrike" cap="none">
                <a:solidFill>
                  <a:schemeClr val="lt1"/>
                </a:solidFill>
                <a:latin typeface="Consolas"/>
                <a:ea typeface="Consolas"/>
                <a:cs typeface="Consolas"/>
                <a:sym typeface="Consolas"/>
              </a:rPr>
              <a:t>matrix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chemeClr val="lt1"/>
                </a:solidFill>
                <a:latin typeface="Consolas"/>
                <a:ea typeface="Consolas"/>
                <a:cs typeface="Consolas"/>
                <a:sym typeface="Consolas"/>
              </a:rPr>
              <a:t>   [1, 2, 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chemeClr val="lt1"/>
                </a:solidFill>
                <a:latin typeface="Consolas"/>
                <a:ea typeface="Consolas"/>
                <a:cs typeface="Consolas"/>
                <a:sym typeface="Consolas"/>
              </a:rPr>
              <a:t>   [4, 5, 6],</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chemeClr val="lt1"/>
                </a:solidFill>
                <a:latin typeface="Consolas"/>
                <a:ea typeface="Consolas"/>
                <a:cs typeface="Consolas"/>
                <a:sym typeface="Consolas"/>
              </a:rPr>
              <a:t>   [7, 8, 9]</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chemeClr val="lt1"/>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92D05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92D050"/>
                </a:solidFill>
                <a:latin typeface="Consolas"/>
                <a:ea typeface="Consolas"/>
                <a:cs typeface="Consolas"/>
                <a:sym typeface="Consolas"/>
              </a:rPr>
              <a:t> alert(</a:t>
            </a:r>
            <a:r>
              <a:rPr lang="it-IT" sz="1800" b="0" i="0" u="none" strike="noStrike" cap="none">
                <a:solidFill>
                  <a:schemeClr val="lt1"/>
                </a:solidFill>
                <a:latin typeface="Consolas"/>
                <a:ea typeface="Consolas"/>
                <a:cs typeface="Consolas"/>
                <a:sym typeface="Consolas"/>
              </a:rPr>
              <a:t>matrix[1][1]</a:t>
            </a:r>
            <a:r>
              <a:rPr lang="it-IT" sz="1800" b="0" i="0" u="none" strike="noStrike" cap="none">
                <a:solidFill>
                  <a:srgbClr val="92D050"/>
                </a:solidFill>
                <a:latin typeface="Consolas"/>
                <a:ea typeface="Consolas"/>
                <a:cs typeface="Consolas"/>
                <a:sym typeface="Consolas"/>
              </a:rPr>
              <a:t>); // 5</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49"/>
          <p:cNvSpPr txBox="1">
            <a:spLocks noGrp="1"/>
          </p:cNvSpPr>
          <p:nvPr>
            <p:ph type="ctrTitle"/>
          </p:nvPr>
        </p:nvSpPr>
        <p:spPr>
          <a:xfrm>
            <a:off x="868680" y="2527026"/>
            <a:ext cx="7406640" cy="1472184"/>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SzPts val="1400"/>
              <a:buNone/>
            </a:pPr>
            <a:r>
              <a:rPr lang="it-IT"/>
              <a:t>Funzioni annidate e chiusure</a:t>
            </a:r>
            <a:endParaRPr/>
          </a:p>
        </p:txBody>
      </p:sp>
      <p:sp>
        <p:nvSpPr>
          <p:cNvPr id="634" name="Google Shape;634;p49"/>
          <p:cNvSpPr txBox="1">
            <a:spLocks noGrp="1"/>
          </p:cNvSpPr>
          <p:nvPr>
            <p:ph type="subTitle" idx="1"/>
          </p:nvPr>
        </p:nvSpPr>
        <p:spPr>
          <a:xfrm>
            <a:off x="868680" y="4562856"/>
            <a:ext cx="7406640" cy="722376"/>
          </a:xfrm>
          <a:prstGeom prst="rect">
            <a:avLst/>
          </a:prstGeom>
          <a:noFill/>
          <a:ln>
            <a:noFill/>
          </a:ln>
        </p:spPr>
        <p:txBody>
          <a:bodyPr spcFirstLastPara="1" wrap="square" lIns="91425" tIns="0" rIns="91425" bIns="45700" anchor="t" anchorCtr="0">
            <a:normAutofit/>
          </a:bodyPr>
          <a:lstStyle/>
          <a:p>
            <a:pPr marL="27432" lvl="0" indent="0" algn="ctr" rtl="0">
              <a:lnSpc>
                <a:spcPct val="100000"/>
              </a:lnSpc>
              <a:spcBef>
                <a:spcPts val="0"/>
              </a:spcBef>
              <a:spcAft>
                <a:spcPts val="0"/>
              </a:spcAft>
              <a:buSzPts val="2600"/>
              <a:buNone/>
            </a:pP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50"/>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65</a:t>
            </a:fld>
            <a:endParaRPr/>
          </a:p>
        </p:txBody>
      </p:sp>
      <p:sp>
        <p:nvSpPr>
          <p:cNvPr id="641" name="Google Shape;641;p50"/>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Funzioni annidate</a:t>
            </a:r>
            <a:endParaRPr/>
          </a:p>
        </p:txBody>
      </p:sp>
      <p:sp>
        <p:nvSpPr>
          <p:cNvPr id="642" name="Google Shape;642;p50"/>
          <p:cNvSpPr txBox="1">
            <a:spLocks noGrp="1"/>
          </p:cNvSpPr>
          <p:nvPr>
            <p:ph type="body" idx="1"/>
          </p:nvPr>
        </p:nvSpPr>
        <p:spPr>
          <a:xfrm>
            <a:off x="311150" y="1658938"/>
            <a:ext cx="8521700" cy="4524375"/>
          </a:xfrm>
          <a:prstGeom prst="rect">
            <a:avLst/>
          </a:prstGeom>
          <a:noFill/>
          <a:ln>
            <a:noFill/>
          </a:ln>
        </p:spPr>
        <p:txBody>
          <a:bodyPr spcFirstLastPara="1" wrap="square" lIns="91425" tIns="45700" rIns="91425" bIns="45700" anchor="t" anchorCtr="0">
            <a:normAutofit/>
          </a:bodyPr>
          <a:lstStyle/>
          <a:p>
            <a:pPr marL="269875" lvl="0" indent="-269875" algn="l" rtl="0">
              <a:lnSpc>
                <a:spcPct val="100000"/>
              </a:lnSpc>
              <a:spcBef>
                <a:spcPts val="0"/>
              </a:spcBef>
              <a:spcAft>
                <a:spcPts val="0"/>
              </a:spcAft>
              <a:buSzPts val="2000"/>
              <a:buChar char="•"/>
            </a:pPr>
            <a:r>
              <a:rPr lang="it-IT" sz="2000"/>
              <a:t>Una funzione può essere definita all'interno di un'altra funzione</a:t>
            </a:r>
            <a:endParaRPr/>
          </a:p>
          <a:p>
            <a:pPr marL="541338" lvl="1" indent="-206375" algn="l" rtl="0">
              <a:lnSpc>
                <a:spcPct val="100000"/>
              </a:lnSpc>
              <a:spcBef>
                <a:spcPts val="600"/>
              </a:spcBef>
              <a:spcAft>
                <a:spcPts val="0"/>
              </a:spcAft>
              <a:buSzPts val="1500"/>
              <a:buChar char="o"/>
            </a:pPr>
            <a:r>
              <a:rPr lang="it-IT"/>
              <a:t>La funzione interna ha accesso alle proprie variabili locali ed anche a quelle visibili nel punto in cui è stata definita	</a:t>
            </a:r>
            <a:endParaRPr/>
          </a:p>
          <a:p>
            <a:pPr marL="541338" lvl="1" indent="-206375" algn="l" rtl="0">
              <a:lnSpc>
                <a:spcPct val="100000"/>
              </a:lnSpc>
              <a:spcBef>
                <a:spcPts val="600"/>
              </a:spcBef>
              <a:spcAft>
                <a:spcPts val="0"/>
              </a:spcAft>
              <a:buSzPts val="1500"/>
              <a:buChar char="o"/>
            </a:pPr>
            <a:r>
              <a:rPr lang="it-IT"/>
              <a:t>Una funzione annidata è visibile solo all'interno della funzione in cui è stata definita, a meno che non sia restituita dalla funzione a lei esterna, in tal caso diventa accessibile a chi dispone del valore di ritorno</a:t>
            </a:r>
            <a:endParaRPr/>
          </a:p>
          <a:p>
            <a:pPr marL="541338" lvl="1" indent="-111125" algn="l" rtl="0">
              <a:lnSpc>
                <a:spcPct val="100000"/>
              </a:lnSpc>
              <a:spcBef>
                <a:spcPts val="600"/>
              </a:spcBef>
              <a:spcAft>
                <a:spcPts val="0"/>
              </a:spcAft>
              <a:buSzPts val="1500"/>
              <a:buNone/>
            </a:pPr>
            <a:endParaRPr/>
          </a:p>
        </p:txBody>
      </p:sp>
      <p:sp>
        <p:nvSpPr>
          <p:cNvPr id="643" name="Google Shape;643;p50"/>
          <p:cNvSpPr txBox="1"/>
          <p:nvPr/>
        </p:nvSpPr>
        <p:spPr>
          <a:xfrm>
            <a:off x="1053950" y="3826575"/>
            <a:ext cx="7036200" cy="2016000"/>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chemeClr val="lt1"/>
                </a:solidFill>
                <a:highlight>
                  <a:srgbClr val="22282D"/>
                </a:highlight>
                <a:latin typeface="Consolas"/>
                <a:ea typeface="Consolas"/>
                <a:cs typeface="Consolas"/>
                <a:sym typeface="Consolas"/>
              </a:rPr>
              <a:t>function</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7BC65A"/>
                </a:solidFill>
                <a:highlight>
                  <a:srgbClr val="22282D"/>
                </a:highlight>
                <a:latin typeface="Consolas"/>
                <a:ea typeface="Consolas"/>
                <a:cs typeface="Consolas"/>
                <a:sym typeface="Consolas"/>
              </a:rPr>
              <a:t>f</a:t>
            </a:r>
            <a:r>
              <a:rPr lang="it-IT" sz="1600" b="0" i="0" u="none" strike="noStrike" cap="none">
                <a:solidFill>
                  <a:schemeClr val="lt1"/>
                </a:solidFill>
                <a:highlight>
                  <a:srgbClr val="22282D"/>
                </a:highlight>
                <a:latin typeface="Consolas"/>
                <a:ea typeface="Consolas"/>
                <a:cs typeface="Consolas"/>
                <a:sym typeface="Consolas"/>
              </a:rPr>
              <a:t>(</a:t>
            </a:r>
            <a:r>
              <a:rPr lang="it-IT" sz="1600" b="0" i="0" u="none" strike="noStrike" cap="none">
                <a:solidFill>
                  <a:srgbClr val="D19A66"/>
                </a:solidFill>
                <a:highlight>
                  <a:srgbClr val="22282D"/>
                </a:highlight>
                <a:latin typeface="Consolas"/>
                <a:ea typeface="Consolas"/>
                <a:cs typeface="Consolas"/>
                <a:sym typeface="Consolas"/>
              </a:rPr>
              <a:t>x</a:t>
            </a:r>
            <a:r>
              <a:rPr lang="it-IT" sz="1600" b="0" i="0" u="none" strike="noStrike" cap="none">
                <a:solidFill>
                  <a:schemeClr val="lt1"/>
                </a:solidFill>
                <a:highlight>
                  <a:srgbClr val="22282D"/>
                </a:highlight>
                <a:latin typeface="Consolas"/>
                <a:ea typeface="Consolas"/>
                <a:cs typeface="Consolas"/>
                <a:sym typeface="Consolas"/>
              </a:rPr>
              <a:t>: number): (</a:t>
            </a:r>
            <a:r>
              <a:rPr lang="it-IT" sz="1600" b="0" i="0" u="none" strike="noStrike" cap="none">
                <a:solidFill>
                  <a:srgbClr val="D19A66"/>
                </a:solidFill>
                <a:highlight>
                  <a:srgbClr val="22282D"/>
                </a:highlight>
                <a:latin typeface="Consolas"/>
                <a:ea typeface="Consolas"/>
                <a:cs typeface="Consolas"/>
                <a:sym typeface="Consolas"/>
              </a:rPr>
              <a:t>y</a:t>
            </a:r>
            <a:r>
              <a:rPr lang="it-IT" sz="1600" b="0" i="0" u="none" strike="noStrike" cap="none">
                <a:solidFill>
                  <a:schemeClr val="lt1"/>
                </a:solidFill>
                <a:highlight>
                  <a:srgbClr val="22282D"/>
                </a:highlight>
                <a:latin typeface="Consolas"/>
                <a:ea typeface="Consolas"/>
                <a:cs typeface="Consolas"/>
                <a:sym typeface="Consolas"/>
              </a:rPr>
              <a:t>: number) =&gt; number {</a:t>
            </a:r>
            <a:endParaRPr sz="1600" b="0" i="0" u="none" strike="noStrike" cap="none">
              <a:solidFill>
                <a:schemeClr val="lt1"/>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chemeClr val="lt1"/>
                </a:solidFill>
                <a:highlight>
                  <a:srgbClr val="22282D"/>
                </a:highlight>
                <a:latin typeface="Consolas"/>
                <a:ea typeface="Consolas"/>
                <a:cs typeface="Consolas"/>
                <a:sym typeface="Consolas"/>
              </a:rPr>
              <a:t> function </a:t>
            </a:r>
            <a:r>
              <a:rPr lang="it-IT" sz="1600" b="0" i="0" u="none" strike="noStrike" cap="none">
                <a:solidFill>
                  <a:srgbClr val="7BC65A"/>
                </a:solidFill>
                <a:highlight>
                  <a:srgbClr val="22282D"/>
                </a:highlight>
                <a:latin typeface="Consolas"/>
                <a:ea typeface="Consolas"/>
                <a:cs typeface="Consolas"/>
                <a:sym typeface="Consolas"/>
              </a:rPr>
              <a:t>g</a:t>
            </a:r>
            <a:r>
              <a:rPr lang="it-IT" sz="1600" b="0" i="0" u="none" strike="noStrike" cap="none">
                <a:solidFill>
                  <a:schemeClr val="lt1"/>
                </a:solidFill>
                <a:highlight>
                  <a:srgbClr val="22282D"/>
                </a:highlight>
                <a:latin typeface="Consolas"/>
                <a:ea typeface="Consolas"/>
                <a:cs typeface="Consolas"/>
                <a:sym typeface="Consolas"/>
              </a:rPr>
              <a:t>(</a:t>
            </a:r>
            <a:r>
              <a:rPr lang="it-IT" sz="1600" b="0" i="0" u="none" strike="noStrike" cap="none">
                <a:solidFill>
                  <a:srgbClr val="D19A66"/>
                </a:solidFill>
                <a:highlight>
                  <a:srgbClr val="22282D"/>
                </a:highlight>
                <a:latin typeface="Consolas"/>
                <a:ea typeface="Consolas"/>
                <a:cs typeface="Consolas"/>
                <a:sym typeface="Consolas"/>
              </a:rPr>
              <a:t>y</a:t>
            </a:r>
            <a:r>
              <a:rPr lang="it-IT" sz="1600" b="0" i="0" u="none" strike="noStrike" cap="none">
                <a:solidFill>
                  <a:schemeClr val="lt1"/>
                </a:solidFill>
                <a:highlight>
                  <a:srgbClr val="22282D"/>
                </a:highlight>
                <a:latin typeface="Consolas"/>
                <a:ea typeface="Consolas"/>
                <a:cs typeface="Consolas"/>
                <a:sym typeface="Consolas"/>
              </a:rPr>
              <a:t>: number): number {</a:t>
            </a:r>
            <a:endParaRPr sz="1600" b="0" i="0" u="none" strike="noStrike" cap="none">
              <a:solidFill>
                <a:schemeClr val="lt1"/>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chemeClr val="lt1"/>
                </a:solidFill>
                <a:highlight>
                  <a:srgbClr val="22282D"/>
                </a:highlight>
                <a:latin typeface="Consolas"/>
                <a:ea typeface="Consolas"/>
                <a:cs typeface="Consolas"/>
                <a:sym typeface="Consolas"/>
              </a:rPr>
              <a:t>return</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D19A66"/>
                </a:solidFill>
                <a:highlight>
                  <a:srgbClr val="22282D"/>
                </a:highlight>
                <a:latin typeface="Consolas"/>
                <a:ea typeface="Consolas"/>
                <a:cs typeface="Consolas"/>
                <a:sym typeface="Consolas"/>
              </a:rPr>
              <a:t>x </a:t>
            </a:r>
            <a:r>
              <a:rPr lang="it-IT" sz="1600" b="0" i="0" u="none" strike="noStrike" cap="none">
                <a:solidFill>
                  <a:schemeClr val="lt1"/>
                </a:solidFill>
                <a:highlight>
                  <a:srgbClr val="22282D"/>
                </a:highlight>
                <a:latin typeface="Consolas"/>
                <a:ea typeface="Consolas"/>
                <a:cs typeface="Consolas"/>
                <a:sym typeface="Consolas"/>
              </a:rPr>
              <a:t>+</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D19A66"/>
                </a:solidFill>
                <a:highlight>
                  <a:srgbClr val="22282D"/>
                </a:highlight>
                <a:latin typeface="Consolas"/>
                <a:ea typeface="Consolas"/>
                <a:cs typeface="Consolas"/>
                <a:sym typeface="Consolas"/>
              </a:rPr>
              <a:t>y</a:t>
            </a:r>
            <a:r>
              <a:rPr lang="it-IT" sz="1600" b="0" i="0" u="none" strike="noStrike" cap="none">
                <a:solidFill>
                  <a:srgbClr val="ABB2BF"/>
                </a:solidFill>
                <a:highlight>
                  <a:srgbClr val="22282D"/>
                </a:highlight>
                <a:latin typeface="Consolas"/>
                <a:ea typeface="Consolas"/>
                <a:cs typeface="Consolas"/>
                <a:sym typeface="Consolas"/>
              </a:rPr>
              <a:t>;</a:t>
            </a:r>
            <a:endParaRPr sz="1600" b="0" i="0" u="none" strike="noStrike" cap="none">
              <a:solidFill>
                <a:srgbClr val="ABB2BF"/>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chemeClr val="lt1"/>
                </a:solidFill>
                <a:highlight>
                  <a:srgbClr val="22282D"/>
                </a:highlight>
                <a:latin typeface="Consolas"/>
                <a:ea typeface="Consolas"/>
                <a:cs typeface="Consolas"/>
                <a:sym typeface="Consolas"/>
              </a:rPr>
              <a:t> }</a:t>
            </a:r>
            <a:endParaRPr sz="1600" b="0" i="0" u="none" strike="noStrike" cap="none">
              <a:solidFill>
                <a:schemeClr val="lt1"/>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chemeClr val="lt1"/>
                </a:solidFill>
                <a:highlight>
                  <a:srgbClr val="22282D"/>
                </a:highlight>
                <a:latin typeface="Consolas"/>
                <a:ea typeface="Consolas"/>
                <a:cs typeface="Consolas"/>
                <a:sym typeface="Consolas"/>
              </a:rPr>
              <a:t>   return</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7BC65A"/>
                </a:solidFill>
                <a:highlight>
                  <a:srgbClr val="22282D"/>
                </a:highlight>
                <a:latin typeface="Consolas"/>
                <a:ea typeface="Consolas"/>
                <a:cs typeface="Consolas"/>
                <a:sym typeface="Consolas"/>
              </a:rPr>
              <a:t>g</a:t>
            </a:r>
            <a:r>
              <a:rPr lang="it-IT" sz="1600" b="0" i="0" u="none" strike="noStrike" cap="none">
                <a:solidFill>
                  <a:schemeClr val="lt1"/>
                </a:solidFill>
                <a:highlight>
                  <a:srgbClr val="22282D"/>
                </a:highlight>
                <a:latin typeface="Consolas"/>
                <a:ea typeface="Consolas"/>
                <a:cs typeface="Consolas"/>
                <a:sym typeface="Consolas"/>
              </a:rPr>
              <a:t>;</a:t>
            </a:r>
            <a:endParaRPr sz="1600" b="0" i="0" u="none" strike="noStrike" cap="none">
              <a:solidFill>
                <a:schemeClr val="lt1"/>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chemeClr val="lt1"/>
                </a:solidFill>
                <a:highlight>
                  <a:srgbClr val="22282D"/>
                </a:highlight>
                <a:latin typeface="Consolas"/>
                <a:ea typeface="Consolas"/>
                <a:cs typeface="Consolas"/>
                <a:sym typeface="Consolas"/>
              </a:rPr>
              <a:t>}</a:t>
            </a:r>
            <a:endParaRPr sz="1600" b="0" i="0" u="none" strike="noStrike" cap="none">
              <a:solidFill>
                <a:schemeClr val="lt1"/>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chemeClr val="lt1"/>
                </a:solidFill>
                <a:highlight>
                  <a:srgbClr val="22282D"/>
                </a:highlight>
                <a:latin typeface="Consolas"/>
                <a:ea typeface="Consolas"/>
                <a:cs typeface="Consolas"/>
                <a:sym typeface="Consolas"/>
              </a:rPr>
              <a:t>let</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58B9EC"/>
                </a:solidFill>
                <a:highlight>
                  <a:srgbClr val="22282D"/>
                </a:highlight>
                <a:latin typeface="Consolas"/>
                <a:ea typeface="Consolas"/>
                <a:cs typeface="Consolas"/>
                <a:sym typeface="Consolas"/>
              </a:rPr>
              <a:t>a</a:t>
            </a:r>
            <a:r>
              <a:rPr lang="it-IT" sz="1600" b="0" i="0" u="none" strike="noStrike" cap="none">
                <a:solidFill>
                  <a:schemeClr val="lt1"/>
                </a:solidFill>
                <a:highlight>
                  <a:srgbClr val="22282D"/>
                </a:highlight>
                <a:latin typeface="Consolas"/>
                <a:ea typeface="Consolas"/>
                <a:cs typeface="Consolas"/>
                <a:sym typeface="Consolas"/>
              </a:rPr>
              <a:t>=</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7BC65A"/>
                </a:solidFill>
                <a:highlight>
                  <a:srgbClr val="22282D"/>
                </a:highlight>
                <a:latin typeface="Consolas"/>
                <a:ea typeface="Consolas"/>
                <a:cs typeface="Consolas"/>
                <a:sym typeface="Consolas"/>
              </a:rPr>
              <a:t>f</a:t>
            </a:r>
            <a:r>
              <a:rPr lang="it-IT" sz="1600" b="0" i="0" u="none" strike="noStrike" cap="none">
                <a:solidFill>
                  <a:schemeClr val="lt1"/>
                </a:solidFill>
                <a:highlight>
                  <a:srgbClr val="22282D"/>
                </a:highlight>
                <a:latin typeface="Consolas"/>
                <a:ea typeface="Consolas"/>
                <a:cs typeface="Consolas"/>
                <a:sym typeface="Consolas"/>
              </a:rPr>
              <a:t>(</a:t>
            </a:r>
            <a:r>
              <a:rPr lang="it-IT" sz="1600" b="0" i="0" u="none" strike="noStrike" cap="none">
                <a:solidFill>
                  <a:srgbClr val="B48AE3"/>
                </a:solidFill>
                <a:highlight>
                  <a:srgbClr val="22282D"/>
                </a:highlight>
                <a:latin typeface="Consolas"/>
                <a:ea typeface="Consolas"/>
                <a:cs typeface="Consolas"/>
                <a:sym typeface="Consolas"/>
              </a:rPr>
              <a:t>1</a:t>
            </a:r>
            <a:r>
              <a:rPr lang="it-IT" sz="1600" b="0" i="0" u="none" strike="noStrike" cap="none">
                <a:solidFill>
                  <a:schemeClr val="lt1"/>
                </a:solidFill>
                <a:highlight>
                  <a:srgbClr val="22282D"/>
                </a:highlight>
                <a:latin typeface="Consolas"/>
                <a:ea typeface="Consolas"/>
                <a:cs typeface="Consolas"/>
                <a:sym typeface="Consolas"/>
              </a:rPr>
              <a:t>);</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3DC9B0"/>
                </a:solidFill>
                <a:highlight>
                  <a:srgbClr val="22282D"/>
                </a:highlight>
                <a:latin typeface="Consolas"/>
                <a:ea typeface="Consolas"/>
                <a:cs typeface="Consolas"/>
                <a:sym typeface="Consolas"/>
              </a:rPr>
              <a:t>// function(y) {...}</a:t>
            </a:r>
            <a:endParaRPr sz="1600" b="0" i="0" u="none" strike="noStrike" cap="none">
              <a:solidFill>
                <a:srgbClr val="3DC9B0"/>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chemeClr val="lt1"/>
                </a:solidFill>
                <a:highlight>
                  <a:srgbClr val="22282D"/>
                </a:highlight>
                <a:latin typeface="Consolas"/>
                <a:ea typeface="Consolas"/>
                <a:cs typeface="Consolas"/>
                <a:sym typeface="Consolas"/>
              </a:rPr>
              <a:t>let</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58B9EC"/>
                </a:solidFill>
                <a:highlight>
                  <a:srgbClr val="22282D"/>
                </a:highlight>
                <a:latin typeface="Consolas"/>
                <a:ea typeface="Consolas"/>
                <a:cs typeface="Consolas"/>
                <a:sym typeface="Consolas"/>
              </a:rPr>
              <a:t>b</a:t>
            </a:r>
            <a:r>
              <a:rPr lang="it-IT" sz="1600" b="0" i="0" u="none" strike="noStrike" cap="none">
                <a:solidFill>
                  <a:schemeClr val="lt1"/>
                </a:solidFill>
                <a:highlight>
                  <a:srgbClr val="22282D"/>
                </a:highlight>
                <a:latin typeface="Consolas"/>
                <a:ea typeface="Consolas"/>
                <a:cs typeface="Consolas"/>
                <a:sym typeface="Consolas"/>
              </a:rPr>
              <a:t>=</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58B9EC"/>
                </a:solidFill>
                <a:highlight>
                  <a:srgbClr val="22282D"/>
                </a:highlight>
                <a:latin typeface="Consolas"/>
                <a:ea typeface="Consolas"/>
                <a:cs typeface="Consolas"/>
                <a:sym typeface="Consolas"/>
              </a:rPr>
              <a:t>a</a:t>
            </a:r>
            <a:r>
              <a:rPr lang="it-IT" sz="1600" b="0" i="0" u="none" strike="noStrike" cap="none">
                <a:solidFill>
                  <a:schemeClr val="lt1"/>
                </a:solidFill>
                <a:highlight>
                  <a:srgbClr val="22282D"/>
                </a:highlight>
                <a:latin typeface="Consolas"/>
                <a:ea typeface="Consolas"/>
                <a:cs typeface="Consolas"/>
                <a:sym typeface="Consolas"/>
              </a:rPr>
              <a:t>(</a:t>
            </a:r>
            <a:r>
              <a:rPr lang="it-IT" sz="1600" b="0" i="0" u="none" strike="noStrike" cap="none">
                <a:solidFill>
                  <a:srgbClr val="B48AE3"/>
                </a:solidFill>
                <a:highlight>
                  <a:srgbClr val="22282D"/>
                </a:highlight>
                <a:latin typeface="Consolas"/>
                <a:ea typeface="Consolas"/>
                <a:cs typeface="Consolas"/>
                <a:sym typeface="Consolas"/>
              </a:rPr>
              <a:t>4</a:t>
            </a:r>
            <a:r>
              <a:rPr lang="it-IT" sz="1600" b="0" i="0" u="none" strike="noStrike" cap="none">
                <a:solidFill>
                  <a:schemeClr val="lt1"/>
                </a:solidFill>
                <a:highlight>
                  <a:srgbClr val="22282D"/>
                </a:highlight>
                <a:latin typeface="Consolas"/>
                <a:ea typeface="Consolas"/>
                <a:cs typeface="Consolas"/>
                <a:sym typeface="Consolas"/>
              </a:rPr>
              <a:t>);</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3DC9B0"/>
                </a:solidFill>
                <a:highlight>
                  <a:srgbClr val="22282D"/>
                </a:highlight>
                <a:latin typeface="Consolas"/>
                <a:ea typeface="Consolas"/>
                <a:cs typeface="Consolas"/>
                <a:sym typeface="Consolas"/>
              </a:rPr>
              <a:t>// 5</a:t>
            </a:r>
            <a:endParaRPr sz="1600" b="0" i="0" u="none" strike="noStrike" cap="none">
              <a:solidFill>
                <a:srgbClr val="3DC9B0"/>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51"/>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66</a:t>
            </a:fld>
            <a:endParaRPr/>
          </a:p>
        </p:txBody>
      </p:sp>
      <p:sp>
        <p:nvSpPr>
          <p:cNvPr id="650" name="Google Shape;650;p51"/>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Chiusure</a:t>
            </a:r>
            <a:endParaRPr/>
          </a:p>
        </p:txBody>
      </p:sp>
      <p:sp>
        <p:nvSpPr>
          <p:cNvPr id="651" name="Google Shape;651;p51"/>
          <p:cNvSpPr txBox="1">
            <a:spLocks noGrp="1"/>
          </p:cNvSpPr>
          <p:nvPr>
            <p:ph type="body" idx="1"/>
          </p:nvPr>
        </p:nvSpPr>
        <p:spPr>
          <a:xfrm>
            <a:off x="311150" y="1658938"/>
            <a:ext cx="8521700" cy="4524375"/>
          </a:xfrm>
          <a:prstGeom prst="rect">
            <a:avLst/>
          </a:prstGeom>
          <a:noFill/>
          <a:ln>
            <a:noFill/>
          </a:ln>
        </p:spPr>
        <p:txBody>
          <a:bodyPr spcFirstLastPara="1" wrap="square" lIns="91425" tIns="45700" rIns="91425" bIns="45700" anchor="t" anchorCtr="0">
            <a:normAutofit/>
          </a:bodyPr>
          <a:lstStyle/>
          <a:p>
            <a:pPr marL="269875" lvl="0" indent="-269875" algn="l" rtl="0">
              <a:lnSpc>
                <a:spcPct val="100000"/>
              </a:lnSpc>
              <a:spcBef>
                <a:spcPts val="0"/>
              </a:spcBef>
              <a:spcAft>
                <a:spcPts val="0"/>
              </a:spcAft>
              <a:buSzPts val="2400"/>
              <a:buChar char="•"/>
            </a:pPr>
            <a:r>
              <a:rPr lang="it-IT"/>
              <a:t>In TypeScript/Javascript una funzione può far riferimento</a:t>
            </a:r>
            <a:endParaRPr/>
          </a:p>
          <a:p>
            <a:pPr marL="541338" lvl="1" indent="-206375" algn="l" rtl="0">
              <a:lnSpc>
                <a:spcPct val="100000"/>
              </a:lnSpc>
              <a:spcBef>
                <a:spcPts val="600"/>
              </a:spcBef>
              <a:spcAft>
                <a:spcPts val="0"/>
              </a:spcAft>
              <a:buSzPts val="1500"/>
              <a:buChar char="o"/>
            </a:pPr>
            <a:r>
              <a:rPr lang="it-IT"/>
              <a:t>A tutte le proprie variabili locali (quelle cioè definite all'interno della propria coppia di parentesi graffe)</a:t>
            </a:r>
            <a:endParaRPr/>
          </a:p>
          <a:p>
            <a:pPr marL="541338" lvl="1" indent="-206375" algn="l" rtl="0">
              <a:lnSpc>
                <a:spcPct val="100000"/>
              </a:lnSpc>
              <a:spcBef>
                <a:spcPts val="600"/>
              </a:spcBef>
              <a:spcAft>
                <a:spcPts val="0"/>
              </a:spcAft>
              <a:buSzPts val="1500"/>
              <a:buChar char="o"/>
            </a:pPr>
            <a:r>
              <a:rPr lang="it-IT"/>
              <a:t>Alle variabili definite nel contesto in cui la funzione è stata definita</a:t>
            </a:r>
            <a:endParaRPr/>
          </a:p>
          <a:p>
            <a:pPr marL="269875" lvl="0" indent="-269875" algn="l" rtl="0">
              <a:lnSpc>
                <a:spcPct val="100000"/>
              </a:lnSpc>
              <a:spcBef>
                <a:spcPts val="600"/>
              </a:spcBef>
              <a:spcAft>
                <a:spcPts val="0"/>
              </a:spcAft>
              <a:buSzPts val="2400"/>
              <a:buChar char="•"/>
            </a:pPr>
            <a:r>
              <a:rPr lang="it-IT"/>
              <a:t>Se una funzione è definita a livello globale, il contesto esterno è costituito dalle variabili globali precedentemente definite</a:t>
            </a:r>
            <a:endParaRPr/>
          </a:p>
          <a:p>
            <a:pPr marL="541338" lvl="1" indent="-206375" algn="l" rtl="0">
              <a:lnSpc>
                <a:spcPct val="100000"/>
              </a:lnSpc>
              <a:spcBef>
                <a:spcPts val="600"/>
              </a:spcBef>
              <a:spcAft>
                <a:spcPts val="0"/>
              </a:spcAft>
              <a:buSzPts val="1500"/>
              <a:buChar char="o"/>
            </a:pPr>
            <a:r>
              <a:rPr lang="it-IT"/>
              <a:t>Se invece è definita all'interno di un'altra funzione, oltre alle variabili globali può anche accedere alle variabili locali della funzione in cui è definita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52"/>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67</a:t>
            </a:fld>
            <a:endParaRPr/>
          </a:p>
        </p:txBody>
      </p:sp>
      <p:sp>
        <p:nvSpPr>
          <p:cNvPr id="658" name="Google Shape;658;p52"/>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Ambiente lessicale</a:t>
            </a:r>
            <a:endParaRPr/>
          </a:p>
        </p:txBody>
      </p:sp>
      <p:sp>
        <p:nvSpPr>
          <p:cNvPr id="659" name="Google Shape;659;p52"/>
          <p:cNvSpPr txBox="1">
            <a:spLocks noGrp="1"/>
          </p:cNvSpPr>
          <p:nvPr>
            <p:ph type="body" idx="1"/>
          </p:nvPr>
        </p:nvSpPr>
        <p:spPr>
          <a:xfrm>
            <a:off x="311150" y="1658938"/>
            <a:ext cx="8521700" cy="4524375"/>
          </a:xfrm>
          <a:prstGeom prst="rect">
            <a:avLst/>
          </a:prstGeom>
          <a:noFill/>
          <a:ln>
            <a:noFill/>
          </a:ln>
        </p:spPr>
        <p:txBody>
          <a:bodyPr spcFirstLastPara="1" wrap="square" lIns="91425" tIns="45700" rIns="91425" bIns="45700" anchor="t" anchorCtr="0">
            <a:normAutofit/>
          </a:bodyPr>
          <a:lstStyle/>
          <a:p>
            <a:pPr marL="269875" lvl="0" indent="-269875" algn="l" rtl="0">
              <a:lnSpc>
                <a:spcPct val="100000"/>
              </a:lnSpc>
              <a:spcBef>
                <a:spcPts val="0"/>
              </a:spcBef>
              <a:spcAft>
                <a:spcPts val="0"/>
              </a:spcAft>
              <a:buSzPts val="2400"/>
              <a:buChar char="•"/>
            </a:pPr>
            <a:r>
              <a:rPr lang="it-IT"/>
              <a:t>L'</a:t>
            </a:r>
            <a:r>
              <a:rPr lang="it-IT">
                <a:solidFill>
                  <a:srgbClr val="0070C0"/>
                </a:solidFill>
              </a:rPr>
              <a:t>ambiente lessicale</a:t>
            </a:r>
            <a:r>
              <a:rPr lang="it-IT"/>
              <a:t> è un oggetto composto da due parti</a:t>
            </a:r>
            <a:endParaRPr/>
          </a:p>
          <a:p>
            <a:pPr marL="541338" lvl="1" indent="-206375" algn="l" rtl="0">
              <a:lnSpc>
                <a:spcPct val="100000"/>
              </a:lnSpc>
              <a:spcBef>
                <a:spcPts val="600"/>
              </a:spcBef>
              <a:spcAft>
                <a:spcPts val="0"/>
              </a:spcAft>
              <a:buSzPts val="1500"/>
              <a:buChar char="o"/>
            </a:pPr>
            <a:r>
              <a:rPr lang="it-IT"/>
              <a:t>Un oggetto che comprende tutte le variabili definite localmente e quelle di sua proprietà (come i parametri) → viene ri-creato per ogni invocazione della funzione, invocazioni differenti avranno valori differenti</a:t>
            </a:r>
            <a:endParaRPr/>
          </a:p>
          <a:p>
            <a:pPr marL="541338" lvl="1" indent="-206375" algn="l" rtl="0">
              <a:lnSpc>
                <a:spcPct val="100000"/>
              </a:lnSpc>
              <a:spcBef>
                <a:spcPts val="600"/>
              </a:spcBef>
              <a:spcAft>
                <a:spcPts val="0"/>
              </a:spcAft>
              <a:buSzPts val="1500"/>
              <a:buChar char="o"/>
            </a:pPr>
            <a:r>
              <a:rPr lang="it-IT"/>
              <a:t>Un </a:t>
            </a:r>
            <a:r>
              <a:rPr lang="it-IT">
                <a:solidFill>
                  <a:srgbClr val="0070C0"/>
                </a:solidFill>
              </a:rPr>
              <a:t>riferimento all'ambiente lessicale esterno</a:t>
            </a:r>
            <a:r>
              <a:rPr lang="it-IT"/>
              <a:t>, solitamente quello al di fuori delle parentesi graffe congelato all'atto della creazione della funzione, diventa parte integrante della funzione stessa (anche il contesto di esecuzione globale include un riferimento al genitore, ma punta semplicemente a null)</a:t>
            </a:r>
            <a:endParaRPr/>
          </a:p>
          <a:p>
            <a:pPr marL="541338" lvl="1" indent="-111125" algn="l" rtl="0">
              <a:lnSpc>
                <a:spcPct val="100000"/>
              </a:lnSpc>
              <a:spcBef>
                <a:spcPts val="600"/>
              </a:spcBef>
              <a:spcAft>
                <a:spcPts val="0"/>
              </a:spcAft>
              <a:buSzPts val="1500"/>
              <a:buNone/>
            </a:pP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53"/>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68</a:t>
            </a:fld>
            <a:endParaRPr/>
          </a:p>
        </p:txBody>
      </p:sp>
      <p:sp>
        <p:nvSpPr>
          <p:cNvPr id="666" name="Google Shape;666;p53"/>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Contesto di esecuzione</a:t>
            </a:r>
            <a:endParaRPr/>
          </a:p>
        </p:txBody>
      </p:sp>
      <p:sp>
        <p:nvSpPr>
          <p:cNvPr id="667" name="Google Shape;667;p53"/>
          <p:cNvSpPr txBox="1">
            <a:spLocks noGrp="1"/>
          </p:cNvSpPr>
          <p:nvPr>
            <p:ph type="body" idx="1"/>
          </p:nvPr>
        </p:nvSpPr>
        <p:spPr>
          <a:xfrm>
            <a:off x="311150" y="1658938"/>
            <a:ext cx="8521700" cy="4524375"/>
          </a:xfrm>
          <a:prstGeom prst="rect">
            <a:avLst/>
          </a:prstGeom>
          <a:noFill/>
          <a:ln>
            <a:noFill/>
          </a:ln>
        </p:spPr>
        <p:txBody>
          <a:bodyPr spcFirstLastPara="1" wrap="square" lIns="91425" tIns="45700" rIns="91425" bIns="45700" anchor="t" anchorCtr="0">
            <a:normAutofit/>
          </a:bodyPr>
          <a:lstStyle/>
          <a:p>
            <a:pPr marL="269875" lvl="0" indent="-269875" algn="l" rtl="0">
              <a:lnSpc>
                <a:spcPct val="100000"/>
              </a:lnSpc>
              <a:spcBef>
                <a:spcPts val="0"/>
              </a:spcBef>
              <a:spcAft>
                <a:spcPts val="0"/>
              </a:spcAft>
              <a:buSzPts val="2200"/>
              <a:buChar char="•"/>
            </a:pPr>
            <a:r>
              <a:rPr lang="it-IT" sz="2200"/>
              <a:t>Quando una funzione viene invocata, all'interno dello stack viene attivato un nuovo contesto di esecuzione</a:t>
            </a:r>
            <a:endParaRPr/>
          </a:p>
          <a:p>
            <a:pPr marL="541338" lvl="1" indent="-206375" algn="l" rtl="0">
              <a:lnSpc>
                <a:spcPct val="100000"/>
              </a:lnSpc>
              <a:spcBef>
                <a:spcPts val="600"/>
              </a:spcBef>
              <a:spcAft>
                <a:spcPts val="0"/>
              </a:spcAft>
              <a:buSzPts val="1500"/>
              <a:buChar char="o"/>
            </a:pPr>
            <a:r>
              <a:rPr lang="it-IT"/>
              <a:t>Ha il compito di tenere traccia delle variabili definite all'interno della funzione e dei relativi valori</a:t>
            </a:r>
            <a:endParaRPr/>
          </a:p>
          <a:p>
            <a:pPr marL="541338" lvl="1" indent="-130175" algn="l" rtl="0">
              <a:lnSpc>
                <a:spcPct val="100000"/>
              </a:lnSpc>
              <a:spcBef>
                <a:spcPts val="600"/>
              </a:spcBef>
              <a:spcAft>
                <a:spcPts val="0"/>
              </a:spcAft>
              <a:buSzPts val="1200"/>
              <a:buNone/>
            </a:pPr>
            <a:endParaRPr sz="1600"/>
          </a:p>
          <a:p>
            <a:pPr marL="269875" lvl="0" indent="-142875" algn="l" rtl="0">
              <a:lnSpc>
                <a:spcPct val="100000"/>
              </a:lnSpc>
              <a:spcBef>
                <a:spcPts val="600"/>
              </a:spcBef>
              <a:spcAft>
                <a:spcPts val="0"/>
              </a:spcAft>
              <a:buSzPts val="2000"/>
              <a:buNone/>
            </a:pPr>
            <a:endParaRPr sz="2000"/>
          </a:p>
        </p:txBody>
      </p:sp>
      <p:sp>
        <p:nvSpPr>
          <p:cNvPr id="668" name="Google Shape;668;p53"/>
          <p:cNvSpPr txBox="1"/>
          <p:nvPr/>
        </p:nvSpPr>
        <p:spPr>
          <a:xfrm>
            <a:off x="665152" y="3814192"/>
            <a:ext cx="4122410" cy="1873413"/>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chemeClr val="lt1"/>
                </a:solidFill>
                <a:highlight>
                  <a:srgbClr val="22282D"/>
                </a:highlight>
                <a:latin typeface="Consolas"/>
                <a:ea typeface="Consolas"/>
                <a:cs typeface="Consolas"/>
                <a:sym typeface="Consolas"/>
              </a:rPr>
              <a:t>let</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58B9EC"/>
                </a:solidFill>
                <a:highlight>
                  <a:srgbClr val="22282D"/>
                </a:highlight>
                <a:latin typeface="Consolas"/>
                <a:ea typeface="Consolas"/>
                <a:cs typeface="Consolas"/>
                <a:sym typeface="Consolas"/>
              </a:rPr>
              <a:t>a</a:t>
            </a:r>
            <a:r>
              <a:rPr lang="it-IT" sz="1600" b="0" i="0" u="none" strike="noStrike" cap="none">
                <a:solidFill>
                  <a:schemeClr val="lt1"/>
                </a:solidFill>
                <a:highlight>
                  <a:srgbClr val="22282D"/>
                </a:highlight>
                <a:latin typeface="Consolas"/>
                <a:ea typeface="Consolas"/>
                <a:cs typeface="Consolas"/>
                <a:sym typeface="Consolas"/>
              </a:rPr>
              <a:t>: number =</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B48AE3"/>
                </a:solidFill>
                <a:highlight>
                  <a:srgbClr val="22282D"/>
                </a:highlight>
                <a:latin typeface="Consolas"/>
                <a:ea typeface="Consolas"/>
                <a:cs typeface="Consolas"/>
                <a:sym typeface="Consolas"/>
              </a:rPr>
              <a:t>1</a:t>
            </a:r>
            <a:r>
              <a:rPr lang="it-IT" sz="1600" b="0" i="0" u="none" strike="noStrike" cap="none">
                <a:solidFill>
                  <a:schemeClr val="lt1"/>
                </a:solidFill>
                <a:highlight>
                  <a:srgbClr val="22282D"/>
                </a:highlight>
                <a:latin typeface="Consolas"/>
                <a:ea typeface="Consolas"/>
                <a:cs typeface="Consolas"/>
                <a:sym typeface="Consolas"/>
              </a:rPr>
              <a:t>;</a:t>
            </a:r>
            <a:endParaRPr sz="1600" b="0" i="0" u="none" strike="noStrike" cap="none">
              <a:solidFill>
                <a:schemeClr val="lt1"/>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ABB2BF"/>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chemeClr val="lt1"/>
                </a:solidFill>
                <a:highlight>
                  <a:srgbClr val="22282D"/>
                </a:highlight>
                <a:latin typeface="Consolas"/>
                <a:ea typeface="Consolas"/>
                <a:cs typeface="Consolas"/>
                <a:sym typeface="Consolas"/>
              </a:rPr>
              <a:t>function</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7BC65A"/>
                </a:solidFill>
                <a:highlight>
                  <a:srgbClr val="22282D"/>
                </a:highlight>
                <a:latin typeface="Consolas"/>
                <a:ea typeface="Consolas"/>
                <a:cs typeface="Consolas"/>
                <a:sym typeface="Consolas"/>
              </a:rPr>
              <a:t>square</a:t>
            </a:r>
            <a:r>
              <a:rPr lang="it-IT" sz="1600" b="0" i="0" u="none" strike="noStrike" cap="none">
                <a:solidFill>
                  <a:schemeClr val="lt1"/>
                </a:solidFill>
                <a:highlight>
                  <a:srgbClr val="22282D"/>
                </a:highlight>
                <a:latin typeface="Consolas"/>
                <a:ea typeface="Consolas"/>
                <a:cs typeface="Consolas"/>
                <a:sym typeface="Consolas"/>
              </a:rPr>
              <a:t>(</a:t>
            </a:r>
            <a:r>
              <a:rPr lang="it-IT" sz="1600" b="0" i="0" u="none" strike="noStrike" cap="none">
                <a:solidFill>
                  <a:srgbClr val="D19A66"/>
                </a:solidFill>
                <a:highlight>
                  <a:srgbClr val="22282D"/>
                </a:highlight>
                <a:latin typeface="Consolas"/>
                <a:ea typeface="Consolas"/>
                <a:cs typeface="Consolas"/>
                <a:sym typeface="Consolas"/>
              </a:rPr>
              <a:t>a</a:t>
            </a:r>
            <a:r>
              <a:rPr lang="it-IT" sz="1600" b="0" i="0" u="none" strike="noStrike" cap="none">
                <a:solidFill>
                  <a:schemeClr val="lt1"/>
                </a:solidFill>
                <a:highlight>
                  <a:srgbClr val="22282D"/>
                </a:highlight>
                <a:latin typeface="Consolas"/>
                <a:ea typeface="Consolas"/>
                <a:cs typeface="Consolas"/>
                <a:sym typeface="Consolas"/>
              </a:rPr>
              <a:t>: number): number{</a:t>
            </a:r>
            <a:endParaRPr sz="1600" b="0" i="0" u="none" strike="noStrike" cap="none">
              <a:solidFill>
                <a:schemeClr val="lt1"/>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chemeClr val="lt1"/>
                </a:solidFill>
                <a:highlight>
                  <a:srgbClr val="22282D"/>
                </a:highlight>
                <a:latin typeface="Consolas"/>
                <a:ea typeface="Consolas"/>
                <a:cs typeface="Consolas"/>
                <a:sym typeface="Consolas"/>
              </a:rPr>
              <a:t>return</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D19A66"/>
                </a:solidFill>
                <a:highlight>
                  <a:srgbClr val="22282D"/>
                </a:highlight>
                <a:latin typeface="Consolas"/>
                <a:ea typeface="Consolas"/>
                <a:cs typeface="Consolas"/>
                <a:sym typeface="Consolas"/>
              </a:rPr>
              <a:t>a</a:t>
            </a:r>
            <a:r>
              <a:rPr lang="it-IT" sz="1600" b="0" i="0" u="none" strike="noStrike" cap="none">
                <a:solidFill>
                  <a:schemeClr val="lt1"/>
                </a:solidFill>
                <a:highlight>
                  <a:srgbClr val="22282D"/>
                </a:highlight>
                <a:latin typeface="Consolas"/>
                <a:ea typeface="Consolas"/>
                <a:cs typeface="Consolas"/>
                <a:sym typeface="Consolas"/>
              </a:rPr>
              <a:t>*</a:t>
            </a:r>
            <a:r>
              <a:rPr lang="it-IT" sz="1600" b="0" i="0" u="none" strike="noStrike" cap="none">
                <a:solidFill>
                  <a:srgbClr val="D19A66"/>
                </a:solidFill>
                <a:highlight>
                  <a:srgbClr val="22282D"/>
                </a:highlight>
                <a:latin typeface="Consolas"/>
                <a:ea typeface="Consolas"/>
                <a:cs typeface="Consolas"/>
                <a:sym typeface="Consolas"/>
              </a:rPr>
              <a:t>a</a:t>
            </a:r>
            <a:r>
              <a:rPr lang="it-IT" sz="1600" b="0" i="0" u="none" strike="noStrike" cap="none">
                <a:solidFill>
                  <a:schemeClr val="lt1"/>
                </a:solidFill>
                <a:highlight>
                  <a:srgbClr val="22282D"/>
                </a:highlight>
                <a:latin typeface="Consolas"/>
                <a:ea typeface="Consolas"/>
                <a:cs typeface="Consolas"/>
                <a:sym typeface="Consolas"/>
              </a:rPr>
              <a:t>;</a:t>
            </a:r>
            <a:endParaRPr sz="1600" b="0" i="0" u="none" strike="noStrike" cap="none">
              <a:solidFill>
                <a:schemeClr val="lt1"/>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chemeClr val="lt1"/>
                </a:solidFill>
                <a:highlight>
                  <a:srgbClr val="22282D"/>
                </a:highlight>
                <a:latin typeface="Consolas"/>
                <a:ea typeface="Consolas"/>
                <a:cs typeface="Consolas"/>
                <a:sym typeface="Consolas"/>
              </a:rPr>
              <a:t>}</a:t>
            </a:r>
            <a:endParaRPr sz="1600" b="0" i="0" u="none" strike="noStrike" cap="none">
              <a:solidFill>
                <a:schemeClr val="lt1"/>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ABB2BF"/>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chemeClr val="lt1"/>
                </a:solidFill>
                <a:highlight>
                  <a:srgbClr val="22282D"/>
                </a:highlight>
                <a:latin typeface="Consolas"/>
                <a:ea typeface="Consolas"/>
                <a:cs typeface="Consolas"/>
                <a:sym typeface="Consolas"/>
              </a:rPr>
              <a:t>let</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58B9EC"/>
                </a:solidFill>
                <a:highlight>
                  <a:srgbClr val="22282D"/>
                </a:highlight>
                <a:latin typeface="Consolas"/>
                <a:ea typeface="Consolas"/>
                <a:cs typeface="Consolas"/>
                <a:sym typeface="Consolas"/>
              </a:rPr>
              <a:t>v</a:t>
            </a:r>
            <a:r>
              <a:rPr lang="it-IT" sz="1600" b="0" i="0" u="none" strike="noStrike" cap="none">
                <a:solidFill>
                  <a:schemeClr val="lt1"/>
                </a:solidFill>
                <a:highlight>
                  <a:srgbClr val="22282D"/>
                </a:highlight>
                <a:latin typeface="Consolas"/>
                <a:ea typeface="Consolas"/>
                <a:cs typeface="Consolas"/>
                <a:sym typeface="Consolas"/>
              </a:rPr>
              <a:t>: number =</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7BC65A"/>
                </a:solidFill>
                <a:highlight>
                  <a:srgbClr val="22282D"/>
                </a:highlight>
                <a:latin typeface="Consolas"/>
                <a:ea typeface="Consolas"/>
                <a:cs typeface="Consolas"/>
                <a:sym typeface="Consolas"/>
              </a:rPr>
              <a:t>square</a:t>
            </a:r>
            <a:r>
              <a:rPr lang="it-IT" sz="1600" b="0" i="0" u="none" strike="noStrike" cap="none">
                <a:solidFill>
                  <a:schemeClr val="lt1"/>
                </a:solidFill>
                <a:highlight>
                  <a:srgbClr val="22282D"/>
                </a:highlight>
                <a:latin typeface="Consolas"/>
                <a:ea typeface="Consolas"/>
                <a:cs typeface="Consolas"/>
                <a:sym typeface="Consolas"/>
              </a:rPr>
              <a:t>(</a:t>
            </a:r>
            <a:r>
              <a:rPr lang="it-IT" sz="1600" b="0" i="0" u="none" strike="noStrike" cap="none">
                <a:solidFill>
                  <a:srgbClr val="B48AE3"/>
                </a:solidFill>
                <a:highlight>
                  <a:srgbClr val="22282D"/>
                </a:highlight>
                <a:latin typeface="Consolas"/>
                <a:ea typeface="Consolas"/>
                <a:cs typeface="Consolas"/>
                <a:sym typeface="Consolas"/>
              </a:rPr>
              <a:t>5</a:t>
            </a:r>
            <a:r>
              <a:rPr lang="it-IT" sz="1600" b="0" i="0" u="none" strike="noStrike" cap="none">
                <a:solidFill>
                  <a:schemeClr val="lt1"/>
                </a:solidFill>
                <a:highlight>
                  <a:srgbClr val="22282D"/>
                </a:highlight>
                <a:latin typeface="Consolas"/>
                <a:ea typeface="Consolas"/>
                <a:cs typeface="Consolas"/>
                <a:sym typeface="Consolas"/>
              </a:rPr>
              <a:t>);</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3DC9B0"/>
                </a:solidFill>
                <a:highlight>
                  <a:srgbClr val="22282D"/>
                </a:highlight>
                <a:latin typeface="Consolas"/>
                <a:ea typeface="Consolas"/>
                <a:cs typeface="Consolas"/>
                <a:sym typeface="Consolas"/>
              </a:rPr>
              <a:t>// 25</a:t>
            </a:r>
            <a:endParaRPr sz="1600" b="0" i="0" u="none" strike="noStrike" cap="none">
              <a:solidFill>
                <a:srgbClr val="3DC9B0"/>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92D050"/>
              </a:solidFill>
              <a:latin typeface="Consolas"/>
              <a:ea typeface="Consolas"/>
              <a:cs typeface="Consolas"/>
              <a:sym typeface="Consolas"/>
            </a:endParaRPr>
          </a:p>
        </p:txBody>
      </p:sp>
      <p:graphicFrame>
        <p:nvGraphicFramePr>
          <p:cNvPr id="669" name="Google Shape;669;p53"/>
          <p:cNvGraphicFramePr/>
          <p:nvPr/>
        </p:nvGraphicFramePr>
        <p:xfrm>
          <a:off x="5322965" y="3421624"/>
          <a:ext cx="3000000" cy="3000000"/>
        </p:xfrm>
        <a:graphic>
          <a:graphicData uri="http://schemas.openxmlformats.org/drawingml/2006/table">
            <a:tbl>
              <a:tblPr firstCol="1">
                <a:noFill/>
                <a:tableStyleId>{9349C811-3E6E-43A5-98A8-AD25F23E0DE2}</a:tableStyleId>
              </a:tblPr>
              <a:tblGrid>
                <a:gridCol w="971575">
                  <a:extLst>
                    <a:ext uri="{9D8B030D-6E8A-4147-A177-3AD203B41FA5}">
                      <a16:colId xmlns:a16="http://schemas.microsoft.com/office/drawing/2014/main" val="20000"/>
                    </a:ext>
                  </a:extLst>
                </a:gridCol>
                <a:gridCol w="971575">
                  <a:extLst>
                    <a:ext uri="{9D8B030D-6E8A-4147-A177-3AD203B41FA5}">
                      <a16:colId xmlns:a16="http://schemas.microsoft.com/office/drawing/2014/main" val="20001"/>
                    </a:ext>
                  </a:extLst>
                </a:gridCol>
              </a:tblGrid>
              <a:tr h="370850">
                <a:tc>
                  <a:txBody>
                    <a:bodyPr/>
                    <a:lstStyle/>
                    <a:p>
                      <a:pPr marL="0" marR="0" lvl="0" indent="0" algn="ctr" rtl="0">
                        <a:lnSpc>
                          <a:spcPct val="100000"/>
                        </a:lnSpc>
                        <a:spcBef>
                          <a:spcPts val="0"/>
                        </a:spcBef>
                        <a:spcAft>
                          <a:spcPts val="0"/>
                        </a:spcAft>
                        <a:buClr>
                          <a:srgbClr val="000000"/>
                        </a:buClr>
                        <a:buSzPts val="1400"/>
                        <a:buFont typeface="Arial"/>
                        <a:buNone/>
                      </a:pPr>
                      <a:r>
                        <a:rPr lang="it-IT" sz="1400" u="none" strike="noStrike" cap="none"/>
                        <a:t>a</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it-IT" sz="1400" u="none" strike="noStrike" cap="none"/>
                        <a:t>1</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SzPts val="1400"/>
                        <a:buFont typeface="Arial"/>
                        <a:buNone/>
                      </a:pPr>
                      <a:r>
                        <a:rPr lang="it-IT" sz="1400" u="none" strike="noStrike" cap="none"/>
                        <a:t>square</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it-IT" sz="1400" u="none" strike="noStrike" cap="none"/>
                        <a:t>{…}</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SzPts val="1400"/>
                        <a:buFont typeface="Arial"/>
                        <a:buNone/>
                      </a:pPr>
                      <a:r>
                        <a:rPr lang="it-IT" sz="1400" u="none" strike="noStrike" cap="none"/>
                        <a:t>v</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2"/>
                  </a:ext>
                </a:extLst>
              </a:tr>
            </a:tbl>
          </a:graphicData>
        </a:graphic>
      </p:graphicFrame>
      <p:graphicFrame>
        <p:nvGraphicFramePr>
          <p:cNvPr id="670" name="Google Shape;670;p53"/>
          <p:cNvGraphicFramePr/>
          <p:nvPr/>
        </p:nvGraphicFramePr>
        <p:xfrm>
          <a:off x="5512890" y="5268413"/>
          <a:ext cx="3000000" cy="3000000"/>
        </p:xfrm>
        <a:graphic>
          <a:graphicData uri="http://schemas.openxmlformats.org/drawingml/2006/table">
            <a:tbl>
              <a:tblPr firstCol="1">
                <a:noFill/>
                <a:tableStyleId>{9349C811-3E6E-43A5-98A8-AD25F23E0DE2}</a:tableStyleId>
              </a:tblPr>
              <a:tblGrid>
                <a:gridCol w="971575">
                  <a:extLst>
                    <a:ext uri="{9D8B030D-6E8A-4147-A177-3AD203B41FA5}">
                      <a16:colId xmlns:a16="http://schemas.microsoft.com/office/drawing/2014/main" val="20000"/>
                    </a:ext>
                  </a:extLst>
                </a:gridCol>
                <a:gridCol w="971575">
                  <a:extLst>
                    <a:ext uri="{9D8B030D-6E8A-4147-A177-3AD203B41FA5}">
                      <a16:colId xmlns:a16="http://schemas.microsoft.com/office/drawing/2014/main" val="20001"/>
                    </a:ext>
                  </a:extLst>
                </a:gridCol>
              </a:tblGrid>
              <a:tr h="370850">
                <a:tc>
                  <a:txBody>
                    <a:bodyPr/>
                    <a:lstStyle/>
                    <a:p>
                      <a:pPr marL="0" marR="0" lvl="0" indent="0" algn="ctr" rtl="0">
                        <a:lnSpc>
                          <a:spcPct val="100000"/>
                        </a:lnSpc>
                        <a:spcBef>
                          <a:spcPts val="0"/>
                        </a:spcBef>
                        <a:spcAft>
                          <a:spcPts val="0"/>
                        </a:spcAft>
                        <a:buClr>
                          <a:srgbClr val="000000"/>
                        </a:buClr>
                        <a:buSzPts val="1400"/>
                        <a:buFont typeface="Arial"/>
                        <a:buNone/>
                      </a:pPr>
                      <a:r>
                        <a:rPr lang="it-IT" sz="1400" u="none" strike="noStrike" cap="none"/>
                        <a:t>a</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it-IT" sz="1400" u="none" strike="noStrike" cap="none"/>
                        <a:t>5</a:t>
                      </a:r>
                      <a:endParaRPr sz="1400" u="none" strike="noStrike" cap="none"/>
                    </a:p>
                  </a:txBody>
                  <a:tcPr marL="91450" marR="91450" marT="45725" marB="45725"/>
                </a:tc>
                <a:extLst>
                  <a:ext uri="{0D108BD9-81ED-4DB2-BD59-A6C34878D82A}">
                    <a16:rowId xmlns:a16="http://schemas.microsoft.com/office/drawing/2014/main" val="10000"/>
                  </a:ext>
                </a:extLst>
              </a:tr>
            </a:tbl>
          </a:graphicData>
        </a:graphic>
      </p:graphicFrame>
      <p:sp>
        <p:nvSpPr>
          <p:cNvPr id="671" name="Google Shape;671;p53"/>
          <p:cNvSpPr/>
          <p:nvPr/>
        </p:nvSpPr>
        <p:spPr>
          <a:xfrm>
            <a:off x="5322965" y="3191885"/>
            <a:ext cx="1943132" cy="312287"/>
          </a:xfrm>
          <a:prstGeom prst="rect">
            <a:avLst/>
          </a:prstGeom>
          <a:gradFill>
            <a:gsLst>
              <a:gs pos="0">
                <a:srgbClr val="9FD2FF"/>
              </a:gs>
              <a:gs pos="35000">
                <a:srgbClr val="BADFFF"/>
              </a:gs>
              <a:gs pos="100000">
                <a:srgbClr val="E2F0FF"/>
              </a:gs>
            </a:gsLst>
            <a:lin ang="16200000" scaled="0"/>
          </a:gradFill>
          <a:ln>
            <a:noFill/>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chemeClr val="dk1"/>
              </a:buClr>
              <a:buSzPts val="1800"/>
              <a:buFont typeface="Consolas"/>
              <a:buNone/>
            </a:pPr>
            <a:r>
              <a:rPr lang="it-IT" sz="1800" b="0" i="0" u="none" strike="noStrike" cap="none">
                <a:solidFill>
                  <a:schemeClr val="dk1"/>
                </a:solidFill>
                <a:latin typeface="Consolas"/>
                <a:ea typeface="Consolas"/>
                <a:cs typeface="Consolas"/>
                <a:sym typeface="Consolas"/>
              </a:rPr>
              <a:t>global scope</a:t>
            </a:r>
            <a:endParaRPr sz="1400" b="0" i="0" u="none" strike="noStrike" cap="none">
              <a:solidFill>
                <a:srgbClr val="000000"/>
              </a:solidFill>
              <a:latin typeface="Arial"/>
              <a:ea typeface="Arial"/>
              <a:cs typeface="Arial"/>
              <a:sym typeface="Arial"/>
            </a:endParaRPr>
          </a:p>
        </p:txBody>
      </p:sp>
      <p:sp>
        <p:nvSpPr>
          <p:cNvPr id="672" name="Google Shape;672;p53"/>
          <p:cNvSpPr/>
          <p:nvPr/>
        </p:nvSpPr>
        <p:spPr>
          <a:xfrm>
            <a:off x="5512890" y="4967933"/>
            <a:ext cx="1943132" cy="312287"/>
          </a:xfrm>
          <a:prstGeom prst="rect">
            <a:avLst/>
          </a:prstGeom>
          <a:gradFill>
            <a:gsLst>
              <a:gs pos="0">
                <a:srgbClr val="9FD2FF"/>
              </a:gs>
              <a:gs pos="35000">
                <a:srgbClr val="BADFFF"/>
              </a:gs>
              <a:gs pos="100000">
                <a:srgbClr val="E2F0FF"/>
              </a:gs>
            </a:gsLst>
            <a:lin ang="16200000" scaled="0"/>
          </a:gradFill>
          <a:ln>
            <a:noFill/>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chemeClr val="dk1"/>
              </a:buClr>
              <a:buSzPts val="1800"/>
              <a:buFont typeface="Consolas"/>
              <a:buNone/>
            </a:pPr>
            <a:r>
              <a:rPr lang="it-IT" sz="1800" b="0" i="0" u="none" strike="noStrike" cap="none">
                <a:solidFill>
                  <a:schemeClr val="dk1"/>
                </a:solidFill>
                <a:latin typeface="Consolas"/>
                <a:ea typeface="Consolas"/>
                <a:cs typeface="Consolas"/>
                <a:sym typeface="Consolas"/>
              </a:rPr>
              <a:t>square scope</a:t>
            </a:r>
            <a:endParaRPr sz="1400" b="0" i="0" u="none" strike="noStrike" cap="none">
              <a:solidFill>
                <a:srgbClr val="000000"/>
              </a:solidFill>
              <a:latin typeface="Arial"/>
              <a:ea typeface="Arial"/>
              <a:cs typeface="Arial"/>
              <a:sym typeface="Arial"/>
            </a:endParaRPr>
          </a:p>
        </p:txBody>
      </p:sp>
      <p:sp>
        <p:nvSpPr>
          <p:cNvPr id="673" name="Google Shape;673;p53"/>
          <p:cNvSpPr/>
          <p:nvPr/>
        </p:nvSpPr>
        <p:spPr>
          <a:xfrm>
            <a:off x="7456023" y="4801451"/>
            <a:ext cx="1376828" cy="13234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it-IT" sz="1600" b="0" i="0" u="none" strike="noStrike" cap="none">
                <a:solidFill>
                  <a:srgbClr val="000000"/>
                </a:solidFill>
                <a:latin typeface="Calibri"/>
                <a:ea typeface="Calibri"/>
                <a:cs typeface="Calibri"/>
                <a:sym typeface="Calibri"/>
              </a:rPr>
              <a:t>Il parametro 'a' maschera la variabile globale con lo stesso nome</a:t>
            </a:r>
            <a:endParaRPr sz="1400" b="0" i="0" u="none" strike="noStrike" cap="none">
              <a:solidFill>
                <a:srgbClr val="000000"/>
              </a:solidFill>
              <a:latin typeface="Arial"/>
              <a:ea typeface="Arial"/>
              <a:cs typeface="Arial"/>
              <a:sym typeface="Arial"/>
            </a:endParaRPr>
          </a:p>
        </p:txBody>
      </p:sp>
      <p:cxnSp>
        <p:nvCxnSpPr>
          <p:cNvPr id="674" name="Google Shape;674;p53"/>
          <p:cNvCxnSpPr>
            <a:stCxn id="672" idx="1"/>
            <a:endCxn id="671" idx="1"/>
          </p:cNvCxnSpPr>
          <p:nvPr/>
        </p:nvCxnSpPr>
        <p:spPr>
          <a:xfrm rot="10800000">
            <a:off x="5322990" y="3348077"/>
            <a:ext cx="189900" cy="1776000"/>
          </a:xfrm>
          <a:prstGeom prst="curvedConnector3">
            <a:avLst>
              <a:gd name="adj1" fmla="val 220391"/>
            </a:avLst>
          </a:prstGeom>
          <a:noFill/>
          <a:ln w="9525" cap="flat" cmpd="sng">
            <a:solidFill>
              <a:srgbClr val="4561AA"/>
            </a:solidFill>
            <a:prstDash val="solid"/>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55"/>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69</a:t>
            </a:fld>
            <a:endParaRPr/>
          </a:p>
        </p:txBody>
      </p:sp>
      <p:sp>
        <p:nvSpPr>
          <p:cNvPr id="681" name="Google Shape;681;p55"/>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Chiusure</a:t>
            </a:r>
            <a:endParaRPr/>
          </a:p>
        </p:txBody>
      </p:sp>
      <p:sp>
        <p:nvSpPr>
          <p:cNvPr id="682" name="Google Shape;682;p55"/>
          <p:cNvSpPr txBox="1">
            <a:spLocks noGrp="1"/>
          </p:cNvSpPr>
          <p:nvPr>
            <p:ph type="body" idx="1"/>
          </p:nvPr>
        </p:nvSpPr>
        <p:spPr>
          <a:xfrm>
            <a:off x="311150" y="1658938"/>
            <a:ext cx="8521700" cy="4524375"/>
          </a:xfrm>
          <a:prstGeom prst="rect">
            <a:avLst/>
          </a:prstGeom>
          <a:noFill/>
          <a:ln>
            <a:noFill/>
          </a:ln>
        </p:spPr>
        <p:txBody>
          <a:bodyPr spcFirstLastPara="1" wrap="square" lIns="91425" tIns="45700" rIns="91425" bIns="45700" anchor="t" anchorCtr="0">
            <a:normAutofit/>
          </a:bodyPr>
          <a:lstStyle/>
          <a:p>
            <a:pPr marL="269875" lvl="0" indent="-269875" algn="l" rtl="0">
              <a:lnSpc>
                <a:spcPct val="100000"/>
              </a:lnSpc>
              <a:spcBef>
                <a:spcPts val="0"/>
              </a:spcBef>
              <a:spcAft>
                <a:spcPts val="0"/>
              </a:spcAft>
              <a:buSzPts val="2400"/>
              <a:buChar char="•"/>
            </a:pPr>
            <a:r>
              <a:rPr lang="it-IT"/>
              <a:t>Chiamiamo variabili </a:t>
            </a:r>
            <a:r>
              <a:rPr lang="it-IT">
                <a:solidFill>
                  <a:srgbClr val="0070C0"/>
                </a:solidFill>
              </a:rPr>
              <a:t>libere</a:t>
            </a:r>
            <a:r>
              <a:rPr lang="it-IT"/>
              <a:t> quelle variabili usate all'interno di una funzione, ma definite al di fuori di essa</a:t>
            </a:r>
            <a:endParaRPr/>
          </a:p>
          <a:p>
            <a:pPr marL="541338" lvl="1" indent="-206375" algn="l" rtl="0">
              <a:lnSpc>
                <a:spcPct val="100000"/>
              </a:lnSpc>
              <a:spcBef>
                <a:spcPts val="600"/>
              </a:spcBef>
              <a:spcAft>
                <a:spcPts val="0"/>
              </a:spcAft>
              <a:buSzPts val="1500"/>
              <a:buChar char="o"/>
            </a:pPr>
            <a:r>
              <a:rPr lang="it-IT"/>
              <a:t>Per essere accessibili, tali variabili devono apparire in uno dei contesti lessicali in cui la funzione è contenuta</a:t>
            </a:r>
            <a:endParaRPr/>
          </a:p>
          <a:p>
            <a:pPr marL="269875" lvl="0" indent="-269875" algn="l" rtl="0">
              <a:lnSpc>
                <a:spcPct val="100000"/>
              </a:lnSpc>
              <a:spcBef>
                <a:spcPts val="600"/>
              </a:spcBef>
              <a:spcAft>
                <a:spcPts val="0"/>
              </a:spcAft>
              <a:buSzPts val="2400"/>
              <a:buChar char="•"/>
            </a:pPr>
            <a:r>
              <a:rPr lang="it-IT"/>
              <a:t>La coppia formata dal codice della funzione e dal contesto di risoluzione delle sue variabili libere è detta </a:t>
            </a:r>
            <a:r>
              <a:rPr lang="it-IT">
                <a:solidFill>
                  <a:srgbClr val="0070C0"/>
                </a:solidFill>
              </a:rPr>
              <a:t>chiusura</a:t>
            </a:r>
            <a:endParaRPr/>
          </a:p>
          <a:p>
            <a:pPr marL="541338" lvl="1" indent="-206375" algn="l" rtl="0">
              <a:lnSpc>
                <a:spcPct val="100000"/>
              </a:lnSpc>
              <a:spcBef>
                <a:spcPts val="600"/>
              </a:spcBef>
              <a:spcAft>
                <a:spcPts val="0"/>
              </a:spcAft>
              <a:buSzPts val="1500"/>
              <a:buChar char="o"/>
            </a:pPr>
            <a:r>
              <a:rPr lang="it-IT"/>
              <a:t>Perché racchiude tali variabili, prolungandone di fatto il ciclo di vita </a:t>
            </a:r>
            <a:endParaRPr/>
          </a:p>
          <a:p>
            <a:pPr marL="541338" lvl="1" indent="-206375" algn="l" rtl="0">
              <a:lnSpc>
                <a:spcPct val="100000"/>
              </a:lnSpc>
              <a:spcBef>
                <a:spcPts val="600"/>
              </a:spcBef>
              <a:spcAft>
                <a:spcPts val="0"/>
              </a:spcAft>
              <a:buSzPts val="1500"/>
              <a:buChar char="o"/>
            </a:pPr>
            <a:r>
              <a:rPr lang="it-IT"/>
              <a:t>Le variabili libere della chiusura restano accessibili fino a che la funzione è accessibile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g169ee1fa7e4_0_226"/>
          <p:cNvSpPr txBox="1">
            <a:spLocks noGrp="1"/>
          </p:cNvSpPr>
          <p:nvPr>
            <p:ph type="sldNum" idx="12"/>
          </p:nvPr>
        </p:nvSpPr>
        <p:spPr>
          <a:xfrm>
            <a:off x="8472458" y="6358007"/>
            <a:ext cx="548700" cy="5250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7</a:t>
            </a:fld>
            <a:endParaRPr/>
          </a:p>
        </p:txBody>
      </p:sp>
      <p:sp>
        <p:nvSpPr>
          <p:cNvPr id="89" name="Google Shape;89;g169ee1fa7e4_0_226"/>
          <p:cNvSpPr txBox="1">
            <a:spLocks noGrp="1"/>
          </p:cNvSpPr>
          <p:nvPr>
            <p:ph type="title"/>
          </p:nvPr>
        </p:nvSpPr>
        <p:spPr>
          <a:xfrm>
            <a:off x="311700" y="186184"/>
            <a:ext cx="8520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Interfacce</a:t>
            </a:r>
            <a:endParaRPr/>
          </a:p>
        </p:txBody>
      </p:sp>
      <p:sp>
        <p:nvSpPr>
          <p:cNvPr id="90" name="Google Shape;90;g169ee1fa7e4_0_226"/>
          <p:cNvSpPr txBox="1">
            <a:spLocks noGrp="1"/>
          </p:cNvSpPr>
          <p:nvPr>
            <p:ph type="body" idx="1"/>
          </p:nvPr>
        </p:nvSpPr>
        <p:spPr>
          <a:xfrm>
            <a:off x="311150" y="1658938"/>
            <a:ext cx="8521800" cy="4524300"/>
          </a:xfrm>
          <a:prstGeom prst="rect">
            <a:avLst/>
          </a:prstGeom>
          <a:noFill/>
          <a:ln>
            <a:noFill/>
          </a:ln>
        </p:spPr>
        <p:txBody>
          <a:bodyPr spcFirstLastPara="1" wrap="square" lIns="91425" tIns="45700" rIns="91425" bIns="45700" anchor="t" anchorCtr="0">
            <a:normAutofit/>
          </a:bodyPr>
          <a:lstStyle/>
          <a:p>
            <a:pPr marL="269875" lvl="0" indent="-244475" algn="l" rtl="0">
              <a:lnSpc>
                <a:spcPct val="100000"/>
              </a:lnSpc>
              <a:spcBef>
                <a:spcPts val="0"/>
              </a:spcBef>
              <a:spcAft>
                <a:spcPts val="0"/>
              </a:spcAft>
              <a:buSzPts val="2000"/>
              <a:buChar char="•"/>
            </a:pPr>
            <a:r>
              <a:rPr lang="it-IT" sz="2000"/>
              <a:t>Si possono definire proprietà di un oggetto di sola lettura, non modificabili individualmente, facendole precedere dalla parola-chiave </a:t>
            </a:r>
            <a:r>
              <a:rPr lang="it-IT" sz="2000">
                <a:solidFill>
                  <a:schemeClr val="accent2"/>
                </a:solidFill>
                <a:latin typeface="Consolas"/>
                <a:ea typeface="Consolas"/>
                <a:cs typeface="Consolas"/>
                <a:sym typeface="Consolas"/>
              </a:rPr>
              <a:t>readonly</a:t>
            </a:r>
            <a:endParaRPr sz="2000">
              <a:solidFill>
                <a:schemeClr val="accent2"/>
              </a:solidFill>
              <a:latin typeface="Consolas"/>
              <a:ea typeface="Consolas"/>
              <a:cs typeface="Consolas"/>
              <a:sym typeface="Consolas"/>
            </a:endParaRPr>
          </a:p>
          <a:p>
            <a:pPr marL="541337" lvl="1" indent="-225425" algn="l" rtl="0">
              <a:lnSpc>
                <a:spcPct val="100000"/>
              </a:lnSpc>
              <a:spcBef>
                <a:spcPts val="0"/>
              </a:spcBef>
              <a:spcAft>
                <a:spcPts val="0"/>
              </a:spcAft>
              <a:buSzPts val="1800"/>
              <a:buChar char="o"/>
            </a:pPr>
            <a:r>
              <a:rPr lang="it-IT" sz="1800">
                <a:solidFill>
                  <a:schemeClr val="dk1"/>
                </a:solidFill>
              </a:rPr>
              <a:t>la differenza tra readonly e const  che la prima si applica alle proprietà degli oggetti, la seconda a variabili indipendenti</a:t>
            </a:r>
            <a:endParaRPr/>
          </a:p>
        </p:txBody>
      </p:sp>
      <p:sp>
        <p:nvSpPr>
          <p:cNvPr id="91" name="Google Shape;91;g169ee1fa7e4_0_226"/>
          <p:cNvSpPr txBox="1"/>
          <p:nvPr/>
        </p:nvSpPr>
        <p:spPr>
          <a:xfrm>
            <a:off x="637650" y="3004525"/>
            <a:ext cx="7834800" cy="3047700"/>
          </a:xfrm>
          <a:prstGeom prst="rect">
            <a:avLst/>
          </a:prstGeom>
          <a:solidFill>
            <a:srgbClr val="262626"/>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chemeClr val="lt1"/>
                </a:solidFill>
                <a:highlight>
                  <a:srgbClr val="22282D"/>
                </a:highlight>
                <a:latin typeface="Consolas"/>
                <a:ea typeface="Consolas"/>
                <a:cs typeface="Consolas"/>
                <a:sym typeface="Consolas"/>
              </a:rPr>
              <a:t>interface</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E5C07B"/>
                </a:solidFill>
                <a:highlight>
                  <a:srgbClr val="22282D"/>
                </a:highlight>
                <a:latin typeface="Consolas"/>
                <a:ea typeface="Consolas"/>
                <a:cs typeface="Consolas"/>
                <a:sym typeface="Consolas"/>
              </a:rPr>
              <a:t>Insegnamento </a:t>
            </a:r>
            <a:r>
              <a:rPr lang="it-IT" sz="1600" b="0" i="0" u="none" strike="noStrike" cap="none">
                <a:solidFill>
                  <a:schemeClr val="lt1"/>
                </a:solidFill>
                <a:highlight>
                  <a:srgbClr val="22282D"/>
                </a:highlight>
                <a:latin typeface="Consolas"/>
                <a:ea typeface="Consolas"/>
                <a:cs typeface="Consolas"/>
                <a:sym typeface="Consolas"/>
              </a:rPr>
              <a:t>{ </a:t>
            </a:r>
            <a:endParaRPr sz="1600" b="0" i="0" u="none" strike="noStrike" cap="none">
              <a:solidFill>
                <a:schemeClr val="lt1"/>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chemeClr val="lt1"/>
                </a:solidFill>
                <a:highlight>
                  <a:srgbClr val="22282D"/>
                </a:highlight>
                <a:latin typeface="Consolas"/>
                <a:ea typeface="Consolas"/>
                <a:cs typeface="Consolas"/>
                <a:sym typeface="Consolas"/>
              </a:rPr>
              <a:t>  readonly</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E06C75"/>
                </a:solidFill>
                <a:highlight>
                  <a:srgbClr val="22282D"/>
                </a:highlight>
                <a:latin typeface="Consolas"/>
                <a:ea typeface="Consolas"/>
                <a:cs typeface="Consolas"/>
                <a:sym typeface="Consolas"/>
              </a:rPr>
              <a:t>nome</a:t>
            </a:r>
            <a:r>
              <a:rPr lang="it-IT" sz="1600" b="0" i="0" u="none" strike="noStrike" cap="none">
                <a:solidFill>
                  <a:schemeClr val="lt1"/>
                </a:solidFill>
                <a:highlight>
                  <a:srgbClr val="22282D"/>
                </a:highlight>
                <a:latin typeface="Consolas"/>
                <a:ea typeface="Consolas"/>
                <a:cs typeface="Consolas"/>
                <a:sym typeface="Consolas"/>
              </a:rPr>
              <a:t>: string , </a:t>
            </a:r>
            <a:endParaRPr sz="1600" b="0" i="0" u="none" strike="noStrike" cap="none">
              <a:solidFill>
                <a:schemeClr val="lt1"/>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rgbClr val="E06C75"/>
                </a:solidFill>
                <a:highlight>
                  <a:srgbClr val="22282D"/>
                </a:highlight>
                <a:latin typeface="Consolas"/>
                <a:ea typeface="Consolas"/>
                <a:cs typeface="Consolas"/>
                <a:sym typeface="Consolas"/>
              </a:rPr>
              <a:t>  iscritti</a:t>
            </a:r>
            <a:r>
              <a:rPr lang="it-IT" sz="1600" b="0" i="0" u="none" strike="noStrike" cap="none">
                <a:solidFill>
                  <a:schemeClr val="lt1"/>
                </a:solidFill>
                <a:highlight>
                  <a:srgbClr val="22282D"/>
                </a:highlight>
                <a:latin typeface="Consolas"/>
                <a:ea typeface="Consolas"/>
                <a:cs typeface="Consolas"/>
                <a:sym typeface="Consolas"/>
              </a:rPr>
              <a:t>: number </a:t>
            </a:r>
            <a:endParaRPr sz="1600" b="0" i="0" u="none" strike="noStrike" cap="none">
              <a:solidFill>
                <a:schemeClr val="lt1"/>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chemeClr val="lt1"/>
                </a:solidFill>
                <a:highlight>
                  <a:srgbClr val="22282D"/>
                </a:highlight>
                <a:latin typeface="Consolas"/>
                <a:ea typeface="Consolas"/>
                <a:cs typeface="Consolas"/>
                <a:sym typeface="Consolas"/>
              </a:rPr>
              <a:t>}</a:t>
            </a:r>
            <a:endParaRPr sz="1600" b="0" i="0" u="none" strike="noStrike" cap="none">
              <a:solidFill>
                <a:schemeClr val="lt1"/>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ABB2BF"/>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chemeClr val="lt1"/>
                </a:solidFill>
                <a:highlight>
                  <a:srgbClr val="22282D"/>
                </a:highlight>
                <a:latin typeface="Consolas"/>
                <a:ea typeface="Consolas"/>
                <a:cs typeface="Consolas"/>
                <a:sym typeface="Consolas"/>
              </a:rPr>
              <a:t>let</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58B9EC"/>
                </a:solidFill>
                <a:highlight>
                  <a:srgbClr val="22282D"/>
                </a:highlight>
                <a:latin typeface="Consolas"/>
                <a:ea typeface="Consolas"/>
                <a:cs typeface="Consolas"/>
                <a:sym typeface="Consolas"/>
              </a:rPr>
              <a:t>corso</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E5C07B"/>
                </a:solidFill>
                <a:highlight>
                  <a:srgbClr val="22282D"/>
                </a:highlight>
                <a:latin typeface="Consolas"/>
                <a:ea typeface="Consolas"/>
                <a:cs typeface="Consolas"/>
                <a:sym typeface="Consolas"/>
              </a:rPr>
              <a:t>Insegnamento </a:t>
            </a:r>
            <a:r>
              <a:rPr lang="it-IT" sz="1600" b="0" i="0" u="none" strike="noStrike" cap="none">
                <a:solidFill>
                  <a:schemeClr val="lt1"/>
                </a:solidFill>
                <a:highlight>
                  <a:srgbClr val="22282D"/>
                </a:highlight>
                <a:latin typeface="Consolas"/>
                <a:ea typeface="Consolas"/>
                <a:cs typeface="Consolas"/>
                <a:sym typeface="Consolas"/>
              </a:rPr>
              <a:t>= { </a:t>
            </a:r>
            <a:endParaRPr sz="1600" b="0" i="0" u="none" strike="noStrike" cap="none">
              <a:solidFill>
                <a:schemeClr val="lt1"/>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rgbClr val="E06C75"/>
                </a:solidFill>
                <a:highlight>
                  <a:srgbClr val="22282D"/>
                </a:highlight>
                <a:latin typeface="Consolas"/>
                <a:ea typeface="Consolas"/>
                <a:cs typeface="Consolas"/>
                <a:sym typeface="Consolas"/>
              </a:rPr>
              <a:t>  nome</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D6B579"/>
                </a:solidFill>
                <a:highlight>
                  <a:srgbClr val="22282D"/>
                </a:highlight>
                <a:latin typeface="Consolas"/>
                <a:ea typeface="Consolas"/>
                <a:cs typeface="Consolas"/>
                <a:sym typeface="Consolas"/>
              </a:rPr>
              <a:t>'analisi1'</a:t>
            </a:r>
            <a:r>
              <a:rPr lang="it-IT" sz="1600" b="0" i="0" u="none" strike="noStrike" cap="none">
                <a:solidFill>
                  <a:schemeClr val="lt1"/>
                </a:solidFill>
                <a:highlight>
                  <a:srgbClr val="22282D"/>
                </a:highlight>
                <a:latin typeface="Consolas"/>
                <a:ea typeface="Consolas"/>
                <a:cs typeface="Consolas"/>
                <a:sym typeface="Consolas"/>
              </a:rPr>
              <a:t>,</a:t>
            </a:r>
            <a:r>
              <a:rPr lang="it-IT" sz="1600" b="0" i="0" u="none" strike="noStrike" cap="none">
                <a:solidFill>
                  <a:srgbClr val="ABB2BF"/>
                </a:solidFill>
                <a:highlight>
                  <a:srgbClr val="22282D"/>
                </a:highlight>
                <a:latin typeface="Consolas"/>
                <a:ea typeface="Consolas"/>
                <a:cs typeface="Consolas"/>
                <a:sym typeface="Consolas"/>
              </a:rPr>
              <a:t> </a:t>
            </a:r>
            <a:endParaRPr sz="1600" b="0" i="0" u="none" strike="noStrike" cap="none">
              <a:solidFill>
                <a:srgbClr val="ABB2BF"/>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rgbClr val="E06C75"/>
                </a:solidFill>
                <a:highlight>
                  <a:srgbClr val="22282D"/>
                </a:highlight>
                <a:latin typeface="Consolas"/>
                <a:ea typeface="Consolas"/>
                <a:cs typeface="Consolas"/>
                <a:sym typeface="Consolas"/>
              </a:rPr>
              <a:t>  iscritti</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B48AE3"/>
                </a:solidFill>
                <a:highlight>
                  <a:srgbClr val="22282D"/>
                </a:highlight>
                <a:latin typeface="Consolas"/>
                <a:ea typeface="Consolas"/>
                <a:cs typeface="Consolas"/>
                <a:sym typeface="Consolas"/>
              </a:rPr>
              <a:t>200 </a:t>
            </a:r>
            <a:endParaRPr sz="1600" b="0" i="0" u="none" strike="noStrike" cap="none">
              <a:solidFill>
                <a:srgbClr val="B48AE3"/>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chemeClr val="lt1"/>
                </a:solidFill>
                <a:highlight>
                  <a:srgbClr val="22282D"/>
                </a:highlight>
                <a:latin typeface="Consolas"/>
                <a:ea typeface="Consolas"/>
                <a:cs typeface="Consolas"/>
                <a:sym typeface="Consolas"/>
              </a:rPr>
              <a:t>}</a:t>
            </a:r>
            <a:endParaRPr sz="1600" b="0" i="0" u="none" strike="noStrike" cap="none">
              <a:solidFill>
                <a:schemeClr val="lt1"/>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endParaRPr sz="1600" b="0" i="0" u="none" strike="noStrike" cap="none">
              <a:solidFill>
                <a:srgbClr val="58B9EC"/>
              </a:solidFill>
              <a:highlight>
                <a:srgbClr val="22282D"/>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rgbClr val="58B9EC"/>
                </a:solidFill>
                <a:highlight>
                  <a:srgbClr val="22282D"/>
                </a:highlight>
                <a:latin typeface="Consolas"/>
                <a:ea typeface="Consolas"/>
                <a:cs typeface="Consolas"/>
                <a:sym typeface="Consolas"/>
              </a:rPr>
              <a:t>corso</a:t>
            </a:r>
            <a:r>
              <a:rPr lang="it-IT" sz="1600" b="0" i="0" u="none" strike="noStrike" cap="none">
                <a:solidFill>
                  <a:srgbClr val="ABB2BF"/>
                </a:solidFill>
                <a:highlight>
                  <a:srgbClr val="22282D"/>
                </a:highlight>
                <a:latin typeface="Consolas"/>
                <a:ea typeface="Consolas"/>
                <a:cs typeface="Consolas"/>
                <a:sym typeface="Consolas"/>
              </a:rPr>
              <a:t>.</a:t>
            </a:r>
            <a:r>
              <a:rPr lang="it-IT" sz="1600" b="0" i="0" u="none" strike="noStrike" cap="none">
                <a:solidFill>
                  <a:srgbClr val="E06C75"/>
                </a:solidFill>
                <a:highlight>
                  <a:srgbClr val="22282D"/>
                </a:highlight>
                <a:latin typeface="Consolas"/>
                <a:ea typeface="Consolas"/>
                <a:cs typeface="Consolas"/>
                <a:sym typeface="Consolas"/>
              </a:rPr>
              <a:t>nome </a:t>
            </a:r>
            <a:r>
              <a:rPr lang="it-IT" sz="1600" b="0" i="0" u="none" strike="noStrike" cap="none">
                <a:solidFill>
                  <a:schemeClr val="lt1"/>
                </a:solidFill>
                <a:highlight>
                  <a:srgbClr val="22282D"/>
                </a:highlight>
                <a:latin typeface="Consolas"/>
                <a:ea typeface="Consolas"/>
                <a:cs typeface="Consolas"/>
                <a:sym typeface="Consolas"/>
              </a:rPr>
              <a:t>=</a:t>
            </a:r>
            <a:r>
              <a:rPr lang="it-IT" sz="1600" b="0" i="0" u="none" strike="noStrike" cap="none">
                <a:solidFill>
                  <a:srgbClr val="ABB2BF"/>
                </a:solidFill>
                <a:highlight>
                  <a:srgbClr val="22282D"/>
                </a:highlight>
                <a:latin typeface="Consolas"/>
                <a:ea typeface="Consolas"/>
                <a:cs typeface="Consolas"/>
                <a:sym typeface="Consolas"/>
              </a:rPr>
              <a:t> </a:t>
            </a:r>
            <a:r>
              <a:rPr lang="it-IT" sz="1600" b="0" i="0" u="none" strike="noStrike" cap="none">
                <a:solidFill>
                  <a:srgbClr val="D6B579"/>
                </a:solidFill>
                <a:highlight>
                  <a:srgbClr val="22282D"/>
                </a:highlight>
                <a:latin typeface="Consolas"/>
                <a:ea typeface="Consolas"/>
                <a:cs typeface="Consolas"/>
                <a:sym typeface="Consolas"/>
              </a:rPr>
              <a:t>'chimica'</a:t>
            </a:r>
            <a:r>
              <a:rPr lang="it-IT" sz="1600" b="0" i="0" u="none" strike="noStrike" cap="none">
                <a:solidFill>
                  <a:schemeClr val="lt1"/>
                </a:solidFill>
                <a:highlight>
                  <a:srgbClr val="22282D"/>
                </a:highlight>
                <a:latin typeface="Consolas"/>
                <a:ea typeface="Consolas"/>
                <a:cs typeface="Consolas"/>
                <a:sym typeface="Consolas"/>
              </a:rPr>
              <a:t>;</a:t>
            </a:r>
            <a:r>
              <a:rPr lang="it-IT" sz="1600" b="0" i="0" u="none" strike="noStrike" cap="none">
                <a:solidFill>
                  <a:srgbClr val="7CAF3D"/>
                </a:solidFill>
                <a:highlight>
                  <a:srgbClr val="22282D"/>
                </a:highlight>
                <a:latin typeface="Consolas"/>
                <a:ea typeface="Consolas"/>
                <a:cs typeface="Consolas"/>
                <a:sym typeface="Consolas"/>
              </a:rPr>
              <a:t>// ERRORE: Cannot assign to 'nome' because </a:t>
            </a:r>
            <a:endParaRPr sz="1600" b="0" i="0" u="none" strike="noStrike" cap="none">
              <a:solidFill>
                <a:srgbClr val="7CAF3D"/>
              </a:solidFill>
              <a:highlight>
                <a:srgbClr val="22282D"/>
              </a:highlight>
              <a:latin typeface="Consolas"/>
              <a:ea typeface="Consolas"/>
              <a:cs typeface="Consolas"/>
              <a:sym typeface="Consolas"/>
            </a:endParaRPr>
          </a:p>
          <a:p>
            <a:pPr marL="1828800" marR="0" lvl="0" indent="457200" algn="l" rtl="0">
              <a:lnSpc>
                <a:spcPct val="100000"/>
              </a:lnSpc>
              <a:spcBef>
                <a:spcPts val="0"/>
              </a:spcBef>
              <a:spcAft>
                <a:spcPts val="0"/>
              </a:spcAft>
              <a:buClr>
                <a:schemeClr val="dk1"/>
              </a:buClr>
              <a:buSzPts val="1100"/>
              <a:buFont typeface="Arial"/>
              <a:buNone/>
            </a:pPr>
            <a:r>
              <a:rPr lang="it-IT" sz="1600" b="0" i="0" u="none" strike="noStrike" cap="none">
                <a:solidFill>
                  <a:srgbClr val="7CAF3D"/>
                </a:solidFill>
                <a:highlight>
                  <a:srgbClr val="22282D"/>
                </a:highlight>
                <a:latin typeface="Consolas"/>
                <a:ea typeface="Consolas"/>
                <a:cs typeface="Consolas"/>
                <a:sym typeface="Consolas"/>
              </a:rPr>
              <a:t>   // it is a read-only property</a:t>
            </a:r>
            <a:endParaRPr sz="1600" b="0" i="0" u="none" strike="noStrike" cap="none">
              <a:solidFill>
                <a:srgbClr val="7CAF3D"/>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56"/>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70</a:t>
            </a:fld>
            <a:endParaRPr/>
          </a:p>
        </p:txBody>
      </p:sp>
      <p:sp>
        <p:nvSpPr>
          <p:cNvPr id="688" name="Google Shape;688;p56"/>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Chiusure</a:t>
            </a:r>
            <a:endParaRPr/>
          </a:p>
        </p:txBody>
      </p:sp>
      <p:sp>
        <p:nvSpPr>
          <p:cNvPr id="689" name="Google Shape;689;p56"/>
          <p:cNvSpPr txBox="1">
            <a:spLocks noGrp="1"/>
          </p:cNvSpPr>
          <p:nvPr>
            <p:ph type="body" idx="1"/>
          </p:nvPr>
        </p:nvSpPr>
        <p:spPr>
          <a:xfrm>
            <a:off x="311150" y="1658938"/>
            <a:ext cx="8521700" cy="4524375"/>
          </a:xfrm>
          <a:prstGeom prst="rect">
            <a:avLst/>
          </a:prstGeom>
          <a:noFill/>
          <a:ln>
            <a:noFill/>
          </a:ln>
        </p:spPr>
        <p:txBody>
          <a:bodyPr spcFirstLastPara="1" wrap="square" lIns="91425" tIns="45700" rIns="91425" bIns="45700" anchor="t" anchorCtr="0">
            <a:normAutofit/>
          </a:bodyPr>
          <a:lstStyle/>
          <a:p>
            <a:pPr marL="269875" lvl="0" indent="-269875" algn="l" rtl="0">
              <a:lnSpc>
                <a:spcPct val="100000"/>
              </a:lnSpc>
              <a:spcBef>
                <a:spcPts val="0"/>
              </a:spcBef>
              <a:spcAft>
                <a:spcPts val="0"/>
              </a:spcAft>
              <a:buSzPts val="2400"/>
              <a:buChar char="•"/>
            </a:pPr>
            <a:r>
              <a:rPr lang="it-IT"/>
              <a:t>Quando  </a:t>
            </a:r>
            <a:endParaRPr/>
          </a:p>
          <a:p>
            <a:pPr marL="860425" lvl="1" indent="-457200" algn="l" rtl="0">
              <a:lnSpc>
                <a:spcPct val="100000"/>
              </a:lnSpc>
              <a:spcBef>
                <a:spcPts val="600"/>
              </a:spcBef>
              <a:spcAft>
                <a:spcPts val="0"/>
              </a:spcAft>
              <a:buSzPts val="1500"/>
              <a:buFont typeface="Arial"/>
              <a:buAutoNum type="arabicPeriod"/>
            </a:pPr>
            <a:r>
              <a:rPr lang="it-IT"/>
              <a:t>una funzione "f" viene definita all'interno di un'altra funzione</a:t>
            </a:r>
            <a:endParaRPr/>
          </a:p>
          <a:p>
            <a:pPr marL="860425" lvl="1" indent="-457200" algn="l" rtl="0">
              <a:lnSpc>
                <a:spcPct val="100000"/>
              </a:lnSpc>
              <a:spcBef>
                <a:spcPts val="600"/>
              </a:spcBef>
              <a:spcAft>
                <a:spcPts val="0"/>
              </a:spcAft>
              <a:buSzPts val="1500"/>
              <a:buFont typeface="Arial"/>
              <a:buAutoNum type="arabicPeriod"/>
            </a:pPr>
            <a:r>
              <a:rPr lang="it-IT"/>
              <a:t>e tale funzione usa una o più variabili definite all'interno della funzione che la contiene</a:t>
            </a:r>
            <a:endParaRPr/>
          </a:p>
          <a:p>
            <a:pPr marL="860425" lvl="1" indent="-457200" algn="l" rtl="0">
              <a:lnSpc>
                <a:spcPct val="100000"/>
              </a:lnSpc>
              <a:spcBef>
                <a:spcPts val="600"/>
              </a:spcBef>
              <a:spcAft>
                <a:spcPts val="0"/>
              </a:spcAft>
              <a:buSzPts val="1500"/>
              <a:buFont typeface="Arial"/>
              <a:buAutoNum type="arabicPeriod"/>
            </a:pPr>
            <a:r>
              <a:rPr lang="it-IT"/>
              <a:t>e la funzione esterna restituisce al chiamante la funzione interna (direttamente o come parte di un oggetto)...</a:t>
            </a:r>
            <a:endParaRPr/>
          </a:p>
          <a:p>
            <a:pPr marL="860425" lvl="1" indent="-457200" algn="l" rtl="0">
              <a:lnSpc>
                <a:spcPct val="100000"/>
              </a:lnSpc>
              <a:spcBef>
                <a:spcPts val="600"/>
              </a:spcBef>
              <a:spcAft>
                <a:spcPts val="0"/>
              </a:spcAft>
              <a:buSzPts val="1500"/>
              <a:buChar char="o"/>
            </a:pPr>
            <a:r>
              <a:rPr lang="it-IT"/>
              <a:t>...si crea una </a:t>
            </a:r>
            <a:r>
              <a:rPr lang="it-IT" b="1">
                <a:solidFill>
                  <a:srgbClr val="FF0000"/>
                </a:solidFill>
              </a:rPr>
              <a:t>chiusura</a:t>
            </a:r>
            <a:endParaRPr/>
          </a:p>
          <a:p>
            <a:pPr marL="585787" lvl="0" indent="-457200" algn="l" rtl="0">
              <a:lnSpc>
                <a:spcPct val="100000"/>
              </a:lnSpc>
              <a:spcBef>
                <a:spcPts val="600"/>
              </a:spcBef>
              <a:spcAft>
                <a:spcPts val="0"/>
              </a:spcAft>
              <a:buSzPts val="2400"/>
              <a:buChar char="•"/>
            </a:pPr>
            <a:r>
              <a:rPr lang="it-IT"/>
              <a:t>La chiusura così restituita potrà fare riferimento alla variabili definite all'atto della sua creazione</a:t>
            </a:r>
            <a:endParaRPr/>
          </a:p>
          <a:p>
            <a:pPr marL="860425" lvl="1" indent="-457200" algn="l" rtl="0">
              <a:lnSpc>
                <a:spcPct val="100000"/>
              </a:lnSpc>
              <a:spcBef>
                <a:spcPts val="600"/>
              </a:spcBef>
              <a:spcAft>
                <a:spcPts val="0"/>
              </a:spcAft>
              <a:buSzPts val="1500"/>
              <a:buChar char="o"/>
            </a:pPr>
            <a:r>
              <a:rPr lang="it-IT"/>
              <a:t>Ma queste risulteranno inaccessibili al mondo esterno</a:t>
            </a:r>
            <a:endParaRPr/>
          </a:p>
          <a:p>
            <a:pPr marL="860425" lvl="1" indent="-457200" algn="l" rtl="0">
              <a:lnSpc>
                <a:spcPct val="100000"/>
              </a:lnSpc>
              <a:spcBef>
                <a:spcPts val="600"/>
              </a:spcBef>
              <a:spcAft>
                <a:spcPts val="0"/>
              </a:spcAft>
              <a:buSzPts val="1500"/>
              <a:buChar char="o"/>
            </a:pPr>
            <a:r>
              <a:rPr lang="it-IT"/>
              <a:t>Sono cioè </a:t>
            </a:r>
            <a:r>
              <a:rPr lang="it-IT" b="1">
                <a:solidFill>
                  <a:srgbClr val="FF0000"/>
                </a:solidFill>
              </a:rPr>
              <a:t>chiuse</a:t>
            </a:r>
            <a:r>
              <a:rPr lang="it-IT"/>
              <a:t> al suo interno</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57"/>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71</a:t>
            </a:fld>
            <a:endParaRPr/>
          </a:p>
        </p:txBody>
      </p:sp>
      <p:sp>
        <p:nvSpPr>
          <p:cNvPr id="696" name="Google Shape;696;p57"/>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Chiusure</a:t>
            </a:r>
            <a:endParaRPr/>
          </a:p>
        </p:txBody>
      </p:sp>
      <p:sp>
        <p:nvSpPr>
          <p:cNvPr id="697" name="Google Shape;697;p57"/>
          <p:cNvSpPr txBox="1"/>
          <p:nvPr/>
        </p:nvSpPr>
        <p:spPr>
          <a:xfrm>
            <a:off x="935038" y="1145549"/>
            <a:ext cx="3906214" cy="4566901"/>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92D050"/>
                </a:solidFill>
                <a:latin typeface="Consolas"/>
                <a:ea typeface="Consolas"/>
                <a:cs typeface="Consolas"/>
                <a:sym typeface="Consolas"/>
              </a:rPr>
              <a:t> let k = 'ciao';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92D050"/>
                </a:solidFill>
                <a:latin typeface="Consolas"/>
                <a:ea typeface="Consolas"/>
                <a:cs typeface="Consolas"/>
                <a:sym typeface="Consolas"/>
              </a:rPr>
              <a:t> let i = 'mamma';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92D05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92D050"/>
                </a:solidFill>
                <a:latin typeface="Consolas"/>
                <a:ea typeface="Consolas"/>
                <a:cs typeface="Consolas"/>
                <a:sym typeface="Consolas"/>
              </a:rPr>
              <a:t> function </a:t>
            </a:r>
            <a:r>
              <a:rPr lang="it-IT" sz="1800" b="0" i="0" u="none" strike="noStrike" cap="none">
                <a:solidFill>
                  <a:schemeClr val="lt1"/>
                </a:solidFill>
                <a:latin typeface="Consolas"/>
                <a:ea typeface="Consolas"/>
                <a:cs typeface="Consolas"/>
                <a:sym typeface="Consolas"/>
              </a:rPr>
              <a:t>a(i) </a:t>
            </a:r>
            <a:r>
              <a:rPr lang="it-IT" sz="1800" b="0" i="0" u="none" strike="noStrike" cap="none">
                <a:solidFill>
                  <a:srgbClr val="92D050"/>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92D050"/>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92D050"/>
                </a:solidFill>
                <a:latin typeface="Consolas"/>
                <a:ea typeface="Consolas"/>
                <a:cs typeface="Consolas"/>
                <a:sym typeface="Consolas"/>
              </a:rPr>
              <a:t>   let </a:t>
            </a:r>
            <a:r>
              <a:rPr lang="it-IT" sz="1800" b="0" i="0" u="none" strike="noStrike" cap="none">
                <a:solidFill>
                  <a:schemeClr val="lt1"/>
                </a:solidFill>
                <a:latin typeface="Consolas"/>
                <a:ea typeface="Consolas"/>
                <a:cs typeface="Consolas"/>
                <a:sym typeface="Consolas"/>
              </a:rPr>
              <a:t>f</a:t>
            </a:r>
            <a:r>
              <a:rPr lang="it-IT" sz="1800" b="0" i="0" u="none" strike="noStrike" cap="none">
                <a:solidFill>
                  <a:srgbClr val="92D050"/>
                </a:solidFill>
                <a:latin typeface="Consolas"/>
                <a:ea typeface="Consolas"/>
                <a:cs typeface="Consolas"/>
                <a:sym typeface="Consolas"/>
              </a:rPr>
              <a:t> = function </a:t>
            </a:r>
            <a:r>
              <a:rPr lang="it-IT" sz="1800" b="0" i="0" u="none" strike="noStrike" cap="none">
                <a:solidFill>
                  <a:schemeClr val="lt1"/>
                </a:solidFill>
                <a:latin typeface="Consolas"/>
                <a:ea typeface="Consolas"/>
                <a:cs typeface="Consolas"/>
                <a:sym typeface="Consolas"/>
              </a:rPr>
              <a:t>()</a:t>
            </a:r>
            <a:r>
              <a:rPr lang="it-IT" sz="1800" b="0" i="0" u="none" strike="noStrike" cap="none">
                <a:solidFill>
                  <a:srgbClr val="92D050"/>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92D050"/>
                </a:solidFill>
                <a:latin typeface="Consolas"/>
                <a:ea typeface="Consolas"/>
                <a:cs typeface="Consolas"/>
                <a:sym typeface="Consolas"/>
              </a:rPr>
              <a:t>     </a:t>
            </a:r>
            <a:r>
              <a:rPr lang="it-IT" sz="1800" b="0" i="0" u="none" strike="noStrike" cap="none">
                <a:solidFill>
                  <a:schemeClr val="lt1"/>
                </a:solidFill>
                <a:latin typeface="Consolas"/>
                <a:ea typeface="Consolas"/>
                <a:cs typeface="Consolas"/>
                <a:sym typeface="Consolas"/>
              </a:rPr>
              <a:t>i = i+1</a:t>
            </a:r>
            <a:r>
              <a:rPr lang="it-IT" sz="1800" b="0" i="0" u="none" strike="noStrike" cap="none">
                <a:solidFill>
                  <a:srgbClr val="92D050"/>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92D050"/>
                </a:solidFill>
                <a:latin typeface="Consolas"/>
                <a:ea typeface="Consolas"/>
                <a:cs typeface="Consolas"/>
                <a:sym typeface="Consolas"/>
              </a:rPr>
              <a:t>     return 3*i;</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92D050"/>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92D050"/>
                </a:solidFill>
                <a:latin typeface="Consolas"/>
                <a:ea typeface="Consolas"/>
                <a:cs typeface="Consolas"/>
                <a:sym typeface="Consolas"/>
              </a:rPr>
              <a:t>   return </a:t>
            </a:r>
            <a:r>
              <a:rPr lang="it-IT" sz="1800" b="0" i="0" u="none" strike="noStrike" cap="none">
                <a:solidFill>
                  <a:schemeClr val="lt1"/>
                </a:solidFill>
                <a:latin typeface="Consolas"/>
                <a:ea typeface="Consolas"/>
                <a:cs typeface="Consolas"/>
                <a:sym typeface="Consolas"/>
              </a:rPr>
              <a:t>f</a:t>
            </a:r>
            <a:r>
              <a:rPr lang="it-IT" sz="1800" b="0" i="0" u="none" strike="noStrike" cap="none">
                <a:solidFill>
                  <a:srgbClr val="92D050"/>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92D050"/>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92D05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92D050"/>
                </a:solidFill>
                <a:latin typeface="Consolas"/>
                <a:ea typeface="Consolas"/>
                <a:cs typeface="Consolas"/>
                <a:sym typeface="Consolas"/>
              </a:rPr>
              <a:t>let </a:t>
            </a:r>
            <a:r>
              <a:rPr lang="it-IT" sz="1800" b="0" i="0" u="none" strike="noStrike" cap="none">
                <a:solidFill>
                  <a:srgbClr val="FFFFFF"/>
                </a:solidFill>
                <a:latin typeface="Consolas"/>
                <a:ea typeface="Consolas"/>
                <a:cs typeface="Consolas"/>
                <a:sym typeface="Consolas"/>
              </a:rPr>
              <a:t>closure </a:t>
            </a:r>
            <a:r>
              <a:rPr lang="it-IT" sz="1800" b="0" i="0" u="none" strike="noStrike" cap="none">
                <a:solidFill>
                  <a:srgbClr val="92D050"/>
                </a:solidFill>
                <a:latin typeface="Consolas"/>
                <a:ea typeface="Consolas"/>
                <a:cs typeface="Consolas"/>
                <a:sym typeface="Consolas"/>
              </a:rPr>
              <a:t>= </a:t>
            </a:r>
            <a:r>
              <a:rPr lang="it-IT" sz="1800" b="0" i="0" u="none" strike="noStrike" cap="none">
                <a:solidFill>
                  <a:srgbClr val="FFFFFF"/>
                </a:solidFill>
                <a:latin typeface="Consolas"/>
                <a:ea typeface="Consolas"/>
                <a:cs typeface="Consolas"/>
                <a:sym typeface="Consolas"/>
              </a:rPr>
              <a:t>a</a:t>
            </a:r>
            <a:r>
              <a:rPr lang="it-IT" sz="1800" b="0" i="0" u="none" strike="noStrike" cap="none">
                <a:solidFill>
                  <a:srgbClr val="92D050"/>
                </a:solidFill>
                <a:latin typeface="Consolas"/>
                <a:ea typeface="Consolas"/>
                <a:cs typeface="Consolas"/>
                <a:sym typeface="Consolas"/>
              </a:rPr>
              <a:t>(2);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92D05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92D050"/>
                </a:solidFill>
                <a:latin typeface="Consolas"/>
                <a:ea typeface="Consolas"/>
                <a:cs typeface="Consolas"/>
                <a:sym typeface="Consolas"/>
              </a:rPr>
              <a:t>let res1 = closure(); //→ 9</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92D050"/>
                </a:solidFill>
                <a:latin typeface="Consolas"/>
                <a:ea typeface="Consolas"/>
                <a:cs typeface="Consolas"/>
                <a:sym typeface="Consolas"/>
              </a:rPr>
              <a:t>let res2 = closure(); //→ 12</a:t>
            </a:r>
            <a:endParaRPr sz="1800" b="0" i="0" u="none" strike="noStrike" cap="none">
              <a:solidFill>
                <a:srgbClr val="92D050"/>
              </a:solidFill>
              <a:latin typeface="Consolas"/>
              <a:ea typeface="Consolas"/>
              <a:cs typeface="Consolas"/>
              <a:sym typeface="Consolas"/>
            </a:endParaRPr>
          </a:p>
        </p:txBody>
      </p:sp>
      <p:grpSp>
        <p:nvGrpSpPr>
          <p:cNvPr id="698" name="Google Shape;698;p57"/>
          <p:cNvGrpSpPr/>
          <p:nvPr/>
        </p:nvGrpSpPr>
        <p:grpSpPr>
          <a:xfrm>
            <a:off x="6029720" y="1082250"/>
            <a:ext cx="1754105" cy="1454318"/>
            <a:chOff x="5961145" y="1647607"/>
            <a:chExt cx="1754105" cy="1155780"/>
          </a:xfrm>
        </p:grpSpPr>
        <p:sp>
          <p:nvSpPr>
            <p:cNvPr id="699" name="Google Shape;699;p57"/>
            <p:cNvSpPr/>
            <p:nvPr/>
          </p:nvSpPr>
          <p:spPr>
            <a:xfrm>
              <a:off x="5961150" y="1647607"/>
              <a:ext cx="1754100" cy="417000"/>
            </a:xfrm>
            <a:prstGeom prst="rect">
              <a:avLst/>
            </a:prstGeom>
            <a:gradFill>
              <a:gsLst>
                <a:gs pos="0">
                  <a:srgbClr val="9FD2FF"/>
                </a:gs>
                <a:gs pos="35000">
                  <a:srgbClr val="BADFFF"/>
                </a:gs>
                <a:gs pos="100000">
                  <a:srgbClr val="E2F0FF"/>
                </a:gs>
              </a:gsLst>
              <a:lin ang="16200000" scaled="0"/>
            </a:gradFill>
            <a:ln>
              <a:noFill/>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chemeClr val="dk1"/>
                </a:buClr>
                <a:buSzPts val="1800"/>
                <a:buFont typeface="Consolas"/>
                <a:buNone/>
              </a:pPr>
              <a:r>
                <a:rPr lang="it-IT" sz="1800" b="0" i="0" u="none" strike="noStrike" cap="none">
                  <a:solidFill>
                    <a:schemeClr val="dk1"/>
                  </a:solidFill>
                  <a:latin typeface="Consolas"/>
                  <a:ea typeface="Consolas"/>
                  <a:cs typeface="Consolas"/>
                  <a:sym typeface="Consolas"/>
                </a:rPr>
                <a:t>SCOPE GLOBALE</a:t>
              </a:r>
              <a:endParaRPr sz="1400" b="0" i="0" u="none" strike="noStrike" cap="none">
                <a:solidFill>
                  <a:srgbClr val="000000"/>
                </a:solidFill>
                <a:latin typeface="Arial"/>
                <a:ea typeface="Arial"/>
                <a:cs typeface="Arial"/>
                <a:sym typeface="Arial"/>
              </a:endParaRPr>
            </a:p>
          </p:txBody>
        </p:sp>
        <p:sp>
          <p:nvSpPr>
            <p:cNvPr id="700" name="Google Shape;700;p57"/>
            <p:cNvSpPr/>
            <p:nvPr/>
          </p:nvSpPr>
          <p:spPr>
            <a:xfrm>
              <a:off x="5961145" y="2064738"/>
              <a:ext cx="1754105" cy="738649"/>
            </a:xfrm>
            <a:prstGeom prst="rect">
              <a:avLst/>
            </a:prstGeom>
            <a:solidFill>
              <a:srgbClr val="5C92B5"/>
            </a:solidFill>
            <a:ln>
              <a:noFill/>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chemeClr val="lt1"/>
                </a:buClr>
                <a:buSzPts val="2000"/>
                <a:buFont typeface="Consolas"/>
                <a:buNone/>
              </a:pPr>
              <a:r>
                <a:rPr lang="it-IT" sz="2000" b="0" i="0" u="none" strike="noStrike" cap="none">
                  <a:solidFill>
                    <a:schemeClr val="lt1"/>
                  </a:solidFill>
                  <a:latin typeface="Consolas"/>
                  <a:ea typeface="Consolas"/>
                  <a:cs typeface="Consolas"/>
                  <a:sym typeface="Consolas"/>
                </a:rPr>
                <a:t>k</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2000"/>
                <a:buFont typeface="Consolas"/>
                <a:buNone/>
              </a:pPr>
              <a:r>
                <a:rPr lang="it-IT" sz="2000" b="0" i="0" u="none" strike="noStrike" cap="none">
                  <a:solidFill>
                    <a:schemeClr val="lt1"/>
                  </a:solidFill>
                  <a:latin typeface="Consolas"/>
                  <a:ea typeface="Consolas"/>
                  <a:cs typeface="Consolas"/>
                  <a:sym typeface="Consolas"/>
                </a:rPr>
                <a:t>i</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2000"/>
                <a:buFont typeface="Consolas"/>
                <a:buNone/>
              </a:pPr>
              <a:r>
                <a:rPr lang="it-IT" sz="2000" b="0" i="0" u="none" strike="noStrike" cap="none">
                  <a:solidFill>
                    <a:schemeClr val="lt1"/>
                  </a:solidFill>
                  <a:latin typeface="Consolas"/>
                  <a:ea typeface="Consolas"/>
                  <a:cs typeface="Consolas"/>
                  <a:sym typeface="Consolas"/>
                </a:rPr>
                <a:t>a</a:t>
              </a:r>
              <a:endParaRPr sz="1400" b="0" i="0" u="none" strike="noStrike" cap="none">
                <a:solidFill>
                  <a:srgbClr val="000000"/>
                </a:solidFill>
                <a:latin typeface="Arial"/>
                <a:ea typeface="Arial"/>
                <a:cs typeface="Arial"/>
                <a:sym typeface="Arial"/>
              </a:endParaRPr>
            </a:p>
          </p:txBody>
        </p:sp>
      </p:grpSp>
      <p:grpSp>
        <p:nvGrpSpPr>
          <p:cNvPr id="701" name="Google Shape;701;p57"/>
          <p:cNvGrpSpPr/>
          <p:nvPr/>
        </p:nvGrpSpPr>
        <p:grpSpPr>
          <a:xfrm>
            <a:off x="6029721" y="3201918"/>
            <a:ext cx="1754105" cy="1097562"/>
            <a:chOff x="5961145" y="1752451"/>
            <a:chExt cx="1754105" cy="1097562"/>
          </a:xfrm>
        </p:grpSpPr>
        <p:sp>
          <p:nvSpPr>
            <p:cNvPr id="702" name="Google Shape;702;p57"/>
            <p:cNvSpPr/>
            <p:nvPr/>
          </p:nvSpPr>
          <p:spPr>
            <a:xfrm>
              <a:off x="5961145" y="1752451"/>
              <a:ext cx="1754105" cy="312287"/>
            </a:xfrm>
            <a:prstGeom prst="rect">
              <a:avLst/>
            </a:prstGeom>
            <a:gradFill>
              <a:gsLst>
                <a:gs pos="0">
                  <a:srgbClr val="9FD2FF"/>
                </a:gs>
                <a:gs pos="35000">
                  <a:srgbClr val="BADFFF"/>
                </a:gs>
                <a:gs pos="100000">
                  <a:srgbClr val="E2F0FF"/>
                </a:gs>
              </a:gsLst>
              <a:lin ang="16200000" scaled="0"/>
            </a:gradFill>
            <a:ln>
              <a:noFill/>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chemeClr val="dk1"/>
                </a:buClr>
                <a:buSzPts val="1800"/>
                <a:buFont typeface="Consolas"/>
                <a:buNone/>
              </a:pPr>
              <a:r>
                <a:rPr lang="it-IT" sz="1800" b="0" i="0" u="none" strike="noStrike" cap="none">
                  <a:solidFill>
                    <a:schemeClr val="dk1"/>
                  </a:solidFill>
                  <a:latin typeface="Consolas"/>
                  <a:ea typeface="Consolas"/>
                  <a:cs typeface="Consolas"/>
                  <a:sym typeface="Consolas"/>
                </a:rPr>
                <a:t>SCOPE a()</a:t>
              </a:r>
              <a:endParaRPr sz="1400" b="0" i="0" u="none" strike="noStrike" cap="none">
                <a:solidFill>
                  <a:srgbClr val="000000"/>
                </a:solidFill>
                <a:latin typeface="Arial"/>
                <a:ea typeface="Arial"/>
                <a:cs typeface="Arial"/>
                <a:sym typeface="Arial"/>
              </a:endParaRPr>
            </a:p>
          </p:txBody>
        </p:sp>
        <p:sp>
          <p:nvSpPr>
            <p:cNvPr id="703" name="Google Shape;703;p57"/>
            <p:cNvSpPr/>
            <p:nvPr/>
          </p:nvSpPr>
          <p:spPr>
            <a:xfrm>
              <a:off x="5961145" y="2064738"/>
              <a:ext cx="1754105" cy="785275"/>
            </a:xfrm>
            <a:prstGeom prst="rect">
              <a:avLst/>
            </a:prstGeom>
            <a:solidFill>
              <a:srgbClr val="5C92B5"/>
            </a:solidFill>
            <a:ln>
              <a:noFill/>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chemeClr val="lt1"/>
                </a:buClr>
                <a:buSzPts val="2000"/>
                <a:buFont typeface="Consolas"/>
                <a:buNone/>
              </a:pPr>
              <a:r>
                <a:rPr lang="it-IT" sz="2000" b="0" i="0" u="none" strike="noStrike" cap="none">
                  <a:solidFill>
                    <a:schemeClr val="lt1"/>
                  </a:solidFill>
                  <a:latin typeface="Consolas"/>
                  <a:ea typeface="Consolas"/>
                  <a:cs typeface="Consolas"/>
                  <a:sym typeface="Consolas"/>
                </a:rPr>
                <a:t>i</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2000"/>
                <a:buFont typeface="Consolas"/>
                <a:buNone/>
              </a:pPr>
              <a:r>
                <a:rPr lang="it-IT" sz="2000" b="0" i="0" u="none" strike="noStrike" cap="none">
                  <a:solidFill>
                    <a:schemeClr val="lt1"/>
                  </a:solidFill>
                  <a:latin typeface="Consolas"/>
                  <a:ea typeface="Consolas"/>
                  <a:cs typeface="Consolas"/>
                  <a:sym typeface="Consolas"/>
                </a:rPr>
                <a:t>f</a:t>
              </a:r>
              <a:endParaRPr sz="2000" b="0" i="0" u="none" strike="noStrike" cap="none">
                <a:solidFill>
                  <a:schemeClr val="lt1"/>
                </a:solidFill>
                <a:latin typeface="Consolas"/>
                <a:ea typeface="Consolas"/>
                <a:cs typeface="Consolas"/>
                <a:sym typeface="Consolas"/>
              </a:endParaRPr>
            </a:p>
          </p:txBody>
        </p:sp>
      </p:grpSp>
      <p:grpSp>
        <p:nvGrpSpPr>
          <p:cNvPr id="704" name="Google Shape;704;p57"/>
          <p:cNvGrpSpPr/>
          <p:nvPr/>
        </p:nvGrpSpPr>
        <p:grpSpPr>
          <a:xfrm>
            <a:off x="6029720" y="4966845"/>
            <a:ext cx="1754105" cy="901750"/>
            <a:chOff x="5961145" y="1752451"/>
            <a:chExt cx="1754105" cy="901750"/>
          </a:xfrm>
        </p:grpSpPr>
        <p:sp>
          <p:nvSpPr>
            <p:cNvPr id="705" name="Google Shape;705;p57"/>
            <p:cNvSpPr/>
            <p:nvPr/>
          </p:nvSpPr>
          <p:spPr>
            <a:xfrm>
              <a:off x="5961145" y="1752451"/>
              <a:ext cx="1754105" cy="312287"/>
            </a:xfrm>
            <a:prstGeom prst="rect">
              <a:avLst/>
            </a:prstGeom>
            <a:gradFill>
              <a:gsLst>
                <a:gs pos="0">
                  <a:srgbClr val="9FD2FF"/>
                </a:gs>
                <a:gs pos="35000">
                  <a:srgbClr val="BADFFF"/>
                </a:gs>
                <a:gs pos="100000">
                  <a:srgbClr val="E2F0FF"/>
                </a:gs>
              </a:gsLst>
              <a:lin ang="16200000" scaled="0"/>
            </a:gradFill>
            <a:ln>
              <a:noFill/>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chemeClr val="dk1"/>
                </a:buClr>
                <a:buSzPts val="1800"/>
                <a:buFont typeface="Consolas"/>
                <a:buNone/>
              </a:pPr>
              <a:r>
                <a:rPr lang="it-IT" sz="1800" b="0" i="0" u="none" strike="noStrike" cap="none">
                  <a:solidFill>
                    <a:schemeClr val="dk1"/>
                  </a:solidFill>
                  <a:latin typeface="Consolas"/>
                  <a:ea typeface="Consolas"/>
                  <a:cs typeface="Consolas"/>
                  <a:sym typeface="Consolas"/>
                </a:rPr>
                <a:t>SCOPE b()</a:t>
              </a:r>
              <a:endParaRPr sz="1400" b="0" i="0" u="none" strike="noStrike" cap="none">
                <a:solidFill>
                  <a:srgbClr val="000000"/>
                </a:solidFill>
                <a:latin typeface="Arial"/>
                <a:ea typeface="Arial"/>
                <a:cs typeface="Arial"/>
                <a:sym typeface="Arial"/>
              </a:endParaRPr>
            </a:p>
          </p:txBody>
        </p:sp>
        <p:sp>
          <p:nvSpPr>
            <p:cNvPr id="706" name="Google Shape;706;p57"/>
            <p:cNvSpPr/>
            <p:nvPr/>
          </p:nvSpPr>
          <p:spPr>
            <a:xfrm>
              <a:off x="5961145" y="2064738"/>
              <a:ext cx="1754105" cy="589463"/>
            </a:xfrm>
            <a:prstGeom prst="rect">
              <a:avLst/>
            </a:prstGeom>
            <a:solidFill>
              <a:srgbClr val="5C92B5"/>
            </a:solidFill>
            <a:ln>
              <a:noFill/>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lt1"/>
                </a:solidFill>
                <a:latin typeface="Consolas"/>
                <a:ea typeface="Consolas"/>
                <a:cs typeface="Consolas"/>
                <a:sym typeface="Consolas"/>
              </a:endParaRPr>
            </a:p>
          </p:txBody>
        </p:sp>
      </p:grpSp>
      <p:cxnSp>
        <p:nvCxnSpPr>
          <p:cNvPr id="707" name="Google Shape;707;p57"/>
          <p:cNvCxnSpPr>
            <a:endCxn id="699" idx="1"/>
          </p:cNvCxnSpPr>
          <p:nvPr/>
        </p:nvCxnSpPr>
        <p:spPr>
          <a:xfrm>
            <a:off x="3243625" y="1344606"/>
            <a:ext cx="2786100" cy="0"/>
          </a:xfrm>
          <a:prstGeom prst="straightConnector1">
            <a:avLst/>
          </a:prstGeom>
          <a:noFill/>
          <a:ln w="31750" cap="rnd" cmpd="sng">
            <a:solidFill>
              <a:srgbClr val="5C92B5"/>
            </a:solidFill>
            <a:prstDash val="solid"/>
            <a:round/>
            <a:headEnd type="none" w="sm" len="sm"/>
            <a:tailEnd type="stealth" w="med" len="med"/>
          </a:ln>
        </p:spPr>
      </p:cxnSp>
      <p:cxnSp>
        <p:nvCxnSpPr>
          <p:cNvPr id="708" name="Google Shape;708;p57"/>
          <p:cNvCxnSpPr>
            <a:endCxn id="705" idx="1"/>
          </p:cNvCxnSpPr>
          <p:nvPr/>
        </p:nvCxnSpPr>
        <p:spPr>
          <a:xfrm>
            <a:off x="3719120" y="3206288"/>
            <a:ext cx="2310600" cy="1916700"/>
          </a:xfrm>
          <a:prstGeom prst="bentConnector3">
            <a:avLst>
              <a:gd name="adj1" fmla="val 40209"/>
            </a:avLst>
          </a:prstGeom>
          <a:noFill/>
          <a:ln w="31750" cap="flat" cmpd="sng">
            <a:solidFill>
              <a:srgbClr val="5C92B5"/>
            </a:solidFill>
            <a:prstDash val="solid"/>
            <a:round/>
            <a:headEnd type="none" w="sm" len="sm"/>
            <a:tailEnd type="stealth" w="med" len="med"/>
          </a:ln>
        </p:spPr>
      </p:cxnSp>
      <p:cxnSp>
        <p:nvCxnSpPr>
          <p:cNvPr id="709" name="Google Shape;709;p57"/>
          <p:cNvCxnSpPr>
            <a:endCxn id="702" idx="1"/>
          </p:cNvCxnSpPr>
          <p:nvPr/>
        </p:nvCxnSpPr>
        <p:spPr>
          <a:xfrm>
            <a:off x="3848121" y="2253162"/>
            <a:ext cx="2181600" cy="1104900"/>
          </a:xfrm>
          <a:prstGeom prst="bentConnector3">
            <a:avLst>
              <a:gd name="adj1" fmla="val 50000"/>
            </a:avLst>
          </a:prstGeom>
          <a:noFill/>
          <a:ln w="31750" cap="flat" cmpd="sng">
            <a:solidFill>
              <a:srgbClr val="5C92B5"/>
            </a:solidFill>
            <a:prstDash val="solid"/>
            <a:round/>
            <a:headEnd type="none" w="sm" len="sm"/>
            <a:tailEnd type="stealth" w="med" len="med"/>
          </a:ln>
        </p:spPr>
      </p:cxnSp>
      <p:cxnSp>
        <p:nvCxnSpPr>
          <p:cNvPr id="710" name="Google Shape;710;p57"/>
          <p:cNvCxnSpPr>
            <a:stCxn id="703" idx="3"/>
            <a:endCxn id="700" idx="2"/>
          </p:cNvCxnSpPr>
          <p:nvPr/>
        </p:nvCxnSpPr>
        <p:spPr>
          <a:xfrm rot="10800000">
            <a:off x="6906626" y="2536443"/>
            <a:ext cx="877200" cy="1370400"/>
          </a:xfrm>
          <a:prstGeom prst="curvedConnector4">
            <a:avLst>
              <a:gd name="adj1" fmla="val -27146"/>
              <a:gd name="adj2" fmla="val 6432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cxnSp>
        <p:nvCxnSpPr>
          <p:cNvPr id="711" name="Google Shape;711;p57"/>
          <p:cNvCxnSpPr>
            <a:stCxn id="706" idx="3"/>
            <a:endCxn id="703" idx="2"/>
          </p:cNvCxnSpPr>
          <p:nvPr/>
        </p:nvCxnSpPr>
        <p:spPr>
          <a:xfrm rot="10800000">
            <a:off x="6906625" y="4299464"/>
            <a:ext cx="877200" cy="1274400"/>
          </a:xfrm>
          <a:prstGeom prst="curvedConnector4">
            <a:avLst>
              <a:gd name="adj1" fmla="val -26061"/>
              <a:gd name="adj2" fmla="val 61563"/>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0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0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0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58"/>
          <p:cNvSpPr txBox="1">
            <a:spLocks noGrp="1"/>
          </p:cNvSpPr>
          <p:nvPr>
            <p:ph type="sldNum" idx="12"/>
          </p:nvPr>
        </p:nvSpPr>
        <p:spPr>
          <a:xfrm>
            <a:off x="8472458" y="6358007"/>
            <a:ext cx="548700" cy="52488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72</a:t>
            </a:fld>
            <a:endParaRPr/>
          </a:p>
        </p:txBody>
      </p:sp>
      <p:sp>
        <p:nvSpPr>
          <p:cNvPr id="718" name="Google Shape;718;p58"/>
          <p:cNvSpPr txBox="1">
            <a:spLocks noGrp="1"/>
          </p:cNvSpPr>
          <p:nvPr>
            <p:ph type="title"/>
          </p:nvPr>
        </p:nvSpPr>
        <p:spPr>
          <a:xfrm>
            <a:off x="311700" y="186184"/>
            <a:ext cx="8520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Chiusure</a:t>
            </a:r>
            <a:endParaRPr/>
          </a:p>
        </p:txBody>
      </p:sp>
      <p:sp>
        <p:nvSpPr>
          <p:cNvPr id="719" name="Google Shape;719;p58"/>
          <p:cNvSpPr txBox="1">
            <a:spLocks noGrp="1"/>
          </p:cNvSpPr>
          <p:nvPr>
            <p:ph type="body" idx="1"/>
          </p:nvPr>
        </p:nvSpPr>
        <p:spPr>
          <a:xfrm>
            <a:off x="311150" y="1658938"/>
            <a:ext cx="8521700" cy="4524375"/>
          </a:xfrm>
          <a:prstGeom prst="rect">
            <a:avLst/>
          </a:prstGeom>
          <a:noFill/>
          <a:ln>
            <a:noFill/>
          </a:ln>
        </p:spPr>
        <p:txBody>
          <a:bodyPr spcFirstLastPara="1" wrap="square" lIns="91425" tIns="45700" rIns="91425" bIns="45700" anchor="t" anchorCtr="0">
            <a:normAutofit/>
          </a:bodyPr>
          <a:lstStyle/>
          <a:p>
            <a:pPr marL="269875" lvl="0" indent="-269875" algn="l" rtl="0">
              <a:lnSpc>
                <a:spcPct val="100000"/>
              </a:lnSpc>
              <a:spcBef>
                <a:spcPts val="0"/>
              </a:spcBef>
              <a:spcAft>
                <a:spcPts val="0"/>
              </a:spcAft>
              <a:buSzPts val="2400"/>
              <a:buChar char="•"/>
            </a:pPr>
            <a:r>
              <a:rPr lang="it-IT"/>
              <a:t>Le chiusure possono essere utilizzate per implementare </a:t>
            </a:r>
            <a:r>
              <a:rPr lang="it-IT">
                <a:solidFill>
                  <a:srgbClr val="0070C0"/>
                </a:solidFill>
              </a:rPr>
              <a:t>campi privati</a:t>
            </a:r>
            <a:endParaRPr/>
          </a:p>
          <a:p>
            <a:pPr marL="541338" lvl="1" indent="-206375" algn="l" rtl="0">
              <a:lnSpc>
                <a:spcPct val="100000"/>
              </a:lnSpc>
              <a:spcBef>
                <a:spcPts val="600"/>
              </a:spcBef>
              <a:spcAft>
                <a:spcPts val="0"/>
              </a:spcAft>
              <a:buSzPts val="1500"/>
              <a:buChar char="o"/>
            </a:pPr>
            <a:r>
              <a:rPr lang="it-IT"/>
              <a:t>Il campo </a:t>
            </a:r>
            <a:r>
              <a:rPr lang="it-IT">
                <a:latin typeface="Consolas"/>
                <a:ea typeface="Consolas"/>
                <a:cs typeface="Consolas"/>
                <a:sym typeface="Consolas"/>
              </a:rPr>
              <a:t>counter</a:t>
            </a:r>
            <a:r>
              <a:rPr lang="it-IT"/>
              <a:t> nell'esempio successivo è privato all'oggetto ritornato dalla funzione </a:t>
            </a:r>
            <a:r>
              <a:rPr lang="it-IT">
                <a:latin typeface="Consolas"/>
                <a:ea typeface="Consolas"/>
                <a:cs typeface="Consolas"/>
                <a:sym typeface="Consolas"/>
              </a:rPr>
              <a:t>f()</a:t>
            </a:r>
            <a:endParaRPr/>
          </a:p>
        </p:txBody>
      </p:sp>
      <p:sp>
        <p:nvSpPr>
          <p:cNvPr id="720" name="Google Shape;720;p58"/>
          <p:cNvSpPr txBox="1"/>
          <p:nvPr/>
        </p:nvSpPr>
        <p:spPr>
          <a:xfrm>
            <a:off x="1053943" y="3321511"/>
            <a:ext cx="7036114" cy="2864556"/>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92D050"/>
                </a:solidFill>
                <a:latin typeface="Consolas"/>
                <a:ea typeface="Consolas"/>
                <a:cs typeface="Consolas"/>
                <a:sym typeface="Consolas"/>
              </a:rPr>
              <a:t> let </a:t>
            </a:r>
            <a:r>
              <a:rPr lang="it-IT" sz="1800" b="0" i="0" u="none" strike="noStrike" cap="none">
                <a:solidFill>
                  <a:schemeClr val="lt1"/>
                </a:solidFill>
                <a:latin typeface="Consolas"/>
                <a:ea typeface="Consolas"/>
                <a:cs typeface="Consolas"/>
                <a:sym typeface="Consolas"/>
              </a:rPr>
              <a:t>f = function()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92D050"/>
                </a:solidFill>
                <a:latin typeface="Consolas"/>
                <a:ea typeface="Consolas"/>
                <a:cs typeface="Consolas"/>
                <a:sym typeface="Consolas"/>
              </a:rPr>
              <a:t>let</a:t>
            </a:r>
            <a:r>
              <a:rPr lang="it-IT" sz="1800" b="0" i="0" u="none" strike="noStrike" cap="none">
                <a:solidFill>
                  <a:schemeClr val="lt1"/>
                </a:solidFill>
                <a:latin typeface="Consolas"/>
                <a:ea typeface="Consolas"/>
                <a:cs typeface="Consolas"/>
                <a:sym typeface="Consolas"/>
              </a:rPr>
              <a:t> counter = 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92D050"/>
                </a:solidFill>
                <a:latin typeface="Consolas"/>
                <a:ea typeface="Consolas"/>
                <a:cs typeface="Consolas"/>
                <a:sym typeface="Consolas"/>
              </a:rPr>
              <a:t>return</a:t>
            </a:r>
            <a:r>
              <a:rPr lang="it-IT" sz="1800" b="0" i="0" u="none" strike="noStrike" cap="none">
                <a:solidFill>
                  <a:schemeClr val="lt1"/>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chemeClr val="lt1"/>
                </a:solidFill>
                <a:latin typeface="Consolas"/>
                <a:ea typeface="Consolas"/>
                <a:cs typeface="Consolas"/>
                <a:sym typeface="Consolas"/>
              </a:rPr>
              <a:t>     increment: function() {</a:t>
            </a:r>
            <a:r>
              <a:rPr lang="it-IT" sz="1800" b="0" i="0" u="none" strike="noStrike" cap="none">
                <a:solidFill>
                  <a:srgbClr val="92D050"/>
                </a:solidFill>
                <a:latin typeface="Consolas"/>
                <a:ea typeface="Consolas"/>
                <a:cs typeface="Consolas"/>
                <a:sym typeface="Consolas"/>
              </a:rPr>
              <a:t>return</a:t>
            </a:r>
            <a:r>
              <a:rPr lang="it-IT" sz="1800" b="0" i="0" u="none" strike="noStrike" cap="none">
                <a:solidFill>
                  <a:schemeClr val="lt1"/>
                </a:solidFill>
                <a:latin typeface="Consolas"/>
                <a:ea typeface="Consolas"/>
                <a:cs typeface="Consolas"/>
                <a:sym typeface="Consolas"/>
              </a:rPr>
              <a:t> ++counter},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chemeClr val="lt1"/>
                </a:solidFill>
                <a:latin typeface="Consolas"/>
                <a:ea typeface="Consolas"/>
                <a:cs typeface="Consolas"/>
                <a:sym typeface="Consolas"/>
              </a:rPr>
              <a:t>     decrement: function() {</a:t>
            </a:r>
            <a:r>
              <a:rPr lang="it-IT" sz="1800" b="0" i="0" u="none" strike="noStrike" cap="none">
                <a:solidFill>
                  <a:srgbClr val="92D050"/>
                </a:solidFill>
                <a:latin typeface="Consolas"/>
                <a:ea typeface="Consolas"/>
                <a:cs typeface="Consolas"/>
                <a:sym typeface="Consolas"/>
              </a:rPr>
              <a:t>return</a:t>
            </a:r>
            <a:r>
              <a:rPr lang="it-IT" sz="1800" b="0" i="0" u="none" strike="noStrike" cap="none">
                <a:solidFill>
                  <a:schemeClr val="lt1"/>
                </a:solidFill>
                <a:latin typeface="Consolas"/>
                <a:ea typeface="Consolas"/>
                <a:cs typeface="Consolas"/>
                <a:sym typeface="Consolas"/>
              </a:rPr>
              <a:t> --counter},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chemeClr val="lt1"/>
                </a:solidFill>
                <a:latin typeface="Consolas"/>
                <a:ea typeface="Consolas"/>
                <a:cs typeface="Consolas"/>
                <a:sym typeface="Consolas"/>
              </a:rPr>
              <a:t>     value: function() {</a:t>
            </a:r>
            <a:r>
              <a:rPr lang="it-IT" sz="1800" b="0" i="0" u="none" strike="noStrike" cap="none">
                <a:solidFill>
                  <a:srgbClr val="92D050"/>
                </a:solidFill>
                <a:latin typeface="Consolas"/>
                <a:ea typeface="Consolas"/>
                <a:cs typeface="Consolas"/>
                <a:sym typeface="Consolas"/>
              </a:rPr>
              <a:t>return</a:t>
            </a:r>
            <a:r>
              <a:rPr lang="it-IT" sz="1800" b="0" i="0" u="none" strike="noStrike" cap="none">
                <a:solidFill>
                  <a:schemeClr val="lt1"/>
                </a:solidFill>
                <a:latin typeface="Consolas"/>
                <a:ea typeface="Consolas"/>
                <a:cs typeface="Consolas"/>
                <a:sym typeface="Consolas"/>
              </a:rPr>
              <a:t> counter},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chemeClr val="lt1"/>
                </a:solidFill>
                <a:latin typeface="Consolas"/>
                <a:ea typeface="Consolas"/>
                <a:cs typeface="Consolas"/>
                <a:sym typeface="Consolas"/>
              </a:rPr>
              <a:t>     reset: function() {counter = 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chemeClr val="lt1"/>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chemeClr val="lt1"/>
                </a:solidFill>
                <a:latin typeface="Consolas"/>
                <a:ea typeface="Consolas"/>
                <a:cs typeface="Consolas"/>
                <a:sym typeface="Consolas"/>
              </a:rPr>
              <a:t> }</a:t>
            </a:r>
            <a:endParaRPr sz="1800" b="0" i="0" u="none" strike="noStrike" cap="none">
              <a:solidFill>
                <a:srgbClr val="92D050"/>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16a12308447_1_38"/>
          <p:cNvSpPr txBox="1">
            <a:spLocks noGrp="1"/>
          </p:cNvSpPr>
          <p:nvPr>
            <p:ph type="sldNum" idx="12"/>
          </p:nvPr>
        </p:nvSpPr>
        <p:spPr>
          <a:xfrm>
            <a:off x="8472458" y="6358007"/>
            <a:ext cx="548700" cy="5250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8</a:t>
            </a:fld>
            <a:endParaRPr/>
          </a:p>
        </p:txBody>
      </p:sp>
      <p:sp>
        <p:nvSpPr>
          <p:cNvPr id="98" name="Google Shape;98;g16a12308447_1_38"/>
          <p:cNvSpPr txBox="1">
            <a:spLocks noGrp="1"/>
          </p:cNvSpPr>
          <p:nvPr>
            <p:ph type="title"/>
          </p:nvPr>
        </p:nvSpPr>
        <p:spPr>
          <a:xfrm>
            <a:off x="311700" y="186184"/>
            <a:ext cx="8520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Interfacce</a:t>
            </a:r>
            <a:endParaRPr/>
          </a:p>
        </p:txBody>
      </p:sp>
      <p:sp>
        <p:nvSpPr>
          <p:cNvPr id="99" name="Google Shape;99;g16a12308447_1_38"/>
          <p:cNvSpPr txBox="1">
            <a:spLocks noGrp="1"/>
          </p:cNvSpPr>
          <p:nvPr>
            <p:ph type="body" idx="1"/>
          </p:nvPr>
        </p:nvSpPr>
        <p:spPr>
          <a:xfrm>
            <a:off x="311150" y="1658938"/>
            <a:ext cx="8521800" cy="4524300"/>
          </a:xfrm>
          <a:prstGeom prst="rect">
            <a:avLst/>
          </a:prstGeom>
          <a:noFill/>
          <a:ln>
            <a:noFill/>
          </a:ln>
        </p:spPr>
        <p:txBody>
          <a:bodyPr spcFirstLastPara="1" wrap="square" lIns="91425" tIns="45700" rIns="91425" bIns="45700" anchor="t" anchorCtr="0">
            <a:normAutofit/>
          </a:bodyPr>
          <a:lstStyle/>
          <a:p>
            <a:pPr marL="269875" lvl="0" indent="-244475" algn="l" rtl="0">
              <a:lnSpc>
                <a:spcPct val="100000"/>
              </a:lnSpc>
              <a:spcBef>
                <a:spcPts val="0"/>
              </a:spcBef>
              <a:spcAft>
                <a:spcPts val="0"/>
              </a:spcAft>
              <a:buClr>
                <a:schemeClr val="dk1"/>
              </a:buClr>
              <a:buSzPts val="2000"/>
              <a:buChar char="•"/>
            </a:pPr>
            <a:r>
              <a:rPr lang="it-IT">
                <a:solidFill>
                  <a:schemeClr val="dk1"/>
                </a:solidFill>
              </a:rPr>
              <a:t>A differenza di quanto avviene in JavaScript, se si dichiara un oggetto con proprietà non presenti nel tipo di riferimento si ottiene errore</a:t>
            </a:r>
            <a:endParaRPr sz="2000">
              <a:solidFill>
                <a:schemeClr val="dk1"/>
              </a:solidFill>
            </a:endParaRPr>
          </a:p>
          <a:p>
            <a:pPr marL="541337" marR="0" lvl="1" indent="-206375" algn="l" rtl="0">
              <a:lnSpc>
                <a:spcPct val="100000"/>
              </a:lnSpc>
              <a:spcBef>
                <a:spcPts val="600"/>
              </a:spcBef>
              <a:spcAft>
                <a:spcPts val="0"/>
              </a:spcAft>
              <a:buClr>
                <a:srgbClr val="000000"/>
              </a:buClr>
              <a:buSzPts val="1500"/>
              <a:buChar char="o"/>
            </a:pPr>
            <a:r>
              <a:rPr lang="it-IT"/>
              <a:t>Questo controllo è definito “excess property checking”</a:t>
            </a:r>
            <a:endParaRPr/>
          </a:p>
          <a:p>
            <a:pPr marL="541337" marR="0" lvl="1" indent="-206375" algn="l" rtl="0">
              <a:lnSpc>
                <a:spcPct val="100000"/>
              </a:lnSpc>
              <a:spcBef>
                <a:spcPts val="600"/>
              </a:spcBef>
              <a:spcAft>
                <a:spcPts val="0"/>
              </a:spcAft>
              <a:buClr>
                <a:srgbClr val="000000"/>
              </a:buClr>
              <a:buSzPts val="1500"/>
              <a:buChar char="o"/>
            </a:pPr>
            <a:r>
              <a:rPr lang="it-IT"/>
              <a:t>Il controllo si applica solo in caso di oggetti espressi in forma letterale:  se alla variabile di tipo interfaccia si assegna il valore di un’altra variabile che contiene ulteriori coppie chiave/valore, questo non crea problemi</a:t>
            </a:r>
            <a:endParaRPr sz="2000"/>
          </a:p>
          <a:p>
            <a:pPr marL="457200" lvl="0" indent="0" algn="l" rtl="0">
              <a:lnSpc>
                <a:spcPct val="100000"/>
              </a:lnSpc>
              <a:spcBef>
                <a:spcPts val="0"/>
              </a:spcBef>
              <a:spcAft>
                <a:spcPts val="0"/>
              </a:spcAft>
              <a:buSzPts val="2400"/>
              <a:buNone/>
            </a:pPr>
            <a:endParaRPr>
              <a:solidFill>
                <a:schemeClr val="dk1"/>
              </a:solidFill>
            </a:endParaRPr>
          </a:p>
          <a:p>
            <a:pPr marL="430212" lvl="1" indent="0" algn="l" rtl="0">
              <a:lnSpc>
                <a:spcPct val="100000"/>
              </a:lnSpc>
              <a:spcBef>
                <a:spcPts val="600"/>
              </a:spcBef>
              <a:spcAft>
                <a:spcPts val="0"/>
              </a:spcAft>
              <a:buClr>
                <a:schemeClr val="dk1"/>
              </a:buClr>
              <a:buSzPts val="1500"/>
              <a:buFont typeface="Arial"/>
              <a:buNone/>
            </a:pPr>
            <a:endParaRPr>
              <a:solidFill>
                <a:schemeClr val="dk1"/>
              </a:solidFill>
            </a:endParaRPr>
          </a:p>
          <a:p>
            <a:pPr marL="0" lvl="0" indent="0" algn="l" rtl="0">
              <a:lnSpc>
                <a:spcPct val="100000"/>
              </a:lnSpc>
              <a:spcBef>
                <a:spcPts val="0"/>
              </a:spcBef>
              <a:spcAft>
                <a:spcPts val="600"/>
              </a:spcAft>
              <a:buSzPts val="2400"/>
              <a:buNone/>
            </a:pPr>
            <a:endParaRPr/>
          </a:p>
        </p:txBody>
      </p:sp>
      <p:sp>
        <p:nvSpPr>
          <p:cNvPr id="100" name="Google Shape;100;g16a12308447_1_38"/>
          <p:cNvSpPr txBox="1"/>
          <p:nvPr/>
        </p:nvSpPr>
        <p:spPr>
          <a:xfrm>
            <a:off x="546000" y="4258775"/>
            <a:ext cx="8052000" cy="1816200"/>
          </a:xfrm>
          <a:prstGeom prst="rect">
            <a:avLst/>
          </a:prstGeom>
          <a:solidFill>
            <a:srgbClr val="262626"/>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rgbClr val="569CD6"/>
                </a:solidFill>
                <a:highlight>
                  <a:srgbClr val="1E1E1E"/>
                </a:highlight>
                <a:latin typeface="Consolas"/>
                <a:ea typeface="Consolas"/>
                <a:cs typeface="Consolas"/>
                <a:sym typeface="Consolas"/>
              </a:rPr>
              <a:t>let</a:t>
            </a:r>
            <a:r>
              <a:rPr lang="it-IT" sz="1600" b="0" i="0" u="none" strike="noStrike" cap="none">
                <a:solidFill>
                  <a:srgbClr val="D4D4D4"/>
                </a:solidFill>
                <a:highlight>
                  <a:srgbClr val="1E1E1E"/>
                </a:highlight>
                <a:latin typeface="Consolas"/>
                <a:ea typeface="Consolas"/>
                <a:cs typeface="Consolas"/>
                <a:sym typeface="Consolas"/>
              </a:rPr>
              <a:t> </a:t>
            </a:r>
            <a:r>
              <a:rPr lang="it-IT" sz="1600" b="0" i="0" u="none" strike="noStrike" cap="none">
                <a:solidFill>
                  <a:schemeClr val="lt1"/>
                </a:solidFill>
                <a:highlight>
                  <a:srgbClr val="1E1E1E"/>
                </a:highlight>
                <a:latin typeface="Consolas"/>
                <a:ea typeface="Consolas"/>
                <a:cs typeface="Consolas"/>
                <a:sym typeface="Consolas"/>
              </a:rPr>
              <a:t>insegnamento2:</a:t>
            </a:r>
            <a:r>
              <a:rPr lang="it-IT" sz="1600" b="0" i="0" u="none" strike="noStrike" cap="none">
                <a:solidFill>
                  <a:srgbClr val="D4D4D4"/>
                </a:solidFill>
                <a:highlight>
                  <a:srgbClr val="1E1E1E"/>
                </a:highlight>
                <a:latin typeface="Consolas"/>
                <a:ea typeface="Consolas"/>
                <a:cs typeface="Consolas"/>
                <a:sym typeface="Consolas"/>
              </a:rPr>
              <a:t> </a:t>
            </a:r>
            <a:r>
              <a:rPr lang="it-IT" sz="1600" b="0" i="0" u="none" strike="noStrike" cap="none">
                <a:solidFill>
                  <a:srgbClr val="E5C07B"/>
                </a:solidFill>
                <a:highlight>
                  <a:srgbClr val="1E1E1E"/>
                </a:highlight>
                <a:latin typeface="Consolas"/>
                <a:ea typeface="Consolas"/>
                <a:cs typeface="Consolas"/>
                <a:sym typeface="Consolas"/>
              </a:rPr>
              <a:t>Insegnamento</a:t>
            </a:r>
            <a:r>
              <a:rPr lang="it-IT" sz="1600" b="0" i="0" u="none" strike="noStrike" cap="none">
                <a:solidFill>
                  <a:srgbClr val="D4D4D4"/>
                </a:solidFill>
                <a:highlight>
                  <a:srgbClr val="1E1E1E"/>
                </a:highlight>
                <a:latin typeface="Consolas"/>
                <a:ea typeface="Consolas"/>
                <a:cs typeface="Consolas"/>
                <a:sym typeface="Consolas"/>
              </a:rPr>
              <a:t> </a:t>
            </a:r>
            <a:r>
              <a:rPr lang="it-IT" sz="1600" b="0" i="0" u="none" strike="noStrike" cap="none">
                <a:solidFill>
                  <a:schemeClr val="lt1"/>
                </a:solidFill>
                <a:highlight>
                  <a:srgbClr val="1E1E1E"/>
                </a:highlight>
                <a:latin typeface="Consolas"/>
                <a:ea typeface="Consolas"/>
                <a:cs typeface="Consolas"/>
                <a:sym typeface="Consolas"/>
              </a:rPr>
              <a:t>= {nome: </a:t>
            </a:r>
            <a:r>
              <a:rPr lang="it-IT" sz="1600" b="0" i="0" u="none" strike="noStrike" cap="none">
                <a:solidFill>
                  <a:srgbClr val="CE9178"/>
                </a:solidFill>
                <a:highlight>
                  <a:srgbClr val="1E1E1E"/>
                </a:highlight>
                <a:latin typeface="Consolas"/>
                <a:ea typeface="Consolas"/>
                <a:cs typeface="Consolas"/>
                <a:sym typeface="Consolas"/>
              </a:rPr>
              <a:t>'informatica</a:t>
            </a:r>
            <a:r>
              <a:rPr lang="it-IT" sz="1600" b="0" i="0" u="none" strike="noStrike" cap="none">
                <a:solidFill>
                  <a:schemeClr val="lt1"/>
                </a:solidFill>
                <a:highlight>
                  <a:srgbClr val="1E1E1E"/>
                </a:highlight>
                <a:latin typeface="Consolas"/>
                <a:ea typeface="Consolas"/>
                <a:cs typeface="Consolas"/>
                <a:sym typeface="Consolas"/>
              </a:rPr>
              <a:t>', bocciati: </a:t>
            </a:r>
            <a:r>
              <a:rPr lang="it-IT" sz="1600" b="0" i="0" u="none" strike="noStrike" cap="none">
                <a:solidFill>
                  <a:srgbClr val="B5CEA8"/>
                </a:solidFill>
                <a:highlight>
                  <a:srgbClr val="1E1E1E"/>
                </a:highlight>
                <a:latin typeface="Consolas"/>
                <a:ea typeface="Consolas"/>
                <a:cs typeface="Consolas"/>
                <a:sym typeface="Consolas"/>
              </a:rPr>
              <a:t>50</a:t>
            </a:r>
            <a:r>
              <a:rPr lang="it-IT" sz="1600" b="0" i="0" u="none" strike="noStrike" cap="none">
                <a:solidFill>
                  <a:srgbClr val="DCDCDC"/>
                </a:solidFill>
                <a:highlight>
                  <a:srgbClr val="1E1E1E"/>
                </a:highlight>
                <a:latin typeface="Consolas"/>
                <a:ea typeface="Consolas"/>
                <a:cs typeface="Consolas"/>
                <a:sym typeface="Consolas"/>
              </a:rPr>
              <a:t>}</a:t>
            </a:r>
            <a:r>
              <a:rPr lang="it-IT" sz="1600" b="0" i="0" u="none" strike="noStrike" cap="none">
                <a:solidFill>
                  <a:srgbClr val="D4D4D4"/>
                </a:solidFill>
                <a:highlight>
                  <a:srgbClr val="1E1E1E"/>
                </a:highlight>
                <a:latin typeface="Consolas"/>
                <a:ea typeface="Consolas"/>
                <a:cs typeface="Consolas"/>
                <a:sym typeface="Consolas"/>
              </a:rPr>
              <a:t> </a:t>
            </a:r>
            <a:r>
              <a:rPr lang="it-IT" sz="1600" b="0" i="0" u="none" strike="noStrike" cap="none">
                <a:solidFill>
                  <a:srgbClr val="7CAF3D"/>
                </a:solidFill>
                <a:highlight>
                  <a:srgbClr val="1E1E1E"/>
                </a:highlight>
                <a:latin typeface="Consolas"/>
                <a:ea typeface="Consolas"/>
                <a:cs typeface="Consolas"/>
                <a:sym typeface="Consolas"/>
              </a:rPr>
              <a:t>// ERRORE: Object literal may only specify known properties, </a:t>
            </a:r>
            <a:br>
              <a:rPr lang="it-IT" sz="1600" b="0" i="0" u="none" strike="noStrike" cap="none">
                <a:solidFill>
                  <a:srgbClr val="7CAF3D"/>
                </a:solidFill>
                <a:highlight>
                  <a:srgbClr val="1E1E1E"/>
                </a:highlight>
                <a:latin typeface="Consolas"/>
                <a:ea typeface="Consolas"/>
                <a:cs typeface="Consolas"/>
                <a:sym typeface="Consolas"/>
              </a:rPr>
            </a:br>
            <a:r>
              <a:rPr lang="it-IT" sz="1600" b="0" i="0" u="none" strike="noStrike" cap="none">
                <a:solidFill>
                  <a:srgbClr val="7CAF3D"/>
                </a:solidFill>
                <a:highlight>
                  <a:srgbClr val="1E1E1E"/>
                </a:highlight>
                <a:latin typeface="Consolas"/>
                <a:ea typeface="Consolas"/>
                <a:cs typeface="Consolas"/>
                <a:sym typeface="Consolas"/>
              </a:rPr>
              <a:t>// and 'bocciati' does not exist in type 'Insegnamento'.</a:t>
            </a:r>
            <a:endParaRPr sz="1600" b="0" i="0" u="none" strike="noStrike" cap="none">
              <a:solidFill>
                <a:srgbClr val="7CAF3D"/>
              </a:solidFill>
              <a:highlight>
                <a:srgbClr val="1E1E1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endParaRPr sz="1600" b="0" i="0" u="none" strike="noStrike" cap="none">
              <a:solidFill>
                <a:srgbClr val="7CAF3D"/>
              </a:solidFill>
              <a:highlight>
                <a:srgbClr val="1E1E1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rgbClr val="569CD6"/>
                </a:solidFill>
                <a:highlight>
                  <a:srgbClr val="1E1E1E"/>
                </a:highlight>
                <a:latin typeface="Consolas"/>
                <a:ea typeface="Consolas"/>
                <a:cs typeface="Consolas"/>
                <a:sym typeface="Consolas"/>
              </a:rPr>
              <a:t>let</a:t>
            </a:r>
            <a:r>
              <a:rPr lang="it-IT" sz="1600" b="0" i="0" u="none" strike="noStrike" cap="none">
                <a:solidFill>
                  <a:srgbClr val="D4D4D4"/>
                </a:solidFill>
                <a:highlight>
                  <a:srgbClr val="1E1E1E"/>
                </a:highlight>
                <a:latin typeface="Consolas"/>
                <a:ea typeface="Consolas"/>
                <a:cs typeface="Consolas"/>
                <a:sym typeface="Consolas"/>
              </a:rPr>
              <a:t> </a:t>
            </a:r>
            <a:r>
              <a:rPr lang="it-IT" sz="1600" b="0" i="0" u="none" strike="noStrike" cap="none">
                <a:solidFill>
                  <a:schemeClr val="lt1"/>
                </a:solidFill>
                <a:highlight>
                  <a:srgbClr val="1E1E1E"/>
                </a:highlight>
                <a:latin typeface="Consolas"/>
                <a:ea typeface="Consolas"/>
                <a:cs typeface="Consolas"/>
                <a:sym typeface="Consolas"/>
              </a:rPr>
              <a:t>o = {nome: </a:t>
            </a:r>
            <a:r>
              <a:rPr lang="it-IT" sz="1600" b="0" i="0" u="none" strike="noStrike" cap="none">
                <a:solidFill>
                  <a:srgbClr val="CE9178"/>
                </a:solidFill>
                <a:highlight>
                  <a:srgbClr val="1E1E1E"/>
                </a:highlight>
                <a:latin typeface="Consolas"/>
                <a:ea typeface="Consolas"/>
                <a:cs typeface="Consolas"/>
                <a:sym typeface="Consolas"/>
              </a:rPr>
              <a:t>chimica</a:t>
            </a:r>
            <a:r>
              <a:rPr lang="it-IT" sz="1600" b="0" i="0" u="none" strike="noStrike" cap="none">
                <a:solidFill>
                  <a:schemeClr val="lt1"/>
                </a:solidFill>
                <a:highlight>
                  <a:srgbClr val="1E1E1E"/>
                </a:highlight>
                <a:latin typeface="Consolas"/>
                <a:ea typeface="Consolas"/>
                <a:cs typeface="Consolas"/>
                <a:sym typeface="Consolas"/>
              </a:rPr>
              <a:t>, iscritti: </a:t>
            </a:r>
            <a:r>
              <a:rPr lang="it-IT" sz="1600" b="0" i="0" u="none" strike="noStrike" cap="none">
                <a:solidFill>
                  <a:srgbClr val="B5CEA8"/>
                </a:solidFill>
                <a:highlight>
                  <a:srgbClr val="1E1E1E"/>
                </a:highlight>
                <a:latin typeface="Consolas"/>
                <a:ea typeface="Consolas"/>
                <a:cs typeface="Consolas"/>
                <a:sym typeface="Consolas"/>
              </a:rPr>
              <a:t>75</a:t>
            </a:r>
            <a:r>
              <a:rPr lang="it-IT" sz="1600" b="0" i="0" u="none" strike="noStrike" cap="none">
                <a:solidFill>
                  <a:schemeClr val="lt1"/>
                </a:solidFill>
                <a:highlight>
                  <a:srgbClr val="1E1E1E"/>
                </a:highlight>
                <a:latin typeface="Consolas"/>
                <a:ea typeface="Consolas"/>
                <a:cs typeface="Consolas"/>
                <a:sym typeface="Consolas"/>
              </a:rPr>
              <a:t>, bocciati: </a:t>
            </a:r>
            <a:r>
              <a:rPr lang="it-IT" sz="1600" b="0" i="0" u="none" strike="noStrike" cap="none">
                <a:solidFill>
                  <a:srgbClr val="B5CEA8"/>
                </a:solidFill>
                <a:highlight>
                  <a:srgbClr val="1E1E1E"/>
                </a:highlight>
                <a:latin typeface="Consolas"/>
                <a:ea typeface="Consolas"/>
                <a:cs typeface="Consolas"/>
                <a:sym typeface="Consolas"/>
              </a:rPr>
              <a:t>50</a:t>
            </a:r>
            <a:r>
              <a:rPr lang="it-IT" sz="1600" b="0" i="0" u="none" strike="noStrike" cap="none">
                <a:solidFill>
                  <a:srgbClr val="DCDCDC"/>
                </a:solidFill>
                <a:highlight>
                  <a:srgbClr val="1E1E1E"/>
                </a:highlight>
                <a:latin typeface="Consolas"/>
                <a:ea typeface="Consolas"/>
                <a:cs typeface="Consolas"/>
                <a:sym typeface="Consolas"/>
              </a:rPr>
              <a:t>}</a:t>
            </a:r>
            <a:endParaRPr sz="1600" b="0" i="0" u="none" strike="noStrike" cap="none">
              <a:solidFill>
                <a:srgbClr val="DCDCDC"/>
              </a:solidFill>
              <a:highlight>
                <a:srgbClr val="1E1E1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it-IT" sz="1600" b="0" i="0" u="none" strike="noStrike" cap="none">
                <a:solidFill>
                  <a:srgbClr val="569CD6"/>
                </a:solidFill>
                <a:highlight>
                  <a:srgbClr val="1E1E1E"/>
                </a:highlight>
                <a:latin typeface="Consolas"/>
                <a:ea typeface="Consolas"/>
                <a:cs typeface="Consolas"/>
                <a:sym typeface="Consolas"/>
              </a:rPr>
              <a:t>let</a:t>
            </a:r>
            <a:r>
              <a:rPr lang="it-IT" sz="1600" b="0" i="0" u="none" strike="noStrike" cap="none">
                <a:solidFill>
                  <a:srgbClr val="D4D4D4"/>
                </a:solidFill>
                <a:highlight>
                  <a:srgbClr val="1E1E1E"/>
                </a:highlight>
                <a:latin typeface="Consolas"/>
                <a:ea typeface="Consolas"/>
                <a:cs typeface="Consolas"/>
                <a:sym typeface="Consolas"/>
              </a:rPr>
              <a:t> </a:t>
            </a:r>
            <a:r>
              <a:rPr lang="it-IT" sz="1600" b="0" i="0" u="none" strike="noStrike" cap="none">
                <a:solidFill>
                  <a:schemeClr val="lt1"/>
                </a:solidFill>
                <a:highlight>
                  <a:srgbClr val="1E1E1E"/>
                </a:highlight>
                <a:latin typeface="Consolas"/>
                <a:ea typeface="Consolas"/>
                <a:cs typeface="Consolas"/>
                <a:sym typeface="Consolas"/>
              </a:rPr>
              <a:t>insegnamento2:</a:t>
            </a:r>
            <a:r>
              <a:rPr lang="it-IT" sz="1600" b="0" i="0" u="none" strike="noStrike" cap="none">
                <a:solidFill>
                  <a:srgbClr val="D4D4D4"/>
                </a:solidFill>
                <a:highlight>
                  <a:srgbClr val="1E1E1E"/>
                </a:highlight>
                <a:latin typeface="Consolas"/>
                <a:ea typeface="Consolas"/>
                <a:cs typeface="Consolas"/>
                <a:sym typeface="Consolas"/>
              </a:rPr>
              <a:t> </a:t>
            </a:r>
            <a:r>
              <a:rPr lang="it-IT" sz="1600" b="0" i="0" u="none" strike="noStrike" cap="none">
                <a:solidFill>
                  <a:srgbClr val="E5C07B"/>
                </a:solidFill>
                <a:highlight>
                  <a:srgbClr val="1E1E1E"/>
                </a:highlight>
                <a:latin typeface="Consolas"/>
                <a:ea typeface="Consolas"/>
                <a:cs typeface="Consolas"/>
                <a:sym typeface="Consolas"/>
              </a:rPr>
              <a:t>Insegnamento</a:t>
            </a:r>
            <a:r>
              <a:rPr lang="it-IT" sz="1600" b="0" i="0" u="none" strike="noStrike" cap="none">
                <a:solidFill>
                  <a:srgbClr val="D4D4D4"/>
                </a:solidFill>
                <a:highlight>
                  <a:srgbClr val="1E1E1E"/>
                </a:highlight>
                <a:latin typeface="Consolas"/>
                <a:ea typeface="Consolas"/>
                <a:cs typeface="Consolas"/>
                <a:sym typeface="Consolas"/>
              </a:rPr>
              <a:t> </a:t>
            </a:r>
            <a:r>
              <a:rPr lang="it-IT" sz="1600" b="0" i="0" u="none" strike="noStrike" cap="none">
                <a:solidFill>
                  <a:schemeClr val="lt1"/>
                </a:solidFill>
                <a:highlight>
                  <a:srgbClr val="1E1E1E"/>
                </a:highlight>
                <a:latin typeface="Consolas"/>
                <a:ea typeface="Consolas"/>
                <a:cs typeface="Consolas"/>
                <a:sym typeface="Consolas"/>
              </a:rPr>
              <a:t>= o</a:t>
            </a:r>
            <a:endParaRPr sz="1600" b="0" i="0" u="none" strike="noStrike" cap="none">
              <a:solidFill>
                <a:schemeClr val="lt1"/>
              </a:solidFill>
              <a:highlight>
                <a:srgbClr val="1E1E1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it-IT" sz="1600" b="0" i="0" u="none" strike="noStrike" cap="none">
                <a:solidFill>
                  <a:srgbClr val="7CAF3D"/>
                </a:solidFill>
                <a:highlight>
                  <a:srgbClr val="1E1E1E"/>
                </a:highlight>
                <a:latin typeface="Consolas"/>
                <a:ea typeface="Consolas"/>
                <a:cs typeface="Consolas"/>
                <a:sym typeface="Consolas"/>
              </a:rPr>
              <a:t>// OK</a:t>
            </a:r>
            <a:endParaRPr sz="1600" b="0" i="0" u="none" strike="noStrike" cap="none">
              <a:solidFill>
                <a:srgbClr val="D4D4D4"/>
              </a:solidFill>
              <a:highlight>
                <a:srgbClr val="1E1E1E"/>
              </a:highlight>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ffd21a2ee3_0_43"/>
          <p:cNvSpPr txBox="1">
            <a:spLocks noGrp="1"/>
          </p:cNvSpPr>
          <p:nvPr>
            <p:ph type="sldNum" idx="12"/>
          </p:nvPr>
        </p:nvSpPr>
        <p:spPr>
          <a:xfrm>
            <a:off x="8472458" y="6358007"/>
            <a:ext cx="548700" cy="5250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chemeClr val="lt1"/>
              </a:buClr>
              <a:buSzPts val="1000"/>
              <a:buFont typeface="Arial"/>
              <a:buNone/>
            </a:pPr>
            <a:fld id="{00000000-1234-1234-1234-123412341234}" type="slidenum">
              <a:rPr lang="it-IT"/>
              <a:t>9</a:t>
            </a:fld>
            <a:endParaRPr/>
          </a:p>
        </p:txBody>
      </p:sp>
      <p:sp>
        <p:nvSpPr>
          <p:cNvPr id="106" name="Google Shape;106;gffd21a2ee3_0_43"/>
          <p:cNvSpPr txBox="1">
            <a:spLocks noGrp="1"/>
          </p:cNvSpPr>
          <p:nvPr>
            <p:ph type="title"/>
          </p:nvPr>
        </p:nvSpPr>
        <p:spPr>
          <a:xfrm>
            <a:off x="311700" y="186184"/>
            <a:ext cx="8520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it-IT"/>
              <a:t>Alias di tipo</a:t>
            </a:r>
            <a:endParaRPr/>
          </a:p>
        </p:txBody>
      </p:sp>
      <p:sp>
        <p:nvSpPr>
          <p:cNvPr id="107" name="Google Shape;107;gffd21a2ee3_0_43"/>
          <p:cNvSpPr txBox="1">
            <a:spLocks noGrp="1"/>
          </p:cNvSpPr>
          <p:nvPr>
            <p:ph type="body" idx="1"/>
          </p:nvPr>
        </p:nvSpPr>
        <p:spPr>
          <a:xfrm>
            <a:off x="311700" y="1166812"/>
            <a:ext cx="8521800" cy="4524300"/>
          </a:xfrm>
          <a:prstGeom prst="rect">
            <a:avLst/>
          </a:prstGeom>
          <a:noFill/>
          <a:ln>
            <a:noFill/>
          </a:ln>
        </p:spPr>
        <p:txBody>
          <a:bodyPr spcFirstLastPara="1" wrap="square" lIns="91425" tIns="45700" rIns="91425" bIns="45700" anchor="t" anchorCtr="0">
            <a:normAutofit/>
          </a:bodyPr>
          <a:lstStyle/>
          <a:p>
            <a:pPr marL="269875" lvl="0" indent="-257175" algn="l" rtl="0">
              <a:lnSpc>
                <a:spcPct val="100000"/>
              </a:lnSpc>
              <a:spcBef>
                <a:spcPts val="0"/>
              </a:spcBef>
              <a:spcAft>
                <a:spcPts val="0"/>
              </a:spcAft>
              <a:buSzPts val="2200"/>
              <a:buChar char="•"/>
            </a:pPr>
            <a:r>
              <a:rPr lang="it-IT" sz="2200"/>
              <a:t>Un alias permette di dare un nome ad un tipo</a:t>
            </a:r>
            <a:endParaRPr/>
          </a:p>
          <a:p>
            <a:pPr marL="541337" lvl="1" indent="-225425" algn="l" rtl="0">
              <a:lnSpc>
                <a:spcPct val="100000"/>
              </a:lnSpc>
              <a:spcBef>
                <a:spcPts val="600"/>
              </a:spcBef>
              <a:spcAft>
                <a:spcPts val="0"/>
              </a:spcAft>
              <a:buSzPts val="1800"/>
              <a:buChar char="o"/>
            </a:pPr>
            <a:r>
              <a:rPr lang="it-IT" sz="1800">
                <a:solidFill>
                  <a:schemeClr val="dk1"/>
                </a:solidFill>
              </a:rPr>
              <a:t>A differenza delle interfacce, che permettono solo di dare un nome a tipi strutturati, gli alias di tipo permettono di assegnare un secondo nome anche ai tipi elementari e ai tipi composti </a:t>
            </a:r>
            <a:endParaRPr sz="1800"/>
          </a:p>
          <a:p>
            <a:pPr marL="541337" lvl="1" indent="-225425" algn="l" rtl="0">
              <a:lnSpc>
                <a:spcPct val="100000"/>
              </a:lnSpc>
              <a:spcBef>
                <a:spcPts val="600"/>
              </a:spcBef>
              <a:spcAft>
                <a:spcPts val="0"/>
              </a:spcAft>
              <a:buSzPts val="1800"/>
              <a:buChar char="o"/>
            </a:pPr>
            <a:r>
              <a:rPr lang="it-IT" sz="1800"/>
              <a:t>Ci sono molti casi in cui è indifferente usare un alias di tipo o un'interfaccia, ma esistono alcune restrizioni che impongono – in talune situazioni – di usare specificatamente l'una o l'altra strategia </a:t>
            </a:r>
            <a:endParaRPr/>
          </a:p>
        </p:txBody>
      </p:sp>
      <p:sp>
        <p:nvSpPr>
          <p:cNvPr id="108" name="Google Shape;108;gffd21a2ee3_0_43"/>
          <p:cNvSpPr txBox="1"/>
          <p:nvPr/>
        </p:nvSpPr>
        <p:spPr>
          <a:xfrm>
            <a:off x="638241" y="3387670"/>
            <a:ext cx="7868700" cy="2857500"/>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chemeClr val="lt1"/>
                </a:solidFill>
                <a:latin typeface="Consolas"/>
                <a:ea typeface="Consolas"/>
                <a:cs typeface="Consolas"/>
                <a:sym typeface="Consolas"/>
              </a:rPr>
              <a:t>type </a:t>
            </a:r>
            <a:r>
              <a:rPr lang="it-IT" sz="1800" b="0" i="0" u="none" strike="noStrike" cap="none">
                <a:solidFill>
                  <a:srgbClr val="58B9EC"/>
                </a:solidFill>
                <a:latin typeface="Consolas"/>
                <a:ea typeface="Consolas"/>
                <a:cs typeface="Consolas"/>
                <a:sym typeface="Consolas"/>
              </a:rPr>
              <a:t>Coordinates  = </a:t>
            </a:r>
            <a:r>
              <a:rPr lang="it-IT" sz="1800" b="0" i="0" u="none" strike="noStrike" cap="none">
                <a:solidFill>
                  <a:schemeClr val="lt1"/>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E06C75"/>
                </a:solidFill>
                <a:latin typeface="Consolas"/>
                <a:ea typeface="Consolas"/>
                <a:cs typeface="Consolas"/>
                <a:sym typeface="Consolas"/>
              </a:rPr>
              <a:t>    lat</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B48AE3"/>
                </a:solidFill>
                <a:latin typeface="Consolas"/>
                <a:ea typeface="Consolas"/>
                <a:cs typeface="Consolas"/>
                <a:sym typeface="Consolas"/>
              </a:rPr>
              <a:t>number</a:t>
            </a:r>
            <a:r>
              <a:rPr lang="it-IT" sz="1800" b="0" i="0" u="none" strike="noStrike" cap="none">
                <a:solidFill>
                  <a:schemeClr val="lt1"/>
                </a:solidFill>
                <a:latin typeface="Consolas"/>
                <a:ea typeface="Consolas"/>
                <a:cs typeface="Consolas"/>
                <a:sym typeface="Consolas"/>
              </a:rPr>
              <a:t>,</a:t>
            </a:r>
            <a:br>
              <a:rPr lang="it-IT" sz="1800" b="0" i="0" u="none" strike="noStrike" cap="none">
                <a:solidFill>
                  <a:schemeClr val="lt1"/>
                </a:solidFill>
                <a:latin typeface="Consolas"/>
                <a:ea typeface="Consolas"/>
                <a:cs typeface="Consolas"/>
                <a:sym typeface="Consolas"/>
              </a:rPr>
            </a:b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E06C75"/>
                </a:solidFill>
                <a:latin typeface="Consolas"/>
                <a:ea typeface="Consolas"/>
                <a:cs typeface="Consolas"/>
                <a:sym typeface="Consolas"/>
              </a:rPr>
              <a:t>lng</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B48AE3"/>
                </a:solidFill>
                <a:latin typeface="Consolas"/>
                <a:ea typeface="Consolas"/>
                <a:cs typeface="Consolas"/>
                <a:sym typeface="Consolas"/>
              </a:rPr>
              <a:t>number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chemeClr val="lt1"/>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chemeClr val="lt1"/>
                </a:solidFill>
                <a:latin typeface="Consolas"/>
                <a:ea typeface="Consolas"/>
                <a:cs typeface="Consolas"/>
                <a:sym typeface="Consolas"/>
              </a:rPr>
              <a:t>let </a:t>
            </a:r>
            <a:r>
              <a:rPr lang="it-IT" sz="1800" b="0" i="0" u="none" strike="noStrike" cap="none">
                <a:solidFill>
                  <a:srgbClr val="58B9EC"/>
                </a:solidFill>
                <a:latin typeface="Consolas"/>
                <a:ea typeface="Consolas"/>
                <a:cs typeface="Consolas"/>
                <a:sym typeface="Consolas"/>
              </a:rPr>
              <a:t>position: Coordinates </a:t>
            </a:r>
            <a:r>
              <a:rPr lang="it-IT" sz="1800" b="0" i="0" u="none" strike="noStrike" cap="none">
                <a:solidFill>
                  <a:schemeClr val="lt1"/>
                </a:solidFill>
                <a:latin typeface="Consolas"/>
                <a:ea typeface="Consolas"/>
                <a:cs typeface="Consolas"/>
                <a:sym typeface="Consolas"/>
              </a:rPr>
              <a:t>=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rgbClr val="E06C75"/>
                </a:solidFill>
                <a:latin typeface="Consolas"/>
                <a:ea typeface="Consolas"/>
                <a:cs typeface="Consolas"/>
                <a:sym typeface="Consolas"/>
              </a:rPr>
              <a:t>    lat</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B48AE3"/>
                </a:solidFill>
                <a:latin typeface="Consolas"/>
                <a:ea typeface="Consolas"/>
                <a:cs typeface="Consolas"/>
                <a:sym typeface="Consolas"/>
              </a:rPr>
              <a:t>"ciao"</a:t>
            </a:r>
            <a:r>
              <a:rPr lang="it-IT" sz="1800" b="0" i="0" u="none" strike="noStrike" cap="none">
                <a:solidFill>
                  <a:schemeClr val="lt1"/>
                </a:solidFill>
                <a:latin typeface="Consolas"/>
                <a:ea typeface="Consolas"/>
                <a:cs typeface="Consolas"/>
                <a:sym typeface="Consolas"/>
              </a:rPr>
              <a:t>,   // ERRORE DI COMPILAZIONE</a:t>
            </a:r>
            <a:br>
              <a:rPr lang="it-IT" sz="1800" b="0" i="0" u="none" strike="noStrike" cap="none">
                <a:solidFill>
                  <a:schemeClr val="lt1"/>
                </a:solidFill>
                <a:latin typeface="Consolas"/>
                <a:ea typeface="Consolas"/>
                <a:cs typeface="Consolas"/>
                <a:sym typeface="Consolas"/>
              </a:rPr>
            </a:b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E06C75"/>
                </a:solidFill>
                <a:latin typeface="Consolas"/>
                <a:ea typeface="Consolas"/>
                <a:cs typeface="Consolas"/>
                <a:sym typeface="Consolas"/>
              </a:rPr>
              <a:t>lng</a:t>
            </a:r>
            <a:r>
              <a:rPr lang="it-IT" sz="1800" b="0" i="0" u="none" strike="noStrike" cap="none">
                <a:solidFill>
                  <a:schemeClr val="lt1"/>
                </a:solidFill>
                <a:latin typeface="Consolas"/>
                <a:ea typeface="Consolas"/>
                <a:cs typeface="Consolas"/>
                <a:sym typeface="Consolas"/>
              </a:rPr>
              <a:t>: </a:t>
            </a:r>
            <a:r>
              <a:rPr lang="it-IT" sz="1800" b="0" i="0" u="none" strike="noStrike" cap="none">
                <a:solidFill>
                  <a:srgbClr val="B48AE3"/>
                </a:solidFill>
                <a:latin typeface="Consolas"/>
                <a:ea typeface="Consolas"/>
                <a:cs typeface="Consolas"/>
                <a:sym typeface="Consolas"/>
              </a:rPr>
              <a:t>7.65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chemeClr val="lt1"/>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t-IT" sz="1800" b="0" i="0" u="none" strike="noStrike" cap="none">
                <a:solidFill>
                  <a:schemeClr val="lt1"/>
                </a:solidFill>
                <a:latin typeface="Consolas"/>
                <a:ea typeface="Consolas"/>
                <a:cs typeface="Consolas"/>
                <a:sym typeface="Consolas"/>
              </a:rPr>
              <a:t>function distance(p1:</a:t>
            </a:r>
            <a:r>
              <a:rPr lang="it-IT" sz="1800" b="0" i="0" u="none" strike="noStrike" cap="none">
                <a:solidFill>
                  <a:srgbClr val="9BC6CE"/>
                </a:solidFill>
                <a:latin typeface="Consolas"/>
                <a:ea typeface="Consolas"/>
                <a:cs typeface="Consolas"/>
                <a:sym typeface="Consolas"/>
              </a:rPr>
              <a:t> </a:t>
            </a:r>
            <a:r>
              <a:rPr lang="it-IT" sz="1800" b="0" i="0" u="none" strike="noStrike" cap="none">
                <a:solidFill>
                  <a:srgbClr val="58B9EC"/>
                </a:solidFill>
                <a:latin typeface="Consolas"/>
                <a:ea typeface="Consolas"/>
                <a:cs typeface="Consolas"/>
                <a:sym typeface="Consolas"/>
              </a:rPr>
              <a:t>Coordinates</a:t>
            </a:r>
            <a:r>
              <a:rPr lang="it-IT" sz="1800" b="0" i="0" u="none" strike="noStrike" cap="none">
                <a:solidFill>
                  <a:schemeClr val="lt1"/>
                </a:solidFill>
                <a:latin typeface="Consolas"/>
                <a:ea typeface="Consolas"/>
                <a:cs typeface="Consolas"/>
                <a:sym typeface="Consolas"/>
              </a:rPr>
              <a:t>,</a:t>
            </a:r>
            <a:r>
              <a:rPr lang="it-IT" sz="1800" b="0" i="0" u="none" strike="noStrike" cap="none">
                <a:solidFill>
                  <a:srgbClr val="58B9EC"/>
                </a:solidFill>
                <a:latin typeface="Consolas"/>
                <a:ea typeface="Consolas"/>
                <a:cs typeface="Consolas"/>
                <a:sym typeface="Consolas"/>
              </a:rPr>
              <a:t> </a:t>
            </a:r>
            <a:r>
              <a:rPr lang="it-IT" sz="1800" b="0" i="0" u="none" strike="noStrike" cap="none">
                <a:solidFill>
                  <a:schemeClr val="lt1"/>
                </a:solidFill>
                <a:latin typeface="Consolas"/>
                <a:ea typeface="Consolas"/>
                <a:cs typeface="Consolas"/>
                <a:sym typeface="Consolas"/>
              </a:rPr>
              <a:t>p2:</a:t>
            </a:r>
            <a:r>
              <a:rPr lang="it-IT" sz="1800" b="0" i="0" u="none" strike="noStrike" cap="none">
                <a:solidFill>
                  <a:srgbClr val="9BC6CE"/>
                </a:solidFill>
                <a:latin typeface="Consolas"/>
                <a:ea typeface="Consolas"/>
                <a:cs typeface="Consolas"/>
                <a:sym typeface="Consolas"/>
              </a:rPr>
              <a:t> </a:t>
            </a:r>
            <a:r>
              <a:rPr lang="it-IT" sz="1800" b="0" i="0" u="none" strike="noStrike" cap="none">
                <a:solidFill>
                  <a:srgbClr val="58B9EC"/>
                </a:solidFill>
                <a:latin typeface="Consolas"/>
                <a:ea typeface="Consolas"/>
                <a:cs typeface="Consolas"/>
                <a:sym typeface="Consolas"/>
              </a:rPr>
              <a:t>Coordinates</a:t>
            </a:r>
            <a:r>
              <a:rPr lang="it-IT" sz="1800" b="0" i="0" u="none" strike="noStrike" cap="none">
                <a:solidFill>
                  <a:schemeClr val="lt1"/>
                </a:solidFill>
                <a:latin typeface="Consolas"/>
                <a:ea typeface="Consolas"/>
                <a:cs typeface="Consolas"/>
                <a:sym typeface="Consolas"/>
              </a:rPr>
              <a:t>) { }</a:t>
            </a:r>
            <a:r>
              <a:rPr lang="it-IT" sz="1800" b="0" i="0" u="none" strike="noStrike" cap="none">
                <a:solidFill>
                  <a:srgbClr val="58B9EC"/>
                </a:solidFill>
                <a:latin typeface="Consolas"/>
                <a:ea typeface="Consolas"/>
                <a:cs typeface="Consolas"/>
                <a:sym typeface="Consolas"/>
              </a:rPr>
              <a:t> </a:t>
            </a:r>
            <a:endParaRPr sz="1800" b="0" i="0" u="none" strike="noStrike" cap="none">
              <a:solidFill>
                <a:srgbClr val="9BC6CE"/>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olito">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7161</Words>
  <Application>Microsoft Macintosh PowerPoint</Application>
  <PresentationFormat>On-screen Show (4:3)</PresentationFormat>
  <Paragraphs>791</Paragraphs>
  <Slides>72</Slides>
  <Notes>72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72</vt:i4>
      </vt:variant>
    </vt:vector>
  </HeadingPairs>
  <TitlesOfParts>
    <vt:vector size="78" baseType="lpstr">
      <vt:lpstr>Arial</vt:lpstr>
      <vt:lpstr>Calibri</vt:lpstr>
      <vt:lpstr>Consolas</vt:lpstr>
      <vt:lpstr>Courier New</vt:lpstr>
      <vt:lpstr>Noto Sans</vt:lpstr>
      <vt:lpstr>polito</vt:lpstr>
      <vt:lpstr>Oggetti e Interfacce</vt:lpstr>
      <vt:lpstr>Dati strutturati</vt:lpstr>
      <vt:lpstr>Oggetti</vt:lpstr>
      <vt:lpstr>Chiave/valore</vt:lpstr>
      <vt:lpstr>Annotazioni di tipo</vt:lpstr>
      <vt:lpstr>Interfacce</vt:lpstr>
      <vt:lpstr>Interfacce</vt:lpstr>
      <vt:lpstr>Interfacce</vt:lpstr>
      <vt:lpstr>Alias di tipo</vt:lpstr>
      <vt:lpstr>Alias di tipo</vt:lpstr>
      <vt:lpstr>Opzionalità</vt:lpstr>
      <vt:lpstr>Tipo unione </vt:lpstr>
      <vt:lpstr>Unione di interfacce </vt:lpstr>
      <vt:lpstr>Estensione di tipi</vt:lpstr>
      <vt:lpstr>Fusione di dichiarazioni</vt:lpstr>
      <vt:lpstr>Accedere ai campi di un oggetto</vt:lpstr>
      <vt:lpstr>Accedere ai campi di un oggetto</vt:lpstr>
      <vt:lpstr>Accedere ai campi di un oggetto</vt:lpstr>
      <vt:lpstr>Accedere ai campi di un oggetto</vt:lpstr>
      <vt:lpstr>Accedere alle chiavi di un oggetto</vt:lpstr>
      <vt:lpstr>Accedere alle chiavi di un oggetto</vt:lpstr>
      <vt:lpstr>Accedere ai campi di un oggetto</vt:lpstr>
      <vt:lpstr>Accedere ai campi di un oggetto</vt:lpstr>
      <vt:lpstr>Modificare un oggetto</vt:lpstr>
      <vt:lpstr>Object destructuring</vt:lpstr>
      <vt:lpstr>Object destructuring</vt:lpstr>
      <vt:lpstr>Riferimenti</vt:lpstr>
      <vt:lpstr>Riferimenti</vt:lpstr>
      <vt:lpstr>L'operatore spread/gather</vt:lpstr>
      <vt:lpstr>Duck typing</vt:lpstr>
      <vt:lpstr>Duck typing</vt:lpstr>
      <vt:lpstr>Duck typing</vt:lpstr>
      <vt:lpstr>Duck typing</vt:lpstr>
      <vt:lpstr>Type guard expression</vt:lpstr>
      <vt:lpstr>Type guard expression</vt:lpstr>
      <vt:lpstr>Any</vt:lpstr>
      <vt:lpstr>Type Casting</vt:lpstr>
      <vt:lpstr>Type Casting</vt:lpstr>
      <vt:lpstr>Conversioni di tipo</vt:lpstr>
      <vt:lpstr>Array</vt:lpstr>
      <vt:lpstr>Array</vt:lpstr>
      <vt:lpstr>Array</vt:lpstr>
      <vt:lpstr>Array</vt:lpstr>
      <vt:lpstr>Aggiungere elementi</vt:lpstr>
      <vt:lpstr>Estrarre elementi</vt:lpstr>
      <vt:lpstr>Estrarre elementi</vt:lpstr>
      <vt:lpstr>Cancellare elementi</vt:lpstr>
      <vt:lpstr>Ricerca in un array</vt:lpstr>
      <vt:lpstr>Operare con gli array</vt:lpstr>
      <vt:lpstr>Filtrare un array</vt:lpstr>
      <vt:lpstr>Trasformare il contenuto di un array</vt:lpstr>
      <vt:lpstr>Operare su un array</vt:lpstr>
      <vt:lpstr>Operare su un array</vt:lpstr>
      <vt:lpstr>Operare su un array</vt:lpstr>
      <vt:lpstr>Ridurre un array</vt:lpstr>
      <vt:lpstr>Ridurre un array</vt:lpstr>
      <vt:lpstr>Ridurre un array</vt:lpstr>
      <vt:lpstr>Raggruppare una lista per riduzione</vt:lpstr>
      <vt:lpstr>Array</vt:lpstr>
      <vt:lpstr>Scorrere gli elementi di un array</vt:lpstr>
      <vt:lpstr>Scorrere gli elementi di un array</vt:lpstr>
      <vt:lpstr>Scorrere gli elementi di un array</vt:lpstr>
      <vt:lpstr>Matrici di array</vt:lpstr>
      <vt:lpstr>Funzioni annidate e chiusure</vt:lpstr>
      <vt:lpstr>Funzioni annidate</vt:lpstr>
      <vt:lpstr>Chiusure</vt:lpstr>
      <vt:lpstr>Ambiente lessicale</vt:lpstr>
      <vt:lpstr>Contesto di esecuzione</vt:lpstr>
      <vt:lpstr>Chiusure</vt:lpstr>
      <vt:lpstr>Chiusure</vt:lpstr>
      <vt:lpstr>Chiusure</vt:lpstr>
      <vt:lpstr>Chiusure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Oggetti e Interfacce</dc:title>
  <dc:creator>Giovanni Malnati</dc:creator>
  <cp:lastModifiedBy>Giovanni Malnati</cp:lastModifiedBy>
  <cp:revision>1</cp:revision>
  <dcterms:created xsi:type="dcterms:W3CDTF">2017-08-16T17:33:13Z</dcterms:created>
  <dcterms:modified xsi:type="dcterms:W3CDTF">2023-10-12T08:39:16Z</dcterms:modified>
</cp:coreProperties>
</file>