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390" r:id="rId3"/>
    <p:sldId id="391" r:id="rId4"/>
    <p:sldId id="392" r:id="rId5"/>
    <p:sldId id="393" r:id="rId6"/>
    <p:sldId id="394" r:id="rId7"/>
    <p:sldId id="396" r:id="rId8"/>
    <p:sldId id="397" r:id="rId9"/>
    <p:sldId id="398" r:id="rId10"/>
    <p:sldId id="429" r:id="rId11"/>
    <p:sldId id="430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43" r:id="rId31"/>
    <p:sldId id="444" r:id="rId32"/>
    <p:sldId id="445" r:id="rId33"/>
    <p:sldId id="420" r:id="rId34"/>
    <p:sldId id="441" r:id="rId35"/>
    <p:sldId id="426" r:id="rId36"/>
    <p:sldId id="427" r:id="rId37"/>
    <p:sldId id="428" r:id="rId38"/>
    <p:sldId id="434" r:id="rId39"/>
    <p:sldId id="435" r:id="rId40"/>
    <p:sldId id="437" r:id="rId41"/>
    <p:sldId id="436" r:id="rId42"/>
    <p:sldId id="431" r:id="rId43"/>
    <p:sldId id="432" r:id="rId44"/>
    <p:sldId id="433" r:id="rId45"/>
    <p:sldId id="438" r:id="rId46"/>
    <p:sldId id="424" r:id="rId47"/>
    <p:sldId id="439" r:id="rId48"/>
    <p:sldId id="425" r:id="rId49"/>
    <p:sldId id="422" r:id="rId50"/>
    <p:sldId id="440" r:id="rId51"/>
    <p:sldId id="442" r:id="rId52"/>
    <p:sldId id="263" r:id="rId5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2" d="100"/>
          <a:sy n="82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DBCF-1C31-4692-9346-9DBAB39D0CC5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098B-3065-43AC-AC49-E72EA75A7F2F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C4B3-F360-4A97-8CA5-4FB5E0A84371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B610-0E4C-41FD-8FF2-E62B63885980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3A7C-4F98-4F31-BBEB-96872BCCA90E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D391-7983-44D5-8280-FC170463EDDF}" type="datetime1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888-316A-40D2-AD4B-8A977BB10792}" type="datetime1">
              <a:rPr lang="bg-BG" smtClean="0"/>
              <a:t>26.4.2020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93A5-9D7B-45F8-9D96-086183547107}" type="datetime1">
              <a:rPr lang="bg-BG" smtClean="0"/>
              <a:t>26.4.2020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F6D2-15C4-46B1-9589-B8775725E65F}" type="datetime1">
              <a:rPr lang="bg-BG" smtClean="0"/>
              <a:t>26.4.2020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ED8-3734-44D0-B0F2-65E1A2D6A440}" type="datetime1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4848-A26D-4272-A023-8AA1E360E55D}" type="datetime1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8A8807-D640-470F-B8BF-23BC09172BBF}" type="datetime1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 smtClean="0"/>
              <a:t>CITB</a:t>
            </a:r>
            <a:r>
              <a:rPr lang="bg-BG" sz="4800" dirty="0" smtClean="0"/>
              <a:t>408 </a:t>
            </a:r>
            <a:r>
              <a:rPr lang="bg-BG" sz="4800" dirty="0" smtClean="0"/>
              <a:t>програмиране</a:t>
            </a:r>
            <a:r>
              <a:rPr lang="bg-BG" sz="4800" smtClean="0"/>
              <a:t/>
            </a:r>
            <a:br>
              <a:rPr lang="bg-BG" sz="4800" smtClean="0"/>
            </a:br>
            <a:r>
              <a:rPr lang="bg-BG" sz="4800" smtClean="0"/>
              <a:t>на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06680" cy="294813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/>
              <a:t>, </a:t>
            </a:r>
            <a:r>
              <a:rPr lang="en-US" i="1"/>
              <a:t>Java: The Complete Reference (Complete Reference Series) 10th Edition</a:t>
            </a:r>
            <a:r>
              <a:rPr lang="en-US"/>
              <a:t>, 2018</a:t>
            </a:r>
            <a:endParaRPr lang="en-US" b="1"/>
          </a:p>
          <a:p>
            <a:r>
              <a:rPr lang="bg-BG" b="1" smtClean="0"/>
              <a:t>Светлин </a:t>
            </a:r>
            <a:r>
              <a:rPr lang="bg-BG" b="1" dirty="0"/>
              <a:t>Наков и колектив</a:t>
            </a:r>
            <a:r>
              <a:rPr lang="bg-BG" dirty="0"/>
              <a:t>, </a:t>
            </a:r>
            <a:r>
              <a:rPr lang="bg-BG" i="1" dirty="0"/>
              <a:t>Въведение в програмирането с Java</a:t>
            </a:r>
            <a:r>
              <a:rPr lang="bg-BG" dirty="0"/>
              <a:t>, 201</a:t>
            </a:r>
            <a:r>
              <a:rPr lang="en-US" dirty="0"/>
              <a:t>7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352D-B265-4A82-9914-52436F2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D7B-5946-4ED6-8A36-19895E8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Throwable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C9B-E23B-4DE8-9659-039FDAEE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Throwable(String message)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Throwable(String message, 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text description of the exception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0280-FB8F-41A0-A298-0E3EB40C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67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D7B-5946-4ED6-8A36-19895E8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Throwable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C9B-E23B-4DE8-9659-039FDAEE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1" indent="-4572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getCause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inner/wrapped exception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//prints exception class, exception message and the stack of the exception chain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StackTraceElement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getStackTrace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the whole stack, stored in the exception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Throwable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initCause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{} // initializes the inner/wrapped exception (used before Java 1.4)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4129-A8E5-4A59-A47D-11339757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542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Неприхванати изключения – пример 1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Exc0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0;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42 / d;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Генерира се изключение от вида: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Exc0.main(Exc0.java:4)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Показани са типа на изключението, името на класа, името на метода и номера на реда, където е възникнало изключението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23477-0CA9-427D-84CD-BB2F9B1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91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Неприхванати изключения – пример 2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Exc1 {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subroutine() {</a:t>
            </a:r>
          </a:p>
          <a:p>
            <a:pPr marL="54864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0;</a:t>
            </a:r>
          </a:p>
          <a:p>
            <a:pPr marL="54864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 / d;</a:t>
            </a:r>
          </a:p>
          <a:p>
            <a:pPr marL="274320" lvl="1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Exc1.subroutine();</a:t>
            </a:r>
          </a:p>
          <a:p>
            <a:pPr marL="274320" lvl="1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Генерира се изключение от вида: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Exc1.subroutine(Exc1.java:4)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Exc1.main(Exc1.java:7)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295E8-B774-453A-A536-1FABED9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471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2200" b="1" dirty="0">
                <a:latin typeface="+mj-lt"/>
                <a:cs typeface="Courier New" panose="02070309020205020404" pitchFamily="49" charset="0"/>
              </a:rPr>
              <a:t>Ръчното управление на изключения дава възможност за поправяне (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fix</a:t>
            </a:r>
            <a:r>
              <a:rPr lang="bg-BG" sz="2200" b="1" dirty="0">
                <a:latin typeface="+mj-lt"/>
                <a:cs typeface="Courier New" panose="02070309020205020404" pitchFamily="49" charset="0"/>
              </a:rPr>
              <a:t>) на грешки и предотвратява автоматичното спиране на работата на програмата!!!</a:t>
            </a:r>
          </a:p>
          <a:p>
            <a:pPr>
              <a:spcBef>
                <a:spcPts val="1800"/>
              </a:spcBef>
            </a:pPr>
            <a:r>
              <a:rPr lang="bg-BG" sz="2200" dirty="0">
                <a:cs typeface="Courier New" panose="02070309020205020404" pitchFamily="49" charset="0"/>
              </a:rPr>
              <a:t>Включете блока от код, който искате да наблюдавате за възникване на грешки в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try{}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200" dirty="0">
                <a:cs typeface="Courier New" panose="02070309020205020404" pitchFamily="49" charset="0"/>
              </a:rPr>
              <a:t>блок</a:t>
            </a:r>
            <a:endParaRPr lang="en-US" sz="2200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bg-BG" sz="2200" dirty="0">
                <a:cs typeface="Courier New" panose="02070309020205020404" pitchFamily="49" charset="0"/>
              </a:rPr>
              <a:t>Включете клауза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>
                <a:cs typeface="Courier New" panose="02070309020205020404" pitchFamily="49" charset="0"/>
              </a:rPr>
              <a:t>, </a:t>
            </a:r>
            <a:r>
              <a:rPr lang="bg-BG" sz="2200" dirty="0">
                <a:cs typeface="Courier New" panose="02070309020205020404" pitchFamily="49" charset="0"/>
              </a:rPr>
              <a:t>която определя типа на изключението, което ще се прихваща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0F548-1B11-4DFA-BE76-A8ECAE7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0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Exc2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a;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// monitor a block of code.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0;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42 / d;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will not be printed.");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 // catch divide-by-//zero error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("Division by zero.");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catch statement.");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8" y="5733256"/>
            <a:ext cx="38884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Division by zero.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After catch statement.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55EF0-187E-412C-A4B8-B12E3839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92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an exception and move on.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a=0, b=0, c=0;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 = new Random();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&lt;32000;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12345 / (b/c);</a:t>
            </a:r>
          </a:p>
          <a:p>
            <a:pPr marL="82296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1005840" lvl="4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("Division by zero.");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0; // set a to zero and continue</a:t>
            </a:r>
          </a:p>
          <a:p>
            <a:pPr marL="82296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0" lvl="3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("a: " + a);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27D6F-DD06-4130-BF83-E63364C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17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Описание на изключение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Throwable</a:t>
            </a:r>
            <a:r>
              <a:rPr lang="en-US" sz="2000" b="1" dirty="0"/>
              <a:t> </a:t>
            </a:r>
            <a:r>
              <a:rPr lang="bg-BG" sz="2000" dirty="0" err="1"/>
              <a:t>предефинира</a:t>
            </a:r>
            <a:r>
              <a:rPr lang="bg-BG" sz="2000" dirty="0"/>
              <a:t> метода </a:t>
            </a:r>
            <a:r>
              <a:rPr lang="en-US" sz="2000" b="1" dirty="0" err="1"/>
              <a:t>toString</a:t>
            </a:r>
            <a:r>
              <a:rPr lang="en-US" sz="2000" b="1" dirty="0"/>
              <a:t>( ) </a:t>
            </a:r>
            <a:r>
              <a:rPr lang="en-US" sz="2000" dirty="0"/>
              <a:t>(</a:t>
            </a:r>
            <a:r>
              <a:rPr lang="bg-BG" sz="2000" dirty="0"/>
              <a:t>дефиниран в</a:t>
            </a:r>
            <a:r>
              <a:rPr lang="en-US" sz="2000" dirty="0"/>
              <a:t> </a:t>
            </a:r>
            <a:r>
              <a:rPr lang="en-US" sz="2000" b="1" dirty="0"/>
              <a:t>Object</a:t>
            </a:r>
            <a:r>
              <a:rPr lang="en-US" sz="2000" dirty="0"/>
              <a:t>) </a:t>
            </a:r>
            <a:r>
              <a:rPr lang="bg-BG" sz="2000" dirty="0"/>
              <a:t>така, че да върне низ, съдържащ описанието на изключението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("Exception: " + e);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0; // set a to zero and continue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664" y="5079781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05FC1-772C-4ED5-864A-2DCE5C91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951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c[] = { 1 };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c[42] = 99;</a:t>
            </a:r>
          </a:p>
          <a:p>
            <a:pPr marL="53975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09625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0: " + e);</a:t>
            </a:r>
          </a:p>
          <a:p>
            <a:pPr marL="53975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("Array index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+ e);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try/catch blocks.");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4092E-D54D-49FA-8582-B1EB6DA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897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After try/catch blocks.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 index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java.lang.ArrayIndexOutOfBoundsException:42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After try/catch blocks.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56EB3-D83E-4361-B684-889A59B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98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Управление на изключения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FDFF-3FDA-44D7-8F6C-1C9253ED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program contains an error. A subclass must come before its superclass in a series of catch statements. If not, unreachable code will be created and a compile-time error will result.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SuperSubCatch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530225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("Generic Exception catch.");</a:t>
            </a:r>
          </a:p>
          <a:p>
            <a:pPr marL="5334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catch is never reached because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subclass of Exception. */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 – unreachable</a:t>
            </a:r>
          </a:p>
          <a:p>
            <a:pPr marL="627380" lvl="5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never reached.");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8288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99D7-A330-42F7-9E72-E890C02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12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An example of nested try statements.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If no command-line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are present,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statement will generate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divide-by-zero exception. */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 // nested try block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If one command-line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used,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then a divide-by-zero exception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will be generated by the following code. */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if(a==1) a = a/(a-a); // division by zero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91949-4D41-40B2-BCFE-00112327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395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An example of nested try statements.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If two command-line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used,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 generate an out-of-bounds exception. */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if(a==2) {</a:t>
            </a:r>
          </a:p>
          <a:p>
            <a:pPr marL="1164590" lvl="3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c[] = { 1 };</a:t>
            </a:r>
          </a:p>
          <a:p>
            <a:pPr marL="116459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c[42] = 99; // generate an out-of-bounds exception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9027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("Array index out-of-bounds: " + e);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9027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0: " + e);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03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50" lvl="1" indent="-635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5592F-20F2-460C-8278-F58FE932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78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One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One Two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 index out-of-bounds: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java.lang.ArrayIndexOutOfBoundsException:42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4CD04-41F5-4389-94D4-71077EC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17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ThrowDemo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{// Demonstrate throw.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inside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 e; 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exception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Recaught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+ e);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216C8-9116-4783-A585-2E5D784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2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contains an error and will not compile.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08B83-A5FF-4E89-A6B6-3B92546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131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now correct.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" + e);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8FD7-663C-4328-9E30-651F25E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02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finally.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Throw an exception out of the method.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procA's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6DF1-FA3B-4EE0-8417-2F8A088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244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8423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from within a try block.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Execute a try block normally.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F9984-168A-4190-B772-2B8BA391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3420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e)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0072" y="3717032"/>
            <a:ext cx="30243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caught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3C065-6C4B-4D87-ABB3-9C849719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46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Основи на управление на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Типове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Неприхванати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Използване на </a:t>
            </a:r>
            <a:r>
              <a:rPr lang="en-US" b="1" dirty="0"/>
              <a:t>try</a:t>
            </a:r>
            <a:r>
              <a:rPr lang="bg-BG" b="1" dirty="0"/>
              <a:t> и </a:t>
            </a:r>
            <a:r>
              <a:rPr lang="en-US" b="1" dirty="0"/>
              <a:t>catch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Използване на множество </a:t>
            </a:r>
            <a:r>
              <a:rPr lang="en-US" b="1" dirty="0"/>
              <a:t>catch</a:t>
            </a:r>
            <a:r>
              <a:rPr lang="bg-BG" b="1" dirty="0"/>
              <a:t> клаузи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Вложени </a:t>
            </a:r>
            <a:r>
              <a:rPr lang="en-US" b="1" dirty="0"/>
              <a:t>try </a:t>
            </a:r>
            <a:r>
              <a:rPr lang="bg-BG" b="1" dirty="0"/>
              <a:t>оператори</a:t>
            </a:r>
          </a:p>
          <a:p>
            <a:pPr>
              <a:spcBef>
                <a:spcPts val="1200"/>
              </a:spcBef>
            </a:pPr>
            <a:r>
              <a:rPr lang="en-US" b="1" dirty="0"/>
              <a:t>throw</a:t>
            </a:r>
          </a:p>
          <a:p>
            <a:pPr>
              <a:spcBef>
                <a:spcPts val="1200"/>
              </a:spcBef>
            </a:pPr>
            <a:r>
              <a:rPr lang="en-US" b="1" dirty="0"/>
              <a:t>throws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finally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Добри практики при управление на изключения</a:t>
            </a:r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B86CF-48E6-455C-9A22-1FA2DDB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58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  <a:r>
                        <a:rPr lang="bg-BG" baseline="0" dirty="0"/>
                        <a:t>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 error, such as divide-by-zero.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ArrayIndexOutOfBoundsException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index is out-of-bounds.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ArrayStoreException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to an array element of an incompatible type.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EnumConstantNotPresentException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attempt is made to use an undefined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value.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argument used to invoke a method.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IllegalMonitorStateException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monitor operation, such as waiting on an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unlocked thread.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or application is in incorrect state.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IllegalThreadStateException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Requested operation not compatible with current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 state.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1A518-7309-415B-97B2-1FE182D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453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type of index is out-of-bounds.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NegativeArraySizeException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created with a negative size.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use of a null reference.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NumberFormatException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conversion of a string to a numeric format.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violate security.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StringIndexOutOfBounds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index outside the bounds of a string.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TypeNotPresentException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not found.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UnsupportedOperationException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unsupported operation was encountered.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B2371-24B6-477F-9427-DB0CD78E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30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not found.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clone an object that does not implement the</a:t>
                      </a:r>
                      <a:r>
                        <a:rPr lang="bg-B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Cloneable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IllegalAccessException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to a class is denied.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InstantiationException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create an object of an abstract class or interface.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thread has been interrupted by another thread.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NoSuchFieldException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field does not exist.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NoSuchMethodException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method does not exist.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ReflectiveOperationException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Superclass of reflection-related exceptions.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CB821-7D35-4B73-9971-171B44B3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9918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В клас </a:t>
            </a:r>
            <a:r>
              <a:rPr lang="en-US" dirty="0"/>
              <a:t>Box</a:t>
            </a:r>
            <a:r>
              <a:rPr lang="bg-BG" dirty="0"/>
              <a:t>, който описва кутия с три размера (пример от занятие №3) </a:t>
            </a:r>
            <a:r>
              <a:rPr lang="ru-RU" dirty="0"/>
              <a:t>напишете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bg-BG" dirty="0"/>
              <a:t>който увеличава трите размера на кутията с един и същи процент, който се предава като параметър на метода. Методът трябва да хвърля изключение, ако параметъра, който се предава не е в интервала </a:t>
            </a:r>
            <a:r>
              <a:rPr lang="en-US" dirty="0"/>
              <a:t>[</a:t>
            </a:r>
            <a:r>
              <a:rPr lang="bg-BG" dirty="0"/>
              <a:t>0;100</a:t>
            </a:r>
            <a:r>
              <a:rPr lang="en-US" dirty="0"/>
              <a:t>]</a:t>
            </a:r>
            <a:r>
              <a:rPr lang="bg-BG" dirty="0"/>
              <a:t>.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Създайте още един метод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/>
              <a:t>, който ще  увеличава размерите на кутията</a:t>
            </a:r>
            <a:r>
              <a:rPr lang="en-US" dirty="0"/>
              <a:t> </a:t>
            </a:r>
            <a:r>
              <a:rPr lang="bg-BG" dirty="0"/>
              <a:t>с процент, който се предава като параметър на метода,</a:t>
            </a:r>
            <a:r>
              <a:rPr lang="en-US" dirty="0"/>
              <a:t> </a:t>
            </a:r>
            <a:r>
              <a:rPr lang="bg-BG" dirty="0"/>
              <a:t>ако обема на кутията е по-малък от дадено число, което също се предава като параметър на метода. Методът трябва да извиква в тялото си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и да прихваща изключението, което се хвърля от него.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обект от клас </a:t>
            </a:r>
            <a:r>
              <a:rPr lang="en-US" dirty="0"/>
              <a:t>Box </a:t>
            </a:r>
            <a:r>
              <a:rPr lang="bg-BG" dirty="0"/>
              <a:t>и тествайте двата метода!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02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Box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width;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height;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depth;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Box(double width, double height, double depth)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width;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height;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depth;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volume()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97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00808"/>
            <a:ext cx="8686800" cy="4776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creates a custom exception type.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Exception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detail;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detail = a;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[" + detail + "]";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381B-C013-4EC4-A248-DE1BCA59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623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686800" cy="441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compute(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a) throws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("Called compute(" + a + ")");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if(a &gt; 10)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("Normal exit");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F310-3818-4F28-A25D-3A6E102D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677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686800" cy="4560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compute(1);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compute(20);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" + e);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096" y="5291758"/>
            <a:ext cx="34563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Called compute(1)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Called compute(20)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D9D92-58F2-48B6-BDF6-29623D7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2258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Отделяне на кода за обработване на грешките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dirty="0"/>
              <a:t>	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7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</a:t>
            </a:r>
            <a:r>
              <a:rPr lang="en-US" sz="2800" dirty="0"/>
              <a:t> -</a:t>
            </a:r>
            <a:r>
              <a:rPr lang="bg-BG" sz="2800" dirty="0"/>
              <a:t>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File is open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Line read properly 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Error during line read 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-1;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</a:p>
          <a:p>
            <a:pPr marL="822960" lvl="3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11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Основи на управление на изключения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Изключение в </a:t>
            </a:r>
            <a:r>
              <a:rPr lang="en-US" dirty="0"/>
              <a:t>Java </a:t>
            </a:r>
            <a:r>
              <a:rPr lang="bg-BG" dirty="0"/>
              <a:t>е обект, който описва </a:t>
            </a:r>
            <a:r>
              <a:rPr lang="bg-BG" b="1" dirty="0"/>
              <a:t>извънредно събитие (грешка - </a:t>
            </a:r>
            <a:r>
              <a:rPr lang="en-US" b="1" dirty="0"/>
              <a:t>error</a:t>
            </a:r>
            <a:r>
              <a:rPr lang="bg-BG" b="1" dirty="0"/>
              <a:t>)</a:t>
            </a:r>
            <a:r>
              <a:rPr lang="bg-BG" dirty="0"/>
              <a:t>, което настъпва по време на изпълнение на програмата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Когато извънредното събитие настъпи, обектът, представящ извънредното събитие се създава и </a:t>
            </a:r>
            <a:r>
              <a:rPr lang="en-US" dirty="0"/>
              <a:t>“</a:t>
            </a:r>
            <a:r>
              <a:rPr lang="bg-BG" b="1" dirty="0"/>
              <a:t>се хвърля</a:t>
            </a:r>
            <a:r>
              <a:rPr lang="en-US" b="1" dirty="0"/>
              <a:t>”</a:t>
            </a:r>
            <a:r>
              <a:rPr lang="bg-BG" b="1" dirty="0"/>
              <a:t> (</a:t>
            </a:r>
            <a:r>
              <a:rPr lang="en-US" b="1" dirty="0"/>
              <a:t>thrown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/>
              <a:t>в метода, в който се предизвиква събитието</a:t>
            </a:r>
          </a:p>
          <a:p>
            <a:pPr>
              <a:spcBef>
                <a:spcPts val="1200"/>
              </a:spcBef>
            </a:pPr>
            <a:r>
              <a:rPr lang="bg-BG" dirty="0"/>
              <a:t>Изключенията се прихващат и могат да бъдат управлявани</a:t>
            </a:r>
          </a:p>
          <a:p>
            <a:pPr>
              <a:spcBef>
                <a:spcPts val="1200"/>
              </a:spcBef>
            </a:pPr>
            <a:r>
              <a:rPr lang="bg-BG" dirty="0"/>
              <a:t>Изключенията могат да бъдат </a:t>
            </a:r>
            <a:r>
              <a:rPr lang="bg-BG" b="1" dirty="0"/>
              <a:t>генерирани от </a:t>
            </a:r>
            <a:r>
              <a:rPr lang="en-US" b="1" dirty="0"/>
              <a:t>Java run-time system</a:t>
            </a:r>
            <a:r>
              <a:rPr lang="en-US" dirty="0"/>
              <a:t> </a:t>
            </a:r>
            <a:r>
              <a:rPr lang="bg-BG" dirty="0"/>
              <a:t>или да бъдат </a:t>
            </a:r>
            <a:r>
              <a:rPr lang="bg-BG" b="1" dirty="0"/>
              <a:t>генерирани </a:t>
            </a:r>
            <a:r>
              <a:rPr lang="bg-BG" b="1" dirty="0" smtClean="0"/>
              <a:t>от </a:t>
            </a:r>
            <a:r>
              <a:rPr lang="bg-BG" b="1" dirty="0"/>
              <a:t>кода на програмата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123D-671C-4E19-ACF9-035FF4A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285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</a:t>
            </a:r>
            <a:r>
              <a:rPr lang="en-US" sz="2800" dirty="0"/>
              <a:t> -</a:t>
            </a:r>
            <a:r>
              <a:rPr lang="bg-BG" sz="2800" dirty="0"/>
              <a:t> пример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40</a:t>
            </a:fld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9391C-FF7F-4070-8A21-65A36FE95057}"/>
              </a:ext>
            </a:extLst>
          </p:cNvPr>
          <p:cNvSpPr txBox="1">
            <a:spLocks/>
          </p:cNvSpPr>
          <p:nvPr/>
        </p:nvSpPr>
        <p:spPr>
          <a:xfrm>
            <a:off x="323528" y="1412776"/>
            <a:ext cx="8568952" cy="505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0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-3; 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-1)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File does not exists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-2)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File can’t be open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-5; 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253899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g-BG" sz="4400" dirty="0"/>
              <a:t>Отделяне на кода за обработване на грешките</a:t>
            </a:r>
            <a:endParaRPr lang="en-US" sz="44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822960" lvl="3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74320" lvl="1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bg-BG" dirty="0"/>
              <a:t>	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208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E58-21BD-4319-8D5D-88828CA1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dirty="0"/>
              <a:t>Верига от изключения (</a:t>
            </a:r>
            <a:r>
              <a:rPr lang="en-US" sz="3200" b="1" dirty="0"/>
              <a:t>Chained Exceptions</a:t>
            </a:r>
            <a:r>
              <a:rPr lang="bg-BG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C6B5-B3A4-4477-BF9E-AED239C3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Позволява да се асоциира едно изключение с друго</a:t>
            </a:r>
          </a:p>
          <a:p>
            <a:r>
              <a:rPr lang="bg-BG" dirty="0"/>
              <a:t>Едното изключение описва причината (</a:t>
            </a:r>
            <a:r>
              <a:rPr lang="en-US" dirty="0"/>
              <a:t>cause</a:t>
            </a:r>
            <a:r>
              <a:rPr lang="bg-BG" dirty="0"/>
              <a:t>) за настъпването на другото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Пример: метод хвърля </a:t>
            </a:r>
            <a:r>
              <a:rPr lang="en-US" b="1" dirty="0" err="1"/>
              <a:t>ArithmeticException</a:t>
            </a:r>
            <a:r>
              <a:rPr lang="bg-BG" b="1" dirty="0"/>
              <a:t>, </a:t>
            </a:r>
            <a:r>
              <a:rPr lang="bg-BG" dirty="0"/>
              <a:t>поради деление на 0. Причината за делението на 0 е, че е настъпила входно/изходна грешка.</a:t>
            </a:r>
          </a:p>
          <a:p>
            <a:r>
              <a:rPr lang="bg-BG" dirty="0"/>
              <a:t>Методи, управляващи верига от изключения: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Throwable(Throwable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Throwable(String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642A-84B8-4DCD-8B05-F60B868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00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2F3-DB36-4D26-8E34-9AADF09B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EAB5-4286-479B-A756-6989837C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exception chaining.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ChainExcDemo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an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 =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("top layer");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add a cause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e.initCause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("cause"));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e;</a:t>
            </a:r>
          </a:p>
          <a:p>
            <a:pPr marL="274320" lvl="1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36FC-E7BA-41F2-9489-F242254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594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2F3-DB36-4D26-8E34-9AADF09B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EAB5-4286-479B-A756-6989837C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15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 top level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("Caught: " + e);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 cause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cause: " +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e.getCause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36FC-E7BA-41F2-9489-F242254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44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24704-E7E7-4BA5-9472-09CC9AF274BE}"/>
              </a:ext>
            </a:extLst>
          </p:cNvPr>
          <p:cNvSpPr txBox="1"/>
          <p:nvPr/>
        </p:nvSpPr>
        <p:spPr>
          <a:xfrm>
            <a:off x="1763688" y="5517232"/>
            <a:ext cx="73803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top layer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Original cause: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cause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9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1657-8DF6-42B2-B8B7-BD08A069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multi-catch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1ECD-0087-4964-8574-6666A9FE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multi-catch feature.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a=10, b=0;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 };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a / b; // generate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 = 19; // generate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catch clause catches both exceptions.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caught: " + e);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multi-catch.");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C7CA3-5138-4C3B-9598-0EF4A1A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45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 от </a:t>
            </a:r>
            <a:r>
              <a:rPr lang="en-US" dirty="0"/>
              <a:t>JDK 7</a:t>
            </a:r>
          </a:p>
          <a:p>
            <a:r>
              <a:rPr lang="bg-BG" dirty="0"/>
              <a:t>Автоматизира процеса на освобождаване на ресурси, които не се използват</a:t>
            </a:r>
            <a:endParaRPr lang="en-US" dirty="0"/>
          </a:p>
          <a:p>
            <a:r>
              <a:rPr lang="bg-BG" dirty="0"/>
              <a:t>Базира се на разширена форма на </a:t>
            </a:r>
            <a:r>
              <a:rPr lang="en-US" b="1" dirty="0"/>
              <a:t>try </a:t>
            </a:r>
            <a:r>
              <a:rPr lang="bg-BG" dirty="0"/>
              <a:t>оператора</a:t>
            </a:r>
            <a:endParaRPr lang="en-US" dirty="0"/>
          </a:p>
          <a:p>
            <a:r>
              <a:rPr lang="bg-BG" dirty="0"/>
              <a:t>Основна форма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resource-specification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use the resource</a:t>
            </a:r>
          </a:p>
          <a:p>
            <a:pPr marL="0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76F35-C9F5-41DA-B12D-76987CD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372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</a:t>
            </a:r>
            <a:r>
              <a:rPr lang="bg-BG" dirty="0"/>
              <a:t>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548640" lvl="2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a filename has been specified.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1) {</a:t>
            </a:r>
          </a:p>
          <a:p>
            <a:pPr marL="822960" lvl="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filename");</a:t>
            </a:r>
          </a:p>
          <a:p>
            <a:pPr marL="822960" lvl="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548640" lvl="2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4211-075E-4ECF-953B-855B481D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218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</a:t>
            </a:r>
            <a:r>
              <a:rPr lang="bg-BG" dirty="0"/>
              <a:t>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code uses a try-with-resources statement to open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file and then automatically close it when the try block is left.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[0]))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Found.");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("An I/O Error Occurred");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4211-075E-4ECF-953B-855B481D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77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54C8-41CC-4C68-8331-E149314C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72E2-D3DB-4A3E-8276-F3A21C6D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Изключенията трябва да се използват за изключителна ситуация</a:t>
            </a:r>
          </a:p>
          <a:p>
            <a:r>
              <a:rPr lang="bg-BG" dirty="0"/>
              <a:t>Изключенията не се използват за обработка на очаквани събития, поради съображения за производителност</a:t>
            </a:r>
          </a:p>
          <a:p>
            <a:r>
              <a:rPr lang="ru-RU" dirty="0"/>
              <a:t>На </a:t>
            </a:r>
            <a:r>
              <a:rPr lang="ru-RU" dirty="0" err="1"/>
              <a:t>краен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 </a:t>
            </a:r>
            <a:r>
              <a:rPr lang="ru-RU" dirty="0" err="1"/>
              <a:t>показвайте</a:t>
            </a:r>
            <a:r>
              <a:rPr lang="ru-RU" dirty="0"/>
              <a:t> само </a:t>
            </a:r>
            <a:r>
              <a:rPr lang="ru-RU" dirty="0" err="1"/>
              <a:t>подходящи</a:t>
            </a:r>
            <a:r>
              <a:rPr lang="ru-RU" dirty="0"/>
              <a:t> за него </a:t>
            </a:r>
            <a:r>
              <a:rPr lang="ru-RU" dirty="0" err="1"/>
              <a:t>съобщения</a:t>
            </a:r>
            <a:r>
              <a:rPr lang="ru-RU" dirty="0"/>
              <a:t> за грешка</a:t>
            </a:r>
          </a:p>
          <a:p>
            <a:r>
              <a:rPr lang="ru-RU" dirty="0" err="1"/>
              <a:t>Хвърляйте</a:t>
            </a:r>
            <a:r>
              <a:rPr lang="ru-RU" dirty="0"/>
              <a:t> </a:t>
            </a:r>
            <a:r>
              <a:rPr lang="ru-RU" dirty="0" err="1"/>
              <a:t>изключенията</a:t>
            </a:r>
            <a:r>
              <a:rPr lang="ru-RU" dirty="0"/>
              <a:t> на </a:t>
            </a:r>
            <a:r>
              <a:rPr lang="ru-RU" dirty="0" err="1"/>
              <a:t>съответното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абстракция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A408A-3A5A-407C-AB39-4A2A7DE1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08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Основи на управление на изключения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Управлението на изключенията се извършва чрез петте ключови думи: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b="1" dirty="0"/>
              <a:t> </a:t>
            </a:r>
            <a:r>
              <a:rPr lang="bg-BG" b="1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pPr>
              <a:spcBef>
                <a:spcPts val="1200"/>
              </a:spcBef>
            </a:pPr>
            <a:r>
              <a:rPr lang="bg-BG" dirty="0"/>
              <a:t>Програмния код, който се наблюдава за възникване на изключения трябва да се намира в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{}</a:t>
            </a:r>
            <a:r>
              <a:rPr lang="en-US" b="1" dirty="0"/>
              <a:t> </a:t>
            </a:r>
            <a:r>
              <a:rPr lang="bg-BG" b="1" dirty="0"/>
              <a:t>блок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dirty="0"/>
              <a:t>Кодът прихваща изключенията с помощта на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>
              <a:spcBef>
                <a:spcPts val="1200"/>
              </a:spcBef>
            </a:pPr>
            <a:r>
              <a:rPr lang="bg-BG" b="1" dirty="0"/>
              <a:t>Системно генерираните изключения </a:t>
            </a:r>
            <a:r>
              <a:rPr lang="bg-BG" dirty="0"/>
              <a:t>се „хвърлят“ автоматично от </a:t>
            </a:r>
            <a:r>
              <a:rPr lang="en-US" dirty="0"/>
              <a:t>Java run-time system</a:t>
            </a:r>
          </a:p>
          <a:p>
            <a:pPr>
              <a:spcBef>
                <a:spcPts val="1200"/>
              </a:spcBef>
            </a:pPr>
            <a:r>
              <a:rPr lang="bg-BG" dirty="0"/>
              <a:t>За ръчно изхвърляне на изключения се използва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pPr>
              <a:spcBef>
                <a:spcPts val="1200"/>
              </a:spcBef>
            </a:pPr>
            <a:r>
              <a:rPr lang="bg-BG" dirty="0"/>
              <a:t>Всяко изключение, което е изхвърлено извън метод, трябва да се специфицира с клауза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</a:p>
          <a:p>
            <a:pPr>
              <a:spcBef>
                <a:spcPts val="1200"/>
              </a:spcBef>
            </a:pPr>
            <a:r>
              <a:rPr lang="bg-BG" dirty="0"/>
              <a:t>Код, който трябва да се изпълни задължително след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{}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/>
              <a:t>блок</a:t>
            </a:r>
            <a:r>
              <a:rPr lang="en-US" dirty="0"/>
              <a:t>,</a:t>
            </a:r>
            <a:r>
              <a:rPr lang="bg-BG" dirty="0"/>
              <a:t> се поставя в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 {}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1418-E08E-4466-BACB-A89C1759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4722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54C8-41CC-4C68-8331-E149314C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72E2-D3DB-4A3E-8276-F3A21C6D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Запазвайте</a:t>
            </a:r>
            <a:r>
              <a:rPr lang="ru-RU" dirty="0"/>
              <a:t> </a:t>
            </a:r>
            <a:r>
              <a:rPr lang="ru-RU" b="1" dirty="0"/>
              <a:t>причинителя</a:t>
            </a:r>
            <a:r>
              <a:rPr lang="en-US" b="1" dirty="0"/>
              <a:t> </a:t>
            </a:r>
            <a:r>
              <a:rPr lang="ru-RU" b="1" dirty="0"/>
              <a:t>(</a:t>
            </a:r>
            <a:r>
              <a:rPr lang="en-US" b="1" dirty="0"/>
              <a:t>cause</a:t>
            </a:r>
            <a:r>
              <a:rPr lang="ru-RU" b="1" dirty="0"/>
              <a:t>)</a:t>
            </a:r>
            <a:r>
              <a:rPr lang="ru-RU" dirty="0"/>
              <a:t> на </a:t>
            </a:r>
            <a:r>
              <a:rPr lang="ru-RU" dirty="0" err="1"/>
              <a:t>изключението</a:t>
            </a:r>
            <a:r>
              <a:rPr lang="ru-RU" dirty="0"/>
              <a:t> - </a:t>
            </a:r>
            <a:r>
              <a:rPr lang="ru-RU" dirty="0" err="1"/>
              <a:t>когато</a:t>
            </a:r>
            <a:r>
              <a:rPr lang="ru-RU" dirty="0"/>
              <a:t> при </a:t>
            </a:r>
            <a:r>
              <a:rPr lang="ru-RU" dirty="0" err="1"/>
              <a:t>прихващане</a:t>
            </a:r>
            <a:r>
              <a:rPr lang="ru-RU" dirty="0"/>
              <a:t> на </a:t>
            </a:r>
            <a:r>
              <a:rPr lang="ru-RU" dirty="0" err="1"/>
              <a:t>изключение</a:t>
            </a:r>
            <a:r>
              <a:rPr lang="ru-RU" dirty="0"/>
              <a:t> </a:t>
            </a:r>
            <a:r>
              <a:rPr lang="ru-RU" dirty="0" err="1"/>
              <a:t>хвърляте</a:t>
            </a:r>
            <a:r>
              <a:rPr lang="ru-RU" dirty="0"/>
              <a:t> ново </a:t>
            </a:r>
            <a:r>
              <a:rPr lang="ru-RU" dirty="0" err="1"/>
              <a:t>изключение</a:t>
            </a:r>
            <a:r>
              <a:rPr lang="ru-RU" dirty="0"/>
              <a:t> от </a:t>
            </a:r>
            <a:r>
              <a:rPr lang="ru-RU" dirty="0" err="1"/>
              <a:t>по-високо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абстракция, </a:t>
            </a:r>
            <a:r>
              <a:rPr lang="ru-RU" dirty="0" err="1"/>
              <a:t>добавяйте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него </a:t>
            </a:r>
            <a:r>
              <a:rPr lang="ru-RU" dirty="0" err="1"/>
              <a:t>оригиналното</a:t>
            </a:r>
            <a:endParaRPr lang="en-US" dirty="0"/>
          </a:p>
          <a:p>
            <a:r>
              <a:rPr lang="ru-RU" dirty="0" err="1"/>
              <a:t>Винаги</a:t>
            </a:r>
            <a:r>
              <a:rPr lang="ru-RU" dirty="0"/>
              <a:t> давайте адекватно, подробно и конкретно </a:t>
            </a:r>
            <a:r>
              <a:rPr lang="ru-RU" dirty="0" err="1"/>
              <a:t>съобщение</a:t>
            </a:r>
            <a:r>
              <a:rPr lang="ru-RU" dirty="0"/>
              <a:t> за грешка,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хвърляте</a:t>
            </a:r>
            <a:r>
              <a:rPr lang="ru-RU" dirty="0"/>
              <a:t> </a:t>
            </a:r>
            <a:r>
              <a:rPr lang="ru-RU" dirty="0" err="1"/>
              <a:t>изключение</a:t>
            </a:r>
            <a:endParaRPr lang="en-US" dirty="0"/>
          </a:p>
          <a:p>
            <a:r>
              <a:rPr lang="ru-RU" dirty="0" err="1"/>
              <a:t>Никога</a:t>
            </a:r>
            <a:r>
              <a:rPr lang="ru-RU" dirty="0"/>
              <a:t> не </a:t>
            </a:r>
            <a:r>
              <a:rPr lang="ru-RU" dirty="0" err="1"/>
              <a:t>игнорирайте</a:t>
            </a:r>
            <a:r>
              <a:rPr lang="ru-RU" dirty="0"/>
              <a:t> </a:t>
            </a:r>
            <a:r>
              <a:rPr lang="ru-RU" dirty="0" err="1"/>
              <a:t>прихванатите</a:t>
            </a:r>
            <a:r>
              <a:rPr lang="ru-RU" dirty="0"/>
              <a:t> </a:t>
            </a:r>
            <a:r>
              <a:rPr lang="ru-RU" dirty="0" err="1"/>
              <a:t>изключения</a:t>
            </a:r>
            <a:endParaRPr lang="en-US" dirty="0"/>
          </a:p>
          <a:p>
            <a:r>
              <a:rPr lang="ru-RU" dirty="0"/>
              <a:t>Един метод или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върши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, за </a:t>
            </a:r>
            <a:r>
              <a:rPr lang="ru-RU" dirty="0" err="1"/>
              <a:t>която</a:t>
            </a:r>
            <a:r>
              <a:rPr lang="ru-RU" dirty="0"/>
              <a:t> е предназначен, или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хвърля</a:t>
            </a:r>
            <a:r>
              <a:rPr lang="ru-RU" dirty="0"/>
              <a:t> </a:t>
            </a:r>
            <a:r>
              <a:rPr lang="ru-RU" dirty="0" err="1"/>
              <a:t>изключени</a:t>
            </a:r>
            <a:r>
              <a:rPr lang="bg-BG" dirty="0"/>
              <a:t>е</a:t>
            </a:r>
          </a:p>
          <a:p>
            <a:r>
              <a:rPr lang="bg-BG" dirty="0"/>
              <a:t>Не прихващайте всички изключения</a:t>
            </a:r>
          </a:p>
          <a:p>
            <a:r>
              <a:rPr lang="ru-RU" dirty="0" err="1"/>
              <a:t>Прихващайте</a:t>
            </a:r>
            <a:r>
              <a:rPr lang="ru-RU" dirty="0"/>
              <a:t> само </a:t>
            </a:r>
            <a:r>
              <a:rPr lang="ru-RU" dirty="0" err="1"/>
              <a:t>изключения</a:t>
            </a:r>
            <a:r>
              <a:rPr lang="ru-RU" dirty="0"/>
              <a:t>, от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разбирате</a:t>
            </a:r>
            <a:r>
              <a:rPr lang="ru-RU" dirty="0"/>
              <a:t> и знаете как да </a:t>
            </a:r>
            <a:r>
              <a:rPr lang="ru-RU" dirty="0" err="1"/>
              <a:t>обработите</a:t>
            </a:r>
            <a:r>
              <a:rPr lang="ru-RU" dirty="0"/>
              <a:t> 	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A408A-3A5A-407C-AB39-4A2A7DE1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74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Реализирайте клас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InsufficientNumberOfRoomsException</a:t>
            </a:r>
            <a:r>
              <a:rPr lang="en-US" dirty="0"/>
              <a:t>, </a:t>
            </a:r>
            <a:r>
              <a:rPr lang="bg-BG" dirty="0"/>
              <a:t>който да наследява клас </a:t>
            </a:r>
            <a:r>
              <a:rPr lang="en-US" dirty="0"/>
              <a:t>Exception</a:t>
            </a:r>
            <a:r>
              <a:rPr lang="bg-BG" dirty="0"/>
              <a:t> и описва недостатъчен брой на стаи в хотел. Класът се състои от една член</a:t>
            </a:r>
            <a:r>
              <a:rPr lang="en-US" dirty="0"/>
              <a:t>-</a:t>
            </a:r>
            <a:r>
              <a:rPr lang="bg-BG" dirty="0" err="1"/>
              <a:t>данна</a:t>
            </a:r>
            <a:r>
              <a:rPr lang="bg-BG" dirty="0"/>
              <a:t>: брой на стаите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numberOfRooms</a:t>
            </a:r>
            <a:r>
              <a:rPr lang="bg-BG" dirty="0"/>
              <a:t>). Имплементирайте следните методи:</a:t>
            </a:r>
          </a:p>
          <a:p>
            <a:r>
              <a:rPr lang="bg-BG" dirty="0"/>
              <a:t>Конструктор с един параметър – броя на стаите </a:t>
            </a:r>
          </a:p>
          <a:p>
            <a:r>
              <a:rPr lang="bg-BG" dirty="0"/>
              <a:t>Метод, който връща броя на стаите</a:t>
            </a:r>
          </a:p>
          <a:p>
            <a:pPr marL="0" indent="0">
              <a:buNone/>
            </a:pPr>
            <a:r>
              <a:rPr lang="bg-BG" dirty="0"/>
              <a:t>Реализирайте клас</a:t>
            </a:r>
            <a:r>
              <a:rPr lang="en-US" dirty="0"/>
              <a:t> Hotel</a:t>
            </a:r>
            <a:r>
              <a:rPr lang="bg-BG" dirty="0"/>
              <a:t>, който се определя от</a:t>
            </a:r>
            <a:r>
              <a:rPr lang="en-US" dirty="0"/>
              <a:t> </a:t>
            </a:r>
            <a:r>
              <a:rPr lang="bg-BG" dirty="0"/>
              <a:t>брой на стаите в хотел и списък с</a:t>
            </a:r>
            <a:r>
              <a:rPr lang="en-US" dirty="0"/>
              <a:t> </a:t>
            </a:r>
            <a:r>
              <a:rPr lang="bg-BG" dirty="0"/>
              <a:t>номера стаи. Имплементирайте следните методи:</a:t>
            </a:r>
          </a:p>
          <a:p>
            <a:r>
              <a:rPr lang="bg-BG" dirty="0"/>
              <a:t>Конструктор с един параметър (брой стаи)</a:t>
            </a:r>
          </a:p>
          <a:p>
            <a:r>
              <a:rPr lang="bg-BG" dirty="0"/>
              <a:t>Метод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rentRoom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/>
              <a:t>, който служи за наемане на стая и хвърля изключение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InsufficientNumberOfRoomsException</a:t>
            </a:r>
            <a:r>
              <a:rPr lang="bg-BG" dirty="0"/>
              <a:t>, при опит за добавяне на стая, ако е достигнат максималния брой на стаите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обект от клас хотел и тествайте резултатите от изпълнение на метода за наемане на стая.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20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01EA-C3BA-482F-B310-61F3838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686800" cy="687288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Основна форма на блок за управление на събития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block of code to monitor for errors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handler 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handler 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after try block ends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327A-B15B-431F-B84B-593B1E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Типове изключения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Всички типове изключения са подкласове на клас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bg-BG" dirty="0"/>
              <a:t>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/>
              <a:t> </a:t>
            </a:r>
            <a:r>
              <a:rPr lang="bg-BG" dirty="0"/>
              <a:t>е на върха на йерархията от класове за типовете изключения</a:t>
            </a:r>
          </a:p>
          <a:p>
            <a:pPr>
              <a:spcBef>
                <a:spcPts val="1200"/>
              </a:spcBef>
            </a:pPr>
            <a:r>
              <a:rPr lang="bg-BG" dirty="0"/>
              <a:t>Преки наследници на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/>
              <a:t> </a:t>
            </a:r>
            <a:r>
              <a:rPr lang="bg-BG" dirty="0"/>
              <a:t>са класовете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се използва за изключения, които програмата трябва да прихване, например деление на 0</a:t>
            </a:r>
            <a:r>
              <a:rPr lang="en-US" dirty="0"/>
              <a:t>, </a:t>
            </a:r>
            <a:r>
              <a:rPr lang="bg-BG" dirty="0"/>
              <a:t>индекс извън границите на масив и др.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трябва да бъде наследен, ако е необходимо да се създаде нов вид персонализирано изключение</a:t>
            </a:r>
          </a:p>
          <a:p>
            <a:pPr>
              <a:spcBef>
                <a:spcPts val="12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dirty="0"/>
              <a:t> </a:t>
            </a:r>
            <a:r>
              <a:rPr lang="bg-BG" dirty="0"/>
              <a:t>е основен подклас на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F0164-3744-4A64-B214-36E7387B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004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Типове изключения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Checked (</a:t>
            </a:r>
            <a:r>
              <a:rPr lang="bg-BG" b="1" dirty="0"/>
              <a:t>проверени)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изключения, които </a:t>
            </a:r>
            <a:r>
              <a:rPr lang="bg-BG" b="1" dirty="0"/>
              <a:t>задължително трябва </a:t>
            </a:r>
            <a:r>
              <a:rPr lang="bg-BG" dirty="0"/>
              <a:t>да спазват принципа "хвани или изхвърли“</a:t>
            </a:r>
            <a:r>
              <a:rPr lang="en-US" dirty="0"/>
              <a:t>,</a:t>
            </a:r>
            <a:r>
              <a:rPr lang="bg-BG" dirty="0"/>
              <a:t> наследяват класа </a:t>
            </a:r>
            <a:r>
              <a:rPr lang="en-US" b="1" dirty="0" err="1"/>
              <a:t>java.lang.Exception</a:t>
            </a:r>
            <a:r>
              <a:rPr lang="en-US" dirty="0"/>
              <a:t>, </a:t>
            </a:r>
            <a:r>
              <a:rPr lang="bg-BG" dirty="0"/>
              <a:t>но не наследяват </a:t>
            </a:r>
            <a:r>
              <a:rPr lang="en-US" b="1" dirty="0" err="1"/>
              <a:t>java.lang.RuntimeException</a:t>
            </a:r>
            <a:r>
              <a:rPr lang="en-US" b="1" dirty="0"/>
              <a:t> </a:t>
            </a:r>
            <a:r>
              <a:rPr lang="ru-RU" b="1" dirty="0"/>
              <a:t> (например </a:t>
            </a:r>
            <a:r>
              <a:rPr lang="en-US" b="1" dirty="0" err="1"/>
              <a:t>FileNotFoundException</a:t>
            </a:r>
            <a:r>
              <a:rPr lang="ru-RU" b="1" dirty="0"/>
              <a:t>)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ru-RU" b="1" dirty="0" err="1"/>
              <a:t>Unchecked</a:t>
            </a:r>
            <a:r>
              <a:rPr lang="ru-RU" b="1" dirty="0"/>
              <a:t> (</a:t>
            </a:r>
            <a:r>
              <a:rPr lang="ru-RU" b="1" dirty="0" err="1"/>
              <a:t>непроверени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err="1"/>
              <a:t>изключения</a:t>
            </a:r>
            <a:r>
              <a:rPr lang="en-US" dirty="0"/>
              <a:t> -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задължени</a:t>
            </a:r>
            <a:r>
              <a:rPr lang="ru-RU" dirty="0"/>
              <a:t> да </a:t>
            </a:r>
            <a:r>
              <a:rPr lang="ru-RU" dirty="0" err="1"/>
              <a:t>спазват</a:t>
            </a:r>
            <a:r>
              <a:rPr lang="ru-RU" dirty="0"/>
              <a:t> принципа "</a:t>
            </a:r>
            <a:r>
              <a:rPr lang="ru-RU" dirty="0" err="1"/>
              <a:t>хвани</a:t>
            </a:r>
            <a:r>
              <a:rPr lang="ru-RU" dirty="0"/>
              <a:t> или </a:t>
            </a:r>
            <a:r>
              <a:rPr lang="ru-RU" dirty="0" err="1"/>
              <a:t>изхвърли</a:t>
            </a:r>
            <a:r>
              <a:rPr lang="ru-RU" dirty="0"/>
              <a:t>“</a:t>
            </a:r>
            <a:r>
              <a:rPr lang="en-US" dirty="0"/>
              <a:t>, </a:t>
            </a:r>
            <a:r>
              <a:rPr lang="ru-RU" dirty="0" err="1"/>
              <a:t>наследяват</a:t>
            </a:r>
            <a:r>
              <a:rPr lang="ru-RU" dirty="0"/>
              <a:t>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b="1" dirty="0" err="1"/>
              <a:t>RuntimeException</a:t>
            </a:r>
            <a:r>
              <a:rPr lang="ru-RU" b="1" dirty="0"/>
              <a:t> (например </a:t>
            </a:r>
            <a:r>
              <a:rPr lang="en-US" b="1" dirty="0" err="1"/>
              <a:t>NullPointerException</a:t>
            </a:r>
            <a:r>
              <a:rPr lang="ru-RU" b="1" dirty="0"/>
              <a:t>)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 </a:t>
            </a:r>
            <a:r>
              <a:rPr lang="bg-BG" dirty="0"/>
              <a:t>съдържа изключения, които не се очаква да бъдат прихванати при „нормални“ обстоятелства от програмата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Типовете изключения в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bg-BG" dirty="0"/>
              <a:t> се използват от </a:t>
            </a:r>
            <a:r>
              <a:rPr lang="en-US" dirty="0"/>
              <a:t>Java run-time system </a:t>
            </a:r>
            <a:r>
              <a:rPr lang="bg-BG" dirty="0"/>
              <a:t>за индикация на грешки свързани със самата </a:t>
            </a:r>
            <a:r>
              <a:rPr lang="en-US" dirty="0"/>
              <a:t>Java run-time system,</a:t>
            </a:r>
            <a:r>
              <a:rPr lang="bg-BG" dirty="0"/>
              <a:t> например препълване на стека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6D36D-7D16-4851-9267-6D1A29EF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2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Йерархия на изключенията</a:t>
            </a:r>
            <a:endParaRPr lang="bg-BG" dirty="0"/>
          </a:p>
        </p:txBody>
      </p:sp>
      <p:pic>
        <p:nvPicPr>
          <p:cNvPr id="1026" name="Picture 2" descr="C:\Users\Kostadinova\Desktop\ExceptionHandling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21" y="1628800"/>
            <a:ext cx="6488052" cy="47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0214B-72CF-4DE6-A1C1-CEB8C18D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331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19224</TotalTime>
  <Words>3429</Words>
  <Application>Microsoft Office PowerPoint</Application>
  <PresentationFormat>On-screen Show (4:3)</PresentationFormat>
  <Paragraphs>682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Clarity</vt:lpstr>
      <vt:lpstr>CITB408 програмиране на java</vt:lpstr>
      <vt:lpstr>Управление на изключения</vt:lpstr>
      <vt:lpstr>Съдържание</vt:lpstr>
      <vt:lpstr>Основи на управление на изключения </vt:lpstr>
      <vt:lpstr>Основи на управление на изключения </vt:lpstr>
      <vt:lpstr>Основна форма на блок за управление на събития </vt:lpstr>
      <vt:lpstr>Типове изключения</vt:lpstr>
      <vt:lpstr>Типове изключения</vt:lpstr>
      <vt:lpstr>Йерархия на изключенията</vt:lpstr>
      <vt:lpstr>Класът Throwable</vt:lpstr>
      <vt:lpstr>Класът Throwable</vt:lpstr>
      <vt:lpstr>Неприхванати изключения – пример 1</vt:lpstr>
      <vt:lpstr>Неприхванати изключения – пример 2</vt:lpstr>
      <vt:lpstr>Използване на try{} и catch</vt:lpstr>
      <vt:lpstr>Използване на try{} и catch</vt:lpstr>
      <vt:lpstr>Използване на try{} и catch</vt:lpstr>
      <vt:lpstr>Описание на изключение</vt:lpstr>
      <vt:lpstr>Множество catch клаузи</vt:lpstr>
      <vt:lpstr>Множество catch клаузи</vt:lpstr>
      <vt:lpstr>Множество catch клаузи</vt:lpstr>
      <vt:lpstr>Вложени try{} блокове</vt:lpstr>
      <vt:lpstr>Вложени try{} блокове</vt:lpstr>
      <vt:lpstr>Вложени try{} блокове</vt:lpstr>
      <vt:lpstr>throw</vt:lpstr>
      <vt:lpstr>throws</vt:lpstr>
      <vt:lpstr>throws</vt:lpstr>
      <vt:lpstr>finally</vt:lpstr>
      <vt:lpstr>finally</vt:lpstr>
      <vt:lpstr>finally</vt:lpstr>
      <vt:lpstr>Вградени изключения в Java</vt:lpstr>
      <vt:lpstr>Вградени изключения в Java</vt:lpstr>
      <vt:lpstr>Вградени изключения в Java</vt:lpstr>
      <vt:lpstr>Задача 1</vt:lpstr>
      <vt:lpstr>Задача 1</vt:lpstr>
      <vt:lpstr>Изключения, дефинирани от програмиста (user-defined exceptions)</vt:lpstr>
      <vt:lpstr>Изключения, дефинирани от програмиста (user-defined exceptions)</vt:lpstr>
      <vt:lpstr>Изключения, дефинирани от програмиста (user-defined exceptions)</vt:lpstr>
      <vt:lpstr>Предимства при използване на изключения - пример</vt:lpstr>
      <vt:lpstr>Предимства при използване на изключения - пример</vt:lpstr>
      <vt:lpstr>Предимства при използване на изключения - пример</vt:lpstr>
      <vt:lpstr>Предимства при използване на изключения - пример</vt:lpstr>
      <vt:lpstr>Верига от изключения (Chained Exceptions)</vt:lpstr>
      <vt:lpstr>Верига от изключения - пример</vt:lpstr>
      <vt:lpstr>Верига от изключения - пример</vt:lpstr>
      <vt:lpstr>multi-catch</vt:lpstr>
      <vt:lpstr>try-with-resources</vt:lpstr>
      <vt:lpstr>try-with-resources - пример</vt:lpstr>
      <vt:lpstr>try-with-resources - пример</vt:lpstr>
      <vt:lpstr>Добри практики</vt:lpstr>
      <vt:lpstr>Добри практики</vt:lpstr>
      <vt:lpstr>Задача 2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470</cp:revision>
  <dcterms:created xsi:type="dcterms:W3CDTF">2015-08-11T19:51:57Z</dcterms:created>
  <dcterms:modified xsi:type="dcterms:W3CDTF">2020-04-26T20:48:35Z</dcterms:modified>
</cp:coreProperties>
</file>