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346" r:id="rId3"/>
    <p:sldId id="364" r:id="rId4"/>
    <p:sldId id="365" r:id="rId5"/>
    <p:sldId id="366" r:id="rId6"/>
    <p:sldId id="367" r:id="rId7"/>
    <p:sldId id="368" r:id="rId8"/>
    <p:sldId id="467" r:id="rId9"/>
    <p:sldId id="389" r:id="rId10"/>
    <p:sldId id="381" r:id="rId11"/>
    <p:sldId id="375" r:id="rId12"/>
    <p:sldId id="468" r:id="rId13"/>
    <p:sldId id="469" r:id="rId14"/>
    <p:sldId id="370" r:id="rId15"/>
    <p:sldId id="371" r:id="rId16"/>
    <p:sldId id="372" r:id="rId17"/>
    <p:sldId id="373" r:id="rId18"/>
    <p:sldId id="470" r:id="rId19"/>
    <p:sldId id="374" r:id="rId20"/>
    <p:sldId id="471" r:id="rId21"/>
    <p:sldId id="377" r:id="rId22"/>
    <p:sldId id="472" r:id="rId23"/>
    <p:sldId id="473" r:id="rId24"/>
    <p:sldId id="378" r:id="rId25"/>
    <p:sldId id="474" r:id="rId26"/>
    <p:sldId id="475" r:id="rId27"/>
    <p:sldId id="382" r:id="rId28"/>
    <p:sldId id="263" r:id="rId2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>
        <p:scale>
          <a:sx n="75" d="100"/>
          <a:sy n="75" d="100"/>
        </p:scale>
        <p:origin x="672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3A82A-2B54-40DF-82C9-04774F99C29B}" type="datetimeFigureOut">
              <a:rPr lang="bg-BG" smtClean="0"/>
              <a:t>26.5.2021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49BC-3217-4383-97CD-33ED58C74E6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208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73F6-E581-4EF9-AD43-7CD40BF9D524}" type="datetime1">
              <a:rPr lang="bg-BG" smtClean="0"/>
              <a:t>26.5.2021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A47BB-2B68-43CD-93F9-3BE9658F375C}" type="datetime1">
              <a:rPr lang="bg-BG" smtClean="0"/>
              <a:t>26.5.2021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E124-58B1-4AA2-8455-5DB22DE5C74E}" type="datetime1">
              <a:rPr lang="bg-BG" smtClean="0"/>
              <a:t>26.5.2021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191A-DAA3-4246-AD5E-AB58D4D889BA}" type="datetime1">
              <a:rPr lang="bg-BG" smtClean="0"/>
              <a:t>26.5.2021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AB20-A3D6-4DBD-AD39-E62E259CD51C}" type="datetime1">
              <a:rPr lang="bg-BG" smtClean="0"/>
              <a:t>26.5.2021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60D-7B47-4AE4-A0DC-0BA9C0D29B16}" type="datetime1">
              <a:rPr lang="bg-BG" smtClean="0"/>
              <a:t>26.5.2021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9215-EBDF-47EC-B46E-F328A06DC79D}" type="datetime1">
              <a:rPr lang="bg-BG" smtClean="0"/>
              <a:t>26.5.2021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17C8-5E2A-452C-8A09-377CF20F85FE}" type="datetime1">
              <a:rPr lang="bg-BG" smtClean="0"/>
              <a:t>26.5.2021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66F1-893F-4D50-9248-D0C5629D0252}" type="datetime1">
              <a:rPr lang="bg-BG" smtClean="0"/>
              <a:t>26.5.2021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8F12-FA03-4CE5-B147-C531E69F853D}" type="datetime1">
              <a:rPr lang="bg-BG" smtClean="0"/>
              <a:t>26.5.2021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432-3230-499D-B1ED-B4679D165410}" type="datetime1">
              <a:rPr lang="bg-BG" smtClean="0"/>
              <a:t>26.5.2021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693A2B1-6FA2-421A-9F32-81E7BE3016CF}" type="datetime1">
              <a:rPr lang="bg-BG" smtClean="0"/>
              <a:t>26.5.2021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B0D11-9A17-458F-8E3A-EC914C64448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kostadino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en-US" sz="4800" dirty="0"/>
              <a:t>CITB</a:t>
            </a:r>
            <a:r>
              <a:rPr lang="bg-BG" sz="4800" dirty="0"/>
              <a:t>408</a:t>
            </a:r>
            <a:r>
              <a:rPr lang="en-US" sz="4800" dirty="0"/>
              <a:t> </a:t>
            </a:r>
            <a:r>
              <a:rPr lang="bg-BG" sz="4800" dirty="0"/>
              <a:t>програмиране</a:t>
            </a:r>
            <a:br>
              <a:rPr lang="bg-BG" sz="4800"/>
            </a:br>
            <a:r>
              <a:rPr lang="bg-BG" sz="4800"/>
              <a:t>на </a:t>
            </a:r>
            <a:r>
              <a:rPr lang="en-US" sz="4800" dirty="0"/>
              <a:t>java</a:t>
            </a:r>
            <a:endParaRPr lang="bg-B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206680" cy="2948136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Христина Костадинова</a:t>
            </a:r>
          </a:p>
          <a:p>
            <a:r>
              <a:rPr lang="en-US" dirty="0">
                <a:hlinkClick r:id="rId2"/>
              </a:rPr>
              <a:t>hkostadinova@gmail.com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Herbert </a:t>
            </a:r>
            <a:r>
              <a:rPr lang="en-US" b="1" dirty="0" err="1"/>
              <a:t>Schildt</a:t>
            </a:r>
            <a:r>
              <a:rPr lang="en-US" b="1"/>
              <a:t>, </a:t>
            </a:r>
            <a:r>
              <a:rPr lang="en-US" i="1"/>
              <a:t>Java: The Complete Reference (Complete Reference Series) 11th Edition</a:t>
            </a:r>
            <a:r>
              <a:rPr lang="en-US"/>
              <a:t>, 2019</a:t>
            </a:r>
            <a:endParaRPr lang="en-US" b="1"/>
          </a:p>
          <a:p>
            <a:r>
              <a:rPr lang="bg-BG" b="1" dirty="0"/>
              <a:t>Светлин Наков и колектив</a:t>
            </a:r>
            <a:r>
              <a:rPr lang="bg-BG" dirty="0"/>
              <a:t>, </a:t>
            </a:r>
            <a:r>
              <a:rPr lang="bg-BG" i="1" dirty="0"/>
              <a:t>Въведение в програмирането с Java</a:t>
            </a:r>
            <a:r>
              <a:rPr lang="bg-BG" dirty="0"/>
              <a:t>, 201</a:t>
            </a:r>
            <a:r>
              <a:rPr lang="en-US" dirty="0"/>
              <a:t>7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D352D-B265-4A82-9914-52436F2E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87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 </a:t>
            </a:r>
            <a:r>
              <a:rPr lang="bg-BG" b="1" dirty="0"/>
              <a:t>Методи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bg-BG" sz="2000" dirty="0"/>
              <a:t>Метод с аргументи, които могат да бъдат от различен тип</a:t>
            </a:r>
            <a:r>
              <a:rPr lang="en-US" sz="2000" dirty="0"/>
              <a:t>. </a:t>
            </a:r>
            <a:endParaRPr lang="bg-BG" sz="2000" dirty="0"/>
          </a:p>
          <a:p>
            <a:pPr marL="0" indent="0">
              <a:buNone/>
            </a:pPr>
            <a:r>
              <a:rPr lang="bg-BG" sz="2000" dirty="0"/>
              <a:t>Свойства</a:t>
            </a:r>
            <a:r>
              <a:rPr lang="en-US" sz="2000" dirty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sz="2000" dirty="0"/>
              <a:t>Имат тип на параметрите</a:t>
            </a:r>
            <a:r>
              <a:rPr lang="en-US" sz="2000" dirty="0"/>
              <a:t> (diamond </a:t>
            </a:r>
            <a:r>
              <a:rPr lang="bg-BG" sz="2000" dirty="0"/>
              <a:t>оператора огражда типа</a:t>
            </a:r>
            <a:r>
              <a:rPr lang="en-US" sz="2000" dirty="0"/>
              <a:t>) </a:t>
            </a:r>
            <a:r>
              <a:rPr lang="bg-BG" sz="2000" dirty="0"/>
              <a:t>и евентуално тип на връщаната стойност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sz="2000" dirty="0"/>
              <a:t>Параметрите могат да бъдат ограничени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sz="2000" dirty="0"/>
              <a:t>Могат да имат различен брой и тип на параметрите. Параметрите се отделят със запетаи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sz="2000" dirty="0"/>
              <a:t>Тялото на метода изглежда като тяло на всеки друг метод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4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756A-513A-40E6-B4BD-C152B141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- </a:t>
            </a:r>
            <a:r>
              <a:rPr lang="bg-BG" dirty="0"/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518D-745F-4D87-AA4F-BF55C445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Determine if an object is in an array.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&lt;T extends Comparable&lt;T&gt;, V extends 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 x, V[] y) {</a:t>
            </a:r>
          </a:p>
          <a:p>
            <a:pPr marL="15087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88036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x.equals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])) return true;</a:t>
            </a:r>
          </a:p>
          <a:p>
            <a:pPr marL="288036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1117C-4ACE-4D3D-B67C-F3640AF7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11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449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Метод – Пример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/>
              <a:t>Да се създаде </a:t>
            </a:r>
            <a:r>
              <a:rPr lang="en-US" sz="2400" dirty="0"/>
              <a:t>generic </a:t>
            </a:r>
            <a:r>
              <a:rPr lang="bg-BG" sz="2400" dirty="0"/>
              <a:t>клас </a:t>
            </a:r>
            <a:r>
              <a:rPr lang="en-US" sz="2400" dirty="0"/>
              <a:t>Restaurant, </a:t>
            </a:r>
            <a:r>
              <a:rPr lang="bg-BG" sz="2400" dirty="0"/>
              <a:t>в който се сервира обяд. Методът за сервиране на обяда има два </a:t>
            </a:r>
            <a:r>
              <a:rPr lang="en-US" sz="2400" dirty="0"/>
              <a:t>generic </a:t>
            </a:r>
            <a:r>
              <a:rPr lang="bg-BG" sz="2400" dirty="0"/>
              <a:t>параметъра (Храна и Напитка).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12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355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C88-EED2-4E61-98CC-89034F81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Generics – </a:t>
            </a:r>
            <a:r>
              <a:rPr lang="bg-BG" dirty="0"/>
              <a:t>ограничаване на типовете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35FC-8B73-4CED-9912-5BC76AAB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844824"/>
            <a:ext cx="75438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// </a:t>
            </a:r>
            <a:r>
              <a:rPr lang="bg-BG" sz="1600" dirty="0"/>
              <a:t>Поставяне на горна граница на типовете чрез наследяване на базов клас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Stats&lt;T extends Number&gt;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// array of Number or subclass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Stats(T[] o)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o;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average()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sum = 0.0;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sum 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5256-9D10-40CF-9895-E3762F6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13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181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C88-EED2-4E61-98CC-89034F81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Generics – </a:t>
            </a:r>
            <a:r>
              <a:rPr lang="bg-BG" dirty="0"/>
              <a:t>ограничаване на типовете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35FC-8B73-4CED-9912-5BC76AAB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63" y="1916832"/>
            <a:ext cx="7543800" cy="3374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 = {1, 2, 3, 4, 5};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Stats&lt;Integer&gt;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Stats&lt;&gt;(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inums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v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iob.average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average is " + v);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 = {1.1, 2.2, 3.3, 4.4, 5.5};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Stats&lt;Double&gt; dob = new Stats&lt;&gt;(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w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dob.average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("dob average is " + w);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won't compile because String is not 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subclass of Number.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String strs[] = { "1", "2", "3", "4", "5" };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Stats&lt;String&gt;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Stats&lt;&gt;(strs);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double 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strob.average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average is " + v);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5256-9D10-40CF-9895-E3762F6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14</a:t>
            </a:fld>
            <a:endParaRPr lang="en-US" dirty="0"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C6E58-6A52-4C00-96B4-73394704AC21}"/>
              </a:ext>
            </a:extLst>
          </p:cNvPr>
          <p:cNvSpPr txBox="1"/>
          <p:nvPr/>
        </p:nvSpPr>
        <p:spPr>
          <a:xfrm>
            <a:off x="7020272" y="3604325"/>
            <a:ext cx="1963401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defTabSz="342900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iob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average is 3.0</a:t>
            </a:r>
          </a:p>
          <a:p>
            <a:pPr defTabSz="342900"/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dob average is 3.3</a:t>
            </a:r>
          </a:p>
        </p:txBody>
      </p:sp>
    </p:spTree>
    <p:extLst>
      <p:ext uri="{BB962C8B-B14F-4D97-AF65-F5344CB8AC3E}">
        <p14:creationId xmlns:p14="http://schemas.microsoft.com/office/powerpoint/2010/main" val="29452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C88-EED2-4E61-98CC-89034F81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Generics – </a:t>
            </a:r>
            <a:r>
              <a:rPr lang="bg-BG" sz="3000" dirty="0"/>
              <a:t>използване на </a:t>
            </a:r>
            <a:r>
              <a:rPr lang="en-US" sz="3000" dirty="0"/>
              <a:t>wildcard </a:t>
            </a:r>
            <a:r>
              <a:rPr lang="bg-BG" sz="3000" dirty="0"/>
              <a:t>аргументи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35FC-8B73-4CED-9912-5BC76AAB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0"/>
            <a:ext cx="7543800" cy="3923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won't work!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Determine if two averages are the same.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sameAvg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(Stats&lt;T&gt;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50876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if(average() ==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ob.average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 // this won’t work if the invoking object and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 of different types </a:t>
            </a:r>
          </a:p>
          <a:p>
            <a:pPr marL="288036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true;</a:t>
            </a:r>
          </a:p>
          <a:p>
            <a:pPr marL="288036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5087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5256-9D10-40CF-9895-E3762F6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15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4608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C88-EED2-4E61-98CC-89034F81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Generics – </a:t>
            </a:r>
            <a:r>
              <a:rPr lang="bg-BG" sz="3000" dirty="0"/>
              <a:t>използване на </a:t>
            </a:r>
            <a:r>
              <a:rPr lang="en-US" sz="3000" dirty="0"/>
              <a:t>wildcard </a:t>
            </a:r>
            <a:r>
              <a:rPr lang="bg-BG" sz="3000" dirty="0"/>
              <a:t>аргументи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35FC-8B73-4CED-9912-5BC76AAB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60848"/>
            <a:ext cx="7543800" cy="3374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wildcard –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означава се с </a:t>
            </a:r>
            <a:r>
              <a:rPr lang="bg-B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wildcard -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значи неопределен тип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Determine if two averages are the same.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Notice the use of the wildcard.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sameAvg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(Stats&lt;?&gt;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(average()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ob.average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true;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5256-9D10-40CF-9895-E3762F6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16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7368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C88-EED2-4E61-98CC-89034F81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Generics wildcard – </a:t>
            </a:r>
            <a:r>
              <a:rPr lang="bg-BG" sz="3000" dirty="0"/>
              <a:t>ограничаване на типовете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35FC-8B73-4CED-9912-5BC76AAB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01" y="2132856"/>
            <a:ext cx="6863640" cy="3374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Two-dimensional coordinates.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50876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 marL="150876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288036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a;</a:t>
            </a:r>
          </a:p>
          <a:p>
            <a:pPr marL="288036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b;</a:t>
            </a:r>
          </a:p>
          <a:p>
            <a:pPr marL="150876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5256-9D10-40CF-9895-E3762F6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17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3726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C88-EED2-4E61-98CC-89034F81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Generics wildcard – </a:t>
            </a:r>
            <a:r>
              <a:rPr lang="bg-BG" sz="3000" dirty="0"/>
              <a:t>ограничаване на типовете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5256-9D10-40CF-9895-E3762F6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18</a:t>
            </a:fld>
            <a:endParaRPr lang="en-US" dirty="0">
              <a:latin typeface="Calibri" panose="020F05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9635FC-8B73-4CED-9912-5BC76AABA194}"/>
              </a:ext>
            </a:extLst>
          </p:cNvPr>
          <p:cNvSpPr txBox="1">
            <a:spLocks/>
          </p:cNvSpPr>
          <p:nvPr/>
        </p:nvSpPr>
        <p:spPr>
          <a:xfrm>
            <a:off x="822960" y="1844824"/>
            <a:ext cx="7677167" cy="4320480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ThreeD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{// Three-dimensional coordinates.</a:t>
            </a:r>
          </a:p>
          <a:p>
            <a:pPr marL="150876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pPr marL="150876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ThreeD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</a:p>
          <a:p>
            <a:pPr marL="288036" lvl="2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super(a, b);</a:t>
            </a:r>
          </a:p>
          <a:p>
            <a:pPr marL="288036" lvl="2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c;</a:t>
            </a:r>
          </a:p>
          <a:p>
            <a:pPr marL="150876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FourD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ThreeD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{// Four-dimensional coordinates.</a:t>
            </a:r>
          </a:p>
          <a:p>
            <a:pPr marL="150876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pPr marL="150876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FourD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pPr marL="288036" lvl="2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super(a, b, c);</a:t>
            </a:r>
          </a:p>
          <a:p>
            <a:pPr marL="288036" lvl="2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d;</a:t>
            </a:r>
          </a:p>
          <a:p>
            <a:pPr marL="150876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8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C88-EED2-4E61-98CC-89034F81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Generics wildcard – </a:t>
            </a:r>
            <a:r>
              <a:rPr lang="bg-BG" sz="3000" dirty="0"/>
              <a:t>ограничаване на типовете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5256-9D10-40CF-9895-E3762F6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19</a:t>
            </a:fld>
            <a:endParaRPr lang="en-US" dirty="0">
              <a:latin typeface="Calibri" panose="020F05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9635FC-8B73-4CED-9912-5BC76AABA194}"/>
              </a:ext>
            </a:extLst>
          </p:cNvPr>
          <p:cNvSpPr txBox="1">
            <a:spLocks/>
          </p:cNvSpPr>
          <p:nvPr/>
        </p:nvSpPr>
        <p:spPr>
          <a:xfrm>
            <a:off x="822960" y="1844824"/>
            <a:ext cx="7543800" cy="4614962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class holds an array of coordinate objects.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 extends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TwoD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pPr marL="150876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T[]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50876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(T[] o) {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o; }</a:t>
            </a:r>
          </a:p>
          <a:p>
            <a:pPr marL="150876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50876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showXY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&lt;?&gt; c) {</a:t>
            </a:r>
          </a:p>
          <a:p>
            <a:pPr marL="288036" lvl="2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 Y Coordinates:");</a:t>
            </a:r>
          </a:p>
          <a:p>
            <a:pPr marL="288036" lvl="2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c.coords.length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25196" lvl="3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c.coords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].x + " " +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c.coords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].y);</a:t>
            </a:r>
          </a:p>
          <a:p>
            <a:pPr marL="288036" lvl="2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50876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endParaRPr lang="bg-BG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0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buFont typeface="Wingdings" panose="05000000000000000000" pitchFamily="2" charset="2"/>
              <a:buChar char="§"/>
              <a:tabLst>
                <a:tab pos="892175" algn="l"/>
              </a:tabLst>
            </a:pPr>
            <a:r>
              <a:rPr lang="en-US" sz="3200" dirty="0"/>
              <a:t>Generics</a:t>
            </a:r>
          </a:p>
          <a:p>
            <a:pPr marL="265113" indent="-265113">
              <a:buFont typeface="Wingdings" panose="05000000000000000000" pitchFamily="2" charset="2"/>
              <a:buChar char="§"/>
              <a:tabLst>
                <a:tab pos="892175" algn="l"/>
              </a:tabLst>
            </a:pPr>
            <a:r>
              <a:rPr lang="bg-BG" sz="3200" dirty="0"/>
              <a:t>Интерфейс </a:t>
            </a:r>
            <a:r>
              <a:rPr lang="en-US" sz="3200" dirty="0"/>
              <a:t>Comparable</a:t>
            </a:r>
          </a:p>
          <a:p>
            <a:pPr marL="265113" indent="-265113">
              <a:buFont typeface="Wingdings" panose="05000000000000000000" pitchFamily="2" charset="2"/>
              <a:buChar char="§"/>
              <a:tabLst>
                <a:tab pos="892175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369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C88-EED2-4E61-98CC-89034F81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Generics wildcard – </a:t>
            </a:r>
            <a:r>
              <a:rPr lang="bg-BG" sz="3000" dirty="0"/>
              <a:t>ограничаване на типовете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5256-9D10-40CF-9895-E3762F6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20</a:t>
            </a:fld>
            <a:endParaRPr lang="en-US" dirty="0">
              <a:latin typeface="Calibri" panose="020F050202020403020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9635FC-8B73-4CED-9912-5BC76AABA194}"/>
              </a:ext>
            </a:extLst>
          </p:cNvPr>
          <p:cNvSpPr txBox="1">
            <a:spLocks/>
          </p:cNvSpPr>
          <p:nvPr/>
        </p:nvSpPr>
        <p:spPr>
          <a:xfrm>
            <a:off x="822960" y="1844824"/>
            <a:ext cx="7791994" cy="3656692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0876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showXYZ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 extends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ThreeD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c) {</a:t>
            </a:r>
          </a:p>
          <a:p>
            <a:pPr marL="288036" lvl="2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 Y Z Coordinates:");</a:t>
            </a:r>
          </a:p>
          <a:p>
            <a:pPr marL="288036" lvl="2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c.coords.length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425196" lvl="3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c.coords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].x + " " +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c.coords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].y + " " + .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].z);</a:t>
            </a:r>
          </a:p>
          <a:p>
            <a:pPr marL="288036" lvl="2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50876" lvl="1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60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756A-513A-40E6-B4BD-C152B141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r>
              <a:rPr lang="bg-BG" dirty="0"/>
              <a:t> - интерфейси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518D-745F-4D87-AA4F-BF55C445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 generic interface example.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 Min/Max interface.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 extends Comparable&lt;T&gt;&gt; {</a:t>
            </a:r>
          </a:p>
          <a:p>
            <a:pPr marL="288036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min();</a:t>
            </a:r>
          </a:p>
          <a:p>
            <a:pPr marL="288036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 max();</a:t>
            </a:r>
          </a:p>
          <a:p>
            <a:pPr marL="0" indent="0">
              <a:buNone/>
            </a:pP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1117C-4ACE-4D3D-B67C-F3640AF7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21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3626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756A-513A-40E6-B4BD-C152B141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- </a:t>
            </a:r>
            <a:r>
              <a:rPr lang="bg-BG" dirty="0"/>
              <a:t>конструктори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518D-745F-4D87-AA4F-BF55C445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1" y="2276872"/>
            <a:ext cx="7200800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Use a generic constructor.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GenCons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88036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8036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 extends Number&gt;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GenCons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25196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arg.doubleValue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288036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88036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25196" lvl="3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88036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1117C-4ACE-4D3D-B67C-F3640AF7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22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765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756A-513A-40E6-B4BD-C152B141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- </a:t>
            </a:r>
            <a:r>
              <a:rPr lang="bg-BG" dirty="0"/>
              <a:t>конструктори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1117C-4ACE-4D3D-B67C-F3640AF7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23</a:t>
            </a:fld>
            <a:endParaRPr lang="en-US" dirty="0">
              <a:latin typeface="Calibri" panose="020F05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33518D-745F-4D87-AA4F-BF55C44546FD}"/>
              </a:ext>
            </a:extLst>
          </p:cNvPr>
          <p:cNvSpPr txBox="1">
            <a:spLocks/>
          </p:cNvSpPr>
          <p:nvPr/>
        </p:nvSpPr>
        <p:spPr>
          <a:xfrm>
            <a:off x="1043608" y="2241550"/>
            <a:ext cx="7200800" cy="3017520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GenConsDemo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88036" lvl="2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425196" lvl="3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GenCons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 = new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GenCons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marL="425196" lvl="3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GenCons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test2 = new </a:t>
            </a: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GenCons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(123.5F);</a:t>
            </a:r>
          </a:p>
          <a:p>
            <a:pPr marL="425196" lvl="3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8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test.showval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25196" lvl="3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test2.showval();</a:t>
            </a:r>
          </a:p>
          <a:p>
            <a:pPr marL="288036" lvl="2" indent="0" defTabSz="685800">
              <a:spcBef>
                <a:spcPts val="150"/>
              </a:spcBef>
              <a:spcAft>
                <a:spcPts val="300"/>
              </a:spcAft>
              <a:buClr>
                <a:srgbClr val="D34817"/>
              </a:buClr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C6E58-6A52-4C00-96B4-73394704AC21}"/>
              </a:ext>
            </a:extLst>
          </p:cNvPr>
          <p:cNvSpPr txBox="1"/>
          <p:nvPr/>
        </p:nvSpPr>
        <p:spPr>
          <a:xfrm>
            <a:off x="6972266" y="5259070"/>
            <a:ext cx="1963401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defTabSz="342900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100.0</a:t>
            </a:r>
          </a:p>
          <a:p>
            <a:pPr defTabSz="342900"/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123.5</a:t>
            </a:r>
          </a:p>
        </p:txBody>
      </p:sp>
    </p:spTree>
    <p:extLst>
      <p:ext uri="{BB962C8B-B14F-4D97-AF65-F5344CB8AC3E}">
        <p14:creationId xmlns:p14="http://schemas.microsoft.com/office/powerpoint/2010/main" val="1272252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756A-513A-40E6-B4BD-C152B141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r>
              <a:rPr lang="bg-BG" dirty="0"/>
              <a:t> - ограничения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518D-745F-4D87-AA4F-BF55C445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sz="2000" dirty="0">
                <a:cs typeface="Courier New" panose="02070309020205020404" pitchFamily="49" charset="0"/>
              </a:rPr>
              <a:t>Типовете-параметри не могат да се инстанцират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000" dirty="0">
                <a:cs typeface="Courier New" panose="02070309020205020404" pitchFamily="49" charset="0"/>
              </a:rPr>
              <a:t>Статични членове (член-данни и методи) не могат да използват тип-параметър на класа, в който са дефинирани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000" dirty="0">
                <a:cs typeface="Courier New" panose="02070309020205020404" pitchFamily="49" charset="0"/>
              </a:rPr>
              <a:t>Масив с тип-параметър не може да се инстанцира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000" dirty="0">
                <a:cs typeface="Courier New" panose="02070309020205020404" pitchFamily="49" charset="0"/>
              </a:rPr>
              <a:t>Не може да се създава масив от специфичен тип </a:t>
            </a:r>
            <a:r>
              <a:rPr lang="en-US" sz="2000" dirty="0">
                <a:cs typeface="Courier New" panose="02070309020205020404" pitchFamily="49" charset="0"/>
              </a:rPr>
              <a:t>generic </a:t>
            </a:r>
            <a:r>
              <a:rPr lang="bg-BG" sz="2000" dirty="0">
                <a:cs typeface="Courier New" panose="02070309020205020404" pitchFamily="49" charset="0"/>
              </a:rPr>
              <a:t>референция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Gen&lt;Integer&gt; gens[] = new Gen&lt;Integer&gt;[10]; // Wrong!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Gen&lt;?&gt; gens[] = new Gen&lt;?&gt;[10]; // OK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1117C-4ACE-4D3D-B67C-F3640AF7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24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93424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 </a:t>
            </a:r>
            <a:r>
              <a:rPr lang="en-US" dirty="0"/>
              <a:t>Comparable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Използва се за подреждане на обекти от потребителски-дефинирани класове</a:t>
            </a:r>
          </a:p>
          <a:p>
            <a:pPr marL="0" indent="0">
              <a:buNone/>
            </a:pPr>
            <a:r>
              <a:rPr lang="bg-BG" dirty="0"/>
              <a:t>Съдържа само един метод:</a:t>
            </a:r>
            <a:endParaRPr lang="en-US" dirty="0"/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used to compare the current object with the specified object.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bg-BG" dirty="0"/>
              <a:t>Връща: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Положително число, ако текущият обект е по-голям от параметъра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Отрицателно число, ако текущият обект е по-малък от параметъра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Нула</a:t>
            </a:r>
            <a:r>
              <a:rPr lang="en-US" dirty="0"/>
              <a:t>, </a:t>
            </a:r>
            <a:r>
              <a:rPr lang="bg-BG" dirty="0"/>
              <a:t>двата обекта са равни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5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 </a:t>
            </a:r>
            <a:r>
              <a:rPr lang="en-US" dirty="0"/>
              <a:t>Comparable</a:t>
            </a:r>
            <a:r>
              <a:rPr lang="bg-BG" dirty="0"/>
              <a:t> - Пример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6780" y="1844824"/>
            <a:ext cx="697338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Building implements Comparable&lt;Building&gt;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area;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6616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compareTo(Building o) {</a:t>
            </a:r>
            <a:b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(this.area &gt; o.area) {</a:t>
            </a:r>
            <a:b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  <a:b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(this.area &lt; o.area) {</a:t>
            </a:r>
            <a:b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-1;</a:t>
            </a:r>
            <a:b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  <a:b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  <a:b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bg-B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altLang="bg-B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92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</a:t>
            </a:r>
            <a:r>
              <a:rPr lang="en-US" dirty="0"/>
              <a:t> Comparable - </a:t>
            </a:r>
            <a:r>
              <a:rPr lang="bg-BG" dirty="0"/>
              <a:t>Пример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Клас Стока</a:t>
            </a:r>
            <a:r>
              <a:rPr lang="en-US" sz="2000" dirty="0"/>
              <a:t>(Goods)</a:t>
            </a:r>
            <a:r>
              <a:rPr lang="bg-BG" sz="2000" dirty="0"/>
              <a:t> има име, цена и тегло. Да се имплеменира интерфейс </a:t>
            </a:r>
            <a:r>
              <a:rPr lang="en-US" sz="2000" dirty="0"/>
              <a:t>Comparable&lt;&gt; </a:t>
            </a:r>
            <a:r>
              <a:rPr lang="bg-BG" sz="2000" dirty="0"/>
              <a:t>и метод </a:t>
            </a:r>
            <a:r>
              <a:rPr lang="en-US" sz="2000" dirty="0" err="1"/>
              <a:t>compareTo</a:t>
            </a:r>
            <a:r>
              <a:rPr lang="en-US" sz="2000" dirty="0"/>
              <a:t>()</a:t>
            </a:r>
            <a:r>
              <a:rPr lang="bg-BG" sz="2000" dirty="0"/>
              <a:t>, така че две стоки да се сравняват по цената.</a:t>
            </a:r>
          </a:p>
          <a:p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61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bg-BG" sz="4800" dirty="0"/>
              <a:t>Благодаря за вниманието!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643880"/>
          </a:xfrm>
        </p:spPr>
        <p:txBody>
          <a:bodyPr/>
          <a:lstStyle/>
          <a:p>
            <a:r>
              <a:rPr lang="en-US" b="1" dirty="0"/>
              <a:t>hkostadinova@gmail.com</a:t>
            </a:r>
            <a:endParaRPr lang="bg-BG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901EA-C3BA-482F-B310-61F38384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B0D11-9A17-458F-8E3A-EC914C644480}" type="slidenum">
              <a:rPr lang="bg-BG" smtClean="0"/>
              <a:t>28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504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EF5A-638D-4862-89F5-52F5CCEF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EFB6-9EE7-4BE4-9F3D-C45E0AE6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0"/>
            <a:ext cx="8026339" cy="39237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Generics </a:t>
            </a:r>
            <a:r>
              <a:rPr lang="bg-BG" sz="2000" dirty="0"/>
              <a:t>е параметризиран тип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Gen&lt;T&gt; { … }// A simple generic class.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sz="2000" dirty="0"/>
              <a:t>Осигуряват създаване на класове, интерфейси и методи, които ефективно работят с различни типове данни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000" dirty="0"/>
              <a:t>Използват се за алгоритми, които имат една и съща реализация независимо от типа на данните, върху които се прилагат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000" dirty="0"/>
              <a:t>Използват се изключително в </a:t>
            </a:r>
            <a:r>
              <a:rPr lang="en-US" sz="2000" dirty="0"/>
              <a:t>Collections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000" dirty="0"/>
              <a:t>Работят само с тип референция </a:t>
            </a:r>
            <a:r>
              <a:rPr lang="en-US" sz="2000" dirty="0"/>
              <a:t>(</a:t>
            </a:r>
            <a:r>
              <a:rPr lang="bg-BG" sz="2000" dirty="0"/>
              <a:t>не се допускат примитивни типове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Gen&lt;int&gt;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Gen&lt;int&gt;(53); // Error, can't use primitive type</a:t>
            </a:r>
          </a:p>
          <a:p>
            <a:endParaRPr lang="bg-BG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58082-C6BF-492B-AF65-8D312718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3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4745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E90E-C3DD-455B-BC1E-2FF62233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форма на </a:t>
            </a:r>
            <a:r>
              <a:rPr lang="en-US" dirty="0"/>
              <a:t>Generic </a:t>
            </a:r>
            <a:r>
              <a:rPr lang="bg-BG" dirty="0"/>
              <a:t>клас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4AD18-36DB-4D82-B4DC-3A67EE18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737147" cy="301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declaring a generic class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class-name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type-param-list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{ // …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declaring a reference to a generic class and instance creation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class-name&lt;type-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-list &gt; var-name =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class-name&lt;type-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-list &gt;(cons-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-list);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A2CF-20F8-407C-9EE4-05879012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4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3794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C88-EED2-4E61-98CC-89034F81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– </a:t>
            </a:r>
            <a:r>
              <a:rPr lang="bg-BG" dirty="0"/>
              <a:t>Пример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35FC-8B73-4CED-9912-5BC76AAB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5111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Gen&lt;T&gt; { // A simple generic class.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Gen(T o)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o;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showType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("Type of T is "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ob.getClass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5256-9D10-40CF-9895-E3762F6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5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792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C88-EED2-4E61-98CC-89034F81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– </a:t>
            </a:r>
            <a:r>
              <a:rPr lang="bg-BG" dirty="0"/>
              <a:t>Пример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35FC-8B73-4CED-9912-5BC76AAB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Gen&lt;Integer&gt;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Gen&lt;&gt;(88);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iOb.showType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v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iOb.getob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("value: " + v);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Gen&lt;String&gt;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Gen&lt;&gt;("Generics Test");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strOb.showType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strOb.getob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("value: " + str);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5256-9D10-40CF-9895-E3762F6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6</a:t>
            </a:fld>
            <a:endParaRPr lang="en-US" dirty="0"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1974E-B768-4E7E-AC09-816E29A7DC17}"/>
              </a:ext>
            </a:extLst>
          </p:cNvPr>
          <p:cNvSpPr txBox="1"/>
          <p:nvPr/>
        </p:nvSpPr>
        <p:spPr>
          <a:xfrm>
            <a:off x="5220072" y="1845734"/>
            <a:ext cx="3719710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defTabSz="34290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T is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java.lang.Integer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88</a:t>
            </a:r>
          </a:p>
          <a:p>
            <a:pPr defTabSz="34290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T is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java.lang.String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 Generics Test</a:t>
            </a:r>
          </a:p>
        </p:txBody>
      </p:sp>
    </p:spTree>
    <p:extLst>
      <p:ext uri="{BB962C8B-B14F-4D97-AF65-F5344CB8AC3E}">
        <p14:creationId xmlns:p14="http://schemas.microsoft.com/office/powerpoint/2010/main" val="159550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C88-EED2-4E61-98CC-89034F81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– </a:t>
            </a:r>
            <a:r>
              <a:rPr lang="bg-BG" dirty="0"/>
              <a:t>пример</a:t>
            </a:r>
            <a:r>
              <a:rPr lang="en-US" dirty="0"/>
              <a:t> 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35FC-8B73-4CED-9912-5BC76AABA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1800"/>
            <a:ext cx="7543800" cy="3923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A simple generic class with two type parameters: T and V.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TwoGen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&lt;T, V&gt;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 ob1;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V ob2;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Pass the constructor a reference to an object of type T and an object of type V.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TwoGen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 o1, V o2)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ob1 = o1;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ob2 = o2;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5256-9D10-40CF-9895-E3762F6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7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822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C88-EED2-4E61-98CC-89034F81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– </a:t>
            </a:r>
            <a:r>
              <a:rPr lang="bg-BG" dirty="0"/>
              <a:t>пример</a:t>
            </a:r>
            <a:r>
              <a:rPr lang="en-US" dirty="0"/>
              <a:t> 2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5256-9D10-40CF-9895-E3762F6E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8</a:t>
            </a:fld>
            <a:endParaRPr lang="en-US" dirty="0">
              <a:latin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751BC6-A931-4802-BD53-BB27851413B7}"/>
              </a:ext>
            </a:extLst>
          </p:cNvPr>
          <p:cNvSpPr txBox="1">
            <a:spLocks/>
          </p:cNvSpPr>
          <p:nvPr/>
        </p:nvSpPr>
        <p:spPr>
          <a:xfrm>
            <a:off x="971601" y="1815758"/>
            <a:ext cx="7530218" cy="4925610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Show types of T and V.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showTypes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("Type of T is " + ob1.getClass().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("Type of V is " + ob2.getClass().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getob1() {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ob1;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 getob2() {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ob2;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68580" indent="-68580" defTabSz="685800">
              <a:spcBef>
                <a:spcPts val="900"/>
              </a:spcBef>
              <a:spcAft>
                <a:spcPts val="150"/>
              </a:spcAft>
              <a:buClr>
                <a:srgbClr val="D34817"/>
              </a:buClr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prstClr val="black">
                  <a:lumMod val="75000"/>
                  <a:lumOff val="2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38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Клас – 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Да се създаде </a:t>
            </a:r>
            <a:r>
              <a:rPr lang="en-US" sz="2400" dirty="0"/>
              <a:t>generic </a:t>
            </a:r>
            <a:r>
              <a:rPr lang="bg-BG" sz="2400" dirty="0"/>
              <a:t>клас </a:t>
            </a:r>
            <a:r>
              <a:rPr lang="en-US" sz="2400" dirty="0"/>
              <a:t>Box, </a:t>
            </a:r>
            <a:r>
              <a:rPr lang="bg-BG" sz="2400" dirty="0"/>
              <a:t>който определя кутия със съдържание. В кутията може да се постави само един обект. Да се реализират конструктор</a:t>
            </a:r>
            <a:r>
              <a:rPr lang="en-US" sz="2400" dirty="0"/>
              <a:t> </a:t>
            </a:r>
            <a:r>
              <a:rPr lang="bg-BG" sz="2400" dirty="0"/>
              <a:t>и метод за връщане на съдържанието на кутията.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629637A9-119A-49DA-BD12-AAC58B377D80}" type="slidenum">
              <a:rPr lang="en-US">
                <a:latin typeface="Calibri" panose="020F0502020204030204"/>
              </a:rPr>
              <a:pPr defTabSz="342900"/>
              <a:t>9</a:t>
            </a:fld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5467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23089</TotalTime>
  <Words>1876</Words>
  <Application>Microsoft Office PowerPoint</Application>
  <PresentationFormat>On-screen Show (4:3)</PresentationFormat>
  <Paragraphs>279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Wingdings</vt:lpstr>
      <vt:lpstr>Clarity</vt:lpstr>
      <vt:lpstr>CITB408 програмиране на java</vt:lpstr>
      <vt:lpstr>Съдържание</vt:lpstr>
      <vt:lpstr>Generics</vt:lpstr>
      <vt:lpstr>Основна форма на Generic клас</vt:lpstr>
      <vt:lpstr>Generics – Пример 1</vt:lpstr>
      <vt:lpstr>Generics – Пример 1</vt:lpstr>
      <vt:lpstr>Generics – пример 2</vt:lpstr>
      <vt:lpstr>Generics – пример 2</vt:lpstr>
      <vt:lpstr>Generic Клас – Пример 3</vt:lpstr>
      <vt:lpstr>Generic Методи</vt:lpstr>
      <vt:lpstr>Generics - методи</vt:lpstr>
      <vt:lpstr>Generic Метод – Пример 4</vt:lpstr>
      <vt:lpstr>Generics – ограничаване на типовете</vt:lpstr>
      <vt:lpstr>Generics – ограничаване на типовете</vt:lpstr>
      <vt:lpstr>Generics – използване на wildcard аргументи</vt:lpstr>
      <vt:lpstr>Generics – използване на wildcard аргументи</vt:lpstr>
      <vt:lpstr>Generics wildcard – ограничаване на типовете</vt:lpstr>
      <vt:lpstr>Generics wildcard – ограничаване на типовете</vt:lpstr>
      <vt:lpstr>Generics wildcard – ограничаване на типовете</vt:lpstr>
      <vt:lpstr>Generics wildcard – ограничаване на типовете</vt:lpstr>
      <vt:lpstr>Generics - интерфейси</vt:lpstr>
      <vt:lpstr>Generics - конструктори</vt:lpstr>
      <vt:lpstr>Generics - конструктори</vt:lpstr>
      <vt:lpstr>Generics - ограничения</vt:lpstr>
      <vt:lpstr>Интерфейс Comparable</vt:lpstr>
      <vt:lpstr>Интерфейс Comparable - Пример</vt:lpstr>
      <vt:lpstr>Интерфейс Comparable - Пример 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INFM002 Увод в програмирането с java</dc:title>
  <dc:creator>Kostadinova</dc:creator>
  <cp:lastModifiedBy>Kostadinova</cp:lastModifiedBy>
  <cp:revision>460</cp:revision>
  <dcterms:created xsi:type="dcterms:W3CDTF">2015-08-11T19:51:57Z</dcterms:created>
  <dcterms:modified xsi:type="dcterms:W3CDTF">2021-05-26T13:11:05Z</dcterms:modified>
</cp:coreProperties>
</file>