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390" r:id="rId3"/>
    <p:sldId id="408" r:id="rId4"/>
    <p:sldId id="411" r:id="rId5"/>
    <p:sldId id="434" r:id="rId6"/>
    <p:sldId id="435" r:id="rId7"/>
    <p:sldId id="402" r:id="rId8"/>
    <p:sldId id="394" r:id="rId9"/>
    <p:sldId id="396" r:id="rId10"/>
    <p:sldId id="426" r:id="rId11"/>
    <p:sldId id="397" r:id="rId12"/>
    <p:sldId id="398" r:id="rId13"/>
    <p:sldId id="399" r:id="rId14"/>
    <p:sldId id="425" r:id="rId15"/>
    <p:sldId id="436" r:id="rId16"/>
    <p:sldId id="437" r:id="rId17"/>
    <p:sldId id="438" r:id="rId18"/>
    <p:sldId id="439" r:id="rId19"/>
    <p:sldId id="441" r:id="rId20"/>
    <p:sldId id="442" r:id="rId21"/>
    <p:sldId id="403" r:id="rId22"/>
    <p:sldId id="404" r:id="rId23"/>
    <p:sldId id="405" r:id="rId24"/>
    <p:sldId id="406" r:id="rId25"/>
    <p:sldId id="407" r:id="rId26"/>
    <p:sldId id="413" r:id="rId27"/>
    <p:sldId id="414" r:id="rId28"/>
    <p:sldId id="415" r:id="rId29"/>
    <p:sldId id="443" r:id="rId30"/>
    <p:sldId id="444" r:id="rId31"/>
    <p:sldId id="445" r:id="rId32"/>
    <p:sldId id="440" r:id="rId33"/>
    <p:sldId id="446" r:id="rId34"/>
    <p:sldId id="447" r:id="rId35"/>
    <p:sldId id="410" r:id="rId36"/>
    <p:sldId id="417" r:id="rId37"/>
    <p:sldId id="419" r:id="rId38"/>
    <p:sldId id="428" r:id="rId39"/>
    <p:sldId id="429" r:id="rId40"/>
    <p:sldId id="418" r:id="rId41"/>
    <p:sldId id="263" r:id="rId4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7" d="100"/>
          <a:sy n="87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4.5.2020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C494-3322-4F06-8743-ECB5B8EC1F5F}" type="datetime1">
              <a:rPr lang="bg-BG" smtClean="0"/>
              <a:t>4.5.2020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476A-A6F2-49AD-98A3-8E24B3730E8A}" type="datetime1">
              <a:rPr lang="bg-BG" smtClean="0"/>
              <a:t>4.5.2020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0E01-DE50-4B4D-85E8-6D48626048EF}" type="datetime1">
              <a:rPr lang="bg-BG" smtClean="0"/>
              <a:t>4.5.2020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4C-A162-4BF6-956C-0206A2AED474}" type="datetime1">
              <a:rPr lang="bg-BG" smtClean="0"/>
              <a:t>4.5.2020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5320-183D-47E8-9588-2C6197975C55}" type="datetime1">
              <a:rPr lang="bg-BG" smtClean="0"/>
              <a:t>4.5.2020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B279-4671-403D-8E9F-275CE6165CF0}" type="datetime1">
              <a:rPr lang="bg-BG" smtClean="0"/>
              <a:t>4.5.2020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A9D0-1362-4B68-96A2-87A6066DB092}" type="datetime1">
              <a:rPr lang="bg-BG" smtClean="0"/>
              <a:t>4.5.2020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9C1B-F3C3-4099-868D-4BB38560E9D6}" type="datetime1">
              <a:rPr lang="bg-BG" smtClean="0"/>
              <a:t>4.5.2020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1845-DB1C-4E96-BD56-6A655A3F4ECC}" type="datetime1">
              <a:rPr lang="bg-BG" smtClean="0"/>
              <a:t>4.5.2020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0444-4E8F-4498-A48B-3036DF400A8F}" type="datetime1">
              <a:rPr lang="bg-BG" smtClean="0"/>
              <a:t>4.5.2020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7307-7D83-47EF-982A-DE8D923EC324}" type="datetime1">
              <a:rPr lang="bg-BG" smtClean="0"/>
              <a:t>4.5.2020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07C58B-CCFC-4A6C-BAF3-475B9573357A}" type="datetime1">
              <a:rPr lang="bg-BG" smtClean="0"/>
              <a:t>4.5.2020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 smtClean="0"/>
              <a:t>CITB</a:t>
            </a:r>
            <a:r>
              <a:rPr lang="bg-BG" sz="4800" dirty="0" smtClean="0"/>
              <a:t>408 програмиране </a:t>
            </a:r>
            <a:br>
              <a:rPr lang="bg-BG" sz="4800" dirty="0" smtClean="0"/>
            </a:br>
            <a:r>
              <a:rPr lang="bg-BG" sz="4800" dirty="0" smtClean="0"/>
              <a:t>на </a:t>
            </a:r>
            <a:r>
              <a:rPr lang="en-US" sz="4800" dirty="0" smtClean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90656" cy="2948136"/>
          </a:xfrm>
        </p:spPr>
        <p:txBody>
          <a:bodyPr/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/>
              <a:t>, </a:t>
            </a:r>
            <a:r>
              <a:rPr lang="en-US" i="1"/>
              <a:t>Java: The Complete Reference (Complete Reference Series) 10th Edition</a:t>
            </a:r>
            <a:r>
              <a:rPr lang="en-US"/>
              <a:t>, 2018</a:t>
            </a:r>
            <a:endParaRPr lang="en-US" b="1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D2374-0D8B-46BC-801B-7A846988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ru-RU" sz="3200" b="1" dirty="0" err="1"/>
              <a:t>Четене</a:t>
            </a:r>
            <a:r>
              <a:rPr lang="ru-RU" sz="3200" b="1" dirty="0"/>
              <a:t> на </a:t>
            </a:r>
            <a:r>
              <a:rPr lang="bg-BG" sz="3200" b="1" dirty="0"/>
              <a:t>низове </a:t>
            </a:r>
            <a:r>
              <a:rPr lang="ru-RU" sz="3200" b="1" dirty="0"/>
              <a:t>чрез </a:t>
            </a:r>
            <a:r>
              <a:rPr lang="ru-RU" sz="3200" b="1" dirty="0" err="1"/>
              <a:t>BufferedReader</a:t>
            </a:r>
            <a:r>
              <a:rPr lang="ru-RU" sz="3200" b="1" dirty="0"/>
              <a:t> 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//Use a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to read strings from the console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throws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using System.in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lines of text.");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'stop' to quit.");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("stop"));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50B63-3090-4D1D-AA13-86BD6D7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45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Класът </a:t>
            </a:r>
            <a:r>
              <a:rPr lang="en-US" b="1" dirty="0"/>
              <a:t>Scanner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/>
              <a:t>Класът</a:t>
            </a:r>
            <a:r>
              <a:rPr lang="ru-RU" dirty="0"/>
              <a:t> </a:t>
            </a:r>
            <a:r>
              <a:rPr lang="en-US" dirty="0" err="1"/>
              <a:t>java.util.Scanner</a:t>
            </a:r>
            <a:r>
              <a:rPr lang="en-US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улесняващи</a:t>
            </a:r>
            <a:r>
              <a:rPr lang="ru-RU" dirty="0"/>
              <a:t> </a:t>
            </a:r>
            <a:r>
              <a:rPr lang="ru-RU" dirty="0" err="1"/>
              <a:t>форматирания</a:t>
            </a:r>
            <a:r>
              <a:rPr lang="ru-RU" dirty="0"/>
              <a:t> вход от </a:t>
            </a:r>
            <a:r>
              <a:rPr lang="ru-RU" dirty="0" err="1"/>
              <a:t>конзолата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err="1"/>
              <a:t>nextInt</a:t>
            </a:r>
            <a:r>
              <a:rPr lang="en-US" dirty="0"/>
              <a:t>() / </a:t>
            </a:r>
            <a:r>
              <a:rPr lang="en-US" dirty="0" err="1"/>
              <a:t>nextLong</a:t>
            </a:r>
            <a:r>
              <a:rPr lang="en-US" dirty="0"/>
              <a:t>() </a:t>
            </a:r>
            <a:r>
              <a:rPr lang="ru-RU" dirty="0"/>
              <a:t>за </a:t>
            </a:r>
            <a:r>
              <a:rPr lang="ru-RU" dirty="0" err="1"/>
              <a:t>четене</a:t>
            </a:r>
            <a:r>
              <a:rPr lang="ru-RU" dirty="0"/>
              <a:t> на </a:t>
            </a:r>
            <a:r>
              <a:rPr lang="ru-RU" dirty="0" err="1"/>
              <a:t>целочислени</a:t>
            </a:r>
            <a:r>
              <a:rPr lang="ru-RU" dirty="0"/>
              <a:t> </a:t>
            </a:r>
            <a:r>
              <a:rPr lang="ru-RU" dirty="0" err="1"/>
              <a:t>типове</a:t>
            </a:r>
            <a:endParaRPr lang="ru-RU" dirty="0"/>
          </a:p>
          <a:p>
            <a:r>
              <a:rPr lang="en-US" dirty="0" err="1"/>
              <a:t>nextFloat</a:t>
            </a:r>
            <a:r>
              <a:rPr lang="en-US" dirty="0"/>
              <a:t>() / </a:t>
            </a:r>
            <a:r>
              <a:rPr lang="en-US" dirty="0" err="1"/>
              <a:t>nextDouble</a:t>
            </a:r>
            <a:r>
              <a:rPr lang="en-US" dirty="0"/>
              <a:t>() </a:t>
            </a:r>
            <a:r>
              <a:rPr lang="ru-RU" dirty="0"/>
              <a:t>за </a:t>
            </a:r>
            <a:r>
              <a:rPr lang="ru-RU" dirty="0" err="1"/>
              <a:t>четене</a:t>
            </a:r>
            <a:r>
              <a:rPr lang="ru-RU" dirty="0"/>
              <a:t> на числа с </a:t>
            </a:r>
            <a:r>
              <a:rPr lang="ru-RU" dirty="0" err="1"/>
              <a:t>плаваща</a:t>
            </a:r>
            <a:r>
              <a:rPr lang="ru-RU" dirty="0"/>
              <a:t> запетая</a:t>
            </a:r>
          </a:p>
          <a:p>
            <a:r>
              <a:rPr lang="en-US" dirty="0" err="1"/>
              <a:t>nextLine</a:t>
            </a:r>
            <a:r>
              <a:rPr lang="en-US" dirty="0"/>
              <a:t>() </a:t>
            </a:r>
            <a:r>
              <a:rPr lang="ru-RU" dirty="0"/>
              <a:t>за </a:t>
            </a:r>
            <a:r>
              <a:rPr lang="ru-RU" dirty="0" err="1"/>
              <a:t>четене</a:t>
            </a:r>
            <a:r>
              <a:rPr lang="ru-RU" dirty="0"/>
              <a:t> на </a:t>
            </a:r>
            <a:r>
              <a:rPr lang="ru-RU" dirty="0" err="1"/>
              <a:t>цял</a:t>
            </a:r>
            <a:r>
              <a:rPr lang="ru-RU" dirty="0"/>
              <a:t> </a:t>
            </a:r>
            <a:r>
              <a:rPr lang="ru-RU" dirty="0" err="1"/>
              <a:t>символен</a:t>
            </a:r>
            <a:r>
              <a:rPr lang="ru-RU" dirty="0"/>
              <a:t> низ,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en-US" dirty="0"/>
              <a:t>String</a:t>
            </a:r>
          </a:p>
          <a:p>
            <a:r>
              <a:rPr lang="en-US" dirty="0" err="1"/>
              <a:t>hasNext</a:t>
            </a:r>
            <a:r>
              <a:rPr lang="en-US" dirty="0"/>
              <a:t>***() </a:t>
            </a:r>
            <a:r>
              <a:rPr lang="ru-RU" dirty="0" err="1"/>
              <a:t>проверява</a:t>
            </a:r>
            <a:r>
              <a:rPr lang="ru-RU" dirty="0"/>
              <a:t> дали </a:t>
            </a:r>
            <a:r>
              <a:rPr lang="ru-RU" dirty="0" err="1"/>
              <a:t>съществува</a:t>
            </a:r>
            <a:r>
              <a:rPr lang="ru-RU" dirty="0"/>
              <a:t> </a:t>
            </a:r>
            <a:r>
              <a:rPr lang="ru-RU" dirty="0" err="1"/>
              <a:t>съответния</a:t>
            </a:r>
            <a:r>
              <a:rPr lang="ru-RU" dirty="0"/>
              <a:t> тип (</a:t>
            </a:r>
            <a:r>
              <a:rPr lang="en-US" dirty="0"/>
              <a:t>long, float, …)</a:t>
            </a:r>
            <a:endParaRPr lang="bg-BG" dirty="0"/>
          </a:p>
          <a:p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dirty="0">
                <a:cs typeface="Courier New" panose="02070309020205020404" pitchFamily="49" charset="0"/>
              </a:rPr>
              <a:t>Всеки от методите може да хвърли </a:t>
            </a:r>
            <a:r>
              <a:rPr lang="en-US" b="1" dirty="0" err="1"/>
              <a:t>IllegalStateException</a:t>
            </a:r>
            <a:r>
              <a:rPr lang="en-US" b="1" dirty="0"/>
              <a:t> </a:t>
            </a:r>
            <a:r>
              <a:rPr lang="bg-BG" dirty="0"/>
              <a:t>ако </a:t>
            </a:r>
            <a:r>
              <a:rPr lang="en-US" b="1" dirty="0"/>
              <a:t>Scanner</a:t>
            </a:r>
            <a:r>
              <a:rPr lang="en-US" dirty="0"/>
              <a:t> </a:t>
            </a:r>
            <a:r>
              <a:rPr lang="bg-BG" dirty="0"/>
              <a:t>класът е вече затворен "</a:t>
            </a:r>
            <a:r>
              <a:rPr lang="en-US" dirty="0" err="1"/>
              <a:t>scanner.close</a:t>
            </a:r>
            <a:r>
              <a:rPr lang="en-US" dirty="0"/>
              <a:t>()"</a:t>
            </a:r>
            <a:endParaRPr lang="bg-BG" sz="2400" dirty="0">
              <a:cs typeface="Courier New" panose="02070309020205020404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6F94-E408-4AD7-BF40-4E55F5A5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5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ru-RU" b="1" dirty="0" err="1"/>
              <a:t>Четене</a:t>
            </a:r>
            <a:r>
              <a:rPr lang="ru-RU" b="1" dirty="0"/>
              <a:t> на </a:t>
            </a:r>
            <a:r>
              <a:rPr lang="ru-RU" b="1" dirty="0" err="1"/>
              <a:t>цял</a:t>
            </a:r>
            <a:r>
              <a:rPr lang="ru-RU" b="1" dirty="0"/>
              <a:t> </a:t>
            </a:r>
            <a:r>
              <a:rPr lang="ru-RU" b="1" dirty="0" err="1"/>
              <a:t>ред</a:t>
            </a:r>
            <a:r>
              <a:rPr lang="ru-RU" b="1" dirty="0"/>
              <a:t> чрез </a:t>
            </a:r>
            <a:r>
              <a:rPr lang="ru-RU" b="1" dirty="0" err="1"/>
              <a:t>Scanner</a:t>
            </a:r>
            <a:r>
              <a:rPr lang="ru-RU" b="1" dirty="0"/>
              <a:t> 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your first name: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your last name: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("Hello! ”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“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3202-4450-47F4-B711-E31C2CFE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23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ru-RU" b="1" dirty="0" err="1"/>
              <a:t>Четене</a:t>
            </a:r>
            <a:r>
              <a:rPr lang="ru-RU" b="1" dirty="0"/>
              <a:t> на </a:t>
            </a:r>
            <a:r>
              <a:rPr lang="bg-BG" b="1" dirty="0"/>
              <a:t>числа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");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");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 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input.nextDouble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enters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6 //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enters 6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enters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87BB5-35D4-4031-905C-CF5CF5C8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1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331A-4A30-4C72-ACAA-CDB69FB7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PrintWriter</a:t>
            </a:r>
            <a:endParaRPr lang="bg-B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7D30-38E7-4FB6-A585-C490B0FD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 err="1"/>
              <a:t>PrintWriter</a:t>
            </a:r>
            <a:r>
              <a:rPr lang="bg-BG" dirty="0"/>
              <a:t> е символно-базиран (</a:t>
            </a:r>
            <a:r>
              <a:rPr lang="en-US" dirty="0"/>
              <a:t>character-based</a:t>
            </a:r>
            <a:r>
              <a:rPr lang="bg-BG" dirty="0"/>
              <a:t>)</a:t>
            </a:r>
            <a:r>
              <a:rPr lang="en-US" dirty="0"/>
              <a:t>. </a:t>
            </a:r>
          </a:p>
          <a:p>
            <a:r>
              <a:rPr lang="bg-BG" dirty="0"/>
              <a:t>Клас </a:t>
            </a:r>
            <a:r>
              <a:rPr lang="en-US" dirty="0" err="1"/>
              <a:t>PrintWriter</a:t>
            </a:r>
            <a:r>
              <a:rPr lang="bg-BG" dirty="0"/>
              <a:t> прави интернационализацията на програмата по-лесна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pw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a string");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-7;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d = 4.5e-7;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C31EF-B783-4063-AFC3-E17092CF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08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4143-A2A6-42A8-AAE8-C2B36878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File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CB24-2285-46BE-9880-20314EA4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Работи директно с файловете и файловата система</a:t>
            </a:r>
            <a:endParaRPr lang="en-US" dirty="0"/>
          </a:p>
          <a:p>
            <a:r>
              <a:rPr lang="bg-BG" dirty="0"/>
              <a:t>Не определя как данните се извличат или записват</a:t>
            </a:r>
          </a:p>
          <a:p>
            <a:r>
              <a:rPr lang="bg-BG" dirty="0"/>
              <a:t>Описва свойствата на файла:</a:t>
            </a:r>
          </a:p>
          <a:p>
            <a:pPr lvl="1"/>
            <a:r>
              <a:rPr lang="bg-BG" dirty="0"/>
              <a:t>права, дата, път и </a:t>
            </a:r>
            <a:r>
              <a:rPr lang="bg-BG" dirty="0" err="1"/>
              <a:t>навигиране</a:t>
            </a:r>
            <a:r>
              <a:rPr lang="bg-BG" dirty="0"/>
              <a:t> в йерархии от папки</a:t>
            </a:r>
          </a:p>
          <a:p>
            <a:r>
              <a:rPr lang="bg-BG" dirty="0"/>
              <a:t>Конструктори: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filename)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File(File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filename)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File(URI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6D99-1485-41EA-B18A-AFD78F73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45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4143-A2A6-42A8-AAE8-C2B36878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File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CB24-2285-46BE-9880-20314EA4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p(String s) {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f1 = new File("/java/COPYRIGHT");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p("File Name: " + f1.getName());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p("Path: " + f1.getPath());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p("Abs Path: " + f1.getAbsolutePath());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p("Parent: " + f1.getParent());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p(f1.exists() ? "exists" : "does not exist");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p(f1.canWrite() ? "is writeable" : "is not writeable");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p(f1.canRead() ? "is readable" : "is not readable");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8BEEB-ACFC-4837-BDE9-56D58725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79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4143-A2A6-42A8-AAE8-C2B36878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File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CB24-2285-46BE-9880-20314EA4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5111007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p("is " + (f1.isDirectory() ? "" : "not" + " a directory"));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p(f1.isFile() ? "is normal file" : "might be something else");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p(f1.isAbsolute() ? "is absolute" : "is not absolute");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p("File last modified: " + f1.lastModified());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p("File size: " + f1.length() + " Bytes");</a:t>
            </a:r>
            <a:endParaRPr lang="bg-BG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CB860-A6FF-4010-9684-86F038621EDD}"/>
              </a:ext>
            </a:extLst>
          </p:cNvPr>
          <p:cNvSpPr/>
          <p:nvPr/>
        </p:nvSpPr>
        <p:spPr>
          <a:xfrm>
            <a:off x="5568207" y="2887682"/>
            <a:ext cx="356388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Std"/>
              </a:rPr>
              <a:t>File Name: COPYRIGHT</a:t>
            </a:r>
          </a:p>
          <a:p>
            <a:r>
              <a:rPr lang="en-US" dirty="0">
                <a:latin typeface="CourierStd"/>
              </a:rPr>
              <a:t>Path: \java\COPYRIGHT</a:t>
            </a:r>
          </a:p>
          <a:p>
            <a:r>
              <a:rPr lang="en-US" dirty="0">
                <a:latin typeface="CourierStd"/>
              </a:rPr>
              <a:t>Abs Path: C:\java\COPYRIGHT</a:t>
            </a:r>
          </a:p>
          <a:p>
            <a:r>
              <a:rPr lang="en-US" dirty="0">
                <a:latin typeface="CourierStd"/>
              </a:rPr>
              <a:t>Parent: \java</a:t>
            </a:r>
          </a:p>
          <a:p>
            <a:r>
              <a:rPr lang="en-US" dirty="0">
                <a:latin typeface="CourierStd"/>
              </a:rPr>
              <a:t>exists</a:t>
            </a:r>
          </a:p>
          <a:p>
            <a:r>
              <a:rPr lang="en-US" dirty="0">
                <a:latin typeface="CourierStd"/>
              </a:rPr>
              <a:t>is writeable</a:t>
            </a:r>
          </a:p>
          <a:p>
            <a:r>
              <a:rPr lang="en-US" dirty="0">
                <a:latin typeface="CourierStd"/>
              </a:rPr>
              <a:t>is readable</a:t>
            </a:r>
          </a:p>
          <a:p>
            <a:r>
              <a:rPr lang="en-US" dirty="0">
                <a:latin typeface="CourierStd"/>
              </a:rPr>
              <a:t>is not a directory</a:t>
            </a:r>
          </a:p>
          <a:p>
            <a:r>
              <a:rPr lang="en-US" dirty="0">
                <a:latin typeface="CourierStd"/>
              </a:rPr>
              <a:t>is normal file</a:t>
            </a:r>
          </a:p>
          <a:p>
            <a:r>
              <a:rPr lang="en-US" dirty="0">
                <a:latin typeface="CourierStd"/>
              </a:rPr>
              <a:t>is not absolute</a:t>
            </a:r>
          </a:p>
          <a:p>
            <a:r>
              <a:rPr lang="en-US" dirty="0">
                <a:latin typeface="CourierStd"/>
              </a:rPr>
              <a:t>File last modified: 1282832030047</a:t>
            </a:r>
          </a:p>
          <a:p>
            <a:r>
              <a:rPr lang="en-US" dirty="0">
                <a:latin typeface="CourierStd"/>
              </a:rPr>
              <a:t>File size: 695 Bytes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838FE-EF7F-453D-ABD4-FC9E391B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4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4143-A2A6-42A8-AAE8-C2B36878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File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CB24-2285-46BE-9880-20314EA4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9600" cy="492514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true if the rename is successful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renameTo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true if the file is successfully deleted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delete( )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true if the file is successfully set to read only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setReadOnly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true of the file is hidden</a:t>
            </a:r>
          </a:p>
          <a:p>
            <a:pPr marL="27432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isHidden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endParaRPr lang="bg-B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97024-A7A6-4B12-B164-FB69B7E3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92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AEED-66F6-4BFC-8449-DF8C2EE7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FC99-04CC-4389-8B96-72F0C0A6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Closes the input source. Further read attempts will generate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close( 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an integer representation of the next available byte of input. –1 is returned when the end of the file is encountered.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read( 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03B97-6705-4297-94BA-81D4890D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2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Вход и изход в </a:t>
            </a:r>
            <a:r>
              <a:rPr lang="en-US" sz="4800" dirty="0"/>
              <a:t>java</a:t>
            </a:r>
            <a:r>
              <a:rPr lang="bg-BG" sz="4800" dirty="0"/>
              <a:t>. </a:t>
            </a:r>
            <a:r>
              <a:rPr lang="bg-BG" sz="4800"/>
              <a:t>Сериализация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B3D1-D8DD-4559-8962-6DB970CB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50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AEED-66F6-4BFC-8449-DF8C2EE7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FC99-04CC-4389-8B96-72F0C0A6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Closes the output source. Further write attempts will generate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close( 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Writes a single byte to an output stream.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BEB99-4DF5-4E57-B0CA-41D999B0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1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append)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append)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4A8C-2583-4001-82CB-809A6F10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15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First, confirm that a filename has been specified.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1)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("Usage: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filename");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27432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08E22-86D5-42F7-9C88-E2CAD560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9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Attempt to open the file.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("Cannot Open File");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41D28-FA4B-46B1-8573-6F1BA4A6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51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At this point, the file is open and can be read.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following reads characters until EOF is encountered.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82296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-1)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((char)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Reading File");</a:t>
            </a:r>
          </a:p>
          <a:p>
            <a:pPr marL="27432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 the file.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Closing File");</a:t>
            </a:r>
          </a:p>
          <a:p>
            <a:pPr marL="27432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AD6A-7C90-410F-8BDD-27B4195A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4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-1)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((char)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Reading File");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 file on the way out of the try block.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Closing File");</a:t>
            </a:r>
          </a:p>
          <a:p>
            <a:pPr marL="274320" lvl="1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4056C-615C-4761-8E23-B250311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13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2800" dirty="0"/>
              <a:t> </a:t>
            </a:r>
            <a:r>
              <a:rPr lang="en-US" sz="2800" dirty="0" err="1"/>
              <a:t>FileInputStream</a:t>
            </a:r>
            <a:r>
              <a:rPr lang="en-US" sz="2800" dirty="0"/>
              <a:t> and </a:t>
            </a:r>
            <a:r>
              <a:rPr lang="en-US" sz="2800" dirty="0" err="1"/>
              <a:t>FileOutputStream</a:t>
            </a:r>
            <a:r>
              <a:rPr lang="bg-BG" sz="2800" dirty="0"/>
              <a:t> – пример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fin = null;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First, confirm that both files have been specified.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2) {</a:t>
            </a:r>
          </a:p>
          <a:p>
            <a:pPr marL="822960" lvl="3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("Usage: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to");</a:t>
            </a:r>
          </a:p>
          <a:p>
            <a:pPr marL="82296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 indent="0"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4221E-11EC-4148-B509-C7507185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4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 </a:t>
            </a:r>
            <a:r>
              <a:rPr lang="en-US" sz="2800" dirty="0" err="1"/>
              <a:t>FileInputStream</a:t>
            </a:r>
            <a:r>
              <a:rPr lang="en-US" sz="2800" dirty="0"/>
              <a:t> and </a:t>
            </a:r>
            <a:r>
              <a:rPr lang="en-US" sz="2800" dirty="0" err="1"/>
              <a:t>FileOutputStream</a:t>
            </a:r>
            <a:r>
              <a:rPr lang="bg-BG" sz="2800" dirty="0"/>
              <a:t> – пример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Copy a File.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Attempt to open the files.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fin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!= -1)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("I/O Error: " + e);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bg-B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A125D-C478-4001-8A5C-8208668B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61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 </a:t>
            </a:r>
            <a:r>
              <a:rPr lang="en-US" sz="2800" dirty="0" err="1"/>
              <a:t>FileInputStream</a:t>
            </a:r>
            <a:r>
              <a:rPr lang="en-US" sz="2800" dirty="0"/>
              <a:t> and </a:t>
            </a:r>
            <a:r>
              <a:rPr lang="en-US" sz="2800" dirty="0" err="1"/>
              <a:t>FileOutputStream</a:t>
            </a:r>
            <a:r>
              <a:rPr lang="bg-BG" sz="2800" dirty="0"/>
              <a:t> – пример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100584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if(fin != null)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e2) {</a:t>
            </a:r>
          </a:p>
          <a:p>
            <a:pPr marL="1005840" lvl="4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Closing Input File");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e2) {</a:t>
            </a:r>
          </a:p>
          <a:p>
            <a:pPr marL="1005840" lvl="4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 Closing Output File");</a:t>
            </a:r>
          </a:p>
          <a:p>
            <a:pPr marL="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8777F-5D5F-4B4C-89FF-253255AC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0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abstract class Reader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Closes the input source. Further read attempts will generate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void close( 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an integer representation of the next available character from the invoking input stream. –1 is returned when the end of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file is encountered.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read( )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C3B24-EB87-4B14-ADB6-60EC18BB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54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b="1" dirty="0"/>
              <a:t>Вход и изход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b="1" dirty="0" err="1"/>
              <a:t>Байтови</a:t>
            </a:r>
            <a:r>
              <a:rPr lang="bg-BG" b="1" dirty="0"/>
              <a:t> и символни потоци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Вход от конзолата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 err="1"/>
              <a:t>BufferedReader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/>
              <a:t>Scanner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 err="1"/>
              <a:t>PrintWriter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/>
              <a:t>File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 err="1"/>
              <a:t>FileInputStream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bg-BG" b="1" dirty="0"/>
              <a:t>Клас </a:t>
            </a:r>
            <a:r>
              <a:rPr lang="en-US" b="1" dirty="0" err="1"/>
              <a:t>FileOutputStream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b="1" dirty="0" err="1"/>
              <a:t>Сериализация</a:t>
            </a:r>
            <a:endParaRPr lang="en-US" b="1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47A2-92DA-4259-93DB-4F7AC13E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3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abstract class Writer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Closes the output stream. Further write attempts will generate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void close( 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Appends chars to the end of the invoking output stream. Returns a reference to the invoking stream.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Writer append(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chars)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Appends the subrange of chars specified by begin and end–1 to the end of the invoking output stream. Returns a reference to the invoking stream.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Writer append(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AF94C-EDAB-422C-A076-D938F2D0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62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76D-93EF-49D4-B7D9-BD4CE6B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abstract class Writer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51D6-A3F7-422D-9598-3D785C1E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Writes a single character to the invoking output stream. Note that the parameter is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which allows you to call write with an expression without having to cast it back to char. However, only the low-order 16 bits are written.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Writes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the invoking output stream.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Writes a subrange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characters from the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beginning at the specified offset.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F1DC-F806-4FD3-8741-28A8212C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0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69DE-0343-4786-BF20-27BB6517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FileReader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EFDC-76E6-4D25-9347-54D226FB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append)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append)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0084C-6EF3-4E6C-A941-7E7612CA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19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69DE-0343-4786-BF20-27BB6517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FileReader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EFDC-76E6-4D25-9347-54D226FB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This program uses try-with-resources.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("FileReaderDemo.java") 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Read and display the file.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while((c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!= -1)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((char) c);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("I/O Error: " + 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E6A56-FE0E-46EB-A536-C441E735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3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69DE-0343-4786-BF20-27BB6517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FileWriter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EFDC-76E6-4D25-9347-54D226FB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program uses try-with-resources.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source = "Now is the time for all good men\n“ + " to come to the aid of their country\n“ + " and pay their due taxes.";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buffer[] = new char[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source.getChars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buffer, 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 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f0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("file1.txt");)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2) {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f0.write(buffer[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("An I/O Error Occurred");</a:t>
            </a:r>
          </a:p>
          <a:p>
            <a:pPr marL="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FB3C1-67B7-465B-9983-987B45DC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80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F94D-CBE4-4EEC-BCDF-93E1C2C0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724D-CEE3-40B2-B04E-F041148A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Сериализция</a:t>
            </a:r>
            <a:r>
              <a:rPr lang="bg-BG" dirty="0"/>
              <a:t> – процес на записване на състоянието на обект в </a:t>
            </a:r>
            <a:r>
              <a:rPr lang="en-US" dirty="0"/>
              <a:t>byte stream</a:t>
            </a:r>
          </a:p>
          <a:p>
            <a:r>
              <a:rPr lang="en-US" dirty="0"/>
              <a:t>Serializable interface – </a:t>
            </a:r>
            <a:r>
              <a:rPr lang="bg-BG" dirty="0"/>
              <a:t>само обекти, които </a:t>
            </a:r>
            <a:r>
              <a:rPr lang="bg-BG" dirty="0" smtClean="0"/>
              <a:t>имплементират </a:t>
            </a:r>
            <a:r>
              <a:rPr lang="en-US" dirty="0"/>
              <a:t>Serializable </a:t>
            </a:r>
            <a:r>
              <a:rPr lang="bg-BG" dirty="0"/>
              <a:t>могат да бъдат </a:t>
            </a:r>
            <a:r>
              <a:rPr lang="bg-BG" dirty="0" err="1"/>
              <a:t>сериализирани</a:t>
            </a:r>
            <a:r>
              <a:rPr lang="bg-BG" dirty="0"/>
              <a:t> и възстановени</a:t>
            </a:r>
          </a:p>
          <a:p>
            <a:r>
              <a:rPr lang="en-US" dirty="0"/>
              <a:t>Serializable interface</a:t>
            </a:r>
            <a:r>
              <a:rPr lang="bg-BG" dirty="0"/>
              <a:t> – няма членове, служи за индикация.</a:t>
            </a:r>
          </a:p>
          <a:p>
            <a:r>
              <a:rPr lang="bg-BG" dirty="0"/>
              <a:t>Всички наследници на клас, който имплементира </a:t>
            </a:r>
            <a:r>
              <a:rPr lang="en-US" dirty="0"/>
              <a:t>Serializable </a:t>
            </a:r>
            <a:r>
              <a:rPr lang="bg-BG" dirty="0"/>
              <a:t>също са </a:t>
            </a:r>
            <a:r>
              <a:rPr lang="en-US" dirty="0"/>
              <a:t>Serializable</a:t>
            </a:r>
            <a:endParaRPr lang="bg-BG" dirty="0"/>
          </a:p>
          <a:p>
            <a:r>
              <a:rPr lang="en-US" b="1" dirty="0"/>
              <a:t>static </a:t>
            </a:r>
            <a:r>
              <a:rPr lang="bg-BG" b="1" dirty="0"/>
              <a:t>и</a:t>
            </a:r>
            <a:r>
              <a:rPr lang="en-US" b="1" dirty="0"/>
              <a:t> transient </a:t>
            </a:r>
            <a:r>
              <a:rPr lang="bg-BG" dirty="0"/>
              <a:t>променливи</a:t>
            </a:r>
            <a:r>
              <a:rPr lang="bg-BG" b="1" dirty="0"/>
              <a:t> </a:t>
            </a:r>
            <a:r>
              <a:rPr lang="bg-BG" dirty="0"/>
              <a:t>не се </a:t>
            </a:r>
            <a:r>
              <a:rPr lang="bg-BG" dirty="0" err="1"/>
              <a:t>сериализират</a:t>
            </a:r>
            <a:r>
              <a:rPr lang="bg-BG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E17BA-C9CE-4BFB-BE78-D969D5CC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2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2E0-9A49-4492-B32D-8486427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4F33-EFB4-49AD-8F87-51521DE2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Vehicle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double price;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String color;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Vehicle(double price, String color)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price;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color; 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"Vehicle{" + "price=" + price + ",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color=" + color + '}';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700B-4B94-4C3D-81BF-2F931655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67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2E0-9A49-4492-B32D-8486427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4F33-EFB4-49AD-8F87-51521DE2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Car extends Vehicle implements Serializable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1234L;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Car(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price, String color)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super(price, color);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" Car{" +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'}';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1C9BD-582F-47CB-A42A-F80513E5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0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F97-BFC4-4557-91C8-D79864A0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CE72-56D9-45ED-92FD-04314B8A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Car(true, 5, 12000, "black");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outputStream.writeObject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(car);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A623-25CF-4241-8505-0199E626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0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F97-BFC4-4557-91C8-D79864A0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CE72-56D9-45ED-92FD-04314B8A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);)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(Car)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inputStream.readObject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(car);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("Class not found: " + ex);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("IO error: " + ex);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12E2D-79EC-498D-B6AD-FF2B4515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01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59E5-A38C-4E2C-8732-9D389732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 и изход </a:t>
            </a:r>
            <a:r>
              <a:rPr lang="en-US" dirty="0"/>
              <a:t>(I/O) </a:t>
            </a:r>
            <a:r>
              <a:rPr lang="bg-BG" dirty="0"/>
              <a:t>в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FA83-5FB2-400C-AA1B-B1FF9CAE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Входът и изходът се извършват чрез потоци (</a:t>
            </a:r>
            <a:r>
              <a:rPr lang="en-US" dirty="0"/>
              <a:t>streams</a:t>
            </a:r>
            <a:r>
              <a:rPr lang="bg-BG" dirty="0"/>
              <a:t>)</a:t>
            </a:r>
          </a:p>
          <a:p>
            <a:r>
              <a:rPr lang="bg-BG" dirty="0"/>
              <a:t>Класовете за вход/изход са дефинирани в пакета </a:t>
            </a:r>
            <a:r>
              <a:rPr lang="en-US" b="1" dirty="0"/>
              <a:t>java.io</a:t>
            </a:r>
          </a:p>
          <a:p>
            <a:r>
              <a:rPr lang="bg-BG" dirty="0"/>
              <a:t>Дефинирани са 2 вида потоци:</a:t>
            </a:r>
          </a:p>
          <a:p>
            <a:pPr lvl="1"/>
            <a:r>
              <a:rPr lang="bg-BG" dirty="0" err="1"/>
              <a:t>Бойтов</a:t>
            </a:r>
            <a:r>
              <a:rPr lang="bg-BG" dirty="0"/>
              <a:t> (</a:t>
            </a:r>
            <a:r>
              <a:rPr lang="en-US" dirty="0"/>
              <a:t>byte</a:t>
            </a:r>
            <a:r>
              <a:rPr lang="bg-BG" dirty="0"/>
              <a:t>) – използват се за четене и писане на двоични данни</a:t>
            </a:r>
            <a:endParaRPr lang="en-US" dirty="0"/>
          </a:p>
          <a:p>
            <a:pPr lvl="1"/>
            <a:r>
              <a:rPr lang="bg-BG" dirty="0"/>
              <a:t>Символен (</a:t>
            </a:r>
            <a:r>
              <a:rPr lang="en-US" dirty="0"/>
              <a:t>character</a:t>
            </a:r>
            <a:r>
              <a:rPr lang="bg-BG" dirty="0"/>
              <a:t>) – използват </a:t>
            </a:r>
            <a:r>
              <a:rPr lang="en-US" dirty="0"/>
              <a:t>Unicode</a:t>
            </a:r>
          </a:p>
          <a:p>
            <a:endParaRPr lang="bg-BG" dirty="0"/>
          </a:p>
          <a:p>
            <a:pPr lvl="1"/>
            <a:endParaRPr lang="bg-BG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0F505-CA94-4584-8D86-41335920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71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E2E0-9A49-4492-B32D-8486427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4F33-EFB4-49AD-8F87-51521DE2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Vehicle{price=0.0, color=null} Car{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isWagon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numberOfSeats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=0}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1D29E-E9AD-4679-91FA-500CA30A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30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8DE84-0AB2-4515-96B4-59615CFE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11E0-A292-4412-9AAB-B6B91F8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Байтови</a:t>
            </a:r>
            <a:r>
              <a:rPr lang="bg-BG" dirty="0"/>
              <a:t> потоци (</a:t>
            </a:r>
            <a:r>
              <a:rPr lang="en-US" dirty="0"/>
              <a:t>byte streams</a:t>
            </a:r>
            <a:r>
              <a:rPr lang="bg-B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B169-3C2B-42E9-BEF6-F84F3FD2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InputStream</a:t>
            </a:r>
            <a:r>
              <a:rPr lang="en-US" dirty="0"/>
              <a:t> </a:t>
            </a:r>
          </a:p>
          <a:p>
            <a:r>
              <a:rPr lang="en-US" dirty="0" err="1"/>
              <a:t>OutputStream</a:t>
            </a:r>
            <a:r>
              <a:rPr lang="en-US" dirty="0"/>
              <a:t> </a:t>
            </a:r>
          </a:p>
          <a:p>
            <a:r>
              <a:rPr lang="en-US" dirty="0" err="1"/>
              <a:t>FileInputStream</a:t>
            </a:r>
            <a:endParaRPr lang="en-US" dirty="0"/>
          </a:p>
          <a:p>
            <a:r>
              <a:rPr lang="en-US" dirty="0" err="1"/>
              <a:t>FileOutputStream</a:t>
            </a:r>
            <a:r>
              <a:rPr lang="en-US" dirty="0"/>
              <a:t> </a:t>
            </a:r>
          </a:p>
          <a:p>
            <a:r>
              <a:rPr lang="en-US" dirty="0" err="1"/>
              <a:t>ByteArrayInputStream</a:t>
            </a:r>
            <a:r>
              <a:rPr lang="en-US" dirty="0"/>
              <a:t> </a:t>
            </a:r>
          </a:p>
          <a:p>
            <a:r>
              <a:rPr lang="en-US" dirty="0" err="1"/>
              <a:t>ByteArrayOutputStream</a:t>
            </a:r>
            <a:r>
              <a:rPr lang="en-US" dirty="0"/>
              <a:t> </a:t>
            </a:r>
          </a:p>
          <a:p>
            <a:r>
              <a:rPr lang="en-US" dirty="0" smtClean="0"/>
              <a:t>Filtered Byte </a:t>
            </a:r>
            <a:r>
              <a:rPr lang="en-US" dirty="0"/>
              <a:t>Streams </a:t>
            </a:r>
          </a:p>
          <a:p>
            <a:r>
              <a:rPr lang="en-US" dirty="0"/>
              <a:t>Buffered Byte Streams</a:t>
            </a:r>
          </a:p>
          <a:p>
            <a:r>
              <a:rPr lang="en-US" dirty="0" err="1"/>
              <a:t>SequenceInputStream</a:t>
            </a:r>
            <a:endParaRPr lang="en-US" dirty="0"/>
          </a:p>
          <a:p>
            <a:r>
              <a:rPr lang="en-US" dirty="0" err="1"/>
              <a:t>PrintStream</a:t>
            </a:r>
            <a:r>
              <a:rPr lang="en-US" dirty="0"/>
              <a:t> </a:t>
            </a:r>
          </a:p>
          <a:p>
            <a:r>
              <a:rPr lang="en-US" dirty="0" err="1"/>
              <a:t>DataOutputStream</a:t>
            </a:r>
            <a:r>
              <a:rPr lang="en-US" dirty="0"/>
              <a:t> and </a:t>
            </a:r>
            <a:r>
              <a:rPr lang="en-US" dirty="0" err="1"/>
              <a:t>DataInputStream</a:t>
            </a:r>
            <a:endParaRPr lang="en-US" dirty="0"/>
          </a:p>
          <a:p>
            <a:r>
              <a:rPr lang="en-US" dirty="0" err="1"/>
              <a:t>RandomAccessFile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58230-920B-4D54-836F-856F4E42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55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11E0-A292-4412-9AAB-B6B91F8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Символни потоци (</a:t>
            </a:r>
            <a:r>
              <a:rPr lang="en-US" dirty="0"/>
              <a:t>character streams</a:t>
            </a:r>
            <a:r>
              <a:rPr lang="bg-B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B169-3C2B-42E9-BEF6-F84F3FD2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Reader </a:t>
            </a:r>
          </a:p>
          <a:p>
            <a:r>
              <a:rPr lang="en-US" dirty="0"/>
              <a:t>Writer</a:t>
            </a:r>
          </a:p>
          <a:p>
            <a:r>
              <a:rPr lang="en-US" dirty="0" err="1"/>
              <a:t>FileReader</a:t>
            </a:r>
            <a:endParaRPr lang="en-US" dirty="0"/>
          </a:p>
          <a:p>
            <a:r>
              <a:rPr lang="en-US" dirty="0" err="1"/>
              <a:t>FileWriter</a:t>
            </a:r>
            <a:endParaRPr lang="en-US" dirty="0"/>
          </a:p>
          <a:p>
            <a:r>
              <a:rPr lang="en-US" dirty="0" err="1"/>
              <a:t>CharArrayReader</a:t>
            </a:r>
            <a:endParaRPr lang="en-US" dirty="0"/>
          </a:p>
          <a:p>
            <a:r>
              <a:rPr lang="en-US" dirty="0" err="1"/>
              <a:t>CharArrayWriter</a:t>
            </a:r>
            <a:endParaRPr lang="en-US" dirty="0"/>
          </a:p>
          <a:p>
            <a:r>
              <a:rPr lang="en-US" dirty="0" err="1"/>
              <a:t>BufferedReader</a:t>
            </a:r>
            <a:endParaRPr lang="en-US" dirty="0"/>
          </a:p>
          <a:p>
            <a:r>
              <a:rPr lang="en-US" dirty="0" err="1"/>
              <a:t>BufferedWriter</a:t>
            </a:r>
            <a:endParaRPr lang="en-US" dirty="0"/>
          </a:p>
          <a:p>
            <a:r>
              <a:rPr lang="en-US" dirty="0" err="1"/>
              <a:t>PushbackReader</a:t>
            </a:r>
            <a:endParaRPr lang="en-US" dirty="0"/>
          </a:p>
          <a:p>
            <a:r>
              <a:rPr lang="en-US" dirty="0" err="1"/>
              <a:t>PrintWriter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FC4F5-FF9F-4DF1-A036-C7EE3BD9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 и изход</a:t>
            </a:r>
            <a:r>
              <a:rPr lang="en-US" dirty="0"/>
              <a:t> (I/O)</a:t>
            </a:r>
            <a:r>
              <a:rPr lang="bg-BG" dirty="0"/>
              <a:t> в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java.lang.System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in, out, err //public static variables</a:t>
            </a:r>
          </a:p>
          <a:p>
            <a:endParaRPr lang="en-US" dirty="0"/>
          </a:p>
          <a:p>
            <a:r>
              <a:rPr lang="bg-BG" dirty="0"/>
              <a:t>Стандартен входен поток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Стандартен изходен поток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("Hello, this is Java!"); 	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02B3D-E554-4DC3-A8DB-7384C2AB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1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 от конзолата – </a:t>
            </a:r>
            <a:r>
              <a:rPr lang="en-US" dirty="0"/>
              <a:t>System.in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От </a:t>
            </a:r>
            <a:r>
              <a:rPr lang="ru-RU" dirty="0" err="1"/>
              <a:t>конзолата</a:t>
            </a:r>
            <a:r>
              <a:rPr lang="ru-RU" dirty="0"/>
              <a:t> можем да </a:t>
            </a:r>
            <a:r>
              <a:rPr lang="ru-RU" dirty="0" err="1"/>
              <a:t>четем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: </a:t>
            </a:r>
          </a:p>
          <a:p>
            <a:pPr lvl="1"/>
            <a:r>
              <a:rPr lang="bg-BG" dirty="0"/>
              <a:t>текст; </a:t>
            </a:r>
          </a:p>
          <a:p>
            <a:pPr lvl="1"/>
            <a:r>
              <a:rPr lang="bg-BG" dirty="0"/>
              <a:t>числени типове, след конвертиране. </a:t>
            </a:r>
            <a:endParaRPr lang="en-US" dirty="0"/>
          </a:p>
          <a:p>
            <a:r>
              <a:rPr lang="ru-RU" dirty="0" err="1"/>
              <a:t>Четенето</a:t>
            </a:r>
            <a:r>
              <a:rPr lang="ru-RU" dirty="0"/>
              <a:t> чрез </a:t>
            </a:r>
            <a:r>
              <a:rPr lang="en-US" dirty="0"/>
              <a:t>read() </a:t>
            </a:r>
            <a:r>
              <a:rPr lang="bg-BG" dirty="0"/>
              <a:t>става байт по байт</a:t>
            </a:r>
            <a:endParaRPr lang="ru-RU" dirty="0"/>
          </a:p>
          <a:p>
            <a:r>
              <a:rPr lang="ru-RU" dirty="0" err="1"/>
              <a:t>Методът</a:t>
            </a:r>
            <a:r>
              <a:rPr lang="ru-RU" dirty="0"/>
              <a:t> </a:t>
            </a:r>
            <a:r>
              <a:rPr lang="ru-RU" b="1" dirty="0" err="1"/>
              <a:t>read</a:t>
            </a:r>
            <a:r>
              <a:rPr lang="ru-RU" b="1" dirty="0"/>
              <a:t>() </a:t>
            </a:r>
            <a:r>
              <a:rPr lang="ru-RU" dirty="0"/>
              <a:t>не приема </a:t>
            </a:r>
            <a:r>
              <a:rPr lang="ru-RU" dirty="0" err="1"/>
              <a:t>аргументи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System.in.read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bg-B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//използва се много рядко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some text: ");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System.in.read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!= '\n')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((char)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27432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69C1E-F153-40B4-B34A-7BF9CAC7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05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ru-RU" sz="3200" b="1" dirty="0" err="1"/>
              <a:t>Четене</a:t>
            </a:r>
            <a:r>
              <a:rPr lang="ru-RU" sz="3200" b="1" dirty="0"/>
              <a:t> на </a:t>
            </a:r>
            <a:r>
              <a:rPr lang="bg-BG" sz="3200" b="1" dirty="0"/>
              <a:t>символи </a:t>
            </a:r>
            <a:r>
              <a:rPr lang="ru-RU" sz="3200" b="1" dirty="0"/>
              <a:t>чрез </a:t>
            </a:r>
            <a:r>
              <a:rPr lang="ru-RU" sz="3200" b="1" dirty="0" err="1"/>
              <a:t>BufferedReader</a:t>
            </a:r>
            <a:r>
              <a:rPr lang="ru-RU" sz="3200" b="1" dirty="0"/>
              <a:t> 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//Use a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to read characters from the console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(System.in));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characters, 'q' to quit.");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read characters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(char)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while(c != 'q’);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BD0C3-2700-4FC0-B798-54F69658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20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12986</TotalTime>
  <Words>2348</Words>
  <Application>Microsoft Office PowerPoint</Application>
  <PresentationFormat>On-screen Show (4:3)</PresentationFormat>
  <Paragraphs>478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CourierStd</vt:lpstr>
      <vt:lpstr>Wingdings</vt:lpstr>
      <vt:lpstr>Clarity</vt:lpstr>
      <vt:lpstr>CITB408 програмиране  на java</vt:lpstr>
      <vt:lpstr>Вход и изход в java. Сериализация</vt:lpstr>
      <vt:lpstr>Съдържание</vt:lpstr>
      <vt:lpstr>Вход и изход (I/O) в Java</vt:lpstr>
      <vt:lpstr>Байтови потоци (byte streams)</vt:lpstr>
      <vt:lpstr>Символни потоци (character streams)</vt:lpstr>
      <vt:lpstr>Вход и изход (I/O) в Java</vt:lpstr>
      <vt:lpstr>Вход от конзолата – System.in</vt:lpstr>
      <vt:lpstr>Четене на символи чрез BufferedReader </vt:lpstr>
      <vt:lpstr>Четене на низове чрез BufferedReader </vt:lpstr>
      <vt:lpstr>Класът Scanner</vt:lpstr>
      <vt:lpstr>Четене на цял ред чрез Scanner  </vt:lpstr>
      <vt:lpstr>Четене на числа</vt:lpstr>
      <vt:lpstr>PrintWriter</vt:lpstr>
      <vt:lpstr>Клас File</vt:lpstr>
      <vt:lpstr>Клас File</vt:lpstr>
      <vt:lpstr>Клас File</vt:lpstr>
      <vt:lpstr>Клас File</vt:lpstr>
      <vt:lpstr>abstract class InputStream</vt:lpstr>
      <vt:lpstr>abstract class OutputStream</vt:lpstr>
      <vt:lpstr>FileInputStream and FileOutputStream</vt:lpstr>
      <vt:lpstr>FileInputStream and FileOutputStream</vt:lpstr>
      <vt:lpstr>FileInputStream and FileOutputStream</vt:lpstr>
      <vt:lpstr>FileInputStream and FileOutputStream</vt:lpstr>
      <vt:lpstr>FileInputStream and FileOutputStream</vt:lpstr>
      <vt:lpstr> FileInputStream and FileOutputStream – пример 2</vt:lpstr>
      <vt:lpstr> FileInputStream and FileOutputStream – пример 2</vt:lpstr>
      <vt:lpstr> FileInputStream and FileOutputStream – пример 2</vt:lpstr>
      <vt:lpstr>abstract class Reader</vt:lpstr>
      <vt:lpstr>abstract class Writer</vt:lpstr>
      <vt:lpstr>abstract class Writer</vt:lpstr>
      <vt:lpstr>FileReader and FileWriter</vt:lpstr>
      <vt:lpstr>FileReader</vt:lpstr>
      <vt:lpstr>FileWriter</vt:lpstr>
      <vt:lpstr>Сериализация</vt:lpstr>
      <vt:lpstr>Сериализация - пример</vt:lpstr>
      <vt:lpstr>Сериализация - пример</vt:lpstr>
      <vt:lpstr>Сериализация - пример</vt:lpstr>
      <vt:lpstr>Сериализация - пример</vt:lpstr>
      <vt:lpstr>Сериализация - пример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Kostadinova</cp:lastModifiedBy>
  <cp:revision>570</cp:revision>
  <dcterms:created xsi:type="dcterms:W3CDTF">2015-08-11T19:51:57Z</dcterms:created>
  <dcterms:modified xsi:type="dcterms:W3CDTF">2020-05-04T06:29:34Z</dcterms:modified>
</cp:coreProperties>
</file>