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0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F26A4-3D0C-4F46-9E17-23A17F4C1F18}" type="datetimeFigureOut">
              <a:rPr lang="bg-BG" smtClean="0"/>
              <a:t>24.4.2021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37892-EBC3-40FE-B04E-4AB542029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0434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F6E2-930B-4D3F-AA22-87A9BFA33EC6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8A96-A7FC-4EBC-BD1E-D756D136F746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997E-0AED-4623-B8EF-425E1B40E9E7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358B-8B28-4968-AF9F-2548E5758FCC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1444-3193-4684-8666-C4B6B80732D1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AFBC-BC02-4151-94E7-DE32C5B289F9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B86C-3D32-4A4F-BBEA-07E55B6F8A3C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1394-07B9-4C2C-9CF2-AE4CE436CFC4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E95E-6310-4C1D-8E8A-E1CF2650E143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8A5940-9D6F-44F2-BF6C-D077A3A132F5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3ED5-624B-4FA7-AE2E-F44F8CD3CEE5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694312-28F8-481C-BAD0-9E7BC9DC1C73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kostadinov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one.com/lesson/introduction_abcs" TargetMode="External"/><Relationship Id="rId2" Type="http://schemas.openxmlformats.org/officeDocument/2006/relationships/hyperlink" Target="http://play.inginf.units.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f.nu/RegexGol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A958-C2AE-4D86-96E8-03438CB17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CITB408 </a:t>
            </a:r>
            <a:r>
              <a:rPr lang="bg-BG" dirty="0"/>
              <a:t>Програмиране на </a:t>
            </a:r>
            <a:r>
              <a:rPr lang="en-US" dirty="0"/>
              <a:t>Java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9F8A0-9612-49E7-BA45-800CC9C5F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07897"/>
          </a:xfrm>
        </p:spPr>
        <p:txBody>
          <a:bodyPr>
            <a:normAutofit/>
          </a:bodyPr>
          <a:lstStyle/>
          <a:p>
            <a:r>
              <a:rPr lang="bg-BG" dirty="0"/>
              <a:t>Гл. ас. д-р Христина Костадинова</a:t>
            </a:r>
          </a:p>
          <a:p>
            <a:r>
              <a:rPr lang="en-US" cap="none" dirty="0">
                <a:hlinkClick r:id="rId2"/>
              </a:rPr>
              <a:t>hkostadinova@gmail.com</a:t>
            </a:r>
            <a:endParaRPr lang="bg-BG" cap="none" dirty="0"/>
          </a:p>
          <a:p>
            <a:endParaRPr lang="bg-BG" cap="none" dirty="0"/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7B05C-EC2B-4E5D-9A21-5D0F4F19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9DA10-957D-4472-9780-715EA3F9CCA5}"/>
              </a:ext>
            </a:extLst>
          </p:cNvPr>
          <p:cNvSpPr/>
          <p:nvPr/>
        </p:nvSpPr>
        <p:spPr>
          <a:xfrm>
            <a:off x="1097279" y="5688486"/>
            <a:ext cx="10058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Herbert </a:t>
            </a:r>
            <a:r>
              <a:rPr lang="en-US" sz="2000" b="1" dirty="0" err="1"/>
              <a:t>Schildt</a:t>
            </a:r>
            <a:r>
              <a:rPr lang="en-US" sz="2000" b="1" dirty="0"/>
              <a:t>, </a:t>
            </a:r>
            <a:r>
              <a:rPr lang="en-US" sz="2000" i="1" dirty="0"/>
              <a:t>Java: The Complete Reference (Complete Reference Series) </a:t>
            </a:r>
            <a:r>
              <a:rPr lang="bg-BG" sz="2000" i="1" dirty="0"/>
              <a:t>1</a:t>
            </a:r>
            <a:r>
              <a:rPr lang="en-US" sz="2000" i="1"/>
              <a:t>1th </a:t>
            </a:r>
            <a:r>
              <a:rPr lang="en-US" sz="2000" i="1" dirty="0"/>
              <a:t>Edition</a:t>
            </a:r>
            <a:r>
              <a:rPr lang="en-US" sz="2000" dirty="0"/>
              <a:t>, 2019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0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java.util.regex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Pattern – </a:t>
            </a:r>
            <a:r>
              <a:rPr lang="bg-BG" dirty="0"/>
              <a:t>дефинира регулярния израз</a:t>
            </a:r>
            <a:endParaRPr lang="en-US" dirty="0"/>
          </a:p>
          <a:p>
            <a:r>
              <a:rPr lang="en-US" dirty="0"/>
              <a:t>class Matcher - </a:t>
            </a:r>
            <a:r>
              <a:rPr lang="bg-BG" dirty="0"/>
              <a:t>намира съвпадение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1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Pattern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06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/>
              <a:t>Няма </a:t>
            </a:r>
            <a:r>
              <a:rPr lang="bg-BG" dirty="0" err="1"/>
              <a:t>констуктори</a:t>
            </a:r>
            <a:endParaRPr lang="bg-BG" dirty="0"/>
          </a:p>
          <a:p>
            <a:pPr>
              <a:buFont typeface="Wingdings" panose="05000000000000000000" pitchFamily="2" charset="2"/>
              <a:buChar char="§"/>
            </a:pPr>
            <a:r>
              <a:rPr lang="bg-BG" dirty="0"/>
              <a:t>Създава се чрез метода</a:t>
            </a:r>
            <a:r>
              <a:rPr lang="en-US" dirty="0"/>
              <a:t> compile( ):</a:t>
            </a:r>
            <a:endParaRPr lang="bg-BG" dirty="0"/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transforms the string in pattern into a pattern that can be used for pattern matching. Returns a Pattern object that contains the pattern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Pattern compile(String pattern)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Matcher matcher(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input sequence (c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haracter sequence that the pattern will be matched against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bg-BG" b="1" dirty="0"/>
              <a:t> </a:t>
            </a:r>
            <a:r>
              <a:rPr lang="bg-BG" dirty="0"/>
              <a:t>е интерфейс, които дефинира последователност от символи</a:t>
            </a:r>
            <a:r>
              <a:rPr lang="en-US" dirty="0"/>
              <a:t>.</a:t>
            </a:r>
            <a:r>
              <a:rPr lang="bg-BG" dirty="0"/>
              <a:t> Имплементиран е от клас</a:t>
            </a:r>
            <a:r>
              <a:rPr lang="en-US" dirty="0"/>
              <a:t> String</a:t>
            </a:r>
            <a:r>
              <a:rPr lang="bg-BG" dirty="0"/>
              <a:t> =&gt; може да му се предава низ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6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Matcher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1094720" cy="450063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/>
              <a:t>Няма конструктори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/>
              <a:t>Създава се чрез извикване на метод </a:t>
            </a:r>
            <a:r>
              <a:rPr lang="en-US" dirty="0"/>
              <a:t>matcher( )</a:t>
            </a:r>
            <a:r>
              <a:rPr lang="bg-BG" dirty="0"/>
              <a:t>, дефиниран в </a:t>
            </a:r>
            <a:r>
              <a:rPr lang="en-US" dirty="0"/>
              <a:t>Pattern</a:t>
            </a:r>
          </a:p>
          <a:p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Методи: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determines whether the character sequence matches the pattern (returns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the sequence and the pattern match,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otherwise)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matches(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determine if a subsequence of the input sequence matches the pattern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find(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a string containing the last matching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group(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6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Matcher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1094720" cy="4500637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index within the input sequence of the current match, throw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if no match exist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start(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index one past the end of the current match, throw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if no match exist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end(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replace all occurrences of a matching sequence with another sequence, the updated input sequence is returned as a string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37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5C3758-13D1-431B-AC81-8115E2D7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dirty="0"/>
              <a:t>Благодаря за вниманието!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69C64A-705C-4021-BEFE-4A2E87EB7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/>
              <a:t>hkostadinova@gmail.com</a:t>
            </a:r>
            <a:endParaRPr lang="bg-BG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4EAD8-EA14-40A7-9689-D356F038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7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A958-C2AE-4D86-96E8-03438CB17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Регулярни изрази</a:t>
            </a:r>
            <a:br>
              <a:rPr lang="bg-BG" dirty="0"/>
            </a:br>
            <a:r>
              <a:rPr lang="en-US" dirty="0"/>
              <a:t>Regular Expressions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7B05C-EC2B-4E5D-9A21-5D0F4F19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811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/>
              <a:t>Регулярни изрази – правила за създаване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/>
              <a:t>Класове от символи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Anchors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/>
              <a:t>Групиране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Quantifiers</a:t>
            </a:r>
            <a:endParaRPr lang="bg-BG" dirty="0"/>
          </a:p>
          <a:p>
            <a:pPr>
              <a:buFont typeface="Wingdings" panose="05000000000000000000" pitchFamily="2" charset="2"/>
              <a:buChar char="§"/>
            </a:pPr>
            <a:r>
              <a:rPr lang="bg-BG" dirty="0"/>
              <a:t>Регулярни изрази в </a:t>
            </a:r>
            <a:r>
              <a:rPr lang="en-US" dirty="0"/>
              <a:t>Java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/>
              <a:t>Класове </a:t>
            </a:r>
            <a:r>
              <a:rPr lang="en-US" dirty="0"/>
              <a:t>Pattern </a:t>
            </a:r>
            <a:r>
              <a:rPr lang="bg-BG" dirty="0"/>
              <a:t>и </a:t>
            </a:r>
            <a:r>
              <a:rPr lang="en-US" dirty="0"/>
              <a:t>Matcher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5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Регулярни изрази - правила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Регулярен израз</a:t>
            </a:r>
            <a:r>
              <a:rPr lang="bg-BG" b="1" i="1" dirty="0"/>
              <a:t> (</a:t>
            </a:r>
            <a:r>
              <a:rPr lang="en-US" b="1" i="1" dirty="0"/>
              <a:t>regular expression</a:t>
            </a:r>
            <a:r>
              <a:rPr lang="bg-BG" b="1" i="1" dirty="0"/>
              <a:t>)</a:t>
            </a:r>
            <a:r>
              <a:rPr lang="bg-BG" dirty="0"/>
              <a:t>  - низ от символи , който се използва за шаблон</a:t>
            </a:r>
          </a:p>
          <a:p>
            <a:r>
              <a:rPr lang="bg-BG" dirty="0"/>
              <a:t>Регулярният израз се състои от: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b="1" dirty="0"/>
              <a:t>Обикновени символи (литерали)</a:t>
            </a:r>
            <a:r>
              <a:rPr lang="en-US" dirty="0"/>
              <a:t> – </a:t>
            </a:r>
            <a:r>
              <a:rPr lang="bg-BG" dirty="0"/>
              <a:t>съвпадат (</a:t>
            </a:r>
            <a:r>
              <a:rPr lang="en-US" dirty="0"/>
              <a:t>match</a:t>
            </a:r>
            <a:r>
              <a:rPr lang="bg-BG" dirty="0"/>
              <a:t>) както са си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“this”</a:t>
            </a:r>
            <a:r>
              <a:rPr lang="en-US" dirty="0"/>
              <a:t> </a:t>
            </a:r>
            <a:r>
              <a:rPr lang="bg-BG" dirty="0"/>
              <a:t>съвпада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“this”</a:t>
            </a:r>
            <a:r>
              <a:rPr lang="en-US" dirty="0"/>
              <a:t>)</a:t>
            </a:r>
            <a:endParaRPr lang="bg-BG" dirty="0"/>
          </a:p>
          <a:p>
            <a:pPr>
              <a:buFont typeface="Arial" panose="020B0604020202020204" pitchFamily="34" charset="0"/>
              <a:buChar char="•"/>
            </a:pPr>
            <a:r>
              <a:rPr lang="bg-BG" b="1" dirty="0"/>
              <a:t>Специални символи</a:t>
            </a:r>
            <a:r>
              <a:rPr lang="bg-BG" dirty="0"/>
              <a:t> – </a:t>
            </a:r>
            <a:r>
              <a:rPr lang="en-US" dirty="0"/>
              <a:t>.</a:t>
            </a:r>
            <a:r>
              <a:rPr lang="bg-BG" dirty="0"/>
              <a:t>, </a:t>
            </a:r>
            <a:r>
              <a:rPr lang="en-US" dirty="0"/>
              <a:t>\ , *, [, ],  {, }, (, ), ^, ?</a:t>
            </a:r>
            <a:endParaRPr lang="bg-BG" dirty="0"/>
          </a:p>
          <a:p>
            <a:pPr>
              <a:buFont typeface="Arial" panose="020B0604020202020204" pitchFamily="34" charset="0"/>
              <a:buChar char="•"/>
            </a:pPr>
            <a:r>
              <a:rPr lang="bg-BG" b="1" dirty="0"/>
              <a:t>Символи, които не се отпечатват</a:t>
            </a:r>
            <a:r>
              <a:rPr lang="bg-BG" dirty="0"/>
              <a:t>: </a:t>
            </a:r>
            <a:r>
              <a:rPr lang="en-US" dirty="0"/>
              <a:t>\n (new line), \r</a:t>
            </a:r>
            <a:r>
              <a:rPr lang="bg-BG" dirty="0"/>
              <a:t> (</a:t>
            </a:r>
            <a:r>
              <a:rPr lang="en-US" dirty="0"/>
              <a:t>return the caret</a:t>
            </a:r>
            <a:r>
              <a:rPr lang="bg-BG" dirty="0"/>
              <a:t>)</a:t>
            </a:r>
            <a:r>
              <a:rPr lang="en-US" dirty="0"/>
              <a:t>, \t (tab), \s (space)</a:t>
            </a:r>
            <a:endParaRPr lang="bg-BG" dirty="0"/>
          </a:p>
          <a:p>
            <a:pPr>
              <a:buFont typeface="Arial" panose="020B0604020202020204" pitchFamily="34" charset="0"/>
              <a:buChar char="•"/>
            </a:pPr>
            <a:r>
              <a:rPr lang="bg-BG" b="1" dirty="0"/>
              <a:t>Класове от символи</a:t>
            </a:r>
            <a:r>
              <a:rPr lang="en-US" b="1" dirty="0"/>
              <a:t> </a:t>
            </a:r>
            <a:r>
              <a:rPr lang="bg-BG" b="1" dirty="0"/>
              <a:t>или множества от символи</a:t>
            </a:r>
            <a:r>
              <a:rPr lang="bg-BG" dirty="0"/>
              <a:t> (</a:t>
            </a:r>
            <a:r>
              <a:rPr lang="en-US" dirty="0"/>
              <a:t>character classes </a:t>
            </a:r>
            <a:r>
              <a:rPr lang="bg-BG" dirty="0"/>
              <a:t>или </a:t>
            </a:r>
            <a:r>
              <a:rPr lang="en-US" dirty="0"/>
              <a:t>sets of characters) </a:t>
            </a:r>
            <a:r>
              <a:rPr lang="bg-BG" dirty="0"/>
              <a:t>- </a:t>
            </a:r>
            <a:r>
              <a:rPr lang="en-US" dirty="0"/>
              <a:t>[</a:t>
            </a:r>
            <a:r>
              <a:rPr lang="en-US" dirty="0" err="1"/>
              <a:t>wxyz</a:t>
            </a:r>
            <a:r>
              <a:rPr lang="en-US" dirty="0"/>
              <a:t>] </a:t>
            </a:r>
            <a:r>
              <a:rPr lang="bg-BG" dirty="0"/>
              <a:t>съвпада с </a:t>
            </a:r>
            <a:r>
              <a:rPr lang="en-US" dirty="0"/>
              <a:t>w, x, y </a:t>
            </a:r>
            <a:r>
              <a:rPr lang="bg-BG" dirty="0"/>
              <a:t>или </a:t>
            </a:r>
            <a:r>
              <a:rPr lang="en-US" dirty="0"/>
              <a:t>z</a:t>
            </a:r>
            <a:r>
              <a:rPr lang="bg-BG" dirty="0"/>
              <a:t>. Обратно множество </a:t>
            </a:r>
            <a:r>
              <a:rPr lang="en-US" dirty="0"/>
              <a:t>[^</a:t>
            </a:r>
            <a:r>
              <a:rPr lang="en-US" dirty="0" err="1"/>
              <a:t>wxyz</a:t>
            </a:r>
            <a:r>
              <a:rPr lang="en-US" dirty="0"/>
              <a:t>] </a:t>
            </a:r>
            <a:r>
              <a:rPr lang="bg-BG" dirty="0"/>
              <a:t>съвпада с всеки символ без </a:t>
            </a:r>
            <a:r>
              <a:rPr lang="en-US" dirty="0"/>
              <a:t>w, x, y </a:t>
            </a:r>
            <a:r>
              <a:rPr lang="bg-BG" dirty="0"/>
              <a:t>или </a:t>
            </a:r>
            <a:r>
              <a:rPr lang="en-US" dirty="0"/>
              <a:t>z</a:t>
            </a:r>
            <a:endParaRPr lang="bg-B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Quantifiers</a:t>
            </a:r>
            <a:r>
              <a:rPr lang="en-US" dirty="0"/>
              <a:t> – </a:t>
            </a:r>
            <a:r>
              <a:rPr lang="bg-BG" dirty="0"/>
              <a:t>определят колко пъти се повтаря регулярния израз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9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54491" cy="1450757"/>
          </a:xfrm>
        </p:spPr>
        <p:txBody>
          <a:bodyPr/>
          <a:lstStyle/>
          <a:p>
            <a:r>
              <a:rPr lang="bg-BG" dirty="0"/>
              <a:t>Регулярни изрази – класове от символи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54320" y="1966005"/>
          <a:ext cx="9440408" cy="392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305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Регулярен</a:t>
                      </a:r>
                      <a:r>
                        <a:rPr lang="bg-BG" baseline="0" dirty="0"/>
                        <a:t> израз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Описание, съвпада 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30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.</a:t>
                      </a:r>
                      <a:endParaRPr lang="bg-BG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baseline="0" dirty="0"/>
                        <a:t>Всеки символ с изключение на край на ред (</a:t>
                      </a:r>
                      <a:r>
                        <a:rPr lang="en-US" baseline="0" dirty="0"/>
                        <a:t>line break</a:t>
                      </a:r>
                      <a:r>
                        <a:rPr lang="bg-BG" baseline="0" dirty="0"/>
                        <a:t>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30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\w</a:t>
                      </a:r>
                      <a:endParaRPr lang="bg-BG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Буква, цифра и долна</a:t>
                      </a:r>
                      <a:r>
                        <a:rPr lang="bg-BG" baseline="0" dirty="0"/>
                        <a:t> черта. Еквивалентно на </a:t>
                      </a:r>
                      <a:r>
                        <a:rPr lang="en-US" baseline="0" dirty="0"/>
                        <a:t>[A-Za-z0-9_]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30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\d</a:t>
                      </a:r>
                      <a:endParaRPr lang="bg-BG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Цифра.</a:t>
                      </a:r>
                      <a:r>
                        <a:rPr lang="bg-BG" baseline="0" dirty="0"/>
                        <a:t> Еквивалентно на </a:t>
                      </a:r>
                      <a:r>
                        <a:rPr lang="en-US" baseline="0" dirty="0"/>
                        <a:t>[0-9]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30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\s</a:t>
                      </a:r>
                      <a:endParaRPr lang="bg-BG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Всеки </a:t>
                      </a:r>
                      <a:r>
                        <a:rPr lang="en-US" dirty="0"/>
                        <a:t>white</a:t>
                      </a:r>
                      <a:r>
                        <a:rPr lang="en-US" baseline="0" dirty="0"/>
                        <a:t> space (space, tab, line breaks)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30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[ABC]</a:t>
                      </a:r>
                      <a:endParaRPr lang="bg-BG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Всеки</a:t>
                      </a:r>
                      <a:r>
                        <a:rPr lang="bg-BG" baseline="0" dirty="0"/>
                        <a:t> символ в множеството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30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[^ABC]</a:t>
                      </a:r>
                      <a:endParaRPr lang="bg-BG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Всеки символ, който не принадлежи на множеството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30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[A-Z]</a:t>
                      </a:r>
                      <a:endParaRPr lang="bg-BG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Всеки символ, който</a:t>
                      </a:r>
                      <a:r>
                        <a:rPr lang="bg-BG" baseline="0" dirty="0"/>
                        <a:t> е с код между двата символа включително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88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54491" cy="1450757"/>
          </a:xfrm>
        </p:spPr>
        <p:txBody>
          <a:bodyPr/>
          <a:lstStyle/>
          <a:p>
            <a:r>
              <a:rPr lang="bg-BG" dirty="0"/>
              <a:t>Регулярни изрази – </a:t>
            </a:r>
            <a:r>
              <a:rPr lang="en-US" dirty="0"/>
              <a:t>anchors</a:t>
            </a:r>
            <a:br>
              <a:rPr lang="bg-BG" dirty="0"/>
            </a:br>
            <a:r>
              <a:rPr lang="bg-BG" dirty="0"/>
              <a:t>Съвпадение с позиция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657734" y="2194605"/>
          <a:ext cx="9233580" cy="238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8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305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Регулярен</a:t>
                      </a:r>
                      <a:r>
                        <a:rPr lang="bg-BG" baseline="0" dirty="0"/>
                        <a:t> израз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Описание, съвпада 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30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^</a:t>
                      </a:r>
                      <a:endParaRPr lang="bg-BG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baseline="0" dirty="0"/>
                        <a:t>Началото на низ или ред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30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$</a:t>
                      </a:r>
                      <a:endParaRPr lang="bg-BG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Края на низ или</a:t>
                      </a:r>
                      <a:r>
                        <a:rPr lang="bg-BG" baseline="0" dirty="0"/>
                        <a:t> ред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30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\b</a:t>
                      </a:r>
                      <a:endParaRPr lang="bg-BG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Границите на дума (</a:t>
                      </a:r>
                      <a:r>
                        <a:rPr lang="en-US" dirty="0"/>
                        <a:t>space</a:t>
                      </a:r>
                      <a:r>
                        <a:rPr lang="en-US" baseline="0" dirty="0"/>
                        <a:t>, </a:t>
                      </a:r>
                      <a:r>
                        <a:rPr lang="bg-BG" baseline="0" dirty="0"/>
                        <a:t>пунктуационни знаци, начало/край на низ</a:t>
                      </a:r>
                      <a:r>
                        <a:rPr lang="bg-BG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30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\B</a:t>
                      </a:r>
                      <a:endParaRPr lang="bg-BG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Всяка</a:t>
                      </a:r>
                      <a:r>
                        <a:rPr lang="bg-BG" baseline="0" dirty="0"/>
                        <a:t> позиция, която не е граница на дума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07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54491" cy="1450757"/>
          </a:xfrm>
        </p:spPr>
        <p:txBody>
          <a:bodyPr/>
          <a:lstStyle/>
          <a:p>
            <a:r>
              <a:rPr lang="bg-BG" dirty="0"/>
              <a:t>Регулярни изрази – групиране и </a:t>
            </a:r>
            <a:r>
              <a:rPr lang="en-US" dirty="0" err="1"/>
              <a:t>lookaround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830637"/>
              </p:ext>
            </p:extLst>
          </p:nvPr>
        </p:nvGraphicFramePr>
        <p:xfrm>
          <a:off x="1096963" y="1846262"/>
          <a:ext cx="9679894" cy="392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305"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Регулярен</a:t>
                      </a:r>
                      <a:r>
                        <a:rPr lang="bg-BG" sz="1600" baseline="0" dirty="0"/>
                        <a:t> израз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Описание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30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(ABC)</a:t>
                      </a:r>
                      <a:endParaRPr lang="bg-B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600" dirty="0"/>
                        <a:t>Групира</a:t>
                      </a:r>
                      <a:r>
                        <a:rPr lang="bg-BG" sz="1600" baseline="0" dirty="0"/>
                        <a:t> символите и създава група за извличане</a:t>
                      </a:r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30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\1</a:t>
                      </a:r>
                      <a:endParaRPr lang="bg-B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600" dirty="0"/>
                        <a:t>Търси съвпадение</a:t>
                      </a:r>
                      <a:r>
                        <a:rPr lang="bg-BG" sz="1600" baseline="0" dirty="0"/>
                        <a:t> на резултата в предходна група. Например </a:t>
                      </a:r>
                      <a:r>
                        <a:rPr lang="en-US" sz="1600" baseline="0" dirty="0"/>
                        <a:t>\</a:t>
                      </a:r>
                      <a:r>
                        <a:rPr lang="bg-BG" sz="1600" baseline="0" dirty="0"/>
                        <a:t>1 е първа група, </a:t>
                      </a:r>
                      <a:r>
                        <a:rPr lang="en-US" sz="1600" baseline="0" dirty="0"/>
                        <a:t>\3 </a:t>
                      </a:r>
                      <a:r>
                        <a:rPr lang="bg-BG" sz="1600" baseline="0" dirty="0"/>
                        <a:t>е трета група</a:t>
                      </a:r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305">
                <a:tc>
                  <a:txBody>
                    <a:bodyPr/>
                    <a:lstStyle/>
                    <a:p>
                      <a:pPr algn="ctr"/>
                      <a:r>
                        <a:rPr lang="bg-BG" sz="2000" b="1" dirty="0"/>
                        <a:t>(?:</a:t>
                      </a:r>
                      <a:r>
                        <a:rPr lang="en-US" sz="2000" b="1" dirty="0"/>
                        <a:t>ABC</a:t>
                      </a:r>
                      <a:r>
                        <a:rPr lang="bg-BG" sz="20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600" dirty="0"/>
                        <a:t>Групира</a:t>
                      </a:r>
                      <a:r>
                        <a:rPr lang="bg-BG" sz="1600" baseline="0" dirty="0"/>
                        <a:t> символите и </a:t>
                      </a:r>
                      <a:r>
                        <a:rPr lang="bg-BG" sz="1600" b="1" baseline="0" dirty="0"/>
                        <a:t>НЕ </a:t>
                      </a:r>
                      <a:r>
                        <a:rPr lang="bg-BG" sz="1600" baseline="0" dirty="0"/>
                        <a:t>създава група за извличане</a:t>
                      </a:r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b="1" dirty="0"/>
                        <a:t>(?=</a:t>
                      </a:r>
                      <a:r>
                        <a:rPr lang="en-US" sz="2000" b="1" dirty="0"/>
                        <a:t>ABC</a:t>
                      </a:r>
                      <a:r>
                        <a:rPr lang="bg-BG" sz="20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600" dirty="0"/>
                        <a:t>Група след основния израз, без</a:t>
                      </a:r>
                      <a:r>
                        <a:rPr lang="bg-BG" sz="1600" baseline="0" dirty="0"/>
                        <a:t> да го включва в резултата (</a:t>
                      </a:r>
                      <a:r>
                        <a:rPr lang="en-US" sz="1600" baseline="0" dirty="0" err="1"/>
                        <a:t>lookahead</a:t>
                      </a:r>
                      <a:r>
                        <a:rPr lang="bg-BG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b="1" dirty="0"/>
                        <a:t>(?!</a:t>
                      </a:r>
                      <a:r>
                        <a:rPr lang="en-US" sz="2000" b="1" dirty="0"/>
                        <a:t>ABC</a:t>
                      </a:r>
                      <a:r>
                        <a:rPr lang="bg-BG" sz="20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/>
                        <a:t>Група, която не съвпада след основния израз (</a:t>
                      </a:r>
                      <a:r>
                        <a:rPr lang="en-US" sz="1600" dirty="0"/>
                        <a:t>negative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lookahead</a:t>
                      </a:r>
                      <a:r>
                        <a:rPr lang="bg-BG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b="1" dirty="0"/>
                        <a:t>(</a:t>
                      </a:r>
                      <a:r>
                        <a:rPr lang="en-US" sz="2000" b="1" dirty="0"/>
                        <a:t>?&lt;=ABC</a:t>
                      </a:r>
                      <a:r>
                        <a:rPr lang="bg-BG" sz="20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600" dirty="0"/>
                        <a:t>Група преди</a:t>
                      </a:r>
                      <a:r>
                        <a:rPr lang="bg-BG" sz="1600" baseline="0" dirty="0"/>
                        <a:t> </a:t>
                      </a:r>
                      <a:r>
                        <a:rPr lang="bg-BG" sz="1600" dirty="0"/>
                        <a:t>основния израз, без</a:t>
                      </a:r>
                      <a:r>
                        <a:rPr lang="bg-BG" sz="1600" baseline="0" dirty="0"/>
                        <a:t> да го включва в резултата (</a:t>
                      </a:r>
                      <a:r>
                        <a:rPr lang="en-US" sz="1600" baseline="0" dirty="0" err="1"/>
                        <a:t>lookabehind</a:t>
                      </a:r>
                      <a:r>
                        <a:rPr lang="bg-BG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b="1" dirty="0"/>
                        <a:t>(</a:t>
                      </a:r>
                      <a:r>
                        <a:rPr lang="en-US" sz="2000" b="1" dirty="0"/>
                        <a:t>?&lt;!ABC</a:t>
                      </a:r>
                      <a:r>
                        <a:rPr lang="bg-BG" sz="20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/>
                        <a:t>Група, която не съвпада преди основния израз (</a:t>
                      </a:r>
                      <a:r>
                        <a:rPr lang="en-US" sz="1600" dirty="0"/>
                        <a:t>negative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lookabehind</a:t>
                      </a:r>
                      <a:r>
                        <a:rPr lang="bg-BG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62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54491" cy="1450757"/>
          </a:xfrm>
        </p:spPr>
        <p:txBody>
          <a:bodyPr/>
          <a:lstStyle/>
          <a:p>
            <a:r>
              <a:rPr lang="bg-BG" dirty="0"/>
              <a:t>Регулярни изрази – </a:t>
            </a:r>
            <a:r>
              <a:rPr lang="en-US" dirty="0"/>
              <a:t>quantifiers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347491" y="1976891"/>
          <a:ext cx="9854066" cy="3850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305"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Регулярен</a:t>
                      </a:r>
                      <a:r>
                        <a:rPr lang="bg-BG" sz="1600" baseline="0" dirty="0"/>
                        <a:t> израз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Описание, съвпада 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30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{1,3}</a:t>
                      </a:r>
                      <a:endParaRPr lang="bg-B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600" dirty="0"/>
                        <a:t>Определен</a:t>
                      </a:r>
                      <a:r>
                        <a:rPr lang="bg-BG" sz="1600" baseline="0" dirty="0"/>
                        <a:t> брой от предшестващите изрази. </a:t>
                      </a:r>
                      <a:r>
                        <a:rPr lang="en-US" sz="1600" baseline="0" dirty="0"/>
                        <a:t>{1,3}</a:t>
                      </a:r>
                      <a:r>
                        <a:rPr lang="bg-BG" sz="1600" baseline="0" dirty="0"/>
                        <a:t> между 1 и 3, </a:t>
                      </a:r>
                      <a:r>
                        <a:rPr lang="en-US" sz="1600" baseline="0" dirty="0"/>
                        <a:t>{3}</a:t>
                      </a:r>
                      <a:r>
                        <a:rPr lang="bg-BG" sz="1600" baseline="0" dirty="0"/>
                        <a:t> – точно 3, </a:t>
                      </a:r>
                      <a:r>
                        <a:rPr lang="en-US" sz="1600" baseline="0" dirty="0"/>
                        <a:t>{3,} </a:t>
                      </a:r>
                      <a:r>
                        <a:rPr lang="bg-BG" sz="1600" baseline="0" dirty="0"/>
                        <a:t>три или повече </a:t>
                      </a:r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30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+</a:t>
                      </a:r>
                      <a:endParaRPr lang="bg-B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600" dirty="0"/>
                        <a:t>Един</a:t>
                      </a:r>
                      <a:r>
                        <a:rPr lang="bg-BG" sz="1600" baseline="0" dirty="0"/>
                        <a:t> или повече от предшестващите изрази. Търси се съвпадение за колкото се може повече символи. (</a:t>
                      </a:r>
                      <a:r>
                        <a:rPr lang="en-US" sz="1600" baseline="0" dirty="0"/>
                        <a:t>greedy quantifier</a:t>
                      </a:r>
                      <a:r>
                        <a:rPr lang="bg-BG" sz="1600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30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*</a:t>
                      </a:r>
                      <a:endParaRPr lang="bg-B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/>
                        <a:t>Нула </a:t>
                      </a:r>
                      <a:r>
                        <a:rPr lang="bg-BG" sz="1600" baseline="0" dirty="0"/>
                        <a:t>или повече от предшестващите изрази</a:t>
                      </a:r>
                      <a:r>
                        <a:rPr lang="en-US" sz="1600" baseline="0" dirty="0"/>
                        <a:t>. </a:t>
                      </a:r>
                      <a:r>
                        <a:rPr lang="bg-BG" sz="1600" baseline="0" dirty="0"/>
                        <a:t>Търси се съвпадение за колкото се може повече символи. (</a:t>
                      </a:r>
                      <a:r>
                        <a:rPr lang="en-US" sz="1600" baseline="0" dirty="0"/>
                        <a:t>greedy quantifier</a:t>
                      </a:r>
                      <a:r>
                        <a:rPr lang="bg-BG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?</a:t>
                      </a:r>
                      <a:endParaRPr lang="bg-B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600" dirty="0"/>
                        <a:t>0 или 1 от предшестващите изрази</a:t>
                      </a:r>
                      <a:r>
                        <a:rPr lang="en-US" sz="1600" dirty="0"/>
                        <a:t>. </a:t>
                      </a:r>
                      <a:r>
                        <a:rPr lang="bg-BG" sz="1600" baseline="0" dirty="0"/>
                        <a:t>Търси се съвпадение за колкото се може повече символи. (</a:t>
                      </a:r>
                      <a:r>
                        <a:rPr lang="en-US" sz="1600" baseline="0" dirty="0"/>
                        <a:t>greedy quantifier</a:t>
                      </a:r>
                      <a:r>
                        <a:rPr lang="bg-BG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+?, </a:t>
                      </a:r>
                      <a:r>
                        <a:rPr lang="bg-BG" sz="2000" b="1" dirty="0"/>
                        <a:t>*</a:t>
                      </a:r>
                      <a:r>
                        <a:rPr lang="en-US" sz="2000" b="1" dirty="0"/>
                        <a:t>?,</a:t>
                      </a:r>
                      <a:r>
                        <a:rPr lang="en-US" sz="2000" b="1" baseline="0" dirty="0"/>
                        <a:t> ??</a:t>
                      </a:r>
                      <a:endParaRPr lang="bg-B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600" baseline="0" dirty="0"/>
                        <a:t>Аналогични на предходните 3 </a:t>
                      </a:r>
                      <a:r>
                        <a:rPr lang="en-US" sz="1600" baseline="0" dirty="0"/>
                        <a:t>quantifiers, </a:t>
                      </a:r>
                      <a:r>
                        <a:rPr lang="bg-BG" sz="1600" baseline="0" dirty="0"/>
                        <a:t>но се търси съвпадение за колкото се може по-малко символи. (</a:t>
                      </a:r>
                      <a:r>
                        <a:rPr lang="en-US" sz="1600" baseline="0" dirty="0"/>
                        <a:t>lazy quantifier</a:t>
                      </a:r>
                      <a:r>
                        <a:rPr lang="bg-BG" sz="1600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|</a:t>
                      </a:r>
                      <a:endParaRPr lang="bg-B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/>
                        <a:t>Булево</a:t>
                      </a:r>
                      <a:r>
                        <a:rPr lang="bg-BG" sz="1600" baseline="0" dirty="0"/>
                        <a:t> ИЛИ</a:t>
                      </a:r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74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6320" y="1961451"/>
            <a:ext cx="77876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800" dirty="0">
                <a:hlinkClick r:id="rId2"/>
              </a:rPr>
              <a:t>http://play.inginf.units.it</a:t>
            </a:r>
            <a:endParaRPr lang="en-US" sz="2800" dirty="0"/>
          </a:p>
          <a:p>
            <a:r>
              <a:rPr lang="en-US" sz="2800" dirty="0">
                <a:hlinkClick r:id="rId3"/>
              </a:rPr>
              <a:t>https://regexr.com/</a:t>
            </a:r>
          </a:p>
          <a:p>
            <a:r>
              <a:rPr lang="en-US" sz="2800" dirty="0">
                <a:hlinkClick r:id="rId3"/>
              </a:rPr>
              <a:t>https://regexone.com/lesson/introduction_abcs</a:t>
            </a:r>
            <a:endParaRPr lang="en-US" sz="2800" dirty="0"/>
          </a:p>
          <a:p>
            <a:r>
              <a:rPr lang="en-US" sz="2800" dirty="0">
                <a:hlinkClick r:id="rId4"/>
              </a:rPr>
              <a:t>https://alf.nu/RegexGolf</a:t>
            </a:r>
            <a:endParaRPr lang="en-US" sz="2800" dirty="0"/>
          </a:p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3522170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90756</TotalTime>
  <Words>917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Retrospect</vt:lpstr>
      <vt:lpstr>CITB408 Програмиране на Java</vt:lpstr>
      <vt:lpstr>Регулярни изрази Regular Expressions</vt:lpstr>
      <vt:lpstr>Съдържание</vt:lpstr>
      <vt:lpstr>Регулярни изрази - правила</vt:lpstr>
      <vt:lpstr>Регулярни изрази – класове от символи</vt:lpstr>
      <vt:lpstr>Регулярни изрази – anchors Съвпадение с позиция</vt:lpstr>
      <vt:lpstr>Регулярни изрази – групиране и lookaround</vt:lpstr>
      <vt:lpstr>Регулярни изрази – quantifiers</vt:lpstr>
      <vt:lpstr>Задача 1</vt:lpstr>
      <vt:lpstr>java.util.regex</vt:lpstr>
      <vt:lpstr>class Pattern</vt:lpstr>
      <vt:lpstr>class Matcher</vt:lpstr>
      <vt:lpstr>class Matcher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CSCB415 Лабораторни занятия по Java</dc:title>
  <dc:creator>Kostadinova</dc:creator>
  <cp:lastModifiedBy>Kostadinova</cp:lastModifiedBy>
  <cp:revision>785</cp:revision>
  <dcterms:created xsi:type="dcterms:W3CDTF">2018-07-12T12:35:35Z</dcterms:created>
  <dcterms:modified xsi:type="dcterms:W3CDTF">2021-04-24T19:53:30Z</dcterms:modified>
</cp:coreProperties>
</file>