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FDD"/>
          </a:solidFill>
        </a:fill>
      </a:tcStyle>
    </a:wholeTbl>
    <a:band2H>
      <a:tcTxStyle b="def" i="def"/>
      <a:tcStyle>
        <a:tcBdr/>
        <a:fill>
          <a:solidFill>
            <a:srgbClr val="EEF0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0"/>
          </a:solidFill>
        </a:fill>
      </a:tcStyle>
    </a:wholeTbl>
    <a:band2H>
      <a:tcTxStyle b="def" i="def"/>
      <a:tcStyle>
        <a:tcBdr/>
        <a:fill>
          <a:solidFill>
            <a:srgbClr val="EB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ECD"/>
          </a:solidFill>
        </a:fill>
      </a:tcStyle>
    </a:wholeTbl>
    <a:band2H>
      <a:tcTxStyle b="def" i="def"/>
      <a:tcStyle>
        <a:tcBdr/>
        <a:fill>
          <a:solidFill>
            <a:srgbClr val="EBE8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solidFill>
            <a:srgbClr val="29293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solidFill>
            <a:srgbClr val="292934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508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/>
          <a:lstStyle>
            <a:lvl1pPr>
              <a:defRPr cap="all" sz="54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traight Connector 7"/>
          <p:cNvSpPr/>
          <p:nvPr/>
        </p:nvSpPr>
        <p:spPr>
          <a:xfrm>
            <a:off x="685799" y="3398519"/>
            <a:ext cx="7848601" cy="1590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solidFill>
          <a:srgbClr val="D253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722312" y="2362200"/>
            <a:ext cx="7772401" cy="2200275"/>
          </a:xfrm>
          <a:prstGeom prst="rect">
            <a:avLst/>
          </a:prstGeom>
        </p:spPr>
        <p:txBody>
          <a:bodyPr anchor="b"/>
          <a:lstStyle>
            <a:lvl1pPr>
              <a:defRPr cap="all" sz="4800">
                <a:solidFill>
                  <a:srgbClr val="F3F2D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722312" y="4626864"/>
            <a:ext cx="7772401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traight Connector 6"/>
          <p:cNvSpPr/>
          <p:nvPr/>
        </p:nvSpPr>
        <p:spPr>
          <a:xfrm>
            <a:off x="731519" y="4599431"/>
            <a:ext cx="7848601" cy="1590"/>
          </a:xfrm>
          <a:prstGeom prst="line">
            <a:avLst/>
          </a:prstGeom>
          <a:ln w="19050">
            <a:solidFill>
              <a:srgbClr val="F3F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457200" y="1673351"/>
            <a:ext cx="4038600" cy="471830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7680" indent="-213360">
              <a:spcBef>
                <a:spcPts val="600"/>
              </a:spcBef>
              <a:defRPr sz="2800"/>
            </a:lvl2pPr>
            <a:lvl3pPr marL="804672" indent="-256032">
              <a:spcBef>
                <a:spcPts val="600"/>
              </a:spcBef>
              <a:defRPr sz="2800"/>
            </a:lvl3pPr>
            <a:lvl4pPr marL="1107439" indent="-284480">
              <a:spcBef>
                <a:spcPts val="600"/>
              </a:spcBef>
              <a:defRPr sz="2800"/>
            </a:lvl4pPr>
            <a:lvl5pPr marL="1264919" indent="-21336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457200" y="1676400"/>
            <a:ext cx="3931921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1pPr>
            <a:lvl2pPr marL="0" indent="4572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2pPr>
            <a:lvl3pPr marL="0" indent="9144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3pPr>
            <a:lvl4pPr marL="0" indent="13716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4pPr>
            <a:lvl5pPr marL="0" indent="18288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/>
          <p:nvPr>
            <p:ph type="body" sz="quarter" idx="21"/>
          </p:nvPr>
        </p:nvSpPr>
        <p:spPr>
          <a:xfrm>
            <a:off x="4754879" y="1676400"/>
            <a:ext cx="3931921" cy="63976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pPr>
          </a:p>
        </p:txBody>
      </p:sp>
      <p:sp>
        <p:nvSpPr>
          <p:cNvPr id="54" name="Straight Connector 10"/>
          <p:cNvSpPr/>
          <p:nvPr/>
        </p:nvSpPr>
        <p:spPr>
          <a:xfrm flipH="1">
            <a:off x="4571999" y="1691640"/>
            <a:ext cx="796" cy="4709160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xfrm>
            <a:off x="457200" y="792079"/>
            <a:ext cx="2139696" cy="1261874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idx="1"/>
          </p:nvPr>
        </p:nvSpPr>
        <p:spPr>
          <a:xfrm>
            <a:off x="2971800" y="792079"/>
            <a:ext cx="5715000" cy="5577842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5">
              <a:spcBef>
                <a:spcPts val="700"/>
              </a:spcBef>
              <a:defRPr sz="3200"/>
            </a:lvl2pPr>
            <a:lvl3pPr marL="792480" indent="-243840">
              <a:spcBef>
                <a:spcPts val="700"/>
              </a:spcBef>
              <a:defRPr sz="3200"/>
            </a:lvl3pPr>
            <a:lvl4pPr marL="1115567" indent="-292608">
              <a:spcBef>
                <a:spcPts val="700"/>
              </a:spcBef>
              <a:defRPr sz="3200"/>
            </a:lvl4pPr>
            <a:lvl5pPr marL="1271016" indent="-219456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/>
          <p:nvPr>
            <p:ph type="body" sz="quarter" idx="21"/>
          </p:nvPr>
        </p:nvSpPr>
        <p:spPr>
          <a:xfrm>
            <a:off x="457201" y="2130551"/>
            <a:ext cx="2139697" cy="42436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80" name="Straight Connector 8"/>
          <p:cNvSpPr/>
          <p:nvPr/>
        </p:nvSpPr>
        <p:spPr>
          <a:xfrm flipH="1">
            <a:off x="2775009" y="792079"/>
            <a:ext cx="1590" cy="5577841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457200" y="792480"/>
            <a:ext cx="2142681" cy="126492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Picture Placeholder 2"/>
          <p:cNvSpPr/>
          <p:nvPr>
            <p:ph type="pic" idx="21"/>
          </p:nvPr>
        </p:nvSpPr>
        <p:spPr>
          <a:xfrm>
            <a:off x="2858610" y="838200"/>
            <a:ext cx="5904390" cy="5500458"/>
          </a:xfrm>
          <a:prstGeom prst="rect">
            <a:avLst/>
          </a:prstGeom>
          <a:ln w="76200">
            <a:solidFill>
              <a:srgbClr val="FFFFFF"/>
            </a:solidFill>
            <a:miter lim="800000"/>
          </a:ln>
          <a:effectLst>
            <a:outerShdw sx="100000" sy="100000" kx="0" ky="0" algn="b" rotWithShape="0" blurRad="50800" dist="12700" dir="5400000">
              <a:srgbClr val="000000">
                <a:alpha val="58999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7620000" y="38468"/>
            <a:ext cx="301908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82879" marR="0" indent="-18287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b="0" baseline="0" cap="none" i="0" spc="0" strike="noStrike" sz="2400" u="none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1pPr>
      <a:lvl2pPr marL="493775" marR="0" indent="-21945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b="0" baseline="0" cap="none" i="0" spc="0" strike="noStrike" sz="2400" u="none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2pPr>
      <a:lvl3pPr marL="792479" marR="0" indent="-2438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90000"/>
        <a:buFont typeface="Arial"/>
        <a:buChar char="•"/>
        <a:tabLst/>
        <a:defRPr b="0" baseline="0" cap="none" i="0" spc="0" strike="noStrike" sz="2400" u="none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3pPr>
      <a:lvl4pPr marL="109727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4pPr>
      <a:lvl5pPr marL="1286691" marR="0" indent="-23513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5pPr>
      <a:lvl6pPr marL="152634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6pPr>
      <a:lvl7pPr marL="170922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7pPr>
      <a:lvl8pPr marL="189210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8pPr>
      <a:lvl9pPr marL="207498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kostadinova@gmail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y.inginf.units.it/" TargetMode="External"/><Relationship Id="rId3" Type="http://schemas.openxmlformats.org/officeDocument/2006/relationships/hyperlink" Target="https://regexone.com/lesson/introduction_abcs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ctrTitle"/>
          </p:nvPr>
        </p:nvSpPr>
        <p:spPr>
          <a:xfrm>
            <a:off x="685800" y="1371600"/>
            <a:ext cx="8278687" cy="1927225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CITB408 </a:t>
            </a:r>
            <a:r>
              <a:t>програмиране на </a:t>
            </a:r>
            <a:r>
              <a:t>java</a:t>
            </a:r>
          </a:p>
        </p:txBody>
      </p:sp>
      <p:sp>
        <p:nvSpPr>
          <p:cNvPr id="101" name="Subtitle 2"/>
          <p:cNvSpPr txBox="1"/>
          <p:nvPr>
            <p:ph type="subTitle" sz="half" idx="1"/>
          </p:nvPr>
        </p:nvSpPr>
        <p:spPr>
          <a:xfrm>
            <a:off x="685800" y="3505200"/>
            <a:ext cx="7990655" cy="2948137"/>
          </a:xfrm>
          <a:prstGeom prst="rect">
            <a:avLst/>
          </a:prstGeom>
        </p:spPr>
        <p:txBody>
          <a:bodyPr/>
          <a:lstStyle/>
          <a:p>
            <a:pPr/>
            <a:r>
              <a:t>Христина Костадинова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hkostadinova@gmail.com</a:t>
            </a:r>
          </a:p>
          <a:p>
            <a:pPr/>
          </a:p>
          <a:p>
            <a:pPr/>
          </a:p>
          <a:p>
            <a:pPr>
              <a:defRPr b="1"/>
            </a:pPr>
            <a:r>
              <a:t>Herbert Schildt, </a:t>
            </a:r>
            <a:r>
              <a:rPr b="0" i="1"/>
              <a:t>Java: The Complete Reference (Complete Reference Series) 11th Edition</a:t>
            </a:r>
            <a:r>
              <a:rPr b="0"/>
              <a:t>,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ctrTitle"/>
          </p:nvPr>
        </p:nvSpPr>
        <p:spPr>
          <a:xfrm>
            <a:off x="685800" y="1371600"/>
            <a:ext cx="8278687" cy="1927225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Регулярни изрази -</a:t>
            </a:r>
            <a:r>
              <a:t>Regex</a:t>
            </a:r>
          </a:p>
        </p:txBody>
      </p:sp>
      <p:sp>
        <p:nvSpPr>
          <p:cNvPr id="134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lide Number Placeholder 3"/>
          <p:cNvSpPr txBox="1"/>
          <p:nvPr>
            <p:ph type="sldNum" sz="quarter" idx="4294967295"/>
          </p:nvPr>
        </p:nvSpPr>
        <p:spPr>
          <a:xfrm>
            <a:off x="7620000" y="38468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</a:t>
            </a:r>
            <a:r>
              <a:t>8</a:t>
            </a:r>
          </a:p>
        </p:txBody>
      </p:sp>
      <p:sp>
        <p:nvSpPr>
          <p:cNvPr id="13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lide Number Placeholder 3"/>
          <p:cNvSpPr txBox="1"/>
          <p:nvPr>
            <p:ph type="sldNum" sz="quarter" idx="4294967295"/>
          </p:nvPr>
        </p:nvSpPr>
        <p:spPr>
          <a:xfrm>
            <a:off x="7620000" y="38468"/>
            <a:ext cx="29209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Rectangle 4"/>
          <p:cNvSpPr txBox="1"/>
          <p:nvPr/>
        </p:nvSpPr>
        <p:spPr>
          <a:xfrm>
            <a:off x="822960" y="2328337"/>
            <a:ext cx="5749290" cy="997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invalidUrl="" action="ppaction://hlinkshowjump?jump=nextslide" tgtFrame="" tooltip="" history="1" highlightClick="0" endSnd="0"/>
              </a:rPr>
              <a:t>https://regex101.com/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http://play.inginf.units.it</a:t>
            </a:r>
          </a:p>
          <a:p>
            <a:pPr>
              <a:defRPr sz="21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https://regexr.com/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Задача 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9</a:t>
            </a:r>
          </a:p>
        </p:txBody>
      </p:sp>
      <p:sp>
        <p:nvSpPr>
          <p:cNvPr id="143" name="Намерете всички цели числа в string. Използвайте регулярен израз за целта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Намерете всички цели числа в string. Използвайте регулярен израз за целта.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дача 1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10</a:t>
            </a:r>
          </a:p>
        </p:txBody>
      </p:sp>
      <p:sp>
        <p:nvSpPr>
          <p:cNvPr id="146" name="Намерете числата с плаваща запетая в string. Използвайте регулярен израз за целта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Намерете числата с плаваща запетая в string. Използвайте регулярен израз за целта.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Задача 1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11</a:t>
            </a:r>
          </a:p>
        </p:txBody>
      </p:sp>
      <p:sp>
        <p:nvSpPr>
          <p:cNvPr id="149" name="Намерете първият символ на всяка дума в символен низ. Използвайте регулярни изрази за целта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Намерете първият символ на всяка дума в символен низ. Използвайте регулярни изрази за целта.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Задача 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12</a:t>
            </a:r>
          </a:p>
        </p:txBody>
      </p:sp>
      <p:sp>
        <p:nvSpPr>
          <p:cNvPr id="152" name="Валидирайте email адрес с помощта на регулярен израз."/>
          <p:cNvSpPr txBox="1"/>
          <p:nvPr>
            <p:ph type="body" sz="quarter" idx="1"/>
          </p:nvPr>
        </p:nvSpPr>
        <p:spPr>
          <a:xfrm>
            <a:off x="457200" y="1600200"/>
            <a:ext cx="8229600" cy="990600"/>
          </a:xfrm>
          <a:prstGeom prst="rect">
            <a:avLst/>
          </a:prstGeom>
        </p:spPr>
        <p:txBody>
          <a:bodyPr/>
          <a:lstStyle/>
          <a:p>
            <a:pPr/>
            <a:r>
              <a:t>Валидирайте email адрес с помощта на регулярен израз.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ctrTitle"/>
          </p:nvPr>
        </p:nvSpPr>
        <p:spPr>
          <a:xfrm>
            <a:off x="685800" y="1371600"/>
            <a:ext cx="8278687" cy="192722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Благодаря за вниманието!</a:t>
            </a:r>
          </a:p>
        </p:txBody>
      </p:sp>
      <p:sp>
        <p:nvSpPr>
          <p:cNvPr id="155" name="Subtitle 2"/>
          <p:cNvSpPr txBox="1"/>
          <p:nvPr>
            <p:ph type="subTitle" sz="quarter" idx="1"/>
          </p:nvPr>
        </p:nvSpPr>
        <p:spPr>
          <a:xfrm>
            <a:off x="685800" y="3505200"/>
            <a:ext cx="6400800" cy="6438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hkostadinova@gmail.com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ctrTitle"/>
          </p:nvPr>
        </p:nvSpPr>
        <p:spPr>
          <a:xfrm>
            <a:off x="685800" y="1371600"/>
            <a:ext cx="8278687" cy="1927225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Символни низове</a:t>
            </a:r>
            <a:br/>
            <a:r>
              <a:t>Клас </a:t>
            </a:r>
            <a:r>
              <a:t>string</a:t>
            </a:r>
          </a:p>
        </p:txBody>
      </p:sp>
      <p:sp>
        <p:nvSpPr>
          <p:cNvPr id="104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" name="Slide Number Placeholder 3"/>
          <p:cNvSpPr txBox="1"/>
          <p:nvPr>
            <p:ph type="sldNum" sz="quarter" idx="4294967295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1</a:t>
            </a:r>
          </a:p>
        </p:txBody>
      </p:sp>
      <p:sp>
        <p:nvSpPr>
          <p:cNvPr id="10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Създайте метод, който проверява дали един символен низ е палиндром (чете се по един и същи начин отляво надясно и отдясно наляво).</a:t>
            </a:r>
          </a:p>
          <a:p>
            <a:pPr marL="0" indent="0">
              <a:buSzTx/>
              <a:buNone/>
            </a:pPr>
            <a:r>
              <a:t>Пример: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qwertytrewq</a:t>
            </a:r>
            <a:r>
              <a:t> </a:t>
            </a:r>
            <a:r>
              <a:t>е палиндром</a:t>
            </a:r>
          </a:p>
          <a:p>
            <a:pPr marL="0" indent="0"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Qwerty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не е палиндром</a:t>
            </a:r>
          </a:p>
        </p:txBody>
      </p:sp>
      <p:sp>
        <p:nvSpPr>
          <p:cNvPr id="109" name="Slide Number Placeholder 3"/>
          <p:cNvSpPr txBox="1"/>
          <p:nvPr>
            <p:ph type="sldNum" sz="quarter" idx="4294967295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2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Създайте метод, който извлича първите букви от всяка дума на символен низ, преобразува ги в горен регистър и ги връща под формата на нов символен низ.</a:t>
            </a:r>
          </a:p>
          <a:p>
            <a:pPr marL="0" indent="0">
              <a:buSzTx/>
              <a:buNone/>
            </a:pPr>
            <a:r>
              <a:t>Пример: </a:t>
            </a:r>
            <a:r>
              <a:t>This is a simple example!</a:t>
            </a:r>
          </a:p>
          <a:p>
            <a:pPr marL="0" indent="0">
              <a:buSzTx/>
              <a:buNone/>
            </a:pPr>
            <a:r>
              <a:t>Резултат: </a:t>
            </a:r>
            <a:r>
              <a:t>TIASE</a:t>
            </a:r>
          </a:p>
          <a:p>
            <a:pPr marL="0" indent="0">
              <a:buSzTx/>
              <a:buNone/>
            </a:pPr>
            <a:r>
              <a:t>    </a:t>
            </a:r>
          </a:p>
        </p:txBody>
      </p:sp>
      <p:sp>
        <p:nvSpPr>
          <p:cNvPr id="113" name="Slide Number Placeholder 3"/>
          <p:cNvSpPr txBox="1"/>
          <p:nvPr>
            <p:ph type="sldNum" sz="quarter" idx="4294967295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3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Да се напише метод, който намира всички думи, които са палиндроми от символен низ и връща низа, който се получава от добавянето им един след друг.</a:t>
            </a:r>
          </a:p>
          <a:p>
            <a:pPr marL="0" indent="0">
              <a:buSzTx/>
              <a:buNone/>
            </a:pPr>
            <a:r>
              <a:t>Пример: </a:t>
            </a:r>
            <a:r>
              <a:t>This is civic refer or noon</a:t>
            </a:r>
          </a:p>
          <a:p>
            <a:pPr marL="0" indent="0">
              <a:buSzTx/>
              <a:buNone/>
            </a:pPr>
            <a:r>
              <a:t>Резултат: </a:t>
            </a:r>
            <a:r>
              <a:t>civicreferenoon</a:t>
            </a:r>
          </a:p>
        </p:txBody>
      </p:sp>
      <p:sp>
        <p:nvSpPr>
          <p:cNvPr id="117" name="Slide Number Placeholder 3"/>
          <p:cNvSpPr txBox="1"/>
          <p:nvPr>
            <p:ph type="sldNum" sz="quarter" idx="4294967295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4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Създайте метод, който проверява дали един символен низ е анаграма на друг символен низ (единия символен низ се получава чрез пренареждане на символите на другия символен низ).</a:t>
            </a:r>
          </a:p>
          <a:p>
            <a:pPr marL="0" indent="0">
              <a:buSzTx/>
              <a:buNone/>
            </a:pPr>
            <a:r>
              <a:t>Пример: </a:t>
            </a:r>
            <a:r>
              <a:t>sister – resist; friend - finder.</a:t>
            </a:r>
          </a:p>
        </p:txBody>
      </p:sp>
      <p:sp>
        <p:nvSpPr>
          <p:cNvPr id="121" name="Slide Number Placeholder 3"/>
          <p:cNvSpPr txBox="1"/>
          <p:nvPr>
            <p:ph type="sldNum" sz="quarter" idx="4294967295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5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Даден е символен низ. Създайте метод, който връща символен</a:t>
            </a:r>
            <a:r>
              <a:t> </a:t>
            </a:r>
            <a:r>
              <a:t>низ, получен от дадения по следния начин: първият символ си сменя мястото с последния, вторият с предпоследния и т.н. Освен това всички главни букви се преобразуват в малки и малките в главни.</a:t>
            </a:r>
          </a:p>
          <a:p>
            <a:pPr marL="0" indent="0">
              <a:buSzTx/>
              <a:buNone/>
            </a:pPr>
            <a:r>
              <a:t>Пример: </a:t>
            </a:r>
            <a:r>
              <a:t>This is one exemplary sentence.</a:t>
            </a:r>
          </a:p>
          <a:p>
            <a:pPr marL="0" indent="0">
              <a:buSzTx/>
              <a:buNone/>
            </a:pPr>
            <a:r>
              <a:t>.ECNETNES YRALPMEXE ENO SI SIHt</a:t>
            </a:r>
          </a:p>
        </p:txBody>
      </p:sp>
      <p:sp>
        <p:nvSpPr>
          <p:cNvPr id="125" name="Slide Number Placeholder 3"/>
          <p:cNvSpPr txBox="1"/>
          <p:nvPr>
            <p:ph type="sldNum" sz="quarter" idx="4294967295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Задача 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6</a:t>
            </a:r>
          </a:p>
        </p:txBody>
      </p:sp>
      <p:sp>
        <p:nvSpPr>
          <p:cNvPr id="128" name="Дадени са символни низове T и P. Намерете дали P се съдържа в T.…"/>
          <p:cNvSpPr txBox="1"/>
          <p:nvPr>
            <p:ph type="body" idx="1"/>
          </p:nvPr>
        </p:nvSpPr>
        <p:spPr>
          <a:xfrm>
            <a:off x="457200" y="1608013"/>
            <a:ext cx="8229600" cy="4876801"/>
          </a:xfrm>
          <a:prstGeom prst="rect">
            <a:avLst/>
          </a:prstGeom>
        </p:spPr>
        <p:txBody>
          <a:bodyPr/>
          <a:lstStyle/>
          <a:p>
            <a:pPr/>
            <a:r>
              <a:t>Дадени са символни низове </a:t>
            </a:r>
            <a:r>
              <a:rPr i="1"/>
              <a:t>T </a:t>
            </a:r>
            <a:r>
              <a:t>и </a:t>
            </a:r>
            <a:r>
              <a:rPr i="1"/>
              <a:t>P</a:t>
            </a:r>
            <a:r>
              <a:t>. Намерете дали </a:t>
            </a:r>
            <a:r>
              <a:rPr i="1"/>
              <a:t>P</a:t>
            </a:r>
            <a:r>
              <a:t> се съдържа в </a:t>
            </a:r>
            <a:r>
              <a:rPr i="1"/>
              <a:t>T</a:t>
            </a:r>
            <a:r>
              <a:t>.</a:t>
            </a:r>
          </a:p>
          <a:p>
            <a:pPr lvl="1" marL="457200" indent="-182879"/>
            <a:r>
              <a:t>Използвайте тривиалният начин. Помислете за по-ефективен алгоритъм.</a:t>
            </a:r>
          </a:p>
          <a:p>
            <a:pPr lvl="1" marL="457200" indent="-182879"/>
            <a:r>
              <a:t>The Boyer-Moore Algorithm </a:t>
            </a:r>
            <a:r>
              <a:rPr i="1"/>
              <a:t>(по желание)</a:t>
            </a:r>
          </a:p>
          <a:p>
            <a:pPr lvl="1" marL="457200" indent="-182879"/>
            <a:r>
              <a:t>The Knuth-Morris-Pratt Algorithm </a:t>
            </a:r>
            <a:r>
              <a:rPr i="1"/>
              <a:t>(по желание)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дача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7</a:t>
            </a:r>
          </a:p>
        </p:txBody>
      </p:sp>
      <p:sp>
        <p:nvSpPr>
          <p:cNvPr id="131" name="Генерирайте низ в даден диапазон…"/>
          <p:cNvSpPr txBox="1"/>
          <p:nvPr>
            <p:ph type="body" sz="half" idx="1"/>
          </p:nvPr>
        </p:nvSpPr>
        <p:spPr>
          <a:xfrm>
            <a:off x="457200" y="1600200"/>
            <a:ext cx="8229600" cy="2476066"/>
          </a:xfrm>
          <a:prstGeom prst="rect">
            <a:avLst/>
          </a:prstGeom>
        </p:spPr>
        <p:txBody>
          <a:bodyPr/>
          <a:lstStyle/>
          <a:p>
            <a:pPr/>
            <a:r>
              <a:t>Генерирайте низ в даден диапазон</a:t>
            </a:r>
          </a:p>
          <a:p>
            <a:pPr lvl="1" marL="457200" indent="-182879"/>
            <a:r>
              <a:t>Пример:</a:t>
            </a:r>
          </a:p>
          <a:p>
            <a:pPr lvl="2" marL="731519" indent="-182880">
              <a:buSzPct val="85000"/>
            </a:pPr>
            <a:r>
              <a:t>Вход: "1-5, 8, 11-14, 18, 20, 26-29" </a:t>
            </a:r>
          </a:p>
          <a:p>
            <a:pPr lvl="2" marL="731519" indent="-182880">
              <a:buSzPct val="85000"/>
            </a:pPr>
            <a:r>
              <a:t>Изход: "1, 2, 3, 4, 5, 8, 11, 12, 13, 14, 18, 20, 26, 27, 28, 29"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Clarit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Clarit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