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73" r:id="rId11"/>
    <p:sldId id="264" r:id="rId12"/>
    <p:sldId id="265" r:id="rId13"/>
    <p:sldId id="266" r:id="rId14"/>
    <p:sldId id="267" r:id="rId15"/>
    <p:sldId id="275" r:id="rId16"/>
    <p:sldId id="276" r:id="rId17"/>
    <p:sldId id="268" r:id="rId18"/>
    <p:sldId id="269" r:id="rId19"/>
    <p:sldId id="274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94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073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634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44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9529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399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4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2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6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3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6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4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2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C48EC7-AF6A-48D3-8284-14BACBEBDD84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57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DC1B9-1A9E-12E3-9346-1E412DBEE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1" i="0" dirty="0">
                <a:solidFill>
                  <a:srgbClr val="2A2A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Итоговое задание</a:t>
            </a:r>
            <a:br>
              <a:rPr lang="en-US" sz="2400" b="1" i="0" dirty="0">
                <a:solidFill>
                  <a:srgbClr val="2A2A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i="0" dirty="0">
                <a:solidFill>
                  <a:srgbClr val="2A2A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5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функционала «Доставка»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BBA945-81F7-CE2B-B003-958C87BC9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Аверина Наталья</a:t>
            </a:r>
          </a:p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07151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D5FEAE-EEFC-ECF9-559F-1863B2EF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036320"/>
            <a:ext cx="891540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4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27F57-EF90-4D6B-3C1E-0411A999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76" y="484499"/>
            <a:ext cx="8534400" cy="1507067"/>
          </a:xfrm>
        </p:spPr>
        <p:txBody>
          <a:bodyPr/>
          <a:lstStyle/>
          <a:p>
            <a:r>
              <a:rPr lang="ru-RU" dirty="0"/>
              <a:t>Описание используемой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E64DF-F95D-7D39-D22F-D0493AD1B169}"/>
              </a:ext>
            </a:extLst>
          </p:cNvPr>
          <p:cNvSpPr txBox="1"/>
          <p:nvPr/>
        </p:nvSpPr>
        <p:spPr>
          <a:xfrm>
            <a:off x="786914" y="1926252"/>
            <a:ext cx="10823510" cy="517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Все данные по оформленной доставке сохраняются в БД Oracle. В стратегии тестирования учтено, что в рамках тестирования будет работа с базой данных.</a:t>
            </a:r>
            <a:endParaRPr lang="ru-RU" sz="1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Новый продукт (функционал Доставки) нужно разработать, протестировать и внедрить через определенный срок.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тестировании используется интеграция с сервисами, использующими базу данных клиентов Сбермаркета, базу данных магазинов и товаров, базу данных платежной системы Сбербанка и базу данных </a:t>
            </a:r>
            <a:r>
              <a:rPr lang="ru-RU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Яндекс.</a:t>
            </a: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 </a:t>
            </a:r>
            <a:r>
              <a:rPr lang="ru-RU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 2-Гис.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600" b="0" i="0" u="none" strike="noStrike" dirty="0">
                <a:solidFill>
                  <a:schemeClr val="bg1"/>
                </a:solidFill>
                <a:effectLst/>
              </a:rPr>
              <a:t>Клиентская база Сбербанка содержит информацию о каждом, кто</a:t>
            </a:r>
            <a:r>
              <a:rPr lang="ru-RU" sz="1600" b="0" i="0" dirty="0">
                <a:solidFill>
                  <a:schemeClr val="bg1"/>
                </a:solidFill>
                <a:effectLst/>
              </a:rPr>
              <a:t> </a:t>
            </a:r>
            <a:r>
              <a:rPr lang="ru-RU" sz="1600" b="0" i="0" u="none" strike="noStrike" dirty="0">
                <a:solidFill>
                  <a:schemeClr val="bg1"/>
                </a:solidFill>
                <a:effectLst/>
              </a:rPr>
              <a:t>покупал</a:t>
            </a:r>
            <a:r>
              <a:rPr lang="ru-RU" sz="1600" b="0" i="0" dirty="0">
                <a:solidFill>
                  <a:schemeClr val="bg1"/>
                </a:solidFill>
                <a:effectLst/>
              </a:rPr>
              <a:t> </a:t>
            </a:r>
            <a:r>
              <a:rPr lang="ru-RU" sz="1600" b="0" i="0" u="none" strike="noStrike" dirty="0">
                <a:solidFill>
                  <a:schemeClr val="bg1"/>
                </a:solidFill>
                <a:effectLst/>
              </a:rPr>
              <a:t>товары или услуги компании. В ней также могут храниться сведения о новых потребителях, которые уже готовы стать клиентами, но пока ничего не</a:t>
            </a:r>
            <a:r>
              <a:rPr lang="ru-RU" sz="1600" b="0" i="0" dirty="0">
                <a:solidFill>
                  <a:schemeClr val="bg1"/>
                </a:solidFill>
                <a:effectLst/>
              </a:rPr>
              <a:t> </a:t>
            </a:r>
            <a:r>
              <a:rPr lang="ru-RU" sz="1600" b="0" i="0" u="none" strike="noStrike" dirty="0">
                <a:solidFill>
                  <a:schemeClr val="bg1"/>
                </a:solidFill>
                <a:effectLst/>
              </a:rPr>
              <a:t>приобрели.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600" b="0" i="0" dirty="0">
                <a:solidFill>
                  <a:schemeClr val="bg1"/>
                </a:solidFill>
                <a:effectLst/>
              </a:rPr>
              <a:t>API Яндекс Карт — это набор сервисов, которые позволяют использовать картографические данные и технологии Яндекса.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600" b="0" dirty="0">
                <a:solidFill>
                  <a:schemeClr val="bg1"/>
                </a:solidFill>
                <a:effectLst/>
              </a:rPr>
              <a:t>API 2ГИС — это сервис получения точных справочных и картографических данных 2ГИС.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0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024D3-4E24-B3F6-379A-E00167F4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06" y="0"/>
            <a:ext cx="8534400" cy="1507067"/>
          </a:xfrm>
        </p:spPr>
        <p:txBody>
          <a:bodyPr/>
          <a:lstStyle/>
          <a:p>
            <a:r>
              <a:rPr lang="ru-RU" dirty="0"/>
              <a:t>Тестовая модель (</a:t>
            </a:r>
            <a:r>
              <a:rPr lang="en-US" dirty="0"/>
              <a:t>Web)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6D6662-B66A-9ADE-C159-FC4C7761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" y="1287262"/>
            <a:ext cx="12064753" cy="5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5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5B267-2086-DD43-051B-CAD50386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08" y="75130"/>
            <a:ext cx="8534400" cy="1507067"/>
          </a:xfrm>
        </p:spPr>
        <p:txBody>
          <a:bodyPr/>
          <a:lstStyle/>
          <a:p>
            <a:r>
              <a:rPr lang="ru-RU" dirty="0"/>
              <a:t>Тестовая модель (</a:t>
            </a:r>
            <a:r>
              <a:rPr lang="en-US" dirty="0"/>
              <a:t>Mobile)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27617C-167F-15C5-8A32-3DCA1012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5" y="1207363"/>
            <a:ext cx="12002610" cy="42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5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135BB-5FD0-DCF7-CE1A-206FD31E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73" y="101944"/>
            <a:ext cx="8534400" cy="1507067"/>
          </a:xfrm>
        </p:spPr>
        <p:txBody>
          <a:bodyPr/>
          <a:lstStyle/>
          <a:p>
            <a:r>
              <a:rPr lang="ru-RU" b="0" i="0" dirty="0">
                <a:solidFill>
                  <a:srgbClr val="2A2A34"/>
                </a:solidFill>
                <a:effectLst/>
                <a:latin typeface="Inter"/>
              </a:rPr>
              <a:t>список логов </a:t>
            </a:r>
            <a:r>
              <a:rPr lang="en-US" b="0" i="0" dirty="0">
                <a:solidFill>
                  <a:srgbClr val="2A2A34"/>
                </a:solidFill>
                <a:effectLst/>
                <a:latin typeface="Inter"/>
              </a:rPr>
              <a:t>DevTools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F72294-20AC-71C1-1568-F440C35E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13" y="1161458"/>
            <a:ext cx="7109460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6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A06900-D573-3489-E178-7B42B702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1097280"/>
            <a:ext cx="1136142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2C3914-0EB7-C25C-AB83-9EE9F33B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506730"/>
            <a:ext cx="11391900" cy="58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9EAED-2845-E857-2D43-58516B9C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44" y="148598"/>
            <a:ext cx="8534400" cy="1507067"/>
          </a:xfrm>
        </p:spPr>
        <p:txBody>
          <a:bodyPr/>
          <a:lstStyle/>
          <a:p>
            <a:r>
              <a:rPr lang="ru-RU" b="0" i="0" dirty="0">
                <a:solidFill>
                  <a:srgbClr val="2A2A34"/>
                </a:solidFill>
                <a:effectLst/>
                <a:latin typeface="Inter"/>
              </a:rPr>
              <a:t>баг-репорт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A346AB-35EA-E88D-C718-20F46DC0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1207770"/>
            <a:ext cx="8760745" cy="3504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F0A3B9-2CDF-B602-511B-BFEA2B9A206E}"/>
              </a:ext>
            </a:extLst>
          </p:cNvPr>
          <p:cNvSpPr txBox="1"/>
          <p:nvPr/>
        </p:nvSpPr>
        <p:spPr>
          <a:xfrm>
            <a:off x="2864498" y="5495731"/>
            <a:ext cx="869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Отчет о найденных дефектах:</a:t>
            </a:r>
          </a:p>
          <a:p>
            <a:r>
              <a:rPr lang="ru-RU" dirty="0"/>
              <a:t>Тестирование проведено по тест-плану. Дефектов обнаружено не было.</a:t>
            </a:r>
          </a:p>
        </p:txBody>
      </p:sp>
    </p:spTree>
    <p:extLst>
      <p:ext uri="{BB962C8B-B14F-4D97-AF65-F5344CB8AC3E}">
        <p14:creationId xmlns:p14="http://schemas.microsoft.com/office/powerpoint/2010/main" val="371798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C36C2-CB49-E2C5-BEB2-9EE73CD5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34400" cy="914400"/>
          </a:xfrm>
        </p:spPr>
        <p:txBody>
          <a:bodyPr/>
          <a:lstStyle/>
          <a:p>
            <a:r>
              <a:rPr lang="ru-RU" b="0" i="0" dirty="0">
                <a:solidFill>
                  <a:srgbClr val="2A2A34"/>
                </a:solidFill>
                <a:effectLst/>
                <a:latin typeface="Inter"/>
              </a:rPr>
              <a:t>тест-репорт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31FE5-233C-4FBC-1985-53273AB06783}"/>
              </a:ext>
            </a:extLst>
          </p:cNvPr>
          <p:cNvSpPr txBox="1"/>
          <p:nvPr/>
        </p:nvSpPr>
        <p:spPr>
          <a:xfrm>
            <a:off x="102637" y="699796"/>
            <a:ext cx="1189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Отчет по тестировании функционала “Доставка </a:t>
            </a:r>
            <a:r>
              <a:rPr lang="ru-RU" b="1" dirty="0" err="1"/>
              <a:t>Сбермаркет</a:t>
            </a:r>
            <a:r>
              <a:rPr lang="ru-RU" b="1" dirty="0"/>
              <a:t>”</a:t>
            </a:r>
          </a:p>
          <a:p>
            <a:r>
              <a:rPr lang="ru-RU" dirty="0"/>
              <a:t>версия 1.0 дата отчета: 27.09.2022г.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9F4D3-018C-A392-DF58-09C8EF45BF6D}"/>
              </a:ext>
            </a:extLst>
          </p:cNvPr>
          <p:cNvSpPr txBox="1"/>
          <p:nvPr/>
        </p:nvSpPr>
        <p:spPr>
          <a:xfrm>
            <a:off x="102637" y="1767005"/>
            <a:ext cx="11986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Описание задачи, цели:</a:t>
            </a:r>
          </a:p>
          <a:p>
            <a:r>
              <a:rPr lang="ru-RU" dirty="0"/>
              <a:t>Было проведено тестирование мобильного и веб-приложения доработки функционала “Доставка” для Сбермаркета. В рамках задачи было проведено тестирование интеграций с сервисами Yandex.Maps, сервиса доставки и сервиса оплаты SberPay, обработка ошибок и e-2-e тестирование.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7000C-EB80-E2B4-D5A4-1D10B41C48A9}"/>
              </a:ext>
            </a:extLst>
          </p:cNvPr>
          <p:cNvSpPr txBox="1"/>
          <p:nvPr/>
        </p:nvSpPr>
        <p:spPr>
          <a:xfrm>
            <a:off x="102637" y="3429000"/>
            <a:ext cx="1177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Сроки проведенного тестирования:</a:t>
            </a:r>
          </a:p>
          <a:p>
            <a:r>
              <a:rPr lang="ru-RU" dirty="0"/>
              <a:t>15-27 сентября 2022 года.</a:t>
            </a:r>
          </a:p>
          <a:p>
            <a:r>
              <a:rPr lang="ru-RU" b="1" dirty="0"/>
              <a:t>Стадии тестирования</a:t>
            </a:r>
            <a:r>
              <a:rPr lang="ru-RU" dirty="0"/>
              <a:t> описаны в документе </a:t>
            </a:r>
            <a:r>
              <a:rPr lang="ru-RU" dirty="0" err="1"/>
              <a:t>Road_Map</a:t>
            </a:r>
            <a:r>
              <a:rPr lang="ru-RU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B5159-3017-3D46-6422-7F60322FF332}"/>
              </a:ext>
            </a:extLst>
          </p:cNvPr>
          <p:cNvSpPr txBox="1"/>
          <p:nvPr/>
        </p:nvSpPr>
        <p:spPr>
          <a:xfrm>
            <a:off x="163286" y="4588543"/>
            <a:ext cx="1177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Среда тестирования:</a:t>
            </a:r>
          </a:p>
          <a:p>
            <a:r>
              <a:rPr lang="ru-RU" dirty="0"/>
              <a:t>для мобильного приложения - </a:t>
            </a:r>
            <a:r>
              <a:rPr lang="en-US" dirty="0"/>
              <a:t>Android 11 RKQ1.201004.002</a:t>
            </a:r>
          </a:p>
          <a:p>
            <a:r>
              <a:rPr lang="ru-RU" dirty="0"/>
              <a:t>для веб-приложения - </a:t>
            </a:r>
            <a:r>
              <a:rPr lang="en-US" dirty="0"/>
              <a:t>Windows 10 </a:t>
            </a:r>
            <a:r>
              <a:rPr lang="ru-RU" dirty="0"/>
              <a:t>Корпоративная </a:t>
            </a:r>
            <a:r>
              <a:rPr lang="en-US" dirty="0"/>
              <a:t>LTSC</a:t>
            </a:r>
          </a:p>
          <a:p>
            <a:r>
              <a:rPr lang="ru-RU" dirty="0"/>
              <a:t>Были использованы инструменты: </a:t>
            </a:r>
            <a:r>
              <a:rPr lang="en-US" dirty="0"/>
              <a:t>Notion, Xmind, Excel, TestRail, Fiddler Classic, DevTools.</a:t>
            </a:r>
          </a:p>
        </p:txBody>
      </p:sp>
    </p:spTree>
    <p:extLst>
      <p:ext uri="{BB962C8B-B14F-4D97-AF65-F5344CB8AC3E}">
        <p14:creationId xmlns:p14="http://schemas.microsoft.com/office/powerpoint/2010/main" val="75485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80E1FE-E1E3-24F5-011A-24A3DF41985E}"/>
              </a:ext>
            </a:extLst>
          </p:cNvPr>
          <p:cNvSpPr txBox="1"/>
          <p:nvPr/>
        </p:nvSpPr>
        <p:spPr>
          <a:xfrm>
            <a:off x="317242" y="811763"/>
            <a:ext cx="113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Статистика по дефектам</a:t>
            </a:r>
          </a:p>
          <a:p>
            <a:r>
              <a:rPr lang="ru-RU" dirty="0"/>
              <a:t>Дефектов найдено не было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2EAA3-9356-0397-6EDC-D4CA3A20EBE0}"/>
              </a:ext>
            </a:extLst>
          </p:cNvPr>
          <p:cNvSpPr txBox="1"/>
          <p:nvPr/>
        </p:nvSpPr>
        <p:spPr>
          <a:xfrm>
            <a:off x="376335" y="1747342"/>
            <a:ext cx="1143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Рекомендации</a:t>
            </a:r>
          </a:p>
          <a:p>
            <a:r>
              <a:rPr lang="ru-RU" dirty="0"/>
              <a:t>Разработанный функционал соответствует спецификации и можно ли передавать данную доработку заказчику и внедрять.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47E29C-F1F5-815F-4DD1-02B78249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2" y="2959921"/>
            <a:ext cx="6416040" cy="36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6E436-E6E5-35DA-A653-573C9C77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87" y="71761"/>
            <a:ext cx="6019800" cy="789373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Этапы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STLC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FB6223-2B92-DC6A-0857-72B257CE0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39563" y="769643"/>
            <a:ext cx="2266024" cy="5924119"/>
          </a:xfrm>
        </p:spPr>
        <p:txBody>
          <a:bodyPr>
            <a:noAutofit/>
          </a:bodyPr>
          <a:lstStyle/>
          <a:p>
            <a:r>
              <a:rPr lang="ru-RU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STLC,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 </a:t>
            </a:r>
            <a:r>
              <a:rPr lang="ru-RU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тестирования доработки функционала “Доставка”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последовательность действий, проводимых в процессе тестирования, с помощью которых гарантируется качество программного обеспечения и его соответствие требованиям. STLC включает действия по верификации и валидации. Тестирование состоит из серии действий, выполняемых по методике, с целью гарантирования качества продукта.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00B856-9EE3-142E-C8BC-1595912E73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688" b="6688"/>
          <a:stretch>
            <a:fillRect/>
          </a:stretch>
        </p:blipFill>
        <p:spPr>
          <a:xfrm>
            <a:off x="989013" y="1278384"/>
            <a:ext cx="8323262" cy="4601716"/>
          </a:xfrm>
        </p:spPr>
      </p:pic>
    </p:spTree>
    <p:extLst>
      <p:ext uri="{BB962C8B-B14F-4D97-AF65-F5344CB8AC3E}">
        <p14:creationId xmlns:p14="http://schemas.microsoft.com/office/powerpoint/2010/main" val="9329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F27AD-63B5-1908-068A-9835520D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13" y="270439"/>
            <a:ext cx="8534400" cy="1507067"/>
          </a:xfrm>
        </p:spPr>
        <p:txBody>
          <a:bodyPr/>
          <a:lstStyle/>
          <a:p>
            <a:r>
              <a:rPr lang="ru-RU" b="0" i="0" dirty="0">
                <a:solidFill>
                  <a:srgbClr val="2A2A34"/>
                </a:solidFill>
                <a:effectLst/>
                <a:latin typeface="Inter"/>
              </a:rPr>
              <a:t> рефлексия: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C68C8-6D60-68ED-BD71-551581F58E52}"/>
              </a:ext>
            </a:extLst>
          </p:cNvPr>
          <p:cNvSpPr txBox="1"/>
          <p:nvPr/>
        </p:nvSpPr>
        <p:spPr>
          <a:xfrm>
            <a:off x="932156" y="1677879"/>
            <a:ext cx="1037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Используемый механизм исследования данных о программе во время её выполнения использован эффективно. </a:t>
            </a:r>
          </a:p>
          <a:p>
            <a:r>
              <a:rPr lang="ru-RU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Результат показал, что приложение готово в использованию.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916243-67BB-3AB5-80F9-94B227D9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3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ECC673-2447-465C-1165-452C8FD0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4" y="345563"/>
            <a:ext cx="4296681" cy="598932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4611E32-3507-A20B-B876-15C753A6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22" y="345563"/>
            <a:ext cx="7534775" cy="308343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0455838-7E6B-3634-1D68-527F97D90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122" y="3739978"/>
            <a:ext cx="5439645" cy="25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1B6D01-A5B9-FE80-0580-9B228399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5" y="135240"/>
            <a:ext cx="11955409" cy="25458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38CCB-6640-958E-7A46-A9EC3F59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5" y="2805344"/>
            <a:ext cx="5847499" cy="3917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FD096C-AE8D-BBF9-A8B0-59CD8BAB8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05" y="2805343"/>
            <a:ext cx="5847499" cy="39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7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CD6177-D8B9-6711-F1AA-D28344D1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248575"/>
            <a:ext cx="11425561" cy="635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7151F5-9EC5-B1A4-0AFD-674E6C4F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03" y="120060"/>
            <a:ext cx="7955391" cy="33089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8990E3-3D47-9D54-764F-EC748C12A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04" y="3429000"/>
            <a:ext cx="7955391" cy="32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2F371-6BC0-FA39-4BE3-E16BDD31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6" y="3363685"/>
            <a:ext cx="2253376" cy="672497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Тест-план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A6DA0E-8F94-1A91-34F9-740EB44B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94" y="0"/>
            <a:ext cx="7959012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5AA15E-0308-BAF3-F62D-99E27954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" y="65314"/>
            <a:ext cx="12027159" cy="66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E491E0-3A33-A049-7EC2-8EE48491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21229"/>
            <a:ext cx="8991600" cy="46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2848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408</Words>
  <Application>Microsoft Office PowerPoint</Application>
  <PresentationFormat>Широкоэкранный</PresentationFormat>
  <Paragraphs>39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Inter</vt:lpstr>
      <vt:lpstr>Times New Roman</vt:lpstr>
      <vt:lpstr>Wingdings 3</vt:lpstr>
      <vt:lpstr>Сектор</vt:lpstr>
      <vt:lpstr>Итоговое задание Тестирование функционала «Доставка»</vt:lpstr>
      <vt:lpstr>Этапы STLC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Тест-план </vt:lpstr>
      <vt:lpstr>Презентация PowerPoint</vt:lpstr>
      <vt:lpstr>Презентация PowerPoint</vt:lpstr>
      <vt:lpstr>Презентация PowerPoint</vt:lpstr>
      <vt:lpstr>Описание используемой базы данных</vt:lpstr>
      <vt:lpstr>Тестовая модель (Web)</vt:lpstr>
      <vt:lpstr>Тестовая модель (Mobile)</vt:lpstr>
      <vt:lpstr>список логов DevTools</vt:lpstr>
      <vt:lpstr>Презентация PowerPoint</vt:lpstr>
      <vt:lpstr>Презентация PowerPoint</vt:lpstr>
      <vt:lpstr>баг-репорт</vt:lpstr>
      <vt:lpstr>тест-репорт</vt:lpstr>
      <vt:lpstr>Презентация PowerPoint</vt:lpstr>
      <vt:lpstr> рефлексия: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Итоговое задание Тестирование функционал «Доставка»</dc:title>
  <dc:creator>pocht-amail@mail.ru</dc:creator>
  <cp:lastModifiedBy>pocht-amail@mail.ru</cp:lastModifiedBy>
  <cp:revision>14</cp:revision>
  <dcterms:created xsi:type="dcterms:W3CDTF">2022-10-01T09:16:30Z</dcterms:created>
  <dcterms:modified xsi:type="dcterms:W3CDTF">2022-10-09T14:27:21Z</dcterms:modified>
</cp:coreProperties>
</file>