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  <p:sldMasterId id="2147483682" r:id="rId3"/>
  </p:sldMasterIdLst>
  <p:notesMasterIdLst>
    <p:notesMasterId r:id="rId21"/>
  </p:notesMasterIdLst>
  <p:sldIdLst>
    <p:sldId id="256" r:id="rId4"/>
    <p:sldId id="259" r:id="rId5"/>
    <p:sldId id="260" r:id="rId6"/>
    <p:sldId id="273" r:id="rId7"/>
    <p:sldId id="261" r:id="rId8"/>
    <p:sldId id="262" r:id="rId9"/>
    <p:sldId id="274" r:id="rId10"/>
    <p:sldId id="263" r:id="rId11"/>
    <p:sldId id="264" r:id="rId12"/>
    <p:sldId id="275" r:id="rId13"/>
    <p:sldId id="265" r:id="rId14"/>
    <p:sldId id="266" r:id="rId15"/>
    <p:sldId id="272" r:id="rId16"/>
    <p:sldId id="277" r:id="rId17"/>
    <p:sldId id="267" r:id="rId18"/>
    <p:sldId id="268" r:id="rId19"/>
    <p:sldId id="27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0A0"/>
    <a:srgbClr val="FEA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-12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55332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45d3f5a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f45d3f5aec_0_8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/>
              <a:t>Титульный слайд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a5e79da30_8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3a5e79da30_8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0" name="Google Shape;290;g13a5e79da30_8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9e95685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9e95685d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9e95685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9e95685d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9e95685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9e95685d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74089cc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874089cc0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3" name="Google Shape;303;g1874089cc0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74089cc0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74089cc0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a5e79da30_1_5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8" name="Google Shape;328;g13a5e79da30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a5e79da3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3a5e79da30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1" name="Google Shape;251;g13a5e79da30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a5e79da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a5e79da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a5e79da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a5e79da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45d3f5ae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f45d3f5ae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64" name="Google Shape;264;gf45d3f5aec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ebda427b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6ebda427b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ebda427b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6ebda427b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c8f144e0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3c8f144e0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7" name="Google Shape;277;g13c8f144e0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7" name="Google Shape;57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65" name="Google Shape;65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73" name="Google Shape;73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80" name="Google Shape;80;p15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99" name="Google Shape;99;p16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18" name="Google Shape;118;p17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1. Фон dark">
    <p:bg>
      <p:bgPr>
        <a:solidFill>
          <a:schemeClr val="l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38" name="Google Shape;138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pic>
        <p:nvPicPr>
          <p:cNvPr id="16" name="Google Shape;16;p3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6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158" name="Google Shape;158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7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4" name="Google Shape;164;p27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9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78" name="Google Shape;178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84" name="Google Shape;184;p3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20" name="Google Shape;20;p4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5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pic>
        <p:nvPicPr>
          <p:cNvPr id="30" name="Google Shape;30;p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pic>
        <p:nvPicPr>
          <p:cNvPr id="34" name="Google Shape;34;p7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1" name="Google Shape;5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unjangir245/super-market-sa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383700" y="230628"/>
            <a:ext cx="9233946" cy="245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buClr>
                <a:schemeClr val="dk1"/>
              </a:buClr>
              <a:buSzPts val="4800"/>
            </a:pPr>
            <a:r>
              <a:rPr lang="ru-RU" sz="3200" b="1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«</a:t>
            </a:r>
            <a:r>
              <a:rPr lang="ru-RU" sz="3200" b="1" dirty="0" smtClean="0">
                <a:solidFill>
                  <a:schemeClr val="bg1"/>
                </a:solidFill>
                <a:latin typeface="Proxima Nova"/>
              </a:rPr>
              <a:t>Исследование </a:t>
            </a:r>
            <a:r>
              <a:rPr lang="ru-RU" sz="3200" b="1" dirty="0">
                <a:solidFill>
                  <a:schemeClr val="bg1"/>
                </a:solidFill>
                <a:latin typeface="Proxima Nova"/>
              </a:rPr>
              <a:t>продаж в </a:t>
            </a:r>
            <a:r>
              <a:rPr lang="ru-RU" sz="3200" b="1" dirty="0" smtClean="0">
                <a:solidFill>
                  <a:schemeClr val="bg1"/>
                </a:solidFill>
                <a:latin typeface="Proxima Nova"/>
              </a:rPr>
              <a:t>супермаркетах»</a:t>
            </a:r>
            <a:endParaRPr lang="ru-RU" sz="3200" b="1" dirty="0">
              <a:solidFill>
                <a:schemeClr val="bg1"/>
              </a:solidFill>
              <a:latin typeface="Proxima Nova"/>
            </a:endParaRPr>
          </a:p>
          <a:p>
            <a:pPr lvl="0">
              <a:buClr>
                <a:schemeClr val="dk1"/>
              </a:buClr>
              <a:buSzPts val="4800"/>
            </a:pPr>
            <a:r>
              <a:rPr lang="ru-RU" sz="2200" b="1" dirty="0" smtClean="0">
                <a:solidFill>
                  <a:schemeClr val="bg1"/>
                </a:solidFill>
                <a:latin typeface="Proxima Nova"/>
              </a:rPr>
              <a:t>(</a:t>
            </a:r>
            <a:r>
              <a:rPr lang="ru-RU" sz="2200" b="1" dirty="0">
                <a:solidFill>
                  <a:schemeClr val="bg1"/>
                </a:solidFill>
                <a:latin typeface="Proxima Nova"/>
              </a:rPr>
              <a:t>поиск инсайтов</a:t>
            </a:r>
            <a:r>
              <a:rPr lang="ru-RU" sz="2200" b="1" dirty="0" smtClean="0">
                <a:solidFill>
                  <a:schemeClr val="bg1"/>
                </a:solidFill>
                <a:latin typeface="Proxima Nova"/>
              </a:rPr>
              <a:t>, </a:t>
            </a:r>
            <a:endParaRPr lang="ru-RU" sz="2200" b="1" dirty="0">
              <a:solidFill>
                <a:schemeClr val="bg1"/>
              </a:solidFill>
              <a:latin typeface="Proxima Nova"/>
            </a:endParaRPr>
          </a:p>
          <a:p>
            <a:pPr lvl="0">
              <a:buClr>
                <a:schemeClr val="dk1"/>
              </a:buClr>
              <a:buSzPts val="4800"/>
            </a:pPr>
            <a:r>
              <a:rPr lang="ru-RU" sz="2200" b="1" dirty="0" smtClean="0">
                <a:solidFill>
                  <a:schemeClr val="bg1"/>
                </a:solidFill>
                <a:latin typeface="Proxima Nova"/>
              </a:rPr>
              <a:t>составление </a:t>
            </a:r>
            <a:r>
              <a:rPr lang="ru-RU" sz="2200" b="1" dirty="0">
                <a:solidFill>
                  <a:schemeClr val="bg1"/>
                </a:solidFill>
                <a:latin typeface="Proxima Nova"/>
              </a:rPr>
              <a:t>рекомендаций стейкхолдерам, </a:t>
            </a:r>
            <a:endParaRPr lang="ru-RU" sz="2200" b="1" dirty="0" smtClean="0">
              <a:solidFill>
                <a:schemeClr val="bg1"/>
              </a:solidFill>
              <a:latin typeface="Proxima Nova"/>
            </a:endParaRPr>
          </a:p>
          <a:p>
            <a:pPr lvl="0">
              <a:buClr>
                <a:schemeClr val="dk1"/>
              </a:buClr>
              <a:buSzPts val="4800"/>
            </a:pPr>
            <a:r>
              <a:rPr lang="ru-RU" sz="2200" b="1" dirty="0" smtClean="0">
                <a:solidFill>
                  <a:schemeClr val="bg1"/>
                </a:solidFill>
                <a:latin typeface="Proxima Nova"/>
              </a:rPr>
              <a:t>построение </a:t>
            </a:r>
            <a:r>
              <a:rPr lang="ru-RU" sz="2200" b="1" dirty="0">
                <a:solidFill>
                  <a:schemeClr val="bg1"/>
                </a:solidFill>
                <a:latin typeface="Proxima Nova"/>
              </a:rPr>
              <a:t>дашборда</a:t>
            </a:r>
            <a:r>
              <a:rPr lang="ru-RU" sz="2200" b="1" dirty="0" smtClean="0">
                <a:solidFill>
                  <a:schemeClr val="bg1"/>
                </a:solidFill>
                <a:latin typeface="Proxima Nova"/>
              </a:rPr>
              <a:t>)</a:t>
            </a:r>
          </a:p>
          <a:p>
            <a:pPr lvl="0">
              <a:lnSpc>
                <a:spcPct val="80000"/>
              </a:lnSpc>
              <a:buClr>
                <a:schemeClr val="dk1"/>
              </a:buClr>
              <a:buSzPts val="4800"/>
            </a:pPr>
            <a:endParaRPr lang="ru-RU" sz="2400" b="1" i="0" u="none" strike="noStrike" cap="none" dirty="0">
              <a:solidFill>
                <a:schemeClr val="bg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810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Дипломная 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по программе «Аналитик BI»</a:t>
            </a:r>
            <a:endParaRPr sz="17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Хуснутдинова Н.А.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</a:t>
            </a:r>
            <a:r>
              <a:rPr lang="ru-RU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AB</a:t>
            </a:r>
            <a:r>
              <a:rPr lang="en-US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ru-RU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en-US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58</a:t>
            </a:r>
            <a:r>
              <a:rPr lang="ru-RU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202</a:t>
            </a:r>
            <a:r>
              <a:rPr lang="en-US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ru-RU" sz="1700" dirty="0" smtClean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г.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проведенного исследования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322550" y="612023"/>
            <a:ext cx="7071300" cy="132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indent="-304800">
              <a:lnSpc>
                <a:spcPct val="124000"/>
              </a:lnSpc>
              <a:spcBef>
                <a:spcPts val="840"/>
              </a:spcBef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latin typeface="Proxima Nova"/>
              </a:rPr>
              <a:t>Гипотезы проверены </a:t>
            </a:r>
            <a:r>
              <a:rPr lang="ru-RU" sz="1200" dirty="0">
                <a:latin typeface="Proxima Nova"/>
              </a:rPr>
              <a:t>путем сравнения значений метрик при установке необходимых фильтров в дашборде</a:t>
            </a:r>
            <a:r>
              <a:rPr lang="ru-RU" sz="1200" dirty="0" smtClean="0">
                <a:latin typeface="Proxima Nova"/>
              </a:rPr>
              <a:t>.</a:t>
            </a:r>
            <a:endParaRPr dirty="0" smtClean="0">
              <a:solidFill>
                <a:schemeClr val="dk1"/>
              </a:solidFill>
            </a:endParaRPr>
          </a:p>
          <a:p>
            <a:pPr marL="457200" indent="-304800">
              <a:lnSpc>
                <a:spcPct val="124000"/>
              </a:lnSpc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>
                <a:latin typeface="Proxima Nova"/>
              </a:rPr>
              <a:t>Модель данных включает 5 таблиц: «Справочник городов»,  «Клиенты»,  «Продажи», «Календарь» и таблицу мер</a:t>
            </a:r>
            <a:r>
              <a:rPr lang="ru-RU" sz="1200" dirty="0" smtClean="0">
                <a:latin typeface="Proxima Nova"/>
              </a:rPr>
              <a:t>.</a:t>
            </a:r>
          </a:p>
          <a:p>
            <a:pPr marL="457200" indent="-304800">
              <a:lnSpc>
                <a:spcPct val="124000"/>
              </a:lnSpc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latin typeface="Proxima Nova"/>
              </a:rPr>
              <a:t>Созданы связи между таблицами.</a:t>
            </a:r>
            <a:endParaRPr lang="ru-RU" sz="1200" dirty="0">
              <a:latin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1" y="2153053"/>
            <a:ext cx="4224139" cy="275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Дизайн решения (структура отчета)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Дизайн решения (структура отчета)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5" y="761833"/>
            <a:ext cx="6934722" cy="39017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5872" y="4750072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i="1" dirty="0" smtClean="0">
                <a:latin typeface="Proxima Nova"/>
              </a:rPr>
              <a:t>(первая страница дашборда)</a:t>
            </a:r>
            <a:endParaRPr lang="ru-RU" sz="800" i="1" dirty="0">
              <a:latin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Дизайн решения (структура отчета)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3" y="740668"/>
            <a:ext cx="7047401" cy="3970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4175" y="4793392"/>
            <a:ext cx="1643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i="1" dirty="0" smtClean="0">
                <a:latin typeface="Proxima Nova"/>
              </a:rPr>
              <a:t>(вторая страница дашборда)</a:t>
            </a:r>
            <a:endParaRPr lang="ru-RU" sz="800" i="1" dirty="0"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072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Исследование данных при помощи фильтров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1" y="1057073"/>
            <a:ext cx="2897678" cy="32693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714" y="1057073"/>
            <a:ext cx="3963081" cy="3269304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350196" y="1809345"/>
            <a:ext cx="337324" cy="6939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50196" y="2808051"/>
            <a:ext cx="337324" cy="6031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319081" y="1232170"/>
            <a:ext cx="420459" cy="5771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253936" y="2036324"/>
            <a:ext cx="419777" cy="551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4319081" y="3884579"/>
            <a:ext cx="428369" cy="363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9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 и рекомендации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2" name="Google Shape;312;p49"/>
          <p:cNvSpPr txBox="1"/>
          <p:nvPr/>
        </p:nvSpPr>
        <p:spPr>
          <a:xfrm>
            <a:off x="322550" y="676875"/>
            <a:ext cx="8023782" cy="211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</a:rPr>
              <a:t>На основании проведённого исследования рекомендуется открыть супермаркет в столице Нейпьидо.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endParaRPr sz="1200" dirty="0">
              <a:solidFill>
                <a:schemeClr val="dk1"/>
              </a:solidFill>
              <a:latin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</a:rPr>
              <a:t>Приоритет следует отдать: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</a:pPr>
            <a:endParaRPr lang="ru-RU" sz="1200" dirty="0" smtClean="0">
              <a:solidFill>
                <a:schemeClr val="dk1"/>
              </a:solidFill>
              <a:latin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+mj-lt"/>
              <a:buAutoNum type="arabicPeriod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</a:rPr>
              <a:t>наличному расчету с покупателями;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+mj-lt"/>
              <a:buAutoNum type="arabicPeriod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</a:rPr>
              <a:t>категориям товаров: электронные аксессуары, еда и напитки, спорт и путешествия;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+mj-lt"/>
              <a:buAutoNum type="arabicPeriod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</a:rPr>
              <a:t>женской аудитории;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+mj-lt"/>
              <a:buAutoNum type="arabicPeriod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</a:rPr>
              <a:t>продажам в дневное время суток.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</a:pPr>
            <a:endParaRPr lang="ru-RU" sz="1200" dirty="0">
              <a:solidFill>
                <a:schemeClr val="dk1"/>
              </a:solidFill>
              <a:latin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latin typeface="Proxima Nova"/>
              </a:rPr>
              <a:t>Таким образом, рынок </a:t>
            </a:r>
            <a:r>
              <a:rPr lang="ru-RU" sz="1200" dirty="0">
                <a:latin typeface="Proxima Nova"/>
              </a:rPr>
              <a:t>Мьянмы является перспективной нишей, и открытие здесь  нового супермаркета позволит решить поставленные перед компанией задачи.</a:t>
            </a: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0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2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dirty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2" name="Google Shape;332;p52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333" name="Google Shape;333;p52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2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2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2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2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2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2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2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2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2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2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2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2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2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2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2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2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2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2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2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2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2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2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2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2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2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2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2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2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2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2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2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2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2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2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2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2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2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2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4" name="Google Shape;374;p52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52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бизнес-задачи, стейкхолдеров отчёта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/>
        </p:nvSpPr>
        <p:spPr>
          <a:xfrm>
            <a:off x="247925" y="153375"/>
            <a:ext cx="4453777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бизнес-задачи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322550" y="676875"/>
            <a:ext cx="6590400" cy="61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Выход компании–заказчика на новый рынок Мьянмы. </a:t>
            </a: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</a:t>
            </a: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иша: торговля в супермаркетах.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259;p41"/>
          <p:cNvSpPr txBox="1"/>
          <p:nvPr/>
        </p:nvSpPr>
        <p:spPr>
          <a:xfrm>
            <a:off x="769231" y="1971574"/>
            <a:ext cx="3612203" cy="59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Стейкхолдеры проекта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90597" y="2856059"/>
            <a:ext cx="1353896" cy="518808"/>
          </a:xfrm>
          <a:prstGeom prst="roundRect">
            <a:avLst/>
          </a:prstGeom>
          <a:solidFill>
            <a:srgbClr val="4BD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Proxima Nova"/>
              </a:rPr>
              <a:t>с</a:t>
            </a:r>
            <a:r>
              <a:rPr lang="ru-RU" sz="1100" dirty="0" smtClean="0">
                <a:latin typeface="Proxima Nova"/>
              </a:rPr>
              <a:t>обственник и топ-менеджмент</a:t>
            </a:r>
            <a:endParaRPr lang="ru-RU" sz="1100" dirty="0">
              <a:latin typeface="Proxima Nova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1898384" y="3660213"/>
            <a:ext cx="1353896" cy="518808"/>
          </a:xfrm>
          <a:prstGeom prst="roundRect">
            <a:avLst/>
          </a:prstGeom>
          <a:solidFill>
            <a:srgbClr val="4BD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Proxima Nova"/>
              </a:rPr>
              <a:t>маркетологи</a:t>
            </a:r>
            <a:endParaRPr lang="ru-RU" sz="1100" dirty="0">
              <a:latin typeface="Proxima Nova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441584" y="2856059"/>
            <a:ext cx="1353896" cy="518808"/>
          </a:xfrm>
          <a:prstGeom prst="roundRect">
            <a:avLst/>
          </a:prstGeom>
          <a:solidFill>
            <a:srgbClr val="4BD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Proxima Nova"/>
              </a:rPr>
              <a:t>о</a:t>
            </a:r>
            <a:r>
              <a:rPr lang="ru-RU" sz="1100" dirty="0" smtClean="0">
                <a:latin typeface="Proxima Nova"/>
              </a:rPr>
              <a:t>тдел аналитики</a:t>
            </a:r>
            <a:endParaRPr lang="ru-RU" sz="1100" dirty="0">
              <a:latin typeface="Proxima Nova"/>
            </a:endParaRPr>
          </a:p>
        </p:txBody>
      </p:sp>
      <p:sp>
        <p:nvSpPr>
          <p:cNvPr id="19" name="Google Shape;259;p41"/>
          <p:cNvSpPr txBox="1"/>
          <p:nvPr/>
        </p:nvSpPr>
        <p:spPr>
          <a:xfrm>
            <a:off x="5645442" y="415125"/>
            <a:ext cx="3034283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Ключевые метрики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485636" y="1312709"/>
            <a:ext cx="1353896" cy="518808"/>
          </a:xfrm>
          <a:prstGeom prst="roundRect">
            <a:avLst/>
          </a:prstGeom>
          <a:solidFill>
            <a:srgbClr val="4BD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Proxima Nova"/>
              </a:rPr>
              <a:t>выручка</a:t>
            </a:r>
            <a:endParaRPr lang="ru-RU" sz="1100" dirty="0">
              <a:latin typeface="Proxima Nova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485636" y="2111632"/>
            <a:ext cx="1353896" cy="518808"/>
          </a:xfrm>
          <a:prstGeom prst="roundRect">
            <a:avLst/>
          </a:prstGeom>
          <a:solidFill>
            <a:srgbClr val="4BD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latin typeface="Proxima Nova"/>
              </a:rPr>
              <a:t>прибыль</a:t>
            </a:r>
            <a:endParaRPr lang="ru-RU" sz="1100" dirty="0">
              <a:latin typeface="Proxima Nova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485636" y="2910555"/>
            <a:ext cx="1353896" cy="518808"/>
          </a:xfrm>
          <a:prstGeom prst="roundRect">
            <a:avLst/>
          </a:prstGeom>
          <a:solidFill>
            <a:srgbClr val="4BD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Proxima Nova"/>
              </a:rPr>
              <a:t>к</a:t>
            </a:r>
            <a:r>
              <a:rPr lang="ru-RU" sz="1100" dirty="0" smtClean="0">
                <a:latin typeface="Proxima Nova"/>
              </a:rPr>
              <a:t>оличество транзакций</a:t>
            </a:r>
            <a:endParaRPr lang="ru-RU" sz="1100" dirty="0">
              <a:latin typeface="Proxima Nova"/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6485636" y="3709478"/>
            <a:ext cx="1353896" cy="518808"/>
          </a:xfrm>
          <a:prstGeom prst="roundRect">
            <a:avLst/>
          </a:prstGeom>
          <a:solidFill>
            <a:srgbClr val="4BD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latin typeface="Proxima Nova"/>
              </a:rPr>
              <a:t>к</a:t>
            </a:r>
            <a:r>
              <a:rPr lang="ru-RU" sz="1100" dirty="0" smtClean="0">
                <a:latin typeface="Proxima Nova"/>
              </a:rPr>
              <a:t>оличество товаров</a:t>
            </a:r>
            <a:endParaRPr lang="ru-RU" sz="1100" dirty="0">
              <a:latin typeface="Proxima Nova"/>
            </a:endParaRPr>
          </a:p>
        </p:txBody>
      </p:sp>
      <p:cxnSp>
        <p:nvCxnSpPr>
          <p:cNvPr id="15" name="Прямая со стрелкой 14"/>
          <p:cNvCxnSpPr>
            <a:stCxn id="19" idx="2"/>
            <a:endCxn id="20" idx="0"/>
          </p:cNvCxnSpPr>
          <p:nvPr/>
        </p:nvCxnSpPr>
        <p:spPr>
          <a:xfrm>
            <a:off x="7162584" y="938625"/>
            <a:ext cx="0" cy="374084"/>
          </a:xfrm>
          <a:prstGeom prst="straightConnector1">
            <a:avLst/>
          </a:prstGeom>
          <a:ln>
            <a:solidFill>
              <a:srgbClr val="4BD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162583" y="2630440"/>
            <a:ext cx="0" cy="280115"/>
          </a:xfrm>
          <a:prstGeom prst="straightConnector1">
            <a:avLst/>
          </a:prstGeom>
          <a:ln>
            <a:solidFill>
              <a:srgbClr val="4BD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>
            <a:off x="7162584" y="3429363"/>
            <a:ext cx="0" cy="280115"/>
          </a:xfrm>
          <a:prstGeom prst="straightConnector1">
            <a:avLst/>
          </a:prstGeom>
          <a:ln>
            <a:solidFill>
              <a:srgbClr val="4BD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5505855" y="333086"/>
            <a:ext cx="3223098" cy="605539"/>
          </a:xfrm>
          <a:prstGeom prst="ellipse">
            <a:avLst/>
          </a:prstGeom>
          <a:noFill/>
          <a:ln>
            <a:solidFill>
              <a:srgbClr val="4BD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7162584" y="1831517"/>
            <a:ext cx="0" cy="280115"/>
          </a:xfrm>
          <a:prstGeom prst="straightConnector1">
            <a:avLst/>
          </a:prstGeom>
          <a:ln>
            <a:solidFill>
              <a:srgbClr val="4BD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667966" y="1831517"/>
            <a:ext cx="3713467" cy="734016"/>
          </a:xfrm>
          <a:prstGeom prst="ellipse">
            <a:avLst/>
          </a:prstGeom>
          <a:noFill/>
          <a:ln>
            <a:solidFill>
              <a:srgbClr val="4BD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/>
          <p:cNvCxnSpPr>
            <a:stCxn id="44" idx="3"/>
            <a:endCxn id="13" idx="0"/>
          </p:cNvCxnSpPr>
          <p:nvPr/>
        </p:nvCxnSpPr>
        <p:spPr>
          <a:xfrm flipH="1">
            <a:off x="1067545" y="2458039"/>
            <a:ext cx="144246" cy="398020"/>
          </a:xfrm>
          <a:prstGeom prst="straightConnector1">
            <a:avLst/>
          </a:prstGeom>
          <a:ln>
            <a:solidFill>
              <a:srgbClr val="4BD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4" idx="2"/>
            <a:endCxn id="16" idx="0"/>
          </p:cNvCxnSpPr>
          <p:nvPr/>
        </p:nvCxnSpPr>
        <p:spPr>
          <a:xfrm flipH="1">
            <a:off x="2575332" y="2564755"/>
            <a:ext cx="1" cy="1095458"/>
          </a:xfrm>
          <a:prstGeom prst="straightConnector1">
            <a:avLst/>
          </a:prstGeom>
          <a:ln>
            <a:solidFill>
              <a:srgbClr val="4BD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4" idx="5"/>
            <a:endCxn id="17" idx="0"/>
          </p:cNvCxnSpPr>
          <p:nvPr/>
        </p:nvCxnSpPr>
        <p:spPr>
          <a:xfrm>
            <a:off x="3837608" y="2458039"/>
            <a:ext cx="280924" cy="398020"/>
          </a:xfrm>
          <a:prstGeom prst="straightConnector1">
            <a:avLst/>
          </a:prstGeom>
          <a:ln>
            <a:solidFill>
              <a:srgbClr val="4BD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/>
        </p:nvSpPr>
        <p:spPr>
          <a:xfrm>
            <a:off x="247925" y="153375"/>
            <a:ext cx="4453777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Гипотезы для проверки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660524" y="864225"/>
            <a:ext cx="6356187" cy="28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1524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Наибольшее количество продаж совершается в столице Нейпьидо.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32;p39"/>
          <p:cNvSpPr/>
          <p:nvPr/>
        </p:nvSpPr>
        <p:spPr>
          <a:xfrm>
            <a:off x="285825" y="853300"/>
            <a:ext cx="374700" cy="374700"/>
          </a:xfrm>
          <a:prstGeom prst="ellipse">
            <a:avLst/>
          </a:prstGeom>
          <a:noFill/>
          <a:ln w="952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32;p39"/>
          <p:cNvSpPr/>
          <p:nvPr/>
        </p:nvSpPr>
        <p:spPr>
          <a:xfrm>
            <a:off x="285825" y="1421600"/>
            <a:ext cx="374700" cy="37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60;p41"/>
          <p:cNvSpPr txBox="1"/>
          <p:nvPr/>
        </p:nvSpPr>
        <p:spPr>
          <a:xfrm>
            <a:off x="660525" y="1467130"/>
            <a:ext cx="6356187" cy="28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1524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Банковская карта – самый распространённый способ оплаты.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32;p39"/>
          <p:cNvSpPr/>
          <p:nvPr/>
        </p:nvSpPr>
        <p:spPr>
          <a:xfrm>
            <a:off x="285824" y="2021473"/>
            <a:ext cx="374700" cy="37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260;p41"/>
          <p:cNvSpPr txBox="1"/>
          <p:nvPr/>
        </p:nvSpPr>
        <p:spPr>
          <a:xfrm>
            <a:off x="660525" y="2067003"/>
            <a:ext cx="6719526" cy="28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1524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Среди женщин больше постоянных покупателей, с высоким уровнем удовлетворённости.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232;p39"/>
          <p:cNvSpPr/>
          <p:nvPr/>
        </p:nvSpPr>
        <p:spPr>
          <a:xfrm>
            <a:off x="285825" y="2640801"/>
            <a:ext cx="374700" cy="37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260;p41"/>
          <p:cNvSpPr txBox="1"/>
          <p:nvPr/>
        </p:nvSpPr>
        <p:spPr>
          <a:xfrm>
            <a:off x="660523" y="2686331"/>
            <a:ext cx="7504226" cy="28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1524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Наиболее высокий спрос в категориях: модные аксессуары, электронные аксессуары, еда и напитки.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232;p39"/>
          <p:cNvSpPr/>
          <p:nvPr/>
        </p:nvSpPr>
        <p:spPr>
          <a:xfrm>
            <a:off x="285825" y="3277938"/>
            <a:ext cx="374700" cy="374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solidFill>
                  <a:srgbClr val="4BD0A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dirty="0">
              <a:solidFill>
                <a:srgbClr val="4BD0A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" name="Google Shape;260;p41"/>
          <p:cNvSpPr txBox="1"/>
          <p:nvPr/>
        </p:nvSpPr>
        <p:spPr>
          <a:xfrm>
            <a:off x="660525" y="3323468"/>
            <a:ext cx="4320037" cy="283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15240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1200"/>
            </a:pPr>
            <a:r>
              <a:rPr lang="ru-RU" sz="1200" dirty="0" smtClean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Утро и вечер – самое популярное время для покупок.</a:t>
            </a: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324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247925" y="66723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</a:t>
            </a:r>
            <a:r>
              <a:rPr lang="ru-RU" sz="2500" dirty="0" smtClean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данных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322550" y="428017"/>
            <a:ext cx="5786420" cy="77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indent="-304800" algn="just">
              <a:spcBef>
                <a:spcPts val="840"/>
              </a:spcBef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>
                <a:latin typeface="Proxima Nova"/>
              </a:rPr>
              <a:t>Источник данных: </a:t>
            </a:r>
            <a:r>
              <a:rPr lang="en-US" sz="1200" dirty="0">
                <a:latin typeface="Proxima Nova"/>
                <a:hlinkClick r:id="rId3"/>
              </a:rPr>
              <a:t>Super Market Sales (</a:t>
            </a:r>
            <a:r>
              <a:rPr lang="en-US" sz="1200" dirty="0" smtClean="0">
                <a:latin typeface="Proxima Nova"/>
                <a:hlinkClick r:id="rId3"/>
              </a:rPr>
              <a:t>kaggle.com)</a:t>
            </a:r>
            <a:r>
              <a:rPr lang="ru-RU" sz="1200" dirty="0" smtClean="0">
                <a:latin typeface="Proxima Nova"/>
              </a:rPr>
              <a:t>.</a:t>
            </a:r>
          </a:p>
          <a:p>
            <a:pPr marL="457200" indent="-304800" algn="just">
              <a:spcBef>
                <a:spcPts val="840"/>
              </a:spcBef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latin typeface="Proxima Nova"/>
              </a:rPr>
              <a:t>Очистки </a:t>
            </a:r>
            <a:r>
              <a:rPr lang="ru-RU" sz="1200" dirty="0">
                <a:latin typeface="Proxima Nova"/>
              </a:rPr>
              <a:t>данных не </a:t>
            </a:r>
            <a:r>
              <a:rPr lang="ru-RU" sz="1200" dirty="0" smtClean="0">
                <a:latin typeface="Proxima Nova"/>
              </a:rPr>
              <a:t>потребовалось.</a:t>
            </a:r>
          </a:p>
          <a:p>
            <a:pPr marL="457200" indent="-304800" algn="just">
              <a:spcBef>
                <a:spcPts val="840"/>
              </a:spcBef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latin typeface="Proxima Nova"/>
              </a:rPr>
              <a:t>В данных отсутствуют ошибки и пропуски.</a:t>
            </a:r>
            <a:endParaRPr lang="ru-RU" sz="1200" dirty="0">
              <a:latin typeface="Proxima Nov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06012"/>
              </p:ext>
            </p:extLst>
          </p:nvPr>
        </p:nvGraphicFramePr>
        <p:xfrm>
          <a:off x="322550" y="1551972"/>
          <a:ext cx="8489004" cy="348175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592750"/>
                <a:gridCol w="4896254"/>
              </a:tblGrid>
              <a:tr h="53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 smtClean="0">
                          <a:effectLst/>
                          <a:latin typeface="Proxima Nova"/>
                        </a:rPr>
                        <a:t>Поле</a:t>
                      </a:r>
                      <a:endParaRPr lang="ru-RU" sz="8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Содержание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1373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Proxima Nova"/>
                        </a:rPr>
                        <a:t>Invoice</a:t>
                      </a:r>
                      <a:r>
                        <a:rPr lang="ru-RU" sz="800" dirty="0">
                          <a:effectLst/>
                          <a:latin typeface="Proxima Nova"/>
                        </a:rPr>
                        <a:t> ID (идентификатор счёта)</a:t>
                      </a:r>
                      <a:endParaRPr lang="ru-RU" sz="8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уникальный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идентификатор для каждого счёта или транзакции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178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Proxima Nova"/>
                        </a:rPr>
                        <a:t>Branch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(филиал)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буквенное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обозначение филиала города, где произошла транзакция (А, В, С)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1373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Proxima Nova"/>
                        </a:rPr>
                        <a:t>City</a:t>
                      </a:r>
                      <a:r>
                        <a:rPr lang="ru-RU" sz="800" dirty="0">
                          <a:effectLst/>
                          <a:latin typeface="Proxima Nova"/>
                        </a:rPr>
                        <a:t> (город)</a:t>
                      </a:r>
                      <a:endParaRPr lang="ru-RU" sz="8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город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, в котором расположен филиал (Янгон, Мандалай, Нейпьидо)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1831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Proxima Nova"/>
                        </a:rPr>
                        <a:t>Customer type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(тип клиента)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указывает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: является ли клиент постоянным или новым клиентом (</a:t>
                      </a:r>
                      <a:r>
                        <a:rPr lang="en-US" sz="700" dirty="0">
                          <a:effectLst/>
                          <a:latin typeface="Proxima Nova"/>
                        </a:rPr>
                        <a:t>member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– постоянный, </a:t>
                      </a:r>
                      <a:r>
                        <a:rPr lang="en-US" sz="700" dirty="0">
                          <a:effectLst/>
                          <a:latin typeface="Proxima Nova"/>
                        </a:rPr>
                        <a:t>normal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– новый)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91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Proxima Nova"/>
                        </a:rPr>
                        <a:t>Gender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(пол клиента)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effectLst/>
                          <a:latin typeface="Proxima Nova"/>
                        </a:rPr>
                        <a:t>male </a:t>
                      </a:r>
                      <a:r>
                        <a:rPr lang="en-US" sz="700" dirty="0">
                          <a:effectLst/>
                          <a:latin typeface="Proxima Nova"/>
                        </a:rPr>
                        <a:t>–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мужской, </a:t>
                      </a:r>
                      <a:r>
                        <a:rPr lang="en-US" sz="700" dirty="0">
                          <a:effectLst/>
                          <a:latin typeface="Proxima Nova"/>
                        </a:rPr>
                        <a:t>female -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женский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274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Proxima Nova"/>
                        </a:rPr>
                        <a:t>Product line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(продуктовая линейка)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категория/тип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приобретённого продукта: модные аксессуары, еда и напитки, электронные аксессуары, спорт и путешествия, дом и образ жизни, здоровье и красота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274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Proxima Nova"/>
                        </a:rPr>
                        <a:t>Unit price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(цена за единицу товара)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цена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одной единицы товара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91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Proxima Nova"/>
                        </a:rPr>
                        <a:t>Quantity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(количество)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количество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единиц приобретённого продукта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274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Proxima Nova"/>
                        </a:rPr>
                        <a:t>Tax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5% (налог 5%)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сумма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налога (5% от общей стоимости), применённая к транзакции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274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Proxima Nova"/>
                        </a:rPr>
                        <a:t>Total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(итого)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общая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стоимость транзакции, включая </a:t>
                      </a:r>
                      <a:r>
                        <a:rPr lang="ru-RU" sz="700" dirty="0" smtClean="0">
                          <a:effectLst/>
                          <a:latin typeface="Proxima Nova"/>
                        </a:rPr>
                        <a:t>налоги,</a:t>
                      </a:r>
                      <a:r>
                        <a:rPr lang="ru-RU" sz="700" baseline="0" dirty="0" smtClean="0">
                          <a:effectLst/>
                          <a:latin typeface="Proxima Nova"/>
                        </a:rPr>
                        <a:t> п</a:t>
                      </a:r>
                      <a:r>
                        <a:rPr lang="ru-RU" sz="700" dirty="0" smtClean="0">
                          <a:effectLst/>
                          <a:latin typeface="Proxima Nova"/>
                        </a:rPr>
                        <a:t>осчитана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как количество * цену за единицу * налог 5</a:t>
                      </a:r>
                      <a:r>
                        <a:rPr lang="ru-RU" sz="700" dirty="0" smtClean="0">
                          <a:effectLst/>
                          <a:latin typeface="Proxima Nova"/>
                        </a:rPr>
                        <a:t>%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91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Proxima Nova"/>
                        </a:rPr>
                        <a:t>Date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(дата)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дата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совершения транзакции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91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Proxima Nova"/>
                        </a:rPr>
                        <a:t>Time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(время)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время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, когда произошла транзакция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1373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Proxima Nova"/>
                        </a:rPr>
                        <a:t>Payment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(Оплата)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используемый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способ оплаты (банковская карта, наличные, электронный кошелёк)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274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Proxima Nova"/>
                        </a:rPr>
                        <a:t>Cogs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(себестоимость проданных товаров)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прямые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затраты, связанные с производством или приобретением проданной продукции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228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  <a:latin typeface="Proxima Nova"/>
                        </a:rPr>
                        <a:t>Gross margin percentage</a:t>
                      </a:r>
                      <a:r>
                        <a:rPr lang="ru-RU" sz="800">
                          <a:effectLst/>
                          <a:latin typeface="Proxima Nova"/>
                        </a:rPr>
                        <a:t> (процент валовой прибыли)</a:t>
                      </a:r>
                      <a:endParaRPr lang="ru-RU" sz="80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процент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прибыли от транзакции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274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 smtClean="0">
                          <a:effectLst/>
                          <a:latin typeface="Proxima Nova"/>
                        </a:rPr>
                        <a:t>Gross </a:t>
                      </a:r>
                      <a:r>
                        <a:rPr lang="en-GB" sz="800" dirty="0">
                          <a:effectLst/>
                          <a:latin typeface="Proxima Nova"/>
                        </a:rPr>
                        <a:t>income</a:t>
                      </a:r>
                      <a:r>
                        <a:rPr lang="ru-RU" sz="800" dirty="0">
                          <a:effectLst/>
                          <a:latin typeface="Proxima Nova"/>
                        </a:rPr>
                        <a:t> (валовый доход)</a:t>
                      </a:r>
                      <a:endParaRPr lang="ru-RU" sz="8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общая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прибыль, полученная от </a:t>
                      </a:r>
                      <a:r>
                        <a:rPr lang="ru-RU" sz="700" dirty="0" smtClean="0">
                          <a:effectLst/>
                          <a:latin typeface="Proxima Nova"/>
                        </a:rPr>
                        <a:t>транзакции,</a:t>
                      </a:r>
                      <a:r>
                        <a:rPr lang="ru-RU" sz="700" baseline="0" dirty="0" smtClean="0">
                          <a:effectLst/>
                          <a:latin typeface="Proxima Nova"/>
                        </a:rPr>
                        <a:t> п</a:t>
                      </a:r>
                      <a:r>
                        <a:rPr lang="ru-RU" sz="700" dirty="0" smtClean="0">
                          <a:effectLst/>
                          <a:latin typeface="Proxima Nova"/>
                        </a:rPr>
                        <a:t>осчитана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как: итого минус себестоимость проданных </a:t>
                      </a:r>
                      <a:r>
                        <a:rPr lang="ru-RU" sz="700" dirty="0" smtClean="0">
                          <a:effectLst/>
                          <a:latin typeface="Proxima Nova"/>
                        </a:rPr>
                        <a:t>товаров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  <a:tr h="1785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  <a:latin typeface="Proxima Nova"/>
                        </a:rPr>
                        <a:t>Rating</a:t>
                      </a:r>
                      <a:r>
                        <a:rPr lang="ru-RU" sz="800" dirty="0">
                          <a:effectLst/>
                          <a:latin typeface="Proxima Nova"/>
                        </a:rPr>
                        <a:t> (рейтинг)</a:t>
                      </a:r>
                      <a:endParaRPr lang="ru-RU" sz="8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700" dirty="0" smtClean="0">
                          <a:effectLst/>
                          <a:latin typeface="Proxima Nova"/>
                        </a:rPr>
                        <a:t>удовлетворённость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клиентов, отзывы о </a:t>
                      </a:r>
                      <a:r>
                        <a:rPr lang="ru-RU" sz="700" dirty="0" smtClean="0">
                          <a:effectLst/>
                          <a:latin typeface="Proxima Nova"/>
                        </a:rPr>
                        <a:t>сделке;</a:t>
                      </a:r>
                      <a:r>
                        <a:rPr lang="ru-RU" sz="700" baseline="0" dirty="0" smtClean="0">
                          <a:effectLst/>
                          <a:latin typeface="Proxima Nova"/>
                        </a:rPr>
                        <a:t> з</a:t>
                      </a:r>
                      <a:r>
                        <a:rPr lang="ru-RU" sz="700" dirty="0" smtClean="0">
                          <a:effectLst/>
                          <a:latin typeface="Proxima Nova"/>
                        </a:rPr>
                        <a:t>начение </a:t>
                      </a:r>
                      <a:r>
                        <a:rPr lang="ru-RU" sz="700" dirty="0">
                          <a:effectLst/>
                          <a:latin typeface="Proxima Nova"/>
                        </a:rPr>
                        <a:t>указано в баллах (максимум 10</a:t>
                      </a:r>
                      <a:r>
                        <a:rPr lang="ru-RU" sz="700" dirty="0" smtClean="0">
                          <a:effectLst/>
                          <a:latin typeface="Proxima Nova"/>
                        </a:rPr>
                        <a:t>)</a:t>
                      </a:r>
                      <a:endParaRPr lang="ru-RU" sz="700" dirty="0">
                        <a:effectLst/>
                        <a:latin typeface="Proxima Nova"/>
                        <a:ea typeface="Calibri"/>
                        <a:cs typeface="Times New Roman"/>
                      </a:endParaRPr>
                    </a:p>
                  </a:txBody>
                  <a:tcPr marL="17350" marR="1735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Предобработка данных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322549" y="676873"/>
            <a:ext cx="8451799" cy="1013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457200" indent="-304800" algn="just">
              <a:spcBef>
                <a:spcPts val="840"/>
              </a:spcBef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>
                <a:latin typeface="Proxima Nova"/>
              </a:rPr>
              <a:t>Локаль заменена с России на Английский (США) для интерпретации чисел, дат и времени </a:t>
            </a:r>
            <a:endParaRPr lang="ru-RU" sz="1200" dirty="0" smtClean="0">
              <a:latin typeface="Proxima Nova"/>
            </a:endParaRPr>
          </a:p>
          <a:p>
            <a:pPr marL="457200" indent="-304800" algn="just">
              <a:spcBef>
                <a:spcPts val="840"/>
              </a:spcBef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latin typeface="Proxima Nova"/>
              </a:rPr>
              <a:t>В числовых столбцах тип данных изменён на десятичное число.</a:t>
            </a:r>
          </a:p>
          <a:p>
            <a:pPr marL="457200" indent="-304800" algn="just">
              <a:spcBef>
                <a:spcPts val="840"/>
              </a:spcBef>
              <a:buClr>
                <a:srgbClr val="4BD0A0"/>
              </a:buClr>
              <a:buSzPts val="1200"/>
              <a:buFont typeface="Proxima Nova"/>
              <a:buChar char="●"/>
            </a:pPr>
            <a:r>
              <a:rPr lang="ru-RU" sz="1200" dirty="0" smtClean="0">
                <a:latin typeface="Proxima Nova"/>
              </a:rPr>
              <a:t>Неиспользуемые столбцы удалены</a:t>
            </a:r>
            <a:endParaRPr lang="ru-RU" sz="1200" dirty="0">
              <a:latin typeface="Proxima Nova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200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0" y="1736049"/>
            <a:ext cx="4416131" cy="320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0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проведенного исследования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smtClean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Созданы 3 вспомогательные таблицы</a:t>
            </a:r>
            <a:endParaRPr sz="25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1" y="1019581"/>
            <a:ext cx="1488011" cy="10269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49" y="1648890"/>
            <a:ext cx="2885872" cy="21312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1" y="2710773"/>
            <a:ext cx="3682002" cy="2167851"/>
          </a:xfrm>
          <a:prstGeom prst="rect">
            <a:avLst/>
          </a:prstGeom>
        </p:spPr>
      </p:pic>
      <p:sp>
        <p:nvSpPr>
          <p:cNvPr id="10" name="Google Shape;285;p45"/>
          <p:cNvSpPr txBox="1"/>
          <p:nvPr/>
        </p:nvSpPr>
        <p:spPr>
          <a:xfrm>
            <a:off x="2359998" y="1019581"/>
            <a:ext cx="3275560" cy="31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4BD0A0"/>
                </a:solidFill>
                <a:latin typeface="Proxima Nova"/>
                <a:ea typeface="Proxima Nova Semibold"/>
                <a:cs typeface="Proxima Nova Semibold"/>
                <a:sym typeface="Proxima Nova Semibold"/>
              </a:rPr>
              <a:t>Справочник городов и филиалов</a:t>
            </a:r>
            <a:endParaRPr dirty="0">
              <a:solidFill>
                <a:srgbClr val="4BD0A0"/>
              </a:solidFill>
              <a:latin typeface="Proxima Nova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" name="Google Shape;285;p45"/>
          <p:cNvSpPr txBox="1"/>
          <p:nvPr/>
        </p:nvSpPr>
        <p:spPr>
          <a:xfrm>
            <a:off x="5726349" y="3980032"/>
            <a:ext cx="1089498" cy="31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4BD0A0"/>
                </a:solidFill>
                <a:latin typeface="Proxima Nova"/>
                <a:ea typeface="Proxima Nova Semibold"/>
                <a:cs typeface="Proxima Nova Semibold"/>
                <a:sym typeface="Proxima Nova Semibold"/>
              </a:rPr>
              <a:t>Календарь</a:t>
            </a:r>
            <a:endParaRPr dirty="0">
              <a:solidFill>
                <a:srgbClr val="4BD0A0"/>
              </a:solidFill>
              <a:latin typeface="Proxima Nova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" name="Google Shape;285;p45"/>
          <p:cNvSpPr txBox="1"/>
          <p:nvPr/>
        </p:nvSpPr>
        <p:spPr>
          <a:xfrm>
            <a:off x="470491" y="2224449"/>
            <a:ext cx="2045730" cy="318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4BD0A0"/>
                </a:solidFill>
                <a:latin typeface="Proxima Nova"/>
                <a:ea typeface="Proxima Nova Semibold"/>
                <a:cs typeface="Proxima Nova Semibold"/>
                <a:sym typeface="Proxima Nova Semibold"/>
              </a:rPr>
              <a:t>Справочник клиентов</a:t>
            </a:r>
            <a:endParaRPr dirty="0">
              <a:solidFill>
                <a:srgbClr val="4BD0A0"/>
              </a:solidFill>
              <a:latin typeface="Proxima Nova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8" name="Скругленная соединительная линия 7"/>
          <p:cNvCxnSpPr>
            <a:stCxn id="10" idx="2"/>
            <a:endCxn id="4" idx="3"/>
          </p:cNvCxnSpPr>
          <p:nvPr/>
        </p:nvCxnSpPr>
        <p:spPr>
          <a:xfrm rot="5400000">
            <a:off x="2880700" y="415972"/>
            <a:ext cx="194880" cy="2039276"/>
          </a:xfrm>
          <a:prstGeom prst="curvedConnector2">
            <a:avLst/>
          </a:prstGeom>
          <a:ln>
            <a:solidFill>
              <a:srgbClr val="4BD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493356" y="2458732"/>
            <a:ext cx="0" cy="255775"/>
          </a:xfrm>
          <a:prstGeom prst="straightConnector1">
            <a:avLst/>
          </a:prstGeom>
          <a:ln>
            <a:solidFill>
              <a:srgbClr val="4BD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1" idx="3"/>
            <a:endCxn id="5" idx="2"/>
          </p:cNvCxnSpPr>
          <p:nvPr/>
        </p:nvCxnSpPr>
        <p:spPr>
          <a:xfrm flipV="1">
            <a:off x="6815847" y="3780124"/>
            <a:ext cx="353438" cy="359203"/>
          </a:xfrm>
          <a:prstGeom prst="straightConnector1">
            <a:avLst/>
          </a:prstGeom>
          <a:ln>
            <a:solidFill>
              <a:srgbClr val="4BD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683</Words>
  <Application>Microsoft Office PowerPoint</Application>
  <PresentationFormat>Экран (16:9)</PresentationFormat>
  <Paragraphs>130</Paragraphs>
  <Slides>17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Нетология</vt:lpstr>
      <vt:lpstr>White Green</vt:lpstr>
      <vt:lpstr>NEO_presentation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User</cp:lastModifiedBy>
  <cp:revision>38</cp:revision>
  <dcterms:modified xsi:type="dcterms:W3CDTF">2024-06-20T07:18:24Z</dcterms:modified>
</cp:coreProperties>
</file>