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Josefin Sans Bold" charset="1" panose="00000800000000000000"/>
      <p:regular r:id="rId16"/>
    </p:embeddedFont>
    <p:embeddedFont>
      <p:font typeface="Josefin Sans Bold Italics" charset="1" panose="00000800000000000000"/>
      <p:regular r:id="rId17"/>
    </p:embeddedFont>
    <p:embeddedFont>
      <p:font typeface="Josefin Sans Regular" charset="1" panose="00000500000000000000"/>
      <p:regular r:id="rId18"/>
    </p:embeddedFont>
    <p:embeddedFont>
      <p:font typeface="Josefin Sans Regular Bold" charset="1" panose="00000700000000000000"/>
      <p:regular r:id="rId19"/>
    </p:embeddedFont>
    <p:embeddedFont>
      <p:font typeface="Josefin Sans Regular Italics" charset="1" panose="00000500000000000000"/>
      <p:regular r:id="rId20"/>
    </p:embeddedFont>
    <p:embeddedFont>
      <p:font typeface="Josefin Sans Regular Bold Italics" charset="1" panose="000007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53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02445" y="2687966"/>
            <a:ext cx="8217084" cy="4911068"/>
            <a:chOff x="0" y="0"/>
            <a:chExt cx="10956112" cy="654809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018897"/>
              <a:ext cx="10956112" cy="24851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89"/>
                </a:lnSpc>
              </a:pPr>
              <a:r>
                <a:rPr lang="en-US" sz="6950">
                  <a:solidFill>
                    <a:srgbClr val="9AB7C5"/>
                  </a:solidFill>
                  <a:latin typeface="Josefin Sans Bold Bold Italics"/>
                </a:rPr>
                <a:t>Validaciones fluidas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71755"/>
              <a:ext cx="10956112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446">
                  <a:solidFill>
                    <a:srgbClr val="FBFDFD"/>
                  </a:solidFill>
                  <a:latin typeface="Josefin Sans Regular"/>
                </a:rPr>
                <a:t>REST ASSURED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793922"/>
              <a:ext cx="10956112" cy="718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5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11803" y="7612736"/>
            <a:ext cx="348635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26223" y="2966155"/>
            <a:ext cx="10235554" cy="435468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Ejemplos de Código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Aserciones con Matchers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91828" y="2627107"/>
            <a:ext cx="14904344" cy="70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1F536F"/>
                </a:solidFill>
                <a:latin typeface="Open Sans"/>
              </a:rPr>
              <a:t>Con la librería Hamcrest se pueden escribir aserciones legibles y fáciles.  Ejemplos:</a:t>
            </a:r>
          </a:p>
          <a:p>
            <a:pPr>
              <a:lnSpc>
                <a:spcPts val="7000"/>
              </a:lnSpc>
            </a:pPr>
          </a:p>
          <a:p>
            <a:pPr algn="just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1F536F"/>
                </a:solidFill>
                <a:latin typeface="Open Sans"/>
              </a:rPr>
              <a:t>equalTo()</a:t>
            </a:r>
          </a:p>
          <a:p>
            <a:pPr algn="just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1F536F"/>
                </a:solidFill>
                <a:latin typeface="Open Sans"/>
              </a:rPr>
              <a:t>lessThan()</a:t>
            </a:r>
          </a:p>
          <a:p>
            <a:pPr algn="just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1F536F"/>
                </a:solidFill>
                <a:latin typeface="Open Sans"/>
              </a:rPr>
              <a:t>contains()</a:t>
            </a:r>
          </a:p>
          <a:p>
            <a:pPr algn="just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1F536F"/>
                </a:solidFill>
                <a:latin typeface="Open Sans"/>
              </a:rPr>
              <a:t>notNullValue()</a:t>
            </a:r>
          </a:p>
          <a:p>
            <a:pPr algn="just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1F536F"/>
                </a:solidFill>
                <a:latin typeface="Open Sans"/>
              </a:rPr>
              <a:t>etc...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06689" y="3372423"/>
            <a:ext cx="15074621" cy="588587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0744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Ejemplos de Código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40984" y="2697051"/>
            <a:ext cx="14473010" cy="69435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76300"/>
            <a:ext cx="17088556" cy="129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1F536F"/>
                </a:solidFill>
                <a:latin typeface="Open Sans Extra Bold"/>
              </a:rPr>
              <a:t>Ejemplos en Código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40984" y="2697051"/>
            <a:ext cx="14473010" cy="69435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76300"/>
            <a:ext cx="17088556" cy="129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1F536F"/>
                </a:solidFill>
                <a:latin typeface="Open Sans Extra Bold"/>
              </a:rPr>
              <a:t>Ejemplos en Código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7E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9758" y="1684366"/>
            <a:ext cx="3874545" cy="512259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80976" y="2475095"/>
            <a:ext cx="3874545" cy="512259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95732" y="3214319"/>
            <a:ext cx="3874545" cy="512259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4238818" y="457986"/>
            <a:ext cx="3851599" cy="245276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9302264" y="1684366"/>
            <a:ext cx="8592473" cy="7121179"/>
            <a:chOff x="0" y="0"/>
            <a:chExt cx="11456630" cy="949490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481673" y="-9525"/>
              <a:ext cx="6723775" cy="1647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719"/>
                </a:lnSpc>
              </a:pPr>
              <a:r>
                <a:rPr lang="en-US" sz="8099">
                  <a:solidFill>
                    <a:srgbClr val="1F536F"/>
                  </a:solidFill>
                  <a:latin typeface="Josefin Sans Bold Bold"/>
                </a:rPr>
                <a:t>Agenda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81673" y="2319774"/>
              <a:ext cx="7537706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23"/>
                </a:lnSpc>
              </a:pPr>
              <a:r>
                <a:rPr lang="en-US" sz="2075" spc="249">
                  <a:solidFill>
                    <a:srgbClr val="FBFDFD"/>
                  </a:solidFill>
                  <a:latin typeface="Josefin Sans Regular"/>
                </a:rPr>
                <a:t>REST ASSURED VALIDACIONES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960668"/>
              <a:ext cx="11456630" cy="4845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Debugging con peek()</a:t>
              </a:r>
            </a:p>
            <a:p>
              <a:pPr algn="just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Validaciones simples</a:t>
              </a:r>
            </a:p>
            <a:p>
              <a:pPr algn="just" marL="1122681" indent="-374227" lvl="2">
                <a:lnSpc>
                  <a:spcPts val="3640"/>
                </a:lnSpc>
                <a:buFont typeface="Arial"/>
                <a:buChar char="⚬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Status Code</a:t>
              </a:r>
            </a:p>
            <a:p>
              <a:pPr algn="just" marL="1122681" indent="-374227" lvl="2">
                <a:lnSpc>
                  <a:spcPts val="3640"/>
                </a:lnSpc>
                <a:buFont typeface="Arial"/>
                <a:buChar char="⚬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Content Type</a:t>
              </a:r>
            </a:p>
            <a:p>
              <a:pPr algn="just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Validaciones complejas</a:t>
              </a:r>
            </a:p>
            <a:p>
              <a:pPr algn="just" marL="1122681" indent="-374227" lvl="2">
                <a:lnSpc>
                  <a:spcPts val="3640"/>
                </a:lnSpc>
                <a:buFont typeface="Arial"/>
                <a:buChar char="⚬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Hamcrest Matchers</a:t>
              </a:r>
            </a:p>
            <a:p>
              <a:pPr algn="just" marL="1122681" indent="-374227" lvl="2">
                <a:lnSpc>
                  <a:spcPts val="3640"/>
                </a:lnSpc>
                <a:buFont typeface="Arial"/>
                <a:buChar char="⚬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Encabezados</a:t>
              </a:r>
            </a:p>
            <a:p>
              <a:pPr algn="just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99444" y="3392019"/>
            <a:ext cx="16059856" cy="446869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199444" y="699253"/>
            <a:ext cx="1328469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Encabezados Comunes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145503" y="4160725"/>
            <a:ext cx="9996993" cy="25777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90695" y="648241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Encabezados especiales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103566" y="3195006"/>
            <a:ext cx="5417704" cy="517230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0" y="724760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Debugging Requests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Aserciones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1525" y="3400862"/>
            <a:ext cx="8073937" cy="544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1"/>
              </a:lnSpc>
            </a:pPr>
            <a:r>
              <a:rPr lang="en-US" sz="4400">
                <a:solidFill>
                  <a:srgbClr val="1F536F"/>
                </a:solidFill>
                <a:latin typeface="Open Sans"/>
              </a:rPr>
              <a:t>Métodos de TestNG</a:t>
            </a:r>
          </a:p>
          <a:p>
            <a:pPr>
              <a:lnSpc>
                <a:spcPts val="6161"/>
              </a:lnSpc>
            </a:pPr>
          </a:p>
          <a:p>
            <a:pPr marL="950148" indent="-475074" lvl="1">
              <a:lnSpc>
                <a:spcPts val="6161"/>
              </a:lnSpc>
              <a:buFont typeface="Arial"/>
              <a:buChar char="•"/>
            </a:pPr>
            <a:r>
              <a:rPr lang="en-US" sz="4400">
                <a:solidFill>
                  <a:srgbClr val="1F536F"/>
                </a:solidFill>
                <a:latin typeface="Open Sans"/>
              </a:rPr>
              <a:t>assertTrue</a:t>
            </a:r>
          </a:p>
          <a:p>
            <a:pPr marL="950148" indent="-475074" lvl="1">
              <a:lnSpc>
                <a:spcPts val="6161"/>
              </a:lnSpc>
              <a:buFont typeface="Arial"/>
              <a:buChar char="•"/>
            </a:pPr>
            <a:r>
              <a:rPr lang="en-US" sz="4400">
                <a:solidFill>
                  <a:srgbClr val="1F536F"/>
                </a:solidFill>
                <a:latin typeface="Open Sans"/>
              </a:rPr>
              <a:t>assertFalse</a:t>
            </a:r>
          </a:p>
          <a:p>
            <a:pPr marL="950148" indent="-475074" lvl="1">
              <a:lnSpc>
                <a:spcPts val="6161"/>
              </a:lnSpc>
              <a:buFont typeface="Arial"/>
              <a:buChar char="•"/>
            </a:pPr>
            <a:r>
              <a:rPr lang="en-US" sz="4400">
                <a:solidFill>
                  <a:srgbClr val="1F536F"/>
                </a:solidFill>
                <a:latin typeface="Open Sans"/>
              </a:rPr>
              <a:t>assertEquals</a:t>
            </a:r>
          </a:p>
          <a:p>
            <a:pPr marL="950148" indent="-475074" lvl="1">
              <a:lnSpc>
                <a:spcPts val="6161"/>
              </a:lnSpc>
              <a:buFont typeface="Arial"/>
              <a:buChar char="•"/>
            </a:pPr>
            <a:r>
              <a:rPr lang="en-US" sz="4400">
                <a:solidFill>
                  <a:srgbClr val="1F536F"/>
                </a:solidFill>
                <a:latin typeface="Open Sans"/>
              </a:rPr>
              <a:t>assertNotNull</a:t>
            </a:r>
          </a:p>
          <a:p>
            <a:pPr marL="950148" indent="-475074" lvl="1">
              <a:lnSpc>
                <a:spcPts val="6161"/>
              </a:lnSpc>
              <a:buFont typeface="Arial"/>
              <a:buChar char="•"/>
            </a:pPr>
            <a:r>
              <a:rPr lang="en-US" sz="4400">
                <a:solidFill>
                  <a:srgbClr val="1F536F"/>
                </a:solidFill>
                <a:latin typeface="Open Sans"/>
              </a:rPr>
              <a:t>etc..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96694" y="3400862"/>
            <a:ext cx="8762606" cy="544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1"/>
              </a:lnSpc>
            </a:pPr>
            <a:r>
              <a:rPr lang="en-US" sz="4400">
                <a:solidFill>
                  <a:srgbClr val="1F536F"/>
                </a:solidFill>
                <a:latin typeface="Open Sans"/>
              </a:rPr>
              <a:t>Métodos de ValidatableResponse</a:t>
            </a:r>
          </a:p>
          <a:p>
            <a:pPr>
              <a:lnSpc>
                <a:spcPts val="6161"/>
              </a:lnSpc>
            </a:pPr>
          </a:p>
          <a:p>
            <a:pPr marL="950148" indent="-475074" lvl="1">
              <a:lnSpc>
                <a:spcPts val="6161"/>
              </a:lnSpc>
              <a:buFont typeface="Arial"/>
              <a:buChar char="•"/>
            </a:pPr>
            <a:r>
              <a:rPr lang="en-US" sz="4400">
                <a:solidFill>
                  <a:srgbClr val="1F536F"/>
                </a:solidFill>
                <a:latin typeface="Open Sans"/>
              </a:rPr>
              <a:t>statusCode</a:t>
            </a:r>
          </a:p>
          <a:p>
            <a:pPr marL="950148" indent="-475074" lvl="1">
              <a:lnSpc>
                <a:spcPts val="6161"/>
              </a:lnSpc>
              <a:buFont typeface="Arial"/>
              <a:buChar char="•"/>
            </a:pPr>
            <a:r>
              <a:rPr lang="en-US" sz="4400">
                <a:solidFill>
                  <a:srgbClr val="1F536F"/>
                </a:solidFill>
                <a:latin typeface="Open Sans"/>
              </a:rPr>
              <a:t>contentType</a:t>
            </a:r>
          </a:p>
          <a:p>
            <a:pPr marL="950148" indent="-475074" lvl="1">
              <a:lnSpc>
                <a:spcPts val="6161"/>
              </a:lnSpc>
              <a:buFont typeface="Arial"/>
              <a:buChar char="•"/>
            </a:pPr>
            <a:r>
              <a:rPr lang="en-US" sz="4400">
                <a:solidFill>
                  <a:srgbClr val="1F536F"/>
                </a:solidFill>
                <a:latin typeface="Open Sans"/>
              </a:rPr>
              <a:t>headers</a:t>
            </a:r>
          </a:p>
          <a:p>
            <a:pPr marL="950148" indent="-475074" lvl="1">
              <a:lnSpc>
                <a:spcPts val="6161"/>
              </a:lnSpc>
              <a:buFont typeface="Arial"/>
              <a:buChar char="•"/>
            </a:pPr>
            <a:r>
              <a:rPr lang="en-US" sz="4400">
                <a:solidFill>
                  <a:srgbClr val="1F536F"/>
                </a:solidFill>
                <a:latin typeface="Open Sans"/>
              </a:rPr>
              <a:t>body</a:t>
            </a:r>
          </a:p>
          <a:p>
            <a:pPr marL="950148" indent="-475074" lvl="1">
              <a:lnSpc>
                <a:spcPts val="6161"/>
              </a:lnSpc>
              <a:buFont typeface="Arial"/>
              <a:buChar char="•"/>
            </a:pPr>
            <a:r>
              <a:rPr lang="en-US" sz="4400">
                <a:solidFill>
                  <a:srgbClr val="1F536F"/>
                </a:solidFill>
                <a:latin typeface="Open Sans"/>
              </a:rPr>
              <a:t>etc...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730293"/>
            <a:ext cx="16230600" cy="403705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Ejemplos de Código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584349" y="4222880"/>
            <a:ext cx="13119301" cy="380969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Ejemplos de Código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42527" y="3115751"/>
            <a:ext cx="5058532" cy="505853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Validaciones Comunes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15046" y="3728402"/>
            <a:ext cx="8349231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Números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Strings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Arreglos o Colecciones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Valores vacíos o nullos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DAEoDOHgg80</dc:identifier>
  <dcterms:modified xsi:type="dcterms:W3CDTF">2011-08-01T06:04:30Z</dcterms:modified>
  <cp:revision>1</cp:revision>
  <dc:title>RestAssured Validations</dc:title>
</cp:coreProperties>
</file>