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Open Sans Extra Bold" charset="1" panose="020B0906030804020204"/>
      <p:regular r:id="rId14"/>
    </p:embeddedFont>
    <p:embeddedFont>
      <p:font typeface="Open Sans Extra Bold Italics" charset="1" panose="020B0906030804020204"/>
      <p:regular r:id="rId15"/>
    </p:embeddedFont>
    <p:embeddedFont>
      <p:font typeface="Josefin Sans Bold" charset="1" panose="00000800000000000000"/>
      <p:regular r:id="rId16"/>
    </p:embeddedFont>
    <p:embeddedFont>
      <p:font typeface="Josefin Sans Bold Italics" charset="1" panose="00000800000000000000"/>
      <p:regular r:id="rId17"/>
    </p:embeddedFont>
    <p:embeddedFont>
      <p:font typeface="Josefin Sans Regular" charset="1" panose="00000500000000000000"/>
      <p:regular r:id="rId18"/>
    </p:embeddedFont>
    <p:embeddedFont>
      <p:font typeface="Josefin Sans Regular Bold" charset="1" panose="00000700000000000000"/>
      <p:regular r:id="rId19"/>
    </p:embeddedFont>
    <p:embeddedFont>
      <p:font typeface="Josefin Sans Regular Italics" charset="1" panose="00000500000000000000"/>
      <p:regular r:id="rId20"/>
    </p:embeddedFont>
    <p:embeddedFont>
      <p:font typeface="Josefin Sans Regular Bold Italics" charset="1" panose="000007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34" Target="slides/slide13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536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02445" y="2687966"/>
            <a:ext cx="8217084" cy="4911068"/>
            <a:chOff x="0" y="0"/>
            <a:chExt cx="10956112" cy="654809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018897"/>
              <a:ext cx="10956112" cy="24851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089"/>
                </a:lnSpc>
              </a:pPr>
              <a:r>
                <a:rPr lang="en-US" sz="6950">
                  <a:solidFill>
                    <a:srgbClr val="9AB7C5"/>
                  </a:solidFill>
                  <a:latin typeface="Josefin Sans Bold Bold Italics"/>
                </a:rPr>
                <a:t>Validaciones fluidas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71755"/>
              <a:ext cx="10956112" cy="5441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spc="446">
                  <a:solidFill>
                    <a:srgbClr val="FBFDFD"/>
                  </a:solidFill>
                  <a:latin typeface="Josefin Sans Regular"/>
                </a:rPr>
                <a:t>REST ASSURED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5793922"/>
              <a:ext cx="10956112" cy="7186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50"/>
                </a:lnSpc>
              </a:pP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82834" y="-1921745"/>
            <a:ext cx="6755642" cy="4114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303834" y="1790711"/>
            <a:ext cx="1194327" cy="2586142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2095190" y="2021154"/>
            <a:ext cx="5357753" cy="5591583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947148" y="1264426"/>
            <a:ext cx="3144039" cy="2440918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24872" y="5005800"/>
            <a:ext cx="1894295" cy="4252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011803" y="7612736"/>
            <a:ext cx="3486358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AB7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42527" y="3115751"/>
            <a:ext cx="5058532" cy="505853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99722" y="866775"/>
            <a:ext cx="1708855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1F536F"/>
                </a:solidFill>
                <a:latin typeface="Open Sans Extra Bold"/>
              </a:rPr>
              <a:t>Validaciones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315046" y="3728402"/>
            <a:ext cx="8349231" cy="550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1F536F"/>
                </a:solidFill>
                <a:latin typeface="Open Sans"/>
              </a:rPr>
              <a:t>Tiempo de Respuesta</a:t>
            </a:r>
          </a:p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1F536F"/>
                </a:solidFill>
                <a:latin typeface="Open Sans"/>
              </a:rPr>
              <a:t>Cuerpo de la Respuesta</a:t>
            </a:r>
          </a:p>
          <a:p>
            <a:pPr marL="2245359" indent="-748453" lvl="2">
              <a:lnSpc>
                <a:spcPts val="7279"/>
              </a:lnSpc>
              <a:buFont typeface="Arial"/>
              <a:buChar char="⚬"/>
            </a:pPr>
            <a:r>
              <a:rPr lang="en-US" sz="5199">
                <a:solidFill>
                  <a:srgbClr val="1F536F"/>
                </a:solidFill>
                <a:latin typeface="Open Sans"/>
              </a:rPr>
              <a:t>llaves en la raíz</a:t>
            </a:r>
          </a:p>
          <a:p>
            <a:pPr marL="2245359" indent="-748453" lvl="2">
              <a:lnSpc>
                <a:spcPts val="7279"/>
              </a:lnSpc>
              <a:buFont typeface="Arial"/>
              <a:buChar char="⚬"/>
            </a:pPr>
            <a:r>
              <a:rPr lang="en-US" sz="5199">
                <a:solidFill>
                  <a:srgbClr val="1F536F"/>
                </a:solidFill>
                <a:latin typeface="Open Sans"/>
              </a:rPr>
              <a:t>llaves en objetos anidados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9AB7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9722" y="866775"/>
            <a:ext cx="1708855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1F536F"/>
                </a:solidFill>
                <a:latin typeface="Open Sans Extra Bold"/>
              </a:rPr>
              <a:t>Aserciones con Matchers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91828" y="2627107"/>
            <a:ext cx="14904344" cy="706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1F536F"/>
                </a:solidFill>
                <a:latin typeface="Open Sans"/>
              </a:rPr>
              <a:t>Con la librería Hamcrest se pueden escribir aserciones legibles y fáciles.  Ejemplos:</a:t>
            </a:r>
          </a:p>
          <a:p>
            <a:pPr>
              <a:lnSpc>
                <a:spcPts val="7000"/>
              </a:lnSpc>
            </a:pPr>
          </a:p>
          <a:p>
            <a:pPr algn="just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1F536F"/>
                </a:solidFill>
                <a:latin typeface="Open Sans"/>
              </a:rPr>
              <a:t>equalTo()</a:t>
            </a:r>
          </a:p>
          <a:p>
            <a:pPr algn="just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1F536F"/>
                </a:solidFill>
                <a:latin typeface="Open Sans"/>
              </a:rPr>
              <a:t>lessThan()</a:t>
            </a:r>
          </a:p>
          <a:p>
            <a:pPr algn="just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1F536F"/>
                </a:solidFill>
                <a:latin typeface="Open Sans"/>
              </a:rPr>
              <a:t>contains()</a:t>
            </a:r>
          </a:p>
          <a:p>
            <a:pPr algn="just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1F536F"/>
                </a:solidFill>
                <a:latin typeface="Open Sans"/>
              </a:rPr>
              <a:t>notNullValue()</a:t>
            </a:r>
          </a:p>
          <a:p>
            <a:pPr algn="just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1F536F"/>
                </a:solidFill>
                <a:latin typeface="Open Sans"/>
              </a:rPr>
              <a:t>etc...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AB7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114889" y="2718169"/>
            <a:ext cx="12058221" cy="689041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99722" y="866775"/>
            <a:ext cx="1708855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1F536F"/>
                </a:solidFill>
                <a:latin typeface="Open Sans Extra Bold"/>
              </a:rPr>
              <a:t>Ejemplos de Código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AB7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965639" y="2349394"/>
            <a:ext cx="10356723" cy="749478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99722" y="885825"/>
            <a:ext cx="17088556" cy="1203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1F536F"/>
                </a:solidFill>
                <a:latin typeface="Open Sans Extra Bold"/>
              </a:rPr>
              <a:t>Ejemplos de Código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7E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09758" y="1684366"/>
            <a:ext cx="3874545" cy="512259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80976" y="2475095"/>
            <a:ext cx="3874545" cy="512259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495732" y="3214319"/>
            <a:ext cx="3874545" cy="512259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4238818" y="457986"/>
            <a:ext cx="3851599" cy="245276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9302264" y="1684366"/>
            <a:ext cx="8592473" cy="8949979"/>
            <a:chOff x="0" y="0"/>
            <a:chExt cx="11456630" cy="1193330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481673" y="-9525"/>
              <a:ext cx="6723775" cy="1647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719"/>
                </a:lnSpc>
              </a:pPr>
              <a:r>
                <a:rPr lang="en-US" sz="8099">
                  <a:solidFill>
                    <a:srgbClr val="1F536F"/>
                  </a:solidFill>
                  <a:latin typeface="Josefin Sans Bold Bold"/>
                </a:rPr>
                <a:t>Agenda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481673" y="2319774"/>
              <a:ext cx="7537706" cy="5086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23"/>
                </a:lnSpc>
              </a:pPr>
              <a:r>
                <a:rPr lang="en-US" sz="2075" spc="249">
                  <a:solidFill>
                    <a:srgbClr val="FBFDFD"/>
                  </a:solidFill>
                  <a:latin typeface="Josefin Sans Regular"/>
                </a:rPr>
                <a:t>REST ASSURED PETICIONES POST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960668"/>
              <a:ext cx="11456630" cy="72842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FBFDFD"/>
                  </a:solidFill>
                  <a:latin typeface="Josefin Sans Regular"/>
                </a:rPr>
                <a:t>BDD</a:t>
              </a:r>
            </a:p>
            <a:p>
              <a:pPr algn="just" marL="1122681" indent="-374227" lvl="2">
                <a:lnSpc>
                  <a:spcPts val="3640"/>
                </a:lnSpc>
                <a:buFont typeface="Arial"/>
                <a:buChar char="⚬"/>
              </a:pPr>
              <a:r>
                <a:rPr lang="en-US" sz="2600">
                  <a:solidFill>
                    <a:srgbClr val="FBFDFD"/>
                  </a:solidFill>
                  <a:latin typeface="Josefin Sans Regular"/>
                </a:rPr>
                <a:t>Given</a:t>
              </a:r>
            </a:p>
            <a:p>
              <a:pPr algn="just" marL="1122681" indent="-374227" lvl="2">
                <a:lnSpc>
                  <a:spcPts val="3640"/>
                </a:lnSpc>
                <a:buFont typeface="Arial"/>
                <a:buChar char="⚬"/>
              </a:pPr>
              <a:r>
                <a:rPr lang="en-US" sz="2600">
                  <a:solidFill>
                    <a:srgbClr val="FBFDFD"/>
                  </a:solidFill>
                  <a:latin typeface="Josefin Sans Regular"/>
                </a:rPr>
                <a:t>When</a:t>
              </a:r>
            </a:p>
            <a:p>
              <a:pPr algn="just" marL="1122681" indent="-374227" lvl="2">
                <a:lnSpc>
                  <a:spcPts val="3640"/>
                </a:lnSpc>
                <a:buFont typeface="Arial"/>
                <a:buChar char="⚬"/>
              </a:pPr>
              <a:r>
                <a:rPr lang="en-US" sz="2600">
                  <a:solidFill>
                    <a:srgbClr val="FBFDFD"/>
                  </a:solidFill>
                  <a:latin typeface="Josefin Sans Regular"/>
                </a:rPr>
                <a:t>Then</a:t>
              </a:r>
            </a:p>
            <a:p>
              <a:pPr algn="just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FBFDFD"/>
                  </a:solidFill>
                  <a:latin typeface="Josefin Sans Regular"/>
                </a:rPr>
                <a:t>Request </a:t>
              </a:r>
              <a:r>
                <a:rPr lang="en-US" sz="2600">
                  <a:solidFill>
                    <a:srgbClr val="FBFDFD"/>
                  </a:solidFill>
                  <a:latin typeface="Josefin Sans Regular"/>
                </a:rPr>
                <a:t>Specifications</a:t>
              </a:r>
            </a:p>
            <a:p>
              <a:pPr algn="just" marL="1122681" indent="-374227" lvl="2">
                <a:lnSpc>
                  <a:spcPts val="3640"/>
                </a:lnSpc>
                <a:buFont typeface="Arial"/>
                <a:buChar char="⚬"/>
              </a:pPr>
              <a:r>
                <a:rPr lang="en-US" sz="2600">
                  <a:solidFill>
                    <a:srgbClr val="FBFDFD"/>
                  </a:solidFill>
                  <a:latin typeface="Josefin Sans Regular"/>
                </a:rPr>
                <a:t>Parameters</a:t>
              </a:r>
            </a:p>
            <a:p>
              <a:pPr algn="just" marL="1122681" indent="-374227" lvl="2">
                <a:lnSpc>
                  <a:spcPts val="3640"/>
                </a:lnSpc>
                <a:buFont typeface="Arial"/>
                <a:buChar char="⚬"/>
              </a:pPr>
              <a:r>
                <a:rPr lang="en-US" sz="2600">
                  <a:solidFill>
                    <a:srgbClr val="FBFDFD"/>
                  </a:solidFill>
                  <a:latin typeface="Josefin Sans Regular"/>
                </a:rPr>
                <a:t>Headers</a:t>
              </a:r>
            </a:p>
            <a:p>
              <a:pPr algn="just" marL="1122681" indent="-374227" lvl="2">
                <a:lnSpc>
                  <a:spcPts val="3640"/>
                </a:lnSpc>
                <a:buFont typeface="Arial"/>
                <a:buChar char="⚬"/>
              </a:pPr>
              <a:r>
                <a:rPr lang="en-US" sz="2600">
                  <a:solidFill>
                    <a:srgbClr val="FBFDFD"/>
                  </a:solidFill>
                  <a:latin typeface="Josefin Sans Regular"/>
                </a:rPr>
                <a:t>Body</a:t>
              </a:r>
            </a:p>
            <a:p>
              <a:pPr algn="just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FBFDFD"/>
                  </a:solidFill>
                  <a:latin typeface="Josefin Sans Regular"/>
                </a:rPr>
                <a:t>Validaciones</a:t>
              </a:r>
            </a:p>
            <a:p>
              <a:pPr algn="just" marL="1122681" indent="-374227" lvl="2">
                <a:lnSpc>
                  <a:spcPts val="3640"/>
                </a:lnSpc>
                <a:buFont typeface="Arial"/>
                <a:buChar char="⚬"/>
              </a:pPr>
              <a:r>
                <a:rPr lang="en-US" sz="2600">
                  <a:solidFill>
                    <a:srgbClr val="FBFDFD"/>
                  </a:solidFill>
                  <a:latin typeface="Josefin Sans Regular"/>
                </a:rPr>
                <a:t>Tiempo de Respuesta</a:t>
              </a:r>
            </a:p>
            <a:p>
              <a:pPr algn="just" marL="1122681" indent="-374227" lvl="2">
                <a:lnSpc>
                  <a:spcPts val="3640"/>
                </a:lnSpc>
                <a:buFont typeface="Arial"/>
                <a:buChar char="⚬"/>
              </a:pPr>
              <a:r>
                <a:rPr lang="en-US" sz="2600">
                  <a:solidFill>
                    <a:srgbClr val="FBFDFD"/>
                  </a:solidFill>
                  <a:latin typeface="Josefin Sans Regular"/>
                </a:rPr>
                <a:t>Cuerpo de la Respuesta</a:t>
              </a:r>
            </a:p>
            <a:p>
              <a:pPr algn="just">
                <a:lnSpc>
                  <a:spcPts val="3640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9AB7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99444" y="684342"/>
            <a:ext cx="15163205" cy="1309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sz="7700">
                <a:solidFill>
                  <a:srgbClr val="1F536F"/>
                </a:solidFill>
                <a:latin typeface="Open Sans Extra Bold"/>
              </a:rPr>
              <a:t>Behavior Driven Development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97934" y="3172963"/>
            <a:ext cx="16692132" cy="550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1F536F"/>
                </a:solidFill>
                <a:latin typeface="Open Sans"/>
              </a:rPr>
              <a:t>BDD es una práctica de calidad de software que sigue la idea de especificación basada en ejemplos.</a:t>
            </a:r>
          </a:p>
          <a:p>
            <a:pPr>
              <a:lnSpc>
                <a:spcPts val="7279"/>
              </a:lnSpc>
            </a:pPr>
          </a:p>
          <a:p>
            <a:pPr>
              <a:lnSpc>
                <a:spcPts val="7279"/>
              </a:lnSpc>
            </a:pPr>
            <a:r>
              <a:rPr lang="en-US" sz="5199">
                <a:solidFill>
                  <a:srgbClr val="1F536F"/>
                </a:solidFill>
                <a:latin typeface="Open Sans"/>
              </a:rPr>
              <a:t>Utiliza las palabras clave GIVEN, WHEN, THEN para describir la configuración, pasos y verificaciones de un caso de prueba.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AB7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3205992"/>
            <a:ext cx="16230600" cy="3875016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924561" y="684342"/>
            <a:ext cx="9712970" cy="1309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sz="7700">
                <a:solidFill>
                  <a:srgbClr val="1F536F"/>
                </a:solidFill>
                <a:latin typeface="Open Sans Extra Bold"/>
              </a:rPr>
              <a:t>Ejemplos en Código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AB7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2961334"/>
            <a:ext cx="16230600" cy="436433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924561" y="684342"/>
            <a:ext cx="9712970" cy="1309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sz="7700">
                <a:solidFill>
                  <a:srgbClr val="1F536F"/>
                </a:solidFill>
                <a:latin typeface="Open Sans Extra Bold"/>
              </a:rPr>
              <a:t>Ejemplos en Código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9AB7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9722" y="866775"/>
            <a:ext cx="1708855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1F536F"/>
                </a:solidFill>
                <a:latin typeface="Open Sans Extra Bold"/>
              </a:rPr>
              <a:t>Configuración de la Petición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886075"/>
            <a:ext cx="16230600" cy="637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00"/>
              </a:lnSpc>
            </a:pPr>
            <a:r>
              <a:rPr lang="en-US" sz="4500">
                <a:solidFill>
                  <a:srgbClr val="1F536F"/>
                </a:solidFill>
                <a:latin typeface="Open Sans"/>
              </a:rPr>
              <a:t>En algunos tipos de petición, se deben configurar ciertos parámetros, por ejemplo:</a:t>
            </a:r>
          </a:p>
          <a:p>
            <a:pPr algn="l">
              <a:lnSpc>
                <a:spcPts val="6300"/>
              </a:lnSpc>
            </a:pPr>
          </a:p>
          <a:p>
            <a:pPr marL="971553" indent="-485777" lvl="1">
              <a:lnSpc>
                <a:spcPts val="6300"/>
              </a:lnSpc>
              <a:buFont typeface="Arial"/>
              <a:buChar char="•"/>
            </a:pPr>
            <a:r>
              <a:rPr lang="en-US" sz="4500">
                <a:solidFill>
                  <a:srgbClr val="1F536F"/>
                </a:solidFill>
                <a:latin typeface="Open Sans"/>
              </a:rPr>
              <a:t>encabezados</a:t>
            </a:r>
          </a:p>
          <a:p>
            <a:pPr marL="971553" indent="-485777" lvl="1">
              <a:lnSpc>
                <a:spcPts val="6300"/>
              </a:lnSpc>
              <a:buFont typeface="Arial"/>
              <a:buChar char="•"/>
            </a:pPr>
            <a:r>
              <a:rPr lang="en-US" sz="4500">
                <a:solidFill>
                  <a:srgbClr val="1F536F"/>
                </a:solidFill>
                <a:latin typeface="Open Sans"/>
              </a:rPr>
              <a:t>parametros</a:t>
            </a:r>
          </a:p>
          <a:p>
            <a:pPr marL="1943106" indent="-647702" lvl="2">
              <a:lnSpc>
                <a:spcPts val="6300"/>
              </a:lnSpc>
              <a:buFont typeface="Arial"/>
              <a:buChar char="⚬"/>
            </a:pPr>
            <a:r>
              <a:rPr lang="en-US" sz="4500">
                <a:solidFill>
                  <a:srgbClr val="1F536F"/>
                </a:solidFill>
                <a:latin typeface="Open Sans"/>
              </a:rPr>
              <a:t>url</a:t>
            </a:r>
          </a:p>
          <a:p>
            <a:pPr marL="1943106" indent="-647702" lvl="2">
              <a:lnSpc>
                <a:spcPts val="6300"/>
              </a:lnSpc>
              <a:buFont typeface="Arial"/>
              <a:buChar char="⚬"/>
            </a:pPr>
            <a:r>
              <a:rPr lang="en-US" sz="4500">
                <a:solidFill>
                  <a:srgbClr val="1F536F"/>
                </a:solidFill>
                <a:latin typeface="Open Sans"/>
              </a:rPr>
              <a:t>formulario</a:t>
            </a:r>
          </a:p>
          <a:p>
            <a:pPr marL="971553" indent="-485777" lvl="1">
              <a:lnSpc>
                <a:spcPts val="6300"/>
              </a:lnSpc>
              <a:buFont typeface="Arial"/>
              <a:buChar char="•"/>
            </a:pPr>
            <a:r>
              <a:rPr lang="en-US" sz="4500">
                <a:solidFill>
                  <a:srgbClr val="1F536F"/>
                </a:solidFill>
                <a:latin typeface="Open Sans"/>
              </a:rPr>
              <a:t>cuerpo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AB7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352254" y="2616468"/>
            <a:ext cx="13583491" cy="664183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99722" y="866775"/>
            <a:ext cx="1708855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1F536F"/>
                </a:solidFill>
                <a:latin typeface="Open Sans Extra Bold"/>
              </a:rPr>
              <a:t>Diagrama de Clases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AB7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64599" y="2854639"/>
            <a:ext cx="15958802" cy="660771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99722" y="866775"/>
            <a:ext cx="1708855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1F536F"/>
                </a:solidFill>
                <a:latin typeface="Open Sans Extra Bold"/>
              </a:rPr>
              <a:t>Ejemplos de Código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AB7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72817" y="3670881"/>
            <a:ext cx="15942365" cy="558741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99722" y="866775"/>
            <a:ext cx="1708855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1F536F"/>
                </a:solidFill>
                <a:latin typeface="Open Sans Extra Bold"/>
              </a:rPr>
              <a:t>Ejemplos de Código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DAEoDXwVt2Q</dc:identifier>
  <dcterms:modified xsi:type="dcterms:W3CDTF">2011-08-01T06:04:30Z</dcterms:modified>
  <cp:revision>1</cp:revision>
  <dc:title>RestAssured Simple Peticiones POST GET</dc:title>
</cp:coreProperties>
</file>