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" charset="1" panose="020B0606030504020204"/>
      <p:regular r:id="rId10"/>
    </p:embeddedFont>
    <p:embeddedFont>
      <p:font typeface="Open Sans Bold" charset="1" panose="020B0806030504020204"/>
      <p:regular r:id="rId11"/>
    </p:embeddedFont>
    <p:embeddedFont>
      <p:font typeface="Open Sans Italics" charset="1" panose="020B0606030504020204"/>
      <p:regular r:id="rId12"/>
    </p:embeddedFont>
    <p:embeddedFont>
      <p:font typeface="Open Sans Bold Italics" charset="1" panose="020B0806030504020204"/>
      <p:regular r:id="rId13"/>
    </p:embeddedFont>
    <p:embeddedFont>
      <p:font typeface="Open Sans Extra Bold" charset="1" panose="020B0906030804020204"/>
      <p:regular r:id="rId14"/>
    </p:embeddedFont>
    <p:embeddedFont>
      <p:font typeface="Open Sans Extra Bold Italics" charset="1" panose="020B0906030804020204"/>
      <p:regular r:id="rId15"/>
    </p:embeddedFont>
    <p:embeddedFont>
      <p:font typeface="Josefin Sans Bold" charset="1" panose="00000800000000000000"/>
      <p:regular r:id="rId16"/>
    </p:embeddedFont>
    <p:embeddedFont>
      <p:font typeface="Josefin Sans Bold Italics" charset="1" panose="00000800000000000000"/>
      <p:regular r:id="rId17"/>
    </p:embeddedFont>
    <p:embeddedFont>
      <p:font typeface="Josefin Sans Regular" charset="1" panose="00000500000000000000"/>
      <p:regular r:id="rId18"/>
    </p:embeddedFont>
    <p:embeddedFont>
      <p:font typeface="Josefin Sans Regular Bold" charset="1" panose="00000700000000000000"/>
      <p:regular r:id="rId19"/>
    </p:embeddedFont>
    <p:embeddedFont>
      <p:font typeface="Josefin Sans Regular Italics" charset="1" panose="00000500000000000000"/>
      <p:regular r:id="rId20"/>
    </p:embeddedFont>
    <p:embeddedFont>
      <p:font typeface="Josefin Sans Regular Bold Italics" charset="1" panose="000007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1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536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02445" y="2687966"/>
            <a:ext cx="8217084" cy="4911068"/>
            <a:chOff x="0" y="0"/>
            <a:chExt cx="10956112" cy="654809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018897"/>
              <a:ext cx="10956112" cy="24851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089"/>
                </a:lnSpc>
              </a:pPr>
              <a:r>
                <a:rPr lang="en-US" sz="6950">
                  <a:solidFill>
                    <a:srgbClr val="9AB7C5"/>
                  </a:solidFill>
                  <a:latin typeface="Josefin Sans Bold Bold Italics"/>
                </a:rPr>
                <a:t>Validaciones fluidas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71755"/>
              <a:ext cx="10956112" cy="5441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 spc="446">
                  <a:solidFill>
                    <a:srgbClr val="FBFDFD"/>
                  </a:solidFill>
                  <a:latin typeface="Josefin Sans Regular"/>
                </a:rPr>
                <a:t>REST ASSURED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5793922"/>
              <a:ext cx="10956112" cy="7186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50"/>
                </a:lnSpc>
              </a:pP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82834" y="-1921745"/>
            <a:ext cx="6755642" cy="4114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303834" y="1790711"/>
            <a:ext cx="1194327" cy="2586142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2095190" y="2021154"/>
            <a:ext cx="5357753" cy="5591583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947148" y="1264426"/>
            <a:ext cx="3144039" cy="2440918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24872" y="5005800"/>
            <a:ext cx="1894295" cy="4252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011803" y="7612736"/>
            <a:ext cx="3486358" cy="41148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4"/>
          <a:srcRect l="0" t="0" r="0" b="0"/>
          <a:stretch>
            <a:fillRect/>
          </a:stretch>
        </p:blipFill>
        <p:spPr>
          <a:xfrm flipH="false" flipV="false" rot="0">
            <a:off x="14119955" y="7599034"/>
            <a:ext cx="3851599" cy="24527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7EA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09758" y="1684366"/>
            <a:ext cx="3874545" cy="512259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380976" y="2475095"/>
            <a:ext cx="3874545" cy="512259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495732" y="3214319"/>
            <a:ext cx="3874545" cy="512259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4238818" y="457986"/>
            <a:ext cx="3851599" cy="245276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7975938" y="2910746"/>
            <a:ext cx="8592473" cy="4835179"/>
            <a:chOff x="0" y="0"/>
            <a:chExt cx="11456630" cy="6446905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481673" y="-9525"/>
              <a:ext cx="6723775" cy="1647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719"/>
                </a:lnSpc>
              </a:pPr>
              <a:r>
                <a:rPr lang="en-US" sz="8099">
                  <a:solidFill>
                    <a:srgbClr val="1F536F"/>
                  </a:solidFill>
                  <a:latin typeface="Josefin Sans Bold Bold"/>
                </a:rPr>
                <a:t>Agenda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481673" y="2319774"/>
              <a:ext cx="7537706" cy="5086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23"/>
                </a:lnSpc>
              </a:pPr>
              <a:r>
                <a:rPr lang="en-US" sz="2075" spc="249">
                  <a:solidFill>
                    <a:srgbClr val="FBFDFD"/>
                  </a:solidFill>
                  <a:latin typeface="Josefin Sans Regular"/>
                </a:rPr>
                <a:t>REST ASSURED PETICIONES POST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3960668"/>
              <a:ext cx="11456630" cy="17978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FBFDFD"/>
                  </a:solidFill>
                  <a:latin typeface="Josefin Sans Regular"/>
                </a:rPr>
                <a:t>POJOs</a:t>
              </a:r>
            </a:p>
            <a:p>
              <a:pPr algn="just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FBFDFD"/>
                  </a:solidFill>
                  <a:latin typeface="Josefin Sans Regular"/>
                </a:rPr>
                <a:t>Request Specification</a:t>
              </a:r>
            </a:p>
            <a:p>
              <a:pPr algn="just" marL="561340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FBFDFD"/>
                  </a:solidFill>
                  <a:latin typeface="Josefin Sans Regular"/>
                </a:rPr>
                <a:t>Response Body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9AB7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520770" y="684342"/>
            <a:ext cx="2520553" cy="1309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</a:pPr>
            <a:r>
              <a:rPr lang="en-US" sz="7700">
                <a:solidFill>
                  <a:srgbClr val="1F536F"/>
                </a:solidFill>
                <a:latin typeface="Open Sans Extra Bold"/>
              </a:rPr>
              <a:t>POJO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97934" y="2228577"/>
            <a:ext cx="16692132" cy="7354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1F536F"/>
                </a:solidFill>
                <a:latin typeface="Open Sans"/>
              </a:rPr>
              <a:t>Iniciales de Plain Old Java Object</a:t>
            </a:r>
          </a:p>
          <a:p>
            <a:pPr>
              <a:lnSpc>
                <a:spcPts val="7279"/>
              </a:lnSpc>
            </a:pPr>
          </a:p>
          <a:p>
            <a:pPr>
              <a:lnSpc>
                <a:spcPts val="7279"/>
              </a:lnSpc>
            </a:pPr>
            <a:r>
              <a:rPr lang="en-US" sz="5199">
                <a:solidFill>
                  <a:srgbClr val="1F536F"/>
                </a:solidFill>
                <a:latin typeface="Open Sans"/>
              </a:rPr>
              <a:t>Es una clase que no extiende ni implemente nada en especial.  El nombre pretende ser divertido al pronunciarse.</a:t>
            </a:r>
          </a:p>
          <a:p>
            <a:pPr>
              <a:lnSpc>
                <a:spcPts val="7279"/>
              </a:lnSpc>
            </a:pPr>
          </a:p>
          <a:p>
            <a:pPr>
              <a:lnSpc>
                <a:spcPts val="7279"/>
              </a:lnSpc>
            </a:pPr>
            <a:r>
              <a:rPr lang="en-US" sz="5199">
                <a:solidFill>
                  <a:srgbClr val="1F536F"/>
                </a:solidFill>
                <a:latin typeface="Open Sans"/>
              </a:rPr>
              <a:t>Para RestAssured, son clases que representan entidades dentro del dominio del negocio.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AB7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316585" y="2411121"/>
            <a:ext cx="8928923" cy="684717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924561" y="684342"/>
            <a:ext cx="9712970" cy="1309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</a:pPr>
            <a:r>
              <a:rPr lang="en-US" sz="7700">
                <a:solidFill>
                  <a:srgbClr val="1F536F"/>
                </a:solidFill>
                <a:latin typeface="Open Sans Extra Bold"/>
              </a:rPr>
              <a:t>Ejemplos en Código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9AB7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99722" y="866775"/>
            <a:ext cx="1708855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1F536F"/>
                </a:solidFill>
                <a:latin typeface="Open Sans Extra Bold"/>
              </a:rPr>
              <a:t>Request Specification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628093"/>
            <a:ext cx="16230600" cy="477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00"/>
              </a:lnSpc>
            </a:pPr>
            <a:r>
              <a:rPr lang="en-US" sz="4500">
                <a:solidFill>
                  <a:srgbClr val="1F536F"/>
                </a:solidFill>
                <a:latin typeface="Open Sans"/>
              </a:rPr>
              <a:t>La especificación de la petición utiliza el método </a:t>
            </a:r>
            <a:r>
              <a:rPr lang="en-US" sz="4500">
                <a:solidFill>
                  <a:srgbClr val="1F536F"/>
                </a:solidFill>
                <a:latin typeface="Open Sans Italics"/>
              </a:rPr>
              <a:t>body()</a:t>
            </a:r>
            <a:r>
              <a:rPr lang="en-US" sz="4500">
                <a:solidFill>
                  <a:srgbClr val="1F536F"/>
                </a:solidFill>
                <a:latin typeface="Open Sans"/>
              </a:rPr>
              <a:t>, el cual puede llevar como argumento un String con el json adecuado.</a:t>
            </a:r>
          </a:p>
          <a:p>
            <a:pPr>
              <a:lnSpc>
                <a:spcPts val="6300"/>
              </a:lnSpc>
            </a:pPr>
          </a:p>
          <a:p>
            <a:pPr>
              <a:lnSpc>
                <a:spcPts val="6300"/>
              </a:lnSpc>
            </a:pPr>
            <a:r>
              <a:rPr lang="en-US" sz="4500">
                <a:solidFill>
                  <a:srgbClr val="1F536F"/>
                </a:solidFill>
                <a:latin typeface="Open Sans"/>
              </a:rPr>
              <a:t>Otra opción válida es un POJO con los atributos que llevaría el JSON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AB7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737826" y="2737581"/>
            <a:ext cx="15521474" cy="267411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737826" y="6005431"/>
            <a:ext cx="15521474" cy="343689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599722" y="866775"/>
            <a:ext cx="1708855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1F536F"/>
                </a:solidFill>
                <a:latin typeface="Open Sans Extra Bold"/>
              </a:rPr>
              <a:t>Ejemplos de Código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9AB7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99722" y="866775"/>
            <a:ext cx="1708855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1F536F"/>
                </a:solidFill>
                <a:latin typeface="Open Sans Extra Bold"/>
              </a:rPr>
              <a:t>Response Body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628093"/>
            <a:ext cx="16230600" cy="2371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00"/>
              </a:lnSpc>
            </a:pPr>
            <a:r>
              <a:rPr lang="en-US" sz="4500">
                <a:solidFill>
                  <a:srgbClr val="1F536F"/>
                </a:solidFill>
                <a:latin typeface="Open Sans"/>
              </a:rPr>
              <a:t>El cuerpo de la respuesta se puede extraer utilizando el métido </a:t>
            </a:r>
            <a:r>
              <a:rPr lang="en-US" sz="4500">
                <a:solidFill>
                  <a:srgbClr val="1F536F"/>
                </a:solidFill>
                <a:latin typeface="Open Sans Italics"/>
              </a:rPr>
              <a:t>extract().as(&lt;Class&gt;)</a:t>
            </a:r>
            <a:r>
              <a:rPr lang="en-US" sz="4500">
                <a:solidFill>
                  <a:srgbClr val="1F536F"/>
                </a:solidFill>
                <a:latin typeface="Open Sans"/>
              </a:rPr>
              <a:t>, donde </a:t>
            </a:r>
            <a:r>
              <a:rPr lang="en-US" sz="4500">
                <a:solidFill>
                  <a:srgbClr val="1F536F"/>
                </a:solidFill>
                <a:latin typeface="Open Sans Italics"/>
              </a:rPr>
              <a:t>Class </a:t>
            </a:r>
            <a:r>
              <a:rPr lang="en-US" sz="4500">
                <a:solidFill>
                  <a:srgbClr val="1F536F"/>
                </a:solidFill>
                <a:latin typeface="Open Sans"/>
              </a:rPr>
              <a:t>es un POJO que reproduce los atributos de la respuesta.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AB7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572342" y="3461992"/>
            <a:ext cx="15686958" cy="5459443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99722" y="866775"/>
            <a:ext cx="1708855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1F536F"/>
                </a:solidFill>
                <a:latin typeface="Open Sans Extra Bold"/>
              </a:rPr>
              <a:t>Ejemplos de Código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DAEoyAj4YW8</dc:identifier>
  <dcterms:modified xsi:type="dcterms:W3CDTF">2011-08-01T06:04:30Z</dcterms:modified>
  <cp:revision>1</cp:revision>
  <dc:title>RestAssured POJOs</dc:title>
</cp:coreProperties>
</file>