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71" r:id="rId4"/>
    <p:sldId id="258" r:id="rId5"/>
    <p:sldId id="260" r:id="rId6"/>
    <p:sldId id="272" r:id="rId7"/>
    <p:sldId id="273" r:id="rId8"/>
    <p:sldId id="274" r:id="rId9"/>
    <p:sldId id="275" r:id="rId10"/>
    <p:sldId id="276" r:id="rId11"/>
    <p:sldId id="277" r:id="rId12"/>
    <p:sldId id="261" r:id="rId13"/>
    <p:sldId id="279" r:id="rId14"/>
    <p:sldId id="280" r:id="rId15"/>
    <p:sldId id="281" r:id="rId16"/>
    <p:sldId id="282" r:id="rId17"/>
    <p:sldId id="283" r:id="rId18"/>
    <p:sldId id="284" r:id="rId19"/>
    <p:sldId id="285" r:id="rId20"/>
    <p:sldId id="286" r:id="rId21"/>
    <p:sldId id="294" r:id="rId22"/>
    <p:sldId id="295" r:id="rId23"/>
    <p:sldId id="287" r:id="rId24"/>
    <p:sldId id="288" r:id="rId25"/>
    <p:sldId id="289" r:id="rId26"/>
    <p:sldId id="290" r:id="rId27"/>
    <p:sldId id="291" r:id="rId28"/>
    <p:sldId id="296" r:id="rId29"/>
    <p:sldId id="297" r:id="rId30"/>
    <p:sldId id="298" r:id="rId31"/>
    <p:sldId id="292" r:id="rId32"/>
    <p:sldId id="293" r:id="rId33"/>
    <p:sldId id="262" r:id="rId34"/>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511"/>
    <a:srgbClr val="FF552D"/>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53DDAE-F466-4B97-A8ED-69DE41B6E4BD}" v="30" dt="2025-03-07T12:41:19.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706" y="3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lia Cueca" userId="8ce537462a3d960c" providerId="LiveId" clId="{D853DDAE-F466-4B97-A8ED-69DE41B6E4BD}"/>
    <pc:docChg chg="undo custSel addSld delSld modSld">
      <pc:chgData name="Natalia Cueca" userId="8ce537462a3d960c" providerId="LiveId" clId="{D853DDAE-F466-4B97-A8ED-69DE41B6E4BD}" dt="2025-03-07T12:42:00.060" v="966" actId="1036"/>
      <pc:docMkLst>
        <pc:docMk/>
      </pc:docMkLst>
      <pc:sldChg chg="addSp modSp mod">
        <pc:chgData name="Natalia Cueca" userId="8ce537462a3d960c" providerId="LiveId" clId="{D853DDAE-F466-4B97-A8ED-69DE41B6E4BD}" dt="2025-02-28T12:30:10.912" v="529" actId="207"/>
        <pc:sldMkLst>
          <pc:docMk/>
          <pc:sldMk cId="4185235164" sldId="261"/>
        </pc:sldMkLst>
        <pc:spChg chg="add mod">
          <ac:chgData name="Natalia Cueca" userId="8ce537462a3d960c" providerId="LiveId" clId="{D853DDAE-F466-4B97-A8ED-69DE41B6E4BD}" dt="2025-02-28T12:30:10.912" v="529" actId="207"/>
          <ac:spMkLst>
            <pc:docMk/>
            <pc:sldMk cId="4185235164" sldId="261"/>
            <ac:spMk id="2" creationId="{8D47E166-7637-5475-D115-519F40B4CA72}"/>
          </ac:spMkLst>
        </pc:spChg>
        <pc:picChg chg="mod">
          <ac:chgData name="Natalia Cueca" userId="8ce537462a3d960c" providerId="LiveId" clId="{D853DDAE-F466-4B97-A8ED-69DE41B6E4BD}" dt="2025-02-28T12:29:18.724" v="523" actId="1076"/>
          <ac:picMkLst>
            <pc:docMk/>
            <pc:sldMk cId="4185235164" sldId="261"/>
            <ac:picMk id="12" creationId="{56BDA72C-5AA8-2B31-7F62-D06B422BAC51}"/>
          </ac:picMkLst>
        </pc:picChg>
      </pc:sldChg>
      <pc:sldChg chg="modSp mod">
        <pc:chgData name="Natalia Cueca" userId="8ce537462a3d960c" providerId="LiveId" clId="{D853DDAE-F466-4B97-A8ED-69DE41B6E4BD}" dt="2025-03-07T12:30:38.304" v="759" actId="113"/>
        <pc:sldMkLst>
          <pc:docMk/>
          <pc:sldMk cId="3231014138" sldId="271"/>
        </pc:sldMkLst>
        <pc:spChg chg="mod">
          <ac:chgData name="Natalia Cueca" userId="8ce537462a3d960c" providerId="LiveId" clId="{D853DDAE-F466-4B97-A8ED-69DE41B6E4BD}" dt="2025-03-07T12:30:38.304" v="759" actId="113"/>
          <ac:spMkLst>
            <pc:docMk/>
            <pc:sldMk cId="3231014138" sldId="271"/>
            <ac:spMk id="2" creationId="{4233656A-BF5B-FD36-CE14-F201450DEA08}"/>
          </ac:spMkLst>
        </pc:spChg>
      </pc:sldChg>
      <pc:sldChg chg="modSp mod">
        <pc:chgData name="Natalia Cueca" userId="8ce537462a3d960c" providerId="LiveId" clId="{D853DDAE-F466-4B97-A8ED-69DE41B6E4BD}" dt="2025-02-28T12:32:20.158" v="530" actId="207"/>
        <pc:sldMkLst>
          <pc:docMk/>
          <pc:sldMk cId="1336021710" sldId="282"/>
        </pc:sldMkLst>
        <pc:spChg chg="mod">
          <ac:chgData name="Natalia Cueca" userId="8ce537462a3d960c" providerId="LiveId" clId="{D853DDAE-F466-4B97-A8ED-69DE41B6E4BD}" dt="2025-02-28T12:32:20.158" v="530" actId="207"/>
          <ac:spMkLst>
            <pc:docMk/>
            <pc:sldMk cId="1336021710" sldId="282"/>
            <ac:spMk id="4" creationId="{02835324-DB44-F60B-CF7D-CCFBD56933AF}"/>
          </ac:spMkLst>
        </pc:spChg>
      </pc:sldChg>
      <pc:sldChg chg="modSp mod">
        <pc:chgData name="Natalia Cueca" userId="8ce537462a3d960c" providerId="LiveId" clId="{D853DDAE-F466-4B97-A8ED-69DE41B6E4BD}" dt="2025-02-28T01:40:58.801" v="37" actId="207"/>
        <pc:sldMkLst>
          <pc:docMk/>
          <pc:sldMk cId="3892525059" sldId="283"/>
        </pc:sldMkLst>
        <pc:spChg chg="mod">
          <ac:chgData name="Natalia Cueca" userId="8ce537462a3d960c" providerId="LiveId" clId="{D853DDAE-F466-4B97-A8ED-69DE41B6E4BD}" dt="2025-02-28T01:40:58.801" v="37" actId="207"/>
          <ac:spMkLst>
            <pc:docMk/>
            <pc:sldMk cId="3892525059" sldId="283"/>
            <ac:spMk id="4" creationId="{397929F0-3BEF-4EE6-0C2B-14403EB89FC8}"/>
          </ac:spMkLst>
        </pc:spChg>
      </pc:sldChg>
      <pc:sldChg chg="modSp mod">
        <pc:chgData name="Natalia Cueca" userId="8ce537462a3d960c" providerId="LiveId" clId="{D853DDAE-F466-4B97-A8ED-69DE41B6E4BD}" dt="2025-02-28T01:41:41.225" v="44" actId="2710"/>
        <pc:sldMkLst>
          <pc:docMk/>
          <pc:sldMk cId="1572156409" sldId="284"/>
        </pc:sldMkLst>
        <pc:spChg chg="mod">
          <ac:chgData name="Natalia Cueca" userId="8ce537462a3d960c" providerId="LiveId" clId="{D853DDAE-F466-4B97-A8ED-69DE41B6E4BD}" dt="2025-02-28T01:41:41.225" v="44" actId="2710"/>
          <ac:spMkLst>
            <pc:docMk/>
            <pc:sldMk cId="1572156409" sldId="284"/>
            <ac:spMk id="4" creationId="{0B6FA1B6-07A2-3FD7-2E4C-B21261B40948}"/>
          </ac:spMkLst>
        </pc:spChg>
      </pc:sldChg>
      <pc:sldChg chg="modSp mod">
        <pc:chgData name="Natalia Cueca" userId="8ce537462a3d960c" providerId="LiveId" clId="{D853DDAE-F466-4B97-A8ED-69DE41B6E4BD}" dt="2025-02-28T01:49:10.090" v="95" actId="207"/>
        <pc:sldMkLst>
          <pc:docMk/>
          <pc:sldMk cId="919822939" sldId="285"/>
        </pc:sldMkLst>
        <pc:spChg chg="mod">
          <ac:chgData name="Natalia Cueca" userId="8ce537462a3d960c" providerId="LiveId" clId="{D853DDAE-F466-4B97-A8ED-69DE41B6E4BD}" dt="2025-02-28T01:49:10.090" v="95" actId="207"/>
          <ac:spMkLst>
            <pc:docMk/>
            <pc:sldMk cId="919822939" sldId="285"/>
            <ac:spMk id="4" creationId="{3B37E132-0BAE-379A-FD34-BA244FD2AC6B}"/>
          </ac:spMkLst>
        </pc:spChg>
      </pc:sldChg>
      <pc:sldChg chg="addSp delSp modSp mod">
        <pc:chgData name="Natalia Cueca" userId="8ce537462a3d960c" providerId="LiveId" clId="{D853DDAE-F466-4B97-A8ED-69DE41B6E4BD}" dt="2025-02-28T01:50:15.283" v="111" actId="20577"/>
        <pc:sldMkLst>
          <pc:docMk/>
          <pc:sldMk cId="3107788479" sldId="286"/>
        </pc:sldMkLst>
        <pc:spChg chg="mod">
          <ac:chgData name="Natalia Cueca" userId="8ce537462a3d960c" providerId="LiveId" clId="{D853DDAE-F466-4B97-A8ED-69DE41B6E4BD}" dt="2025-02-28T01:50:15.283" v="111" actId="20577"/>
          <ac:spMkLst>
            <pc:docMk/>
            <pc:sldMk cId="3107788479" sldId="286"/>
            <ac:spMk id="2" creationId="{A9EAB711-2EC5-4E3E-D7C9-4D3DA01FA566}"/>
          </ac:spMkLst>
        </pc:spChg>
        <pc:spChg chg="add del mod">
          <ac:chgData name="Natalia Cueca" userId="8ce537462a3d960c" providerId="LiveId" clId="{D853DDAE-F466-4B97-A8ED-69DE41B6E4BD}" dt="2025-02-28T01:49:02.289" v="94" actId="113"/>
          <ac:spMkLst>
            <pc:docMk/>
            <pc:sldMk cId="3107788479" sldId="286"/>
            <ac:spMk id="4" creationId="{2D2A5F9C-D55D-7A80-356F-CB5CD7FA47A8}"/>
          </ac:spMkLst>
        </pc:spChg>
      </pc:sldChg>
      <pc:sldChg chg="addSp modSp mod">
        <pc:chgData name="Natalia Cueca" userId="8ce537462a3d960c" providerId="LiveId" clId="{D853DDAE-F466-4B97-A8ED-69DE41B6E4BD}" dt="2025-02-28T12:37:00.314" v="557" actId="1076"/>
        <pc:sldMkLst>
          <pc:docMk/>
          <pc:sldMk cId="2227702857" sldId="288"/>
        </pc:sldMkLst>
        <pc:spChg chg="add mod ord">
          <ac:chgData name="Natalia Cueca" userId="8ce537462a3d960c" providerId="LiveId" clId="{D853DDAE-F466-4B97-A8ED-69DE41B6E4BD}" dt="2025-02-28T12:37:00.314" v="557" actId="1076"/>
          <ac:spMkLst>
            <pc:docMk/>
            <pc:sldMk cId="2227702857" sldId="288"/>
            <ac:spMk id="2" creationId="{3248349F-982F-330E-5532-1414A0D950D5}"/>
          </ac:spMkLst>
        </pc:spChg>
        <pc:picChg chg="mod">
          <ac:chgData name="Natalia Cueca" userId="8ce537462a3d960c" providerId="LiveId" clId="{D853DDAE-F466-4B97-A8ED-69DE41B6E4BD}" dt="2025-02-28T12:36:57.012" v="556" actId="1076"/>
          <ac:picMkLst>
            <pc:docMk/>
            <pc:sldMk cId="2227702857" sldId="288"/>
            <ac:picMk id="3" creationId="{F7B0F50A-2AE3-0E62-5295-0EAE37781101}"/>
          </ac:picMkLst>
        </pc:picChg>
        <pc:picChg chg="mod">
          <ac:chgData name="Natalia Cueca" userId="8ce537462a3d960c" providerId="LiveId" clId="{D853DDAE-F466-4B97-A8ED-69DE41B6E4BD}" dt="2025-02-28T12:35:19.374" v="541" actId="34135"/>
          <ac:picMkLst>
            <pc:docMk/>
            <pc:sldMk cId="2227702857" sldId="288"/>
            <ac:picMk id="9" creationId="{C3A84EF5-D109-54D4-5681-6111D5F55E24}"/>
          </ac:picMkLst>
        </pc:picChg>
      </pc:sldChg>
      <pc:sldChg chg="addSp modSp mod">
        <pc:chgData name="Natalia Cueca" userId="8ce537462a3d960c" providerId="LiveId" clId="{D853DDAE-F466-4B97-A8ED-69DE41B6E4BD}" dt="2025-02-28T12:41:02.708" v="572" actId="207"/>
        <pc:sldMkLst>
          <pc:docMk/>
          <pc:sldMk cId="1552253863" sldId="289"/>
        </pc:sldMkLst>
        <pc:spChg chg="add mod">
          <ac:chgData name="Natalia Cueca" userId="8ce537462a3d960c" providerId="LiveId" clId="{D853DDAE-F466-4B97-A8ED-69DE41B6E4BD}" dt="2025-02-28T12:41:02.708" v="572" actId="207"/>
          <ac:spMkLst>
            <pc:docMk/>
            <pc:sldMk cId="1552253863" sldId="289"/>
            <ac:spMk id="2" creationId="{500B7AD9-25E1-EC53-ECDB-A0796B212AED}"/>
          </ac:spMkLst>
        </pc:spChg>
        <pc:picChg chg="mod">
          <ac:chgData name="Natalia Cueca" userId="8ce537462a3d960c" providerId="LiveId" clId="{D853DDAE-F466-4B97-A8ED-69DE41B6E4BD}" dt="2025-02-28T12:40:12.150" v="563" actId="1076"/>
          <ac:picMkLst>
            <pc:docMk/>
            <pc:sldMk cId="1552253863" sldId="289"/>
            <ac:picMk id="6" creationId="{55D96B78-1F72-0148-0486-AE27E818A303}"/>
          </ac:picMkLst>
        </pc:picChg>
        <pc:picChg chg="mod">
          <ac:chgData name="Natalia Cueca" userId="8ce537462a3d960c" providerId="LiveId" clId="{D853DDAE-F466-4B97-A8ED-69DE41B6E4BD}" dt="2025-02-28T12:40:26.780" v="567" actId="14100"/>
          <ac:picMkLst>
            <pc:docMk/>
            <pc:sldMk cId="1552253863" sldId="289"/>
            <ac:picMk id="11" creationId="{73189519-B3C1-2822-7FE1-7C4C743DEE4F}"/>
          </ac:picMkLst>
        </pc:picChg>
      </pc:sldChg>
      <pc:sldChg chg="addSp delSp modSp mod">
        <pc:chgData name="Natalia Cueca" userId="8ce537462a3d960c" providerId="LiveId" clId="{D853DDAE-F466-4B97-A8ED-69DE41B6E4BD}" dt="2025-02-28T12:42:19.248" v="578" actId="478"/>
        <pc:sldMkLst>
          <pc:docMk/>
          <pc:sldMk cId="503162278" sldId="290"/>
        </pc:sldMkLst>
      </pc:sldChg>
      <pc:sldChg chg="addSp modSp mod">
        <pc:chgData name="Natalia Cueca" userId="8ce537462a3d960c" providerId="LiveId" clId="{D853DDAE-F466-4B97-A8ED-69DE41B6E4BD}" dt="2025-03-07T12:32:01.524" v="762" actId="207"/>
        <pc:sldMkLst>
          <pc:docMk/>
          <pc:sldMk cId="3142519156" sldId="291"/>
        </pc:sldMkLst>
        <pc:spChg chg="add mod">
          <ac:chgData name="Natalia Cueca" userId="8ce537462a3d960c" providerId="LiveId" clId="{D853DDAE-F466-4B97-A8ED-69DE41B6E4BD}" dt="2025-03-07T12:32:01.524" v="762" actId="207"/>
          <ac:spMkLst>
            <pc:docMk/>
            <pc:sldMk cId="3142519156" sldId="291"/>
            <ac:spMk id="6" creationId="{6A4DF6F4-B519-183C-0C05-FEA13C5D1EF2}"/>
          </ac:spMkLst>
        </pc:spChg>
      </pc:sldChg>
      <pc:sldChg chg="modSp add mod">
        <pc:chgData name="Natalia Cueca" userId="8ce537462a3d960c" providerId="LiveId" clId="{D853DDAE-F466-4B97-A8ED-69DE41B6E4BD}" dt="2025-02-28T12:52:45.457" v="639" actId="207"/>
        <pc:sldMkLst>
          <pc:docMk/>
          <pc:sldMk cId="645897698" sldId="294"/>
        </pc:sldMkLst>
        <pc:spChg chg="mod">
          <ac:chgData name="Natalia Cueca" userId="8ce537462a3d960c" providerId="LiveId" clId="{D853DDAE-F466-4B97-A8ED-69DE41B6E4BD}" dt="2025-02-28T01:50:19.394" v="114" actId="20577"/>
          <ac:spMkLst>
            <pc:docMk/>
            <pc:sldMk cId="645897698" sldId="294"/>
            <ac:spMk id="2" creationId="{CABE55B0-E4CD-E8B2-FCBC-AC278ADC74E3}"/>
          </ac:spMkLst>
        </pc:spChg>
        <pc:spChg chg="mod">
          <ac:chgData name="Natalia Cueca" userId="8ce537462a3d960c" providerId="LiveId" clId="{D853DDAE-F466-4B97-A8ED-69DE41B6E4BD}" dt="2025-02-28T12:52:45.457" v="639" actId="207"/>
          <ac:spMkLst>
            <pc:docMk/>
            <pc:sldMk cId="645897698" sldId="294"/>
            <ac:spMk id="4" creationId="{457D027B-3C4A-9226-3C4A-054D98F20544}"/>
          </ac:spMkLst>
        </pc:spChg>
      </pc:sldChg>
      <pc:sldChg chg="addSp delSp modSp add mod">
        <pc:chgData name="Natalia Cueca" userId="8ce537462a3d960c" providerId="LiveId" clId="{D853DDAE-F466-4B97-A8ED-69DE41B6E4BD}" dt="2025-02-28T12:52:18.971" v="636" actId="207"/>
        <pc:sldMkLst>
          <pc:docMk/>
          <pc:sldMk cId="1185007189" sldId="295"/>
        </pc:sldMkLst>
        <pc:spChg chg="mod">
          <ac:chgData name="Natalia Cueca" userId="8ce537462a3d960c" providerId="LiveId" clId="{D853DDAE-F466-4B97-A8ED-69DE41B6E4BD}" dt="2025-02-28T01:50:30.748" v="120" actId="20577"/>
          <ac:spMkLst>
            <pc:docMk/>
            <pc:sldMk cId="1185007189" sldId="295"/>
            <ac:spMk id="2" creationId="{DA1C0129-88C0-BDF3-33D8-22B85C8A1F85}"/>
          </ac:spMkLst>
        </pc:spChg>
        <pc:spChg chg="add del mod">
          <ac:chgData name="Natalia Cueca" userId="8ce537462a3d960c" providerId="LiveId" clId="{D853DDAE-F466-4B97-A8ED-69DE41B6E4BD}" dt="2025-02-28T12:52:18.971" v="636" actId="207"/>
          <ac:spMkLst>
            <pc:docMk/>
            <pc:sldMk cId="1185007189" sldId="295"/>
            <ac:spMk id="4" creationId="{75C3F5AC-00F5-A14B-86BD-27C7AEC44A1A}"/>
          </ac:spMkLst>
        </pc:spChg>
      </pc:sldChg>
      <pc:sldChg chg="new del">
        <pc:chgData name="Natalia Cueca" userId="8ce537462a3d960c" providerId="LiveId" clId="{D853DDAE-F466-4B97-A8ED-69DE41B6E4BD}" dt="2025-02-28T12:24:58.776" v="517" actId="680"/>
        <pc:sldMkLst>
          <pc:docMk/>
          <pc:sldMk cId="537943255" sldId="296"/>
        </pc:sldMkLst>
      </pc:sldChg>
      <pc:sldChg chg="addSp delSp modSp add mod">
        <pc:chgData name="Natalia Cueca" userId="8ce537462a3d960c" providerId="LiveId" clId="{D853DDAE-F466-4B97-A8ED-69DE41B6E4BD}" dt="2025-03-07T12:38:37.811" v="885" actId="20577"/>
        <pc:sldMkLst>
          <pc:docMk/>
          <pc:sldMk cId="3104714754" sldId="296"/>
        </pc:sldMkLst>
        <pc:spChg chg="mod">
          <ac:chgData name="Natalia Cueca" userId="8ce537462a3d960c" providerId="LiveId" clId="{D853DDAE-F466-4B97-A8ED-69DE41B6E4BD}" dt="2025-03-07T12:38:37.811" v="885" actId="20577"/>
          <ac:spMkLst>
            <pc:docMk/>
            <pc:sldMk cId="3104714754" sldId="296"/>
            <ac:spMk id="5" creationId="{126BACD9-8E70-9050-C6B8-BB68791FC12D}"/>
          </ac:spMkLst>
        </pc:spChg>
        <pc:spChg chg="mod">
          <ac:chgData name="Natalia Cueca" userId="8ce537462a3d960c" providerId="LiveId" clId="{D853DDAE-F466-4B97-A8ED-69DE41B6E4BD}" dt="2025-03-07T12:38:08.965" v="843" actId="207"/>
          <ac:spMkLst>
            <pc:docMk/>
            <pc:sldMk cId="3104714754" sldId="296"/>
            <ac:spMk id="6" creationId="{61109902-8E59-15A2-AE80-CB7407365627}"/>
          </ac:spMkLst>
        </pc:spChg>
        <pc:picChg chg="del">
          <ac:chgData name="Natalia Cueca" userId="8ce537462a3d960c" providerId="LiveId" clId="{D853DDAE-F466-4B97-A8ED-69DE41B6E4BD}" dt="2025-03-07T12:32:16.565" v="764" actId="478"/>
          <ac:picMkLst>
            <pc:docMk/>
            <pc:sldMk cId="3104714754" sldId="296"/>
            <ac:picMk id="7" creationId="{CA8FE597-8899-C701-CBC7-881404A35CEB}"/>
          </ac:picMkLst>
        </pc:picChg>
        <pc:picChg chg="add mod">
          <ac:chgData name="Natalia Cueca" userId="8ce537462a3d960c" providerId="LiveId" clId="{D853DDAE-F466-4B97-A8ED-69DE41B6E4BD}" dt="2025-03-07T12:38:13.720" v="844" actId="1076"/>
          <ac:picMkLst>
            <pc:docMk/>
            <pc:sldMk cId="3104714754" sldId="296"/>
            <ac:picMk id="12" creationId="{BB3183BD-20D3-C464-FC5F-A1E05C2E8341}"/>
          </ac:picMkLst>
        </pc:picChg>
      </pc:sldChg>
      <pc:sldChg chg="addSp delSp modSp add del mod">
        <pc:chgData name="Natalia Cueca" userId="8ce537462a3d960c" providerId="LiveId" clId="{D853DDAE-F466-4B97-A8ED-69DE41B6E4BD}" dt="2025-02-28T12:44:16.335" v="633" actId="47"/>
        <pc:sldMkLst>
          <pc:docMk/>
          <pc:sldMk cId="4024598547" sldId="296"/>
        </pc:sldMkLst>
      </pc:sldChg>
      <pc:sldChg chg="addSp delSp modSp add mod">
        <pc:chgData name="Natalia Cueca" userId="8ce537462a3d960c" providerId="LiveId" clId="{D853DDAE-F466-4B97-A8ED-69DE41B6E4BD}" dt="2025-03-07T12:39:46.064" v="911" actId="207"/>
        <pc:sldMkLst>
          <pc:docMk/>
          <pc:sldMk cId="1165159801" sldId="297"/>
        </pc:sldMkLst>
        <pc:spChg chg="mod">
          <ac:chgData name="Natalia Cueca" userId="8ce537462a3d960c" providerId="LiveId" clId="{D853DDAE-F466-4B97-A8ED-69DE41B6E4BD}" dt="2025-03-07T12:38:30.514" v="871" actId="20577"/>
          <ac:spMkLst>
            <pc:docMk/>
            <pc:sldMk cId="1165159801" sldId="297"/>
            <ac:spMk id="5" creationId="{13B769B8-9048-63FC-84A2-FEF56D52B85F}"/>
          </ac:spMkLst>
        </pc:spChg>
        <pc:spChg chg="mod">
          <ac:chgData name="Natalia Cueca" userId="8ce537462a3d960c" providerId="LiveId" clId="{D853DDAE-F466-4B97-A8ED-69DE41B6E4BD}" dt="2025-03-07T12:39:46.064" v="911" actId="207"/>
          <ac:spMkLst>
            <pc:docMk/>
            <pc:sldMk cId="1165159801" sldId="297"/>
            <ac:spMk id="6" creationId="{7C211FE0-4B74-6722-8720-A5293DFFD519}"/>
          </ac:spMkLst>
        </pc:spChg>
        <pc:picChg chg="add mod">
          <ac:chgData name="Natalia Cueca" userId="8ce537462a3d960c" providerId="LiveId" clId="{D853DDAE-F466-4B97-A8ED-69DE41B6E4BD}" dt="2025-03-07T12:39:20.024" v="894" actId="1076"/>
          <ac:picMkLst>
            <pc:docMk/>
            <pc:sldMk cId="1165159801" sldId="297"/>
            <ac:picMk id="9" creationId="{8F99A7BD-202D-F829-CDA0-4041DF763F23}"/>
          </ac:picMkLst>
        </pc:picChg>
        <pc:picChg chg="del">
          <ac:chgData name="Natalia Cueca" userId="8ce537462a3d960c" providerId="LiveId" clId="{D853DDAE-F466-4B97-A8ED-69DE41B6E4BD}" dt="2025-03-07T12:38:41.181" v="886" actId="478"/>
          <ac:picMkLst>
            <pc:docMk/>
            <pc:sldMk cId="1165159801" sldId="297"/>
            <ac:picMk id="12" creationId="{CB983E2F-244A-F306-2066-4D70D76AE5E5}"/>
          </ac:picMkLst>
        </pc:picChg>
      </pc:sldChg>
      <pc:sldChg chg="addSp delSp modSp add mod">
        <pc:chgData name="Natalia Cueca" userId="8ce537462a3d960c" providerId="LiveId" clId="{D853DDAE-F466-4B97-A8ED-69DE41B6E4BD}" dt="2025-03-07T12:42:00.060" v="966" actId="1036"/>
        <pc:sldMkLst>
          <pc:docMk/>
          <pc:sldMk cId="3911717705" sldId="298"/>
        </pc:sldMkLst>
        <pc:spChg chg="mod">
          <ac:chgData name="Natalia Cueca" userId="8ce537462a3d960c" providerId="LiveId" clId="{D853DDAE-F466-4B97-A8ED-69DE41B6E4BD}" dt="2025-03-07T12:39:58.739" v="942" actId="20577"/>
          <ac:spMkLst>
            <pc:docMk/>
            <pc:sldMk cId="3911717705" sldId="298"/>
            <ac:spMk id="5" creationId="{4804ABF1-8563-FF92-9851-61D7866A624E}"/>
          </ac:spMkLst>
        </pc:spChg>
        <pc:spChg chg="mod">
          <ac:chgData name="Natalia Cueca" userId="8ce537462a3d960c" providerId="LiveId" clId="{D853DDAE-F466-4B97-A8ED-69DE41B6E4BD}" dt="2025-03-07T12:40:23.967" v="946" actId="207"/>
          <ac:spMkLst>
            <pc:docMk/>
            <pc:sldMk cId="3911717705" sldId="298"/>
            <ac:spMk id="6" creationId="{CD06EC0A-14EA-50EE-35A9-134D63D7EA18}"/>
          </ac:spMkLst>
        </pc:spChg>
        <pc:picChg chg="del">
          <ac:chgData name="Natalia Cueca" userId="8ce537462a3d960c" providerId="LiveId" clId="{D853DDAE-F466-4B97-A8ED-69DE41B6E4BD}" dt="2025-03-07T12:40:00.609" v="943" actId="478"/>
          <ac:picMkLst>
            <pc:docMk/>
            <pc:sldMk cId="3911717705" sldId="298"/>
            <ac:picMk id="9" creationId="{17F4A806-CF35-C08F-2781-8078AF6A2613}"/>
          </ac:picMkLst>
        </pc:picChg>
        <pc:picChg chg="add mod">
          <ac:chgData name="Natalia Cueca" userId="8ce537462a3d960c" providerId="LiveId" clId="{D853DDAE-F466-4B97-A8ED-69DE41B6E4BD}" dt="2025-03-07T12:41:53.508" v="964" actId="1076"/>
          <ac:picMkLst>
            <pc:docMk/>
            <pc:sldMk cId="3911717705" sldId="298"/>
            <ac:picMk id="12" creationId="{87AEFD36-C1BF-2AE3-886E-61F2438EC633}"/>
          </ac:picMkLst>
        </pc:picChg>
        <pc:picChg chg="add mod">
          <ac:chgData name="Natalia Cueca" userId="8ce537462a3d960c" providerId="LiveId" clId="{D853DDAE-F466-4B97-A8ED-69DE41B6E4BD}" dt="2025-03-07T12:42:00.060" v="966" actId="1036"/>
          <ac:picMkLst>
            <pc:docMk/>
            <pc:sldMk cId="3911717705" sldId="298"/>
            <ac:picMk id="13" creationId="{9631E79F-EE39-6B4D-AEA1-4A3C76962A83}"/>
          </ac:picMkLst>
        </pc:picChg>
      </pc:sldChg>
    </pc:docChg>
  </pc:docChgLst>
  <pc:docChgLst>
    <pc:chgData name="Natalia Cueca" userId="8ce537462a3d960c" providerId="LiveId" clId="{7B472D10-B9F5-4A5C-BC61-1AE0A2EA2368}"/>
    <pc:docChg chg="custSel modSld sldOrd">
      <pc:chgData name="Natalia Cueca" userId="8ce537462a3d960c" providerId="LiveId" clId="{7B472D10-B9F5-4A5C-BC61-1AE0A2EA2368}" dt="2025-02-27T00:52:15.112" v="23"/>
      <pc:docMkLst>
        <pc:docMk/>
      </pc:docMkLst>
      <pc:sldChg chg="addSp delSp modSp mod">
        <pc:chgData name="Natalia Cueca" userId="8ce537462a3d960c" providerId="LiveId" clId="{7B472D10-B9F5-4A5C-BC61-1AE0A2EA2368}" dt="2025-02-27T00:36:03.030" v="21" actId="34135"/>
        <pc:sldMkLst>
          <pc:docMk/>
          <pc:sldMk cId="2227702857" sldId="288"/>
        </pc:sldMkLst>
        <pc:picChg chg="add mod">
          <ac:chgData name="Natalia Cueca" userId="8ce537462a3d960c" providerId="LiveId" clId="{7B472D10-B9F5-4A5C-BC61-1AE0A2EA2368}" dt="2025-02-27T00:35:39.384" v="5" actId="1076"/>
          <ac:picMkLst>
            <pc:docMk/>
            <pc:sldMk cId="2227702857" sldId="288"/>
            <ac:picMk id="3" creationId="{F7B0F50A-2AE3-0E62-5295-0EAE37781101}"/>
          </ac:picMkLst>
        </pc:picChg>
        <pc:picChg chg="add mod">
          <ac:chgData name="Natalia Cueca" userId="8ce537462a3d960c" providerId="LiveId" clId="{7B472D10-B9F5-4A5C-BC61-1AE0A2EA2368}" dt="2025-02-27T00:36:03.030" v="21" actId="34135"/>
          <ac:picMkLst>
            <pc:docMk/>
            <pc:sldMk cId="2227702857" sldId="288"/>
            <ac:picMk id="9" creationId="{C3A84EF5-D109-54D4-5681-6111D5F55E24}"/>
          </ac:picMkLst>
        </pc:picChg>
      </pc:sldChg>
      <pc:sldChg chg="ord">
        <pc:chgData name="Natalia Cueca" userId="8ce537462a3d960c" providerId="LiveId" clId="{7B472D10-B9F5-4A5C-BC61-1AE0A2EA2368}" dt="2025-02-27T00:52:15.112" v="23"/>
        <pc:sldMkLst>
          <pc:docMk/>
          <pc:sldMk cId="503162278"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3E5EF-1DFD-44FE-883B-9E16D519F591}" type="datetimeFigureOut">
              <a:rPr lang="es-CO" smtClean="0"/>
              <a:t>7/03/2025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C369E-8DBA-4300-88C8-4073019E746A}" type="slidenum">
              <a:rPr lang="es-CO" smtClean="0"/>
              <a:t>‹Nº›</a:t>
            </a:fld>
            <a:endParaRPr lang="es-CO"/>
          </a:p>
        </p:txBody>
      </p:sp>
    </p:spTree>
    <p:extLst>
      <p:ext uri="{BB962C8B-B14F-4D97-AF65-F5344CB8AC3E}">
        <p14:creationId xmlns:p14="http://schemas.microsoft.com/office/powerpoint/2010/main" val="2137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1AC369E-8DBA-4300-88C8-4073019E746A}" type="slidenum">
              <a:rPr lang="es-CO" smtClean="0"/>
              <a:t>27</a:t>
            </a:fld>
            <a:endParaRPr lang="es-CO"/>
          </a:p>
        </p:txBody>
      </p:sp>
    </p:spTree>
    <p:extLst>
      <p:ext uri="{BB962C8B-B14F-4D97-AF65-F5344CB8AC3E}">
        <p14:creationId xmlns:p14="http://schemas.microsoft.com/office/powerpoint/2010/main" val="344835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0F858-8D8E-364A-2B55-947CD39596A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712CB25-51E0-E350-CB03-3E3F2A10E2A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4482B0D-1E23-0E5F-8D1A-D7D672A47077}"/>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A97A7AD8-C6A0-3295-37CB-CC5081327507}"/>
              </a:ext>
            </a:extLst>
          </p:cNvPr>
          <p:cNvSpPr>
            <a:spLocks noGrp="1"/>
          </p:cNvSpPr>
          <p:nvPr>
            <p:ph type="sldNum" sz="quarter" idx="5"/>
          </p:nvPr>
        </p:nvSpPr>
        <p:spPr/>
        <p:txBody>
          <a:bodyPr/>
          <a:lstStyle/>
          <a:p>
            <a:fld id="{91AC369E-8DBA-4300-88C8-4073019E746A}" type="slidenum">
              <a:rPr lang="es-CO" smtClean="0"/>
              <a:t>28</a:t>
            </a:fld>
            <a:endParaRPr lang="es-CO"/>
          </a:p>
        </p:txBody>
      </p:sp>
    </p:spTree>
    <p:extLst>
      <p:ext uri="{BB962C8B-B14F-4D97-AF65-F5344CB8AC3E}">
        <p14:creationId xmlns:p14="http://schemas.microsoft.com/office/powerpoint/2010/main" val="3602946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C6A95-B42A-1342-9ECD-4330A929593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7059876-CFA8-6775-A5BE-1964E95D6A3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0026AE1-2157-6408-A086-7FB57893ABE0}"/>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51C7F65C-E153-2466-7F26-F0FFAD8F03F6}"/>
              </a:ext>
            </a:extLst>
          </p:cNvPr>
          <p:cNvSpPr>
            <a:spLocks noGrp="1"/>
          </p:cNvSpPr>
          <p:nvPr>
            <p:ph type="sldNum" sz="quarter" idx="5"/>
          </p:nvPr>
        </p:nvSpPr>
        <p:spPr/>
        <p:txBody>
          <a:bodyPr/>
          <a:lstStyle/>
          <a:p>
            <a:fld id="{91AC369E-8DBA-4300-88C8-4073019E746A}" type="slidenum">
              <a:rPr lang="es-CO" smtClean="0"/>
              <a:t>29</a:t>
            </a:fld>
            <a:endParaRPr lang="es-CO"/>
          </a:p>
        </p:txBody>
      </p:sp>
    </p:spTree>
    <p:extLst>
      <p:ext uri="{BB962C8B-B14F-4D97-AF65-F5344CB8AC3E}">
        <p14:creationId xmlns:p14="http://schemas.microsoft.com/office/powerpoint/2010/main" val="15584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A4783-C2CD-4F6F-CA84-0A0926C2246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23A03CF-C237-D914-EF26-5EA835BAB0D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B79975E-6899-6577-3516-592CA34F7F3D}"/>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1109AA96-E6E4-94AE-2306-96DF0FA10257}"/>
              </a:ext>
            </a:extLst>
          </p:cNvPr>
          <p:cNvSpPr>
            <a:spLocks noGrp="1"/>
          </p:cNvSpPr>
          <p:nvPr>
            <p:ph type="sldNum" sz="quarter" idx="5"/>
          </p:nvPr>
        </p:nvSpPr>
        <p:spPr/>
        <p:txBody>
          <a:bodyPr/>
          <a:lstStyle/>
          <a:p>
            <a:fld id="{91AC369E-8DBA-4300-88C8-4073019E746A}" type="slidenum">
              <a:rPr lang="es-CO" smtClean="0"/>
              <a:t>30</a:t>
            </a:fld>
            <a:endParaRPr lang="es-CO"/>
          </a:p>
        </p:txBody>
      </p:sp>
    </p:spTree>
    <p:extLst>
      <p:ext uri="{BB962C8B-B14F-4D97-AF65-F5344CB8AC3E}">
        <p14:creationId xmlns:p14="http://schemas.microsoft.com/office/powerpoint/2010/main" val="1258005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2D684-7317-F8A0-4423-6B6DBF2E711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FB1CB9E-77B7-89D8-FECC-5E5C176AFD8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CA7167-F2AE-67A5-C71A-651A7DE07D21}"/>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9C1A143D-0DF5-4C3B-D4FB-1CA0A4D487D5}"/>
              </a:ext>
            </a:extLst>
          </p:cNvPr>
          <p:cNvSpPr>
            <a:spLocks noGrp="1"/>
          </p:cNvSpPr>
          <p:nvPr>
            <p:ph type="sldNum" sz="quarter" idx="5"/>
          </p:nvPr>
        </p:nvSpPr>
        <p:spPr/>
        <p:txBody>
          <a:bodyPr/>
          <a:lstStyle/>
          <a:p>
            <a:fld id="{91AC369E-8DBA-4300-88C8-4073019E746A}" type="slidenum">
              <a:rPr lang="es-CO" smtClean="0"/>
              <a:t>31</a:t>
            </a:fld>
            <a:endParaRPr lang="es-CO"/>
          </a:p>
        </p:txBody>
      </p:sp>
    </p:spTree>
    <p:extLst>
      <p:ext uri="{BB962C8B-B14F-4D97-AF65-F5344CB8AC3E}">
        <p14:creationId xmlns:p14="http://schemas.microsoft.com/office/powerpoint/2010/main" val="903186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C4A26-458B-E2EE-77D1-F11EB4F2446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C7045A-9B30-0464-FF38-97D9B21B634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382218C-0A3B-9A3E-1F9F-D872E7F23004}"/>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A980B80C-85A6-7B33-CA02-1F8B3457EEFE}"/>
              </a:ext>
            </a:extLst>
          </p:cNvPr>
          <p:cNvSpPr>
            <a:spLocks noGrp="1"/>
          </p:cNvSpPr>
          <p:nvPr>
            <p:ph type="sldNum" sz="quarter" idx="5"/>
          </p:nvPr>
        </p:nvSpPr>
        <p:spPr/>
        <p:txBody>
          <a:bodyPr/>
          <a:lstStyle/>
          <a:p>
            <a:fld id="{91AC369E-8DBA-4300-88C8-4073019E746A}" type="slidenum">
              <a:rPr lang="es-CO" smtClean="0"/>
              <a:t>32</a:t>
            </a:fld>
            <a:endParaRPr lang="es-CO"/>
          </a:p>
        </p:txBody>
      </p:sp>
    </p:spTree>
    <p:extLst>
      <p:ext uri="{BB962C8B-B14F-4D97-AF65-F5344CB8AC3E}">
        <p14:creationId xmlns:p14="http://schemas.microsoft.com/office/powerpoint/2010/main" val="1106500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07/03/2025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07/03/2025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07/03/2025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07/03/2025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07/03/2025</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docs.live.net/8ce537462a3d960c/Documentos/ProyectoBrisasGems/Trimestre%202/2.%20BPMN%20Diagrama%20estado%20Actual%20Brisas%20Gems.png" TargetMode="External"/><Relationship Id="rId1" Type="http://schemas.openxmlformats.org/officeDocument/2006/relationships/slideLayout" Target="../slideLayouts/slideLayout6.xml"/><Relationship Id="rId5" Type="http://schemas.openxmlformats.org/officeDocument/2006/relationships/hyperlink" Target="https://d.docs.live.net/8ce537462a3d960c/Documentos/ProyectoBrisasGems/Trimestre%202/2.%20BPMN%20Diagrama%20estado%20Actual%20Brisas%20Gems.pdf" TargetMode="Externa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hyperlink" Target="https://d.docs.live.net/8ce537462a3d960c/Documentos/ProyectoBrisasGems/Trimestre%202/3.%20Entrevista.docx" TargetMode="Externa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s://d.docs.live.net/8ce537462a3d960c/Documentos/ProyectoBrisasGems/Trimestre%202/4.%20Formato%20Software%20Requirements%20Specification%20(SRS).docx"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hyperlink" Target="https://d.docs.live.net/8ce537462a3d960c/Documentos/ProyectoBrisasGems/Trimestre%202/4.%20Formato%20Software%20Requirements%20Specification%20(SRS).docx"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hyperlink" Target="https://d.docs.live.net/8ce537462a3d960c/Documentos/ProyectoBrisasGems/Trimestre%202/5.%20Diagrama%20de%20casos%20de%20uso.vpp" TargetMode="Externa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hyperlink" Target="https://d.docs.live.net/8ce537462a3d960c/Documentos/ProyectoBrisasGems/Trimestre%202/5.%20Casos%20de%20uso%20Extendido.docx" TargetMode="Externa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s://d.docs.live.net/8ce537462a3d960c/Documentos/ProyectoBrisasGems/Trimestre%202/7.%20Fichas%20tecnicas/Comparacion_de_precios%20Hardware.xlsx"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hyperlink" Target="https://d.docs.live.net/8ce537462a3d960c/Documentos/ProyectoBrisasGems/Trimestre%203/Modelo%20Entidad%20Relacion.png" TargetMode="Externa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20.jpg"/><Relationship Id="rId5" Type="http://schemas.openxmlformats.org/officeDocument/2006/relationships/hyperlink" Target="https://d.docs.live.net/8ce537462a3d960c/Documentos/ProyectoBrisasGems/Trimestre%203/MODELO%20RELACIONAAAAAL.jpg" TargetMode="Externa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hyperlink" Target="https://d.docs.live.net/8ce537462a3d960c/Documentos/ProyectoBrisasGems/Trimestre%203/normalizacion.xlsx" TargetMode="Externa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380705" y="1019508"/>
            <a:ext cx="4840124" cy="954107"/>
          </a:xfrm>
          <a:prstGeom prst="rect">
            <a:avLst/>
          </a:prstGeom>
          <a:noFill/>
        </p:spPr>
        <p:txBody>
          <a:bodyPr wrap="square" rtlCol="0">
            <a:spAutoFit/>
          </a:bodyPr>
          <a:lstStyle/>
          <a:p>
            <a:pPr algn="r"/>
            <a:r>
              <a:rPr lang="es-ES" sz="2800" b="1" dirty="0">
                <a:solidFill>
                  <a:schemeClr val="tx1">
                    <a:lumMod val="75000"/>
                    <a:lumOff val="25000"/>
                  </a:schemeClr>
                </a:solidFill>
              </a:rPr>
              <a:t>Sistema de Personalización y Visualización de Joyas</a:t>
            </a:r>
          </a:p>
        </p:txBody>
      </p:sp>
      <p:sp>
        <p:nvSpPr>
          <p:cNvPr id="2" name="CuadroTexto 1">
            <a:extLst>
              <a:ext uri="{FF2B5EF4-FFF2-40B4-BE49-F238E27FC236}">
                <a16:creationId xmlns:a16="http://schemas.microsoft.com/office/drawing/2014/main" id="{EBB32E0E-3CEB-BC68-A9F2-273E8918095C}"/>
              </a:ext>
            </a:extLst>
          </p:cNvPr>
          <p:cNvSpPr txBox="1"/>
          <p:nvPr/>
        </p:nvSpPr>
        <p:spPr>
          <a:xfrm>
            <a:off x="641797" y="3057920"/>
            <a:ext cx="3254062" cy="1384995"/>
          </a:xfrm>
          <a:prstGeom prst="rect">
            <a:avLst/>
          </a:prstGeom>
          <a:noFill/>
        </p:spPr>
        <p:txBody>
          <a:bodyPr wrap="square" rtlCol="0">
            <a:spAutoFit/>
          </a:bodyPr>
          <a:lstStyle/>
          <a:p>
            <a:r>
              <a:rPr lang="es-ES" sz="1400" b="1" dirty="0">
                <a:solidFill>
                  <a:schemeClr val="tx1">
                    <a:lumMod val="75000"/>
                    <a:lumOff val="25000"/>
                  </a:schemeClr>
                </a:solidFill>
              </a:rPr>
              <a:t>Aprendices</a:t>
            </a:r>
            <a:br>
              <a:rPr lang="es-ES" sz="1400" b="1" dirty="0">
                <a:solidFill>
                  <a:schemeClr val="tx1">
                    <a:lumMod val="75000"/>
                    <a:lumOff val="25000"/>
                  </a:schemeClr>
                </a:solidFill>
              </a:rPr>
            </a:br>
            <a:endParaRPr lang="es-ES" sz="1400" b="1" dirty="0">
              <a:solidFill>
                <a:schemeClr val="tx1">
                  <a:lumMod val="75000"/>
                  <a:lumOff val="25000"/>
                </a:schemeClr>
              </a:solidFill>
            </a:endParaRPr>
          </a:p>
          <a:p>
            <a:r>
              <a:rPr lang="es-CO" sz="1400" b="1" dirty="0">
                <a:solidFill>
                  <a:schemeClr val="tx1">
                    <a:lumMod val="75000"/>
                    <a:lumOff val="25000"/>
                  </a:schemeClr>
                </a:solidFill>
              </a:rPr>
              <a:t>*</a:t>
            </a:r>
            <a:r>
              <a:rPr lang="es-CO" sz="1400" b="1" i="0" dirty="0">
                <a:solidFill>
                  <a:schemeClr val="tx1">
                    <a:lumMod val="75000"/>
                    <a:lumOff val="25000"/>
                  </a:schemeClr>
                </a:solidFill>
                <a:effectLst/>
              </a:rPr>
              <a:t>Fabian Didier Sánchez Gonzáles</a:t>
            </a:r>
          </a:p>
          <a:p>
            <a:r>
              <a:rPr lang="es-CO" sz="1400" b="1" i="0" dirty="0">
                <a:solidFill>
                  <a:schemeClr val="tx1">
                    <a:lumMod val="75000"/>
                    <a:lumOff val="25000"/>
                  </a:schemeClr>
                </a:solidFill>
                <a:effectLst/>
              </a:rPr>
              <a:t>*Yissel Natalia Cueca Arias</a:t>
            </a:r>
            <a:endParaRPr lang="es-CO" sz="1400" b="1" dirty="0">
              <a:solidFill>
                <a:schemeClr val="tx1">
                  <a:lumMod val="75000"/>
                  <a:lumOff val="25000"/>
                </a:schemeClr>
              </a:solidFill>
              <a:effectLst/>
            </a:endParaRPr>
          </a:p>
          <a:p>
            <a:r>
              <a:rPr lang="es-CO" sz="1400" b="1" i="0" dirty="0">
                <a:solidFill>
                  <a:schemeClr val="tx1">
                    <a:lumMod val="75000"/>
                    <a:lumOff val="25000"/>
                  </a:schemeClr>
                </a:solidFill>
                <a:effectLst/>
              </a:rPr>
              <a:t>*Johan Stiven Bocanegra Sánchez</a:t>
            </a:r>
            <a:endParaRPr lang="es-CO" sz="1400" b="1" dirty="0">
              <a:solidFill>
                <a:schemeClr val="tx1">
                  <a:lumMod val="75000"/>
                  <a:lumOff val="25000"/>
                </a:schemeClr>
              </a:solidFill>
              <a:effectLst/>
            </a:endParaRPr>
          </a:p>
          <a:p>
            <a:endParaRPr lang="es-ES" sz="1400" b="1" dirty="0">
              <a:solidFill>
                <a:schemeClr val="tx1">
                  <a:lumMod val="75000"/>
                  <a:lumOff val="25000"/>
                </a:schemeClr>
              </a:solidFill>
            </a:endParaRPr>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4D10B-44F5-596D-DEDD-20781CB92B1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26071E5-9E8E-226A-B4A5-4E22C5A0AF28}"/>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Objetivos Específicos </a:t>
            </a:r>
          </a:p>
        </p:txBody>
      </p:sp>
      <p:sp>
        <p:nvSpPr>
          <p:cNvPr id="4" name="CuadroTexto 3">
            <a:extLst>
              <a:ext uri="{FF2B5EF4-FFF2-40B4-BE49-F238E27FC236}">
                <a16:creationId xmlns:a16="http://schemas.microsoft.com/office/drawing/2014/main" id="{3F63C7CB-C99C-1DCD-85A2-3C50EFDD73B0}"/>
              </a:ext>
            </a:extLst>
          </p:cNvPr>
          <p:cNvSpPr txBox="1"/>
          <p:nvPr/>
        </p:nvSpPr>
        <p:spPr>
          <a:xfrm>
            <a:off x="266699" y="1197070"/>
            <a:ext cx="8261922" cy="4278094"/>
          </a:xfrm>
          <a:prstGeom prst="rect">
            <a:avLst/>
          </a:prstGeom>
          <a:noFill/>
        </p:spPr>
        <p:txBody>
          <a:bodyPr wrap="square">
            <a:spAutoFit/>
          </a:bodyPr>
          <a:lstStyle/>
          <a:p>
            <a:pPr marL="285750" indent="-285750">
              <a:buFont typeface="Arial" panose="020B0604020202020204" pitchFamily="34" charset="0"/>
              <a:buChar char="•"/>
            </a:pPr>
            <a:r>
              <a:rPr lang="es-MX" sz="1600" dirty="0">
                <a:solidFill>
                  <a:schemeClr val="tx1">
                    <a:lumMod val="75000"/>
                    <a:lumOff val="25000"/>
                  </a:schemeClr>
                </a:solidFill>
              </a:rPr>
              <a:t>Desarrollar un módulo de visualización de joyas personalizables: Permitir a los usuarios personalizar joyas seleccionando características como la gema, forma, tamaño, diseño del engaste, con visualización en tiempo real de los cambios.</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Implementar un módulo de catálogo y recomendaciones: Ofrecer un catálogo de joyas previamente realizadas, donde los usuarios puedan explorar estos ejemplos y recibir recomendaciones personalizadas basadas en preferencias y personalizaciones anteriores.</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Desarrollar un módulo de actualización de estado del producto: Permitir a los usuarios conocer el avance en tiempo real de su pedido, incluyendo tallaje, montaje y renderización, para mejorar la transparencia y la experiencia del cliente.</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Implementar un módulo de comunicación eficiente: Facilitar la interacción entre el cliente, el intermediario y el diseñador mediante el intercambio de información clara, incluyendo bocetos o referencias personalizadas.</a:t>
            </a:r>
          </a:p>
          <a:p>
            <a:endParaRPr lang="es-MX" sz="1600" dirty="0"/>
          </a:p>
          <a:p>
            <a:endParaRPr lang="es-CO" sz="1600" dirty="0"/>
          </a:p>
        </p:txBody>
      </p:sp>
    </p:spTree>
    <p:extLst>
      <p:ext uri="{BB962C8B-B14F-4D97-AF65-F5344CB8AC3E}">
        <p14:creationId xmlns:p14="http://schemas.microsoft.com/office/powerpoint/2010/main" val="138898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57329-2EE4-0C5D-C2FE-9FC8BBC935DE}"/>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2839F69-F936-63C6-AAFB-F9FD5552A8DE}"/>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Alcance y delimitación</a:t>
            </a:r>
          </a:p>
        </p:txBody>
      </p:sp>
      <p:sp>
        <p:nvSpPr>
          <p:cNvPr id="4" name="CuadroTexto 3">
            <a:extLst>
              <a:ext uri="{FF2B5EF4-FFF2-40B4-BE49-F238E27FC236}">
                <a16:creationId xmlns:a16="http://schemas.microsoft.com/office/drawing/2014/main" id="{E47AA68A-97DC-75A7-A73A-80D8BD1EF331}"/>
              </a:ext>
            </a:extLst>
          </p:cNvPr>
          <p:cNvSpPr txBox="1"/>
          <p:nvPr/>
        </p:nvSpPr>
        <p:spPr>
          <a:xfrm>
            <a:off x="360484" y="2418105"/>
            <a:ext cx="8261922" cy="1077218"/>
          </a:xfrm>
          <a:prstGeom prst="rect">
            <a:avLst/>
          </a:prstGeom>
          <a:noFill/>
        </p:spPr>
        <p:txBody>
          <a:bodyPr wrap="square">
            <a:spAutoFit/>
          </a:bodyPr>
          <a:lstStyle/>
          <a:p>
            <a:r>
              <a:rPr lang="es-MX" sz="1600" b="0" i="0" dirty="0">
                <a:solidFill>
                  <a:srgbClr val="2D4263"/>
                </a:solidFill>
                <a:effectLst/>
              </a:rPr>
              <a:t>El proyecto se centrará en un sistema de información con cuatro módulos interconectados: visualización de joyas, catálogo y recomendaciones, estado del producto, y reseñas. </a:t>
            </a:r>
            <a:r>
              <a:rPr lang="es-MX" sz="1600" b="1" i="0" dirty="0">
                <a:solidFill>
                  <a:srgbClr val="2D4263"/>
                </a:solidFill>
                <a:effectLst/>
              </a:rPr>
              <a:t>No se incluirán en esta fase inicial características como la integración con sistemas de pago o logística, que serán parte de fases posteriores</a:t>
            </a:r>
            <a:r>
              <a:rPr lang="es-MX" sz="1600" b="0" i="0" dirty="0">
                <a:solidFill>
                  <a:srgbClr val="2D4263"/>
                </a:solidFill>
                <a:effectLst/>
              </a:rPr>
              <a:t>.</a:t>
            </a:r>
            <a:endParaRPr lang="es-CO" sz="1600" dirty="0"/>
          </a:p>
        </p:txBody>
      </p:sp>
    </p:spTree>
    <p:extLst>
      <p:ext uri="{BB962C8B-B14F-4D97-AF65-F5344CB8AC3E}">
        <p14:creationId xmlns:p14="http://schemas.microsoft.com/office/powerpoint/2010/main" val="60989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80748AE3-6403-5C33-C324-CE4D734E8AE0}"/>
              </a:ext>
            </a:extLst>
          </p:cNvPr>
          <p:cNvSpPr txBox="1"/>
          <p:nvPr/>
        </p:nvSpPr>
        <p:spPr>
          <a:xfrm>
            <a:off x="-91304" y="57715"/>
            <a:ext cx="7518486" cy="646331"/>
          </a:xfrm>
          <a:prstGeom prst="rect">
            <a:avLst/>
          </a:prstGeom>
          <a:noFill/>
        </p:spPr>
        <p:txBody>
          <a:bodyPr wrap="square" rtlCol="0">
            <a:spAutoFit/>
          </a:bodyPr>
          <a:lstStyle/>
          <a:p>
            <a:r>
              <a:rPr lang="es-ES" sz="3600" b="1" dirty="0">
                <a:solidFill>
                  <a:srgbClr val="FF5511"/>
                </a:solidFill>
              </a:rPr>
              <a:t>  BPMN actual</a:t>
            </a:r>
          </a:p>
        </p:txBody>
      </p:sp>
      <p:sp>
        <p:nvSpPr>
          <p:cNvPr id="8" name="Rectangle 1">
            <a:extLst>
              <a:ext uri="{FF2B5EF4-FFF2-40B4-BE49-F238E27FC236}">
                <a16:creationId xmlns:a16="http://schemas.microsoft.com/office/drawing/2014/main" id="{28DC96A6-A2CB-DF63-9C6A-6E967A1F98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D882D2E4-8F01-7AD7-F2E7-2036F6107188}"/>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2" name="Imagen 11">
            <a:hlinkClick r:id="rId2"/>
            <a:extLst>
              <a:ext uri="{FF2B5EF4-FFF2-40B4-BE49-F238E27FC236}">
                <a16:creationId xmlns:a16="http://schemas.microsoft.com/office/drawing/2014/main" id="{56BDA72C-5AA8-2B31-7F62-D06B422BAC51}"/>
              </a:ext>
            </a:extLst>
          </p:cNvPr>
          <p:cNvPicPr>
            <a:picLocks noChangeAspect="1"/>
          </p:cNvPicPr>
          <p:nvPr/>
        </p:nvPicPr>
        <p:blipFill>
          <a:blip r:embed="rId3"/>
          <a:stretch>
            <a:fillRect/>
          </a:stretch>
        </p:blipFill>
        <p:spPr>
          <a:xfrm>
            <a:off x="152400" y="983674"/>
            <a:ext cx="8641723" cy="3446482"/>
          </a:xfrm>
          <a:prstGeom prst="rect">
            <a:avLst/>
          </a:prstGeom>
        </p:spPr>
      </p:pic>
      <p:pic>
        <p:nvPicPr>
          <p:cNvPr id="14" name="Imagen 13">
            <a:extLst>
              <a:ext uri="{FF2B5EF4-FFF2-40B4-BE49-F238E27FC236}">
                <a16:creationId xmlns:a16="http://schemas.microsoft.com/office/drawing/2014/main" id="{79345ABC-A10C-9A7A-5E5E-CB1098941BAF}"/>
              </a:ext>
            </a:extLst>
          </p:cNvPr>
          <p:cNvPicPr>
            <a:picLocks noChangeAspect="1"/>
          </p:cNvPicPr>
          <p:nvPr/>
        </p:nvPicPr>
        <p:blipFill>
          <a:blip r:embed="rId4"/>
          <a:srcRect l="10652" t="14336" r="9696" b="9341"/>
          <a:stretch/>
        </p:blipFill>
        <p:spPr>
          <a:xfrm>
            <a:off x="8439201" y="57715"/>
            <a:ext cx="622266" cy="650017"/>
          </a:xfrm>
          <a:prstGeom prst="rect">
            <a:avLst/>
          </a:prstGeom>
        </p:spPr>
      </p:pic>
      <p:sp>
        <p:nvSpPr>
          <p:cNvPr id="2" name="CuadroTexto 1">
            <a:extLst>
              <a:ext uri="{FF2B5EF4-FFF2-40B4-BE49-F238E27FC236}">
                <a16:creationId xmlns:a16="http://schemas.microsoft.com/office/drawing/2014/main" id="{8D47E166-7637-5475-D115-519F40B4CA72}"/>
              </a:ext>
            </a:extLst>
          </p:cNvPr>
          <p:cNvSpPr txBox="1"/>
          <p:nvPr/>
        </p:nvSpPr>
        <p:spPr>
          <a:xfrm>
            <a:off x="288388" y="4497169"/>
            <a:ext cx="8925950" cy="584775"/>
          </a:xfrm>
          <a:prstGeom prst="rect">
            <a:avLst/>
          </a:prstGeom>
          <a:noFill/>
        </p:spPr>
        <p:txBody>
          <a:bodyPr wrap="square" rtlCol="0">
            <a:spAutoFit/>
          </a:bodyPr>
          <a:lstStyle/>
          <a:p>
            <a:r>
              <a:rPr lang="es-CO"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https://d.docs.live.net/8ce537462a3d960c/Documentos/ProyectoBrisasGems/Trimestre%202/2.%20BPMN%20Diagrama%20estado%20Actual%20Brisas%20Gems.pdf</a:t>
            </a:r>
            <a:endParaRPr lang="es-CO" sz="1600" dirty="0">
              <a:solidFill>
                <a:schemeClr val="tx1">
                  <a:lumMod val="65000"/>
                  <a:lumOff val="35000"/>
                </a:schemeClr>
              </a:solidFill>
            </a:endParaRPr>
          </a:p>
        </p:txBody>
      </p:sp>
    </p:spTree>
    <p:extLst>
      <p:ext uri="{BB962C8B-B14F-4D97-AF65-F5344CB8AC3E}">
        <p14:creationId xmlns:p14="http://schemas.microsoft.com/office/powerpoint/2010/main" val="418523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0A549-FAA2-BA57-B42D-3BBB2023666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D2235997-365D-3B48-EEA9-92B215AF593F}"/>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4EE88B02-9F06-D65C-9CC6-32A423494164}"/>
              </a:ext>
            </a:extLst>
          </p:cNvPr>
          <p:cNvSpPr txBox="1"/>
          <p:nvPr/>
        </p:nvSpPr>
        <p:spPr>
          <a:xfrm>
            <a:off x="141543" y="1109067"/>
            <a:ext cx="8261922" cy="4770537"/>
          </a:xfrm>
          <a:prstGeom prst="rect">
            <a:avLst/>
          </a:prstGeom>
          <a:noFill/>
        </p:spPr>
        <p:txBody>
          <a:bodyPr wrap="square">
            <a:spAutoFit/>
          </a:bodyPr>
          <a:lstStyle/>
          <a:p>
            <a:r>
              <a:rPr lang="es-MX" sz="1600" b="0" i="0" dirty="0">
                <a:solidFill>
                  <a:srgbClr val="2D4263"/>
                </a:solidFill>
                <a:effectLst/>
              </a:rPr>
              <a:t> Se realizó una entrevista al administrador de la empresa:</a:t>
            </a: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1. </a:t>
            </a:r>
            <a:r>
              <a:rPr lang="es-MX" sz="1600" b="1" i="0" dirty="0">
                <a:solidFill>
                  <a:srgbClr val="2D4263"/>
                </a:solidFill>
                <a:effectLst/>
              </a:rPr>
              <a:t>¿Cuál es su rol dentro del trabajo de joyería (diseño, fabricación, reparación, etc.)?</a:t>
            </a:r>
            <a:endParaRPr lang="es-MX" sz="1600" dirty="0">
              <a:solidFill>
                <a:srgbClr val="2D4263"/>
              </a:solidFill>
              <a:effectLst/>
            </a:endParaRPr>
          </a:p>
          <a:p>
            <a:r>
              <a:rPr lang="es-MX" sz="1600" b="0" i="0" dirty="0">
                <a:solidFill>
                  <a:srgbClr val="2D4263"/>
                </a:solidFill>
                <a:effectLst/>
              </a:rPr>
              <a:t>R: Yo soy el vendedor, el intermediario del cliente.</a:t>
            </a:r>
            <a:br>
              <a:rPr lang="es-MX" sz="1600" b="0" i="0" dirty="0">
                <a:solidFill>
                  <a:srgbClr val="2D4263"/>
                </a:solidFill>
                <a:effectLst/>
              </a:rPr>
            </a:br>
            <a:endParaRPr lang="es-MX" sz="1600" b="0" i="0" dirty="0">
              <a:solidFill>
                <a:srgbClr val="2D4263"/>
              </a:solidFill>
              <a:effectLst/>
            </a:endParaRP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2. </a:t>
            </a:r>
            <a:r>
              <a:rPr lang="es-MX" sz="1600" b="1" i="0" dirty="0">
                <a:solidFill>
                  <a:srgbClr val="2D4263"/>
                </a:solidFill>
                <a:effectLst/>
              </a:rPr>
              <a:t>Describa brevemente el proceso de inicio a fin del proceso en el cual está usted involucrado</a:t>
            </a:r>
            <a:endParaRPr lang="es-MX" sz="1600" dirty="0">
              <a:solidFill>
                <a:srgbClr val="2D4263"/>
              </a:solidFill>
              <a:effectLst/>
            </a:endParaRPr>
          </a:p>
          <a:p>
            <a:r>
              <a:rPr lang="es-MX" sz="1600" b="0" i="0" dirty="0">
                <a:solidFill>
                  <a:srgbClr val="2D4263"/>
                </a:solidFill>
                <a:effectLst/>
              </a:rPr>
              <a:t>R: Yo vendo las joyas, ofrezco tipos de joyas (Argollas, anillos, aretes), o si el cliente quiere un diseño personalizado, el cliente me dice realmente que quiere, y yo le dirijo eso al diseñador y el lo realizara el 3D y se le enviara al cliente.</a:t>
            </a:r>
            <a:br>
              <a:rPr lang="es-MX" sz="1600" b="0" i="0" dirty="0">
                <a:solidFill>
                  <a:srgbClr val="2D4263"/>
                </a:solidFill>
                <a:effectLst/>
              </a:rPr>
            </a:br>
            <a:endParaRPr lang="es-MX" sz="1600" b="0" i="0" dirty="0">
              <a:solidFill>
                <a:srgbClr val="2D4263"/>
              </a:solidFill>
              <a:effectLst/>
            </a:endParaRP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3. </a:t>
            </a:r>
            <a:r>
              <a:rPr lang="es-MX" sz="1600" b="1" i="0" dirty="0">
                <a:solidFill>
                  <a:srgbClr val="2D4263"/>
                </a:solidFill>
                <a:effectLst/>
              </a:rPr>
              <a:t>¿Qué datos/información se le pide al cliente al momento de comprar joyas?</a:t>
            </a:r>
            <a:endParaRPr lang="es-MX" sz="1600" dirty="0">
              <a:solidFill>
                <a:srgbClr val="2D4263"/>
              </a:solidFill>
              <a:effectLst/>
            </a:endParaRPr>
          </a:p>
          <a:p>
            <a:r>
              <a:rPr lang="es-MX" sz="1600" b="0" i="0" dirty="0">
                <a:solidFill>
                  <a:srgbClr val="2D4263"/>
                </a:solidFill>
                <a:effectLst/>
              </a:rPr>
              <a:t>R: Nombres, edad para saber si el diseño es juvenil o es para una señora, y lo primordial es que pague.</a:t>
            </a:r>
            <a:endParaRPr lang="es-MX" sz="1600" dirty="0"/>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218784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1A859-E644-6A5C-C08D-BFB76BF62DD7}"/>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A3ED5BF-B333-A820-D121-057A97F9F5A4}"/>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11A25B9C-15F4-E2AD-02A5-DECAA7A23105}"/>
              </a:ext>
            </a:extLst>
          </p:cNvPr>
          <p:cNvSpPr txBox="1"/>
          <p:nvPr/>
        </p:nvSpPr>
        <p:spPr>
          <a:xfrm>
            <a:off x="141543" y="1340887"/>
            <a:ext cx="8261922" cy="4639732"/>
          </a:xfrm>
          <a:prstGeom prst="rect">
            <a:avLst/>
          </a:prstGeom>
          <a:noFill/>
        </p:spPr>
        <p:txBody>
          <a:bodyPr wrap="square">
            <a:spAutoFit/>
          </a:bodyPr>
          <a:lstStyle/>
          <a:p>
            <a:pPr marL="285750" indent="-285750">
              <a:lnSpc>
                <a:spcPts val="3450"/>
              </a:lnSpc>
              <a:buFont typeface="Arial" panose="020B0604020202020204" pitchFamily="34" charset="0"/>
              <a:buChar char="•"/>
            </a:pPr>
            <a:r>
              <a:rPr lang="es-MX" sz="1600" dirty="0">
                <a:solidFill>
                  <a:srgbClr val="2D4263"/>
                </a:solidFill>
              </a:rPr>
              <a:t>4. </a:t>
            </a:r>
            <a:r>
              <a:rPr lang="es-MX" sz="1600" b="1" i="0" dirty="0">
                <a:solidFill>
                  <a:srgbClr val="2D4263"/>
                </a:solidFill>
                <a:effectLst/>
              </a:rPr>
              <a:t>¿Los clientes mayoritariamente para qué ocasión compran joyas?</a:t>
            </a:r>
            <a:endParaRPr lang="es-MX" sz="1600" dirty="0">
              <a:solidFill>
                <a:srgbClr val="2D4263"/>
              </a:solidFill>
              <a:effectLst/>
            </a:endParaRPr>
          </a:p>
          <a:p>
            <a:r>
              <a:rPr lang="es-MX" sz="1600" b="0" i="0" dirty="0">
                <a:solidFill>
                  <a:srgbClr val="2D4263"/>
                </a:solidFill>
                <a:effectLst/>
              </a:rPr>
              <a:t>R: Los clientes frecuentemente piden diseños para compromiso, o regalos.</a:t>
            </a:r>
            <a:endParaRPr lang="es-MX" sz="1600" dirty="0"/>
          </a:p>
          <a:p>
            <a:br>
              <a:rPr lang="es-MX" sz="1600" dirty="0"/>
            </a:br>
            <a:endParaRPr lang="es-MX" sz="1600" dirty="0"/>
          </a:p>
          <a:p>
            <a:pPr marL="285750" indent="-285750">
              <a:lnSpc>
                <a:spcPts val="3450"/>
              </a:lnSpc>
              <a:buFont typeface="Arial" panose="020B0604020202020204" pitchFamily="34" charset="0"/>
              <a:buChar char="•"/>
            </a:pPr>
            <a:r>
              <a:rPr lang="es-MX" sz="1600" i="0" dirty="0">
                <a:solidFill>
                  <a:srgbClr val="2D4263"/>
                </a:solidFill>
                <a:effectLst/>
              </a:rPr>
              <a:t>5. </a:t>
            </a:r>
            <a:r>
              <a:rPr lang="es-MX" sz="1600" b="1" i="0" dirty="0">
                <a:solidFill>
                  <a:srgbClr val="2D4263"/>
                </a:solidFill>
                <a:effectLst/>
              </a:rPr>
              <a:t>¿Todo proyecto de joyas es personalizado?</a:t>
            </a:r>
            <a:endParaRPr lang="es-MX" sz="1600" dirty="0">
              <a:solidFill>
                <a:srgbClr val="2D4263"/>
              </a:solidFill>
              <a:effectLst/>
            </a:endParaRPr>
          </a:p>
          <a:p>
            <a:r>
              <a:rPr lang="es-MX" sz="1600" b="0" i="0" dirty="0">
                <a:solidFill>
                  <a:srgbClr val="2D4263"/>
                </a:solidFill>
                <a:effectLst/>
              </a:rPr>
              <a:t>R: Si, mayoritariamente los proyectos son personalizados, por las medidas del anillo, el tipo de joya o diseño, el gusto del cliente también es primordial.</a:t>
            </a:r>
          </a:p>
          <a:p>
            <a:br>
              <a:rPr lang="es-MX" sz="1600" dirty="0">
                <a:solidFill>
                  <a:srgbClr val="2D4263"/>
                </a:solidFill>
              </a:rPr>
            </a:br>
            <a:endParaRPr lang="es-MX" sz="1600" dirty="0">
              <a:solidFill>
                <a:srgbClr val="2D4263"/>
              </a:solidFill>
            </a:endParaRPr>
          </a:p>
          <a:p>
            <a:pPr marL="285750" indent="-285750">
              <a:lnSpc>
                <a:spcPts val="3450"/>
              </a:lnSpc>
              <a:buFont typeface="Arial" panose="020B0604020202020204" pitchFamily="34" charset="0"/>
              <a:buChar char="•"/>
            </a:pPr>
            <a:r>
              <a:rPr lang="es-MX" sz="1600" i="0" dirty="0">
                <a:solidFill>
                  <a:srgbClr val="2D4263"/>
                </a:solidFill>
                <a:effectLst/>
              </a:rPr>
              <a:t>6. </a:t>
            </a:r>
            <a:r>
              <a:rPr lang="es-MX" sz="1600" b="1" i="0" dirty="0">
                <a:solidFill>
                  <a:srgbClr val="2D4263"/>
                </a:solidFill>
                <a:effectLst/>
              </a:rPr>
              <a:t>Dependiendo el presupuesto del cliente, ¿Qué tipo de joyas se le ofrecen al cliente?</a:t>
            </a:r>
            <a:endParaRPr lang="es-MX" sz="1600" dirty="0">
              <a:solidFill>
                <a:srgbClr val="2D4263"/>
              </a:solidFill>
              <a:effectLst/>
            </a:endParaRPr>
          </a:p>
          <a:p>
            <a:r>
              <a:rPr lang="es-MX" sz="1600" b="0" i="0" dirty="0">
                <a:solidFill>
                  <a:srgbClr val="2D4263"/>
                </a:solidFill>
                <a:effectLst/>
              </a:rPr>
              <a:t>R: El tipo de joya depende el gusto del cliente, se le ofrece lo que se aproxime al presupuesto del cliente y se le dan varias opciones.</a:t>
            </a:r>
            <a:endParaRPr lang="es-MX" sz="1600" dirty="0"/>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46776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7225F-C852-59A2-F18A-574334E5CA4B}"/>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ABFF66B-F5DB-436E-2C98-F2B8443C6B3B}"/>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D5CC20C3-8C39-DF2C-799F-454EFE362F03}"/>
              </a:ext>
            </a:extLst>
          </p:cNvPr>
          <p:cNvSpPr txBox="1"/>
          <p:nvPr/>
        </p:nvSpPr>
        <p:spPr>
          <a:xfrm>
            <a:off x="141543" y="1340887"/>
            <a:ext cx="8261922" cy="4726935"/>
          </a:xfrm>
          <a:prstGeom prst="rect">
            <a:avLst/>
          </a:prstGeom>
          <a:noFill/>
        </p:spPr>
        <p:txBody>
          <a:bodyPr wrap="square">
            <a:spAutoFit/>
          </a:bodyPr>
          <a:lstStyle/>
          <a:p>
            <a:pPr marL="285750" indent="-285750">
              <a:buFont typeface="Arial" panose="020B0604020202020204" pitchFamily="34" charset="0"/>
              <a:buChar char="•"/>
            </a:pPr>
            <a:r>
              <a:rPr lang="es-MX" sz="1600" i="0" dirty="0">
                <a:solidFill>
                  <a:srgbClr val="2D4263"/>
                </a:solidFill>
                <a:effectLst/>
                <a:latin typeface="YAFdJt8dAY0 0"/>
              </a:rPr>
              <a:t>7. </a:t>
            </a:r>
            <a:r>
              <a:rPr lang="es-MX" sz="1600" b="1" i="0" dirty="0">
                <a:solidFill>
                  <a:srgbClr val="2D4263"/>
                </a:solidFill>
                <a:effectLst/>
                <a:latin typeface="YAFdJt8dAY0 0"/>
              </a:rPr>
              <a:t>¿Cómo maneja los pedidos personalizados para asegurar que cumplen con las expectativas del cliente?</a:t>
            </a:r>
            <a:endParaRPr lang="es-MX" sz="1600" dirty="0">
              <a:solidFill>
                <a:srgbClr val="2D4263"/>
              </a:solidFill>
              <a:effectLst/>
              <a:latin typeface="YAFdJt8dAY0 0"/>
            </a:endParaRPr>
          </a:p>
          <a:p>
            <a:r>
              <a:rPr lang="es-MX" sz="1600" b="0" i="0" dirty="0">
                <a:solidFill>
                  <a:srgbClr val="2D4263"/>
                </a:solidFill>
                <a:effectLst/>
              </a:rPr>
              <a:t>R: Se verifica todo lo pedido por el cliente (Medidas, tipo de joya, gusto del cliente) y se realiza el diseño 3d y se le manda al cliente y ya el aprueba el diseño y se hace.</a:t>
            </a:r>
          </a:p>
          <a:p>
            <a:br>
              <a:rPr lang="es-MX" sz="1600" dirty="0"/>
            </a:br>
            <a:endParaRPr lang="es-MX" sz="1600" dirty="0"/>
          </a:p>
          <a:p>
            <a:pPr marL="285750" indent="-285750">
              <a:buFont typeface="Arial" panose="020B0604020202020204" pitchFamily="34" charset="0"/>
              <a:buChar char="•"/>
            </a:pPr>
            <a:r>
              <a:rPr lang="es-MX" sz="1600" i="0" dirty="0">
                <a:solidFill>
                  <a:srgbClr val="2D4263"/>
                </a:solidFill>
                <a:effectLst/>
                <a:latin typeface="YAFdJt8dAY0 0"/>
              </a:rPr>
              <a:t>8. </a:t>
            </a:r>
            <a:r>
              <a:rPr lang="es-MX" sz="1600" b="1" i="0" dirty="0">
                <a:solidFill>
                  <a:srgbClr val="2D4263"/>
                </a:solidFill>
                <a:effectLst/>
                <a:latin typeface="YAFdJt8dAY0 0"/>
              </a:rPr>
              <a:t>¿Cuáles son los materiales y piedras con más demandas a trabajar y por qué?</a:t>
            </a:r>
            <a:endParaRPr lang="es-MX" sz="1600" dirty="0">
              <a:solidFill>
                <a:srgbClr val="2D4263"/>
              </a:solidFill>
              <a:effectLst/>
              <a:latin typeface="YAFdJt8dAY0 0"/>
            </a:endParaRPr>
          </a:p>
          <a:p>
            <a:r>
              <a:rPr lang="es-MX" sz="1600" b="0" i="0" dirty="0">
                <a:solidFill>
                  <a:srgbClr val="2D4263"/>
                </a:solidFill>
                <a:effectLst/>
              </a:rPr>
              <a:t>R: El oro y la esmeralda, ya que son las piedras encontradas aquí en Colombia, y demuestran poder, eso le gusta al cliente.</a:t>
            </a:r>
            <a:br>
              <a:rPr lang="es-MX" sz="1600" b="0" i="0" dirty="0">
                <a:solidFill>
                  <a:srgbClr val="2D4263"/>
                </a:solidFill>
                <a:effectLst/>
              </a:rPr>
            </a:br>
            <a:br>
              <a:rPr lang="es-MX" sz="1600" b="0" i="0" dirty="0">
                <a:solidFill>
                  <a:srgbClr val="2D4263"/>
                </a:solidFill>
                <a:effectLst/>
              </a:rPr>
            </a:br>
            <a:endParaRPr lang="es-MX" sz="1600" dirty="0"/>
          </a:p>
          <a:p>
            <a:pPr marL="285750" indent="-285750">
              <a:buFont typeface="Arial" panose="020B0604020202020204" pitchFamily="34" charset="0"/>
              <a:buChar char="•"/>
            </a:pPr>
            <a:r>
              <a:rPr lang="es-MX" sz="1600" i="0" dirty="0">
                <a:solidFill>
                  <a:srgbClr val="2D4263"/>
                </a:solidFill>
                <a:effectLst/>
                <a:latin typeface="YAFdJt8dAY0 0"/>
              </a:rPr>
              <a:t>9. </a:t>
            </a:r>
            <a:r>
              <a:rPr lang="es-MX" sz="1600" b="1" i="0" dirty="0">
                <a:solidFill>
                  <a:srgbClr val="2D4263"/>
                </a:solidFill>
                <a:effectLst/>
                <a:latin typeface="YAFdJt8dAY0 0"/>
              </a:rPr>
              <a:t>¿Cuáles son los tipos de joyas más importantes en su empresa?</a:t>
            </a:r>
            <a:endParaRPr lang="es-MX" sz="1600" dirty="0">
              <a:solidFill>
                <a:srgbClr val="2D4263"/>
              </a:solidFill>
              <a:effectLst/>
              <a:latin typeface="YAFdJt8dAY0 0"/>
            </a:endParaRPr>
          </a:p>
          <a:p>
            <a:r>
              <a:rPr lang="es-MX" sz="1600" b="0" i="0" dirty="0">
                <a:solidFill>
                  <a:srgbClr val="2D4263"/>
                </a:solidFill>
                <a:effectLst/>
              </a:rPr>
              <a:t>R: Los topitos para las esmeraldas, o un anillo que se llama </a:t>
            </a:r>
            <a:r>
              <a:rPr lang="es-MX" sz="1600" b="0" i="0" dirty="0" err="1">
                <a:solidFill>
                  <a:srgbClr val="2D4263"/>
                </a:solidFill>
                <a:effectLst/>
              </a:rPr>
              <a:t>closter</a:t>
            </a:r>
            <a:r>
              <a:rPr lang="es-MX" sz="1600" b="0" i="0" dirty="0">
                <a:solidFill>
                  <a:srgbClr val="2D4263"/>
                </a:solidFill>
                <a:effectLst/>
              </a:rPr>
              <a:t> tiene la esmeralda y alrededor diamante, esos serian como los mas importantes</a:t>
            </a:r>
            <a:endParaRPr lang="es-MX" sz="1600" dirty="0"/>
          </a:p>
          <a:p>
            <a:pPr>
              <a:lnSpc>
                <a:spcPts val="3450"/>
              </a:lnSpc>
            </a:pPr>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08131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8365C-4FB6-3B44-C942-631068C0E86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8ECF14AA-7B18-03AF-8567-0F94EA125A02}"/>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02835324-DB44-F60B-CF7D-CCFBD56933AF}"/>
              </a:ext>
            </a:extLst>
          </p:cNvPr>
          <p:cNvSpPr txBox="1"/>
          <p:nvPr/>
        </p:nvSpPr>
        <p:spPr>
          <a:xfrm>
            <a:off x="141543" y="1340887"/>
            <a:ext cx="8261922" cy="3495829"/>
          </a:xfrm>
          <a:prstGeom prst="rect">
            <a:avLst/>
          </a:prstGeom>
          <a:noFill/>
        </p:spPr>
        <p:txBody>
          <a:bodyPr wrap="square">
            <a:spAutoFit/>
          </a:bodyPr>
          <a:lstStyle/>
          <a:p>
            <a:pPr marL="285750" indent="-285750">
              <a:lnSpc>
                <a:spcPts val="3450"/>
              </a:lnSpc>
              <a:buFont typeface="Arial" panose="020B0604020202020204" pitchFamily="34" charset="0"/>
              <a:buChar char="•"/>
            </a:pPr>
            <a:r>
              <a:rPr lang="es-MX" sz="1600" i="0" dirty="0">
                <a:solidFill>
                  <a:srgbClr val="2D4263"/>
                </a:solidFill>
                <a:effectLst/>
                <a:latin typeface="YAFdJt8dAY0 0"/>
              </a:rPr>
              <a:t>10. </a:t>
            </a:r>
            <a:r>
              <a:rPr lang="es-MX" sz="1600" b="1" i="0" dirty="0">
                <a:solidFill>
                  <a:srgbClr val="2D4263"/>
                </a:solidFill>
                <a:effectLst/>
                <a:latin typeface="YAFdJt8dAY0 0"/>
              </a:rPr>
              <a:t>¿Cuáles son los tipos de personalización o diseño que más piden los clientes?</a:t>
            </a:r>
            <a:endParaRPr lang="es-MX" sz="1600" dirty="0">
              <a:solidFill>
                <a:srgbClr val="2D4263"/>
              </a:solidFill>
              <a:effectLst/>
              <a:latin typeface="YAFdJt8dAY0 0"/>
            </a:endParaRPr>
          </a:p>
          <a:p>
            <a:r>
              <a:rPr lang="es-MX" sz="1600" b="0" i="0" dirty="0">
                <a:solidFill>
                  <a:srgbClr val="2D4263"/>
                </a:solidFill>
                <a:effectLst/>
              </a:rPr>
              <a:t>R: Para compromiso, mayoritariamente </a:t>
            </a:r>
            <a:r>
              <a:rPr lang="es-MX" sz="1600" b="0" i="0" dirty="0">
                <a:solidFill>
                  <a:schemeClr val="tx1">
                    <a:lumMod val="75000"/>
                    <a:lumOff val="25000"/>
                  </a:schemeClr>
                </a:solidFill>
                <a:effectLst/>
              </a:rPr>
              <a:t>diseños para mujeres.</a:t>
            </a:r>
            <a:endParaRPr lang="es-MX" sz="1600" dirty="0">
              <a:solidFill>
                <a:schemeClr val="tx1">
                  <a:lumMod val="75000"/>
                  <a:lumOff val="25000"/>
                </a:schemeClr>
              </a:solidFill>
            </a:endParaRPr>
          </a:p>
          <a:p>
            <a:endParaRPr lang="es-MX" sz="1600" b="1" i="0" dirty="0">
              <a:solidFill>
                <a:srgbClr val="2D4263"/>
              </a:solidFill>
              <a:effectLst/>
            </a:endParaRPr>
          </a:p>
          <a:p>
            <a:endParaRPr lang="es-MX" sz="1600" b="1" dirty="0">
              <a:solidFill>
                <a:srgbClr val="2D4263"/>
              </a:solidFill>
            </a:endParaRPr>
          </a:p>
          <a:p>
            <a:pPr marL="285750" indent="-285750">
              <a:buFont typeface="Arial" panose="020B0604020202020204" pitchFamily="34" charset="0"/>
              <a:buChar char="•"/>
            </a:pPr>
            <a:r>
              <a:rPr lang="es-MX" sz="1600" i="0" dirty="0">
                <a:solidFill>
                  <a:srgbClr val="2D4263"/>
                </a:solidFill>
                <a:effectLst/>
              </a:rPr>
              <a:t>11. </a:t>
            </a:r>
            <a:r>
              <a:rPr lang="es-MX" sz="1600" b="1" i="0" dirty="0">
                <a:solidFill>
                  <a:srgbClr val="2D4263"/>
                </a:solidFill>
                <a:effectLst/>
              </a:rPr>
              <a:t>¿Ha trabajado en proyectos personalizados para clientes? Si es así, ¿Cuál es el proyecto más memorable que ha hecho?</a:t>
            </a:r>
          </a:p>
          <a:p>
            <a:r>
              <a:rPr lang="es-MX" sz="1600" b="0" i="0" dirty="0">
                <a:solidFill>
                  <a:srgbClr val="2D4263"/>
                </a:solidFill>
                <a:effectLst/>
              </a:rPr>
              <a:t>R: El mas memorable ha sido un anillo para mi familia que fue un anillo de compromiso muy lindo con esmeralda y oro, o unas argollas para matrimonio.</a:t>
            </a:r>
            <a:endParaRPr lang="es-MX" sz="1600" dirty="0"/>
          </a:p>
          <a:p>
            <a:endParaRPr lang="es-MX" sz="1600" dirty="0"/>
          </a:p>
          <a:p>
            <a:r>
              <a:rPr lang="es-MX" sz="1600" dirty="0">
                <a:solidFill>
                  <a:schemeClr val="tx1">
                    <a:lumMod val="65000"/>
                    <a:lumOff val="35000"/>
                  </a:schemeClr>
                </a:solidFill>
                <a:hlinkClick r:id="rId2">
                  <a:extLst>
                    <a:ext uri="{A12FA001-AC4F-418D-AE19-62706E023703}">
                      <ahyp:hlinkClr xmlns:ahyp="http://schemas.microsoft.com/office/drawing/2018/hyperlinkcolor" val="tx"/>
                    </a:ext>
                  </a:extLst>
                </a:hlinkClick>
              </a:rPr>
              <a:t>https://d.docs.live.net/8ce537462a3d960c/Documentos/ProyectoBrisasGems/Trimestre%202/3.%20Entrevista.docx</a:t>
            </a:r>
            <a:endParaRPr lang="es-MX" sz="1600" dirty="0">
              <a:solidFill>
                <a:schemeClr val="tx1">
                  <a:lumMod val="65000"/>
                  <a:lumOff val="35000"/>
                </a:schemeClr>
              </a:solidFill>
            </a:endParaRPr>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33602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5C950-F6F9-C89D-AE6F-463AAA461AE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0BAEE34-BFF4-9E98-E00D-C8F1519AA4C0}"/>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397929F0-3BEF-4EE6-0C2B-14403EB89FC8}"/>
              </a:ext>
            </a:extLst>
          </p:cNvPr>
          <p:cNvSpPr txBox="1"/>
          <p:nvPr/>
        </p:nvSpPr>
        <p:spPr>
          <a:xfrm>
            <a:off x="141543" y="1134825"/>
            <a:ext cx="8261922" cy="5216813"/>
          </a:xfrm>
          <a:prstGeom prst="rect">
            <a:avLst/>
          </a:prstGeom>
          <a:noFill/>
        </p:spPr>
        <p:txBody>
          <a:bodyPr wrap="square">
            <a:spAutoFit/>
          </a:bodyPr>
          <a:lstStyle/>
          <a:p>
            <a:pPr marL="742950" lvl="1" indent="-285750">
              <a:spcBef>
                <a:spcPts val="1400"/>
              </a:spcBef>
              <a:spcAft>
                <a:spcPts val="1400"/>
              </a:spcAft>
              <a:buFont typeface="+mj-lt"/>
              <a:buAutoNum type="arabicPeriod"/>
            </a:pPr>
            <a:r>
              <a:rPr lang="es-CO" sz="1600" b="1" dirty="0">
                <a:solidFill>
                  <a:schemeClr val="tx1">
                    <a:lumMod val="75000"/>
                    <a:lumOff val="25000"/>
                  </a:schemeClr>
                </a:solidFill>
                <a:effectLst/>
              </a:rPr>
              <a:t>Módulo: Gestión de Usuarios</a:t>
            </a:r>
          </a:p>
          <a:p>
            <a:r>
              <a:rPr lang="es-CO" sz="1600" dirty="0">
                <a:solidFill>
                  <a:schemeClr val="tx1">
                    <a:lumMod val="75000"/>
                    <a:lumOff val="25000"/>
                  </a:schemeClr>
                </a:solidFill>
                <a:effectLst/>
                <a:ea typeface="Times New Roman" panose="02020603050405020304" pitchFamily="18" charset="0"/>
              </a:rPr>
              <a:t>RF-001 Crear cuenta de usuario</a:t>
            </a:r>
          </a:p>
          <a:p>
            <a:r>
              <a:rPr lang="es-CO" sz="1600" dirty="0">
                <a:solidFill>
                  <a:schemeClr val="tx1">
                    <a:lumMod val="75000"/>
                    <a:lumOff val="25000"/>
                  </a:schemeClr>
                </a:solidFill>
                <a:effectLst/>
                <a:ea typeface="Times New Roman" panose="02020603050405020304" pitchFamily="18" charset="0"/>
              </a:rPr>
              <a:t>RF-002 Iniciar sesión</a:t>
            </a:r>
          </a:p>
          <a:p>
            <a:r>
              <a:rPr lang="es-CO" sz="1600" dirty="0">
                <a:solidFill>
                  <a:schemeClr val="tx1">
                    <a:lumMod val="75000"/>
                    <a:lumOff val="25000"/>
                  </a:schemeClr>
                </a:solidFill>
                <a:effectLst/>
                <a:ea typeface="Times New Roman" panose="02020603050405020304" pitchFamily="18" charset="0"/>
              </a:rPr>
              <a:t>RF-003 Recuperar contraseña</a:t>
            </a:r>
          </a:p>
          <a:p>
            <a:r>
              <a:rPr lang="es-CO" sz="1600" dirty="0">
                <a:solidFill>
                  <a:schemeClr val="tx1">
                    <a:lumMod val="75000"/>
                    <a:lumOff val="25000"/>
                  </a:schemeClr>
                </a:solidFill>
                <a:effectLst/>
                <a:ea typeface="Times New Roman" panose="02020603050405020304" pitchFamily="18" charset="0"/>
              </a:rPr>
              <a:t>RF-004 Actualizar datos personales</a:t>
            </a:r>
          </a:p>
          <a:p>
            <a:r>
              <a:rPr lang="es-CO" sz="1600" dirty="0">
                <a:solidFill>
                  <a:schemeClr val="tx1">
                    <a:lumMod val="75000"/>
                    <a:lumOff val="25000"/>
                  </a:schemeClr>
                </a:solidFill>
                <a:effectLst/>
                <a:ea typeface="Times New Roman" panose="02020603050405020304" pitchFamily="18" charset="0"/>
              </a:rPr>
              <a:t>RF-005 Gestionar usuarios y roles</a:t>
            </a:r>
          </a:p>
          <a:p>
            <a:r>
              <a:rPr lang="es-CO" sz="1600" dirty="0">
                <a:solidFill>
                  <a:schemeClr val="tx1">
                    <a:lumMod val="75000"/>
                    <a:lumOff val="25000"/>
                  </a:schemeClr>
                </a:solidFill>
                <a:effectLst/>
                <a:ea typeface="Times New Roman" panose="02020603050405020304" pitchFamily="18" charset="0"/>
              </a:rPr>
              <a:t>RF-006 Cerrar sesión</a:t>
            </a:r>
          </a:p>
          <a:p>
            <a:pPr lvl="1">
              <a:spcBef>
                <a:spcPts val="1400"/>
              </a:spcBef>
              <a:spcAft>
                <a:spcPts val="1400"/>
              </a:spcAft>
            </a:pPr>
            <a:r>
              <a:rPr lang="es-CO" sz="1600" b="0" dirty="0">
                <a:effectLst/>
              </a:rPr>
              <a:t>2</a:t>
            </a:r>
            <a:r>
              <a:rPr lang="es-CO" sz="1600" b="1" dirty="0">
                <a:effectLst/>
              </a:rPr>
              <a:t>.    </a:t>
            </a:r>
            <a:r>
              <a:rPr lang="es-CO" sz="1600" b="1" dirty="0">
                <a:solidFill>
                  <a:schemeClr val="tx1">
                    <a:lumMod val="75000"/>
                    <a:lumOff val="25000"/>
                  </a:schemeClr>
                </a:solidFill>
                <a:effectLst/>
              </a:rPr>
              <a:t>Módulo: Personalización de Joyas</a:t>
            </a:r>
          </a:p>
          <a:p>
            <a:r>
              <a:rPr lang="es-CO" sz="1600" dirty="0">
                <a:solidFill>
                  <a:schemeClr val="tx1">
                    <a:lumMod val="75000"/>
                    <a:lumOff val="25000"/>
                  </a:schemeClr>
                </a:solidFill>
                <a:effectLst/>
                <a:ea typeface="Times New Roman" panose="02020603050405020304" pitchFamily="18" charset="0"/>
              </a:rPr>
              <a:t>RF-007 Seleccionar gema</a:t>
            </a:r>
          </a:p>
          <a:p>
            <a:r>
              <a:rPr lang="es-CO" sz="1600" dirty="0">
                <a:solidFill>
                  <a:schemeClr val="tx1">
                    <a:lumMod val="75000"/>
                    <a:lumOff val="25000"/>
                  </a:schemeClr>
                </a:solidFill>
                <a:effectLst/>
                <a:ea typeface="Times New Roman" panose="02020603050405020304" pitchFamily="18" charset="0"/>
              </a:rPr>
              <a:t>RF-008 Seleccionar forma</a:t>
            </a:r>
          </a:p>
          <a:p>
            <a:r>
              <a:rPr lang="es-CO" sz="1600" dirty="0">
                <a:solidFill>
                  <a:schemeClr val="tx1">
                    <a:lumMod val="75000"/>
                    <a:lumOff val="25000"/>
                  </a:schemeClr>
                </a:solidFill>
                <a:effectLst/>
                <a:ea typeface="Times New Roman" panose="02020603050405020304" pitchFamily="18" charset="0"/>
              </a:rPr>
              <a:t>RF-009 Seleccionar material del anillo</a:t>
            </a:r>
          </a:p>
          <a:p>
            <a:r>
              <a:rPr lang="es-CO" sz="1600" dirty="0">
                <a:solidFill>
                  <a:schemeClr val="tx1">
                    <a:lumMod val="75000"/>
                    <a:lumOff val="25000"/>
                  </a:schemeClr>
                </a:solidFill>
                <a:effectLst/>
                <a:ea typeface="Times New Roman" panose="02020603050405020304" pitchFamily="18" charset="0"/>
              </a:rPr>
              <a:t>RF-010 Modificar tamaño de joya</a:t>
            </a:r>
          </a:p>
          <a:p>
            <a:r>
              <a:rPr lang="es-CO" sz="1600" dirty="0">
                <a:solidFill>
                  <a:schemeClr val="tx1">
                    <a:lumMod val="75000"/>
                    <a:lumOff val="25000"/>
                  </a:schemeClr>
                </a:solidFill>
                <a:effectLst/>
                <a:ea typeface="Times New Roman" panose="02020603050405020304" pitchFamily="18" charset="0"/>
              </a:rPr>
              <a:t>RF-011 Seleccionar talla del anillo</a:t>
            </a:r>
          </a:p>
          <a:p>
            <a:r>
              <a:rPr lang="es-CO" sz="1600" dirty="0">
                <a:solidFill>
                  <a:schemeClr val="tx1">
                    <a:lumMod val="75000"/>
                    <a:lumOff val="25000"/>
                  </a:schemeClr>
                </a:solidFill>
                <a:effectLst/>
                <a:ea typeface="Times New Roman" panose="02020603050405020304" pitchFamily="18" charset="0"/>
              </a:rPr>
              <a:t>RF-012 Visualización en 3D</a:t>
            </a:r>
          </a:p>
          <a:p>
            <a:pPr indent="228600">
              <a:lnSpc>
                <a:spcPts val="1200"/>
              </a:lnSpc>
            </a:pPr>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389252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4FC38-293B-0834-8AF1-E649A9151800}"/>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593DB23C-322D-151A-CEE4-26E84F094DA8}"/>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0B6FA1B6-07A2-3FD7-2E4C-B21261B40948}"/>
              </a:ext>
            </a:extLst>
          </p:cNvPr>
          <p:cNvSpPr txBox="1"/>
          <p:nvPr/>
        </p:nvSpPr>
        <p:spPr>
          <a:xfrm>
            <a:off x="141543" y="1134825"/>
            <a:ext cx="8261922" cy="4724370"/>
          </a:xfrm>
          <a:prstGeom prst="rect">
            <a:avLst/>
          </a:prstGeom>
          <a:noFill/>
        </p:spPr>
        <p:txBody>
          <a:bodyPr wrap="square">
            <a:spAutoFit/>
          </a:bodyPr>
          <a:lstStyle/>
          <a:p>
            <a:pPr lvl="1">
              <a:spcBef>
                <a:spcPts val="1400"/>
              </a:spcBef>
              <a:spcAft>
                <a:spcPts val="1400"/>
              </a:spcAft>
            </a:pPr>
            <a:r>
              <a:rPr lang="es-CO" sz="1600" b="1" dirty="0">
                <a:effectLst/>
              </a:rPr>
              <a:t>3</a:t>
            </a:r>
            <a:r>
              <a:rPr lang="es-CO" sz="1600" b="1" dirty="0">
                <a:solidFill>
                  <a:schemeClr val="tx1">
                    <a:lumMod val="75000"/>
                    <a:lumOff val="25000"/>
                  </a:schemeClr>
                </a:solidFill>
                <a:effectLst/>
              </a:rPr>
              <a:t>.    Módulo: Soporte y Comunicación</a:t>
            </a:r>
          </a:p>
          <a:p>
            <a:r>
              <a:rPr lang="es-CO" sz="1600" dirty="0">
                <a:solidFill>
                  <a:schemeClr val="tx1">
                    <a:lumMod val="75000"/>
                    <a:lumOff val="25000"/>
                  </a:schemeClr>
                </a:solidFill>
                <a:effectLst/>
                <a:ea typeface="Times New Roman" panose="02020603050405020304" pitchFamily="18" charset="0"/>
              </a:rPr>
              <a:t>RF-013 Enviar formulario de contacto</a:t>
            </a:r>
          </a:p>
          <a:p>
            <a:r>
              <a:rPr lang="es-CO" sz="1600" dirty="0">
                <a:solidFill>
                  <a:schemeClr val="tx1">
                    <a:lumMod val="75000"/>
                    <a:lumOff val="25000"/>
                  </a:schemeClr>
                </a:solidFill>
                <a:effectLst/>
                <a:ea typeface="Times New Roman" panose="02020603050405020304" pitchFamily="18" charset="0"/>
              </a:rPr>
              <a:t>RF-014 Contactar al administrador vía WhatsApp</a:t>
            </a:r>
          </a:p>
          <a:p>
            <a:r>
              <a:rPr lang="es-CO" sz="1600" dirty="0">
                <a:solidFill>
                  <a:schemeClr val="tx1">
                    <a:lumMod val="75000"/>
                    <a:lumOff val="25000"/>
                  </a:schemeClr>
                </a:solidFill>
                <a:effectLst/>
                <a:ea typeface="Times New Roman" panose="02020603050405020304" pitchFamily="18" charset="0"/>
              </a:rPr>
              <a:t>RF-015 Revisar términos y condiciones antes de enviar un formulario</a:t>
            </a:r>
          </a:p>
          <a:p>
            <a:pPr lvl="1">
              <a:spcBef>
                <a:spcPts val="1400"/>
              </a:spcBef>
              <a:spcAft>
                <a:spcPts val="1400"/>
              </a:spcAft>
            </a:pPr>
            <a:r>
              <a:rPr lang="es-CO" sz="1600" b="1" dirty="0">
                <a:solidFill>
                  <a:schemeClr val="tx1">
                    <a:lumMod val="75000"/>
                    <a:lumOff val="25000"/>
                  </a:schemeClr>
                </a:solidFill>
                <a:effectLst/>
              </a:rPr>
              <a:t>4.    Módulo: Seguimiento de Pedidos</a:t>
            </a:r>
          </a:p>
          <a:p>
            <a:r>
              <a:rPr lang="es-CO" sz="1600" dirty="0">
                <a:solidFill>
                  <a:schemeClr val="tx1">
                    <a:lumMod val="75000"/>
                    <a:lumOff val="25000"/>
                  </a:schemeClr>
                </a:solidFill>
                <a:effectLst/>
                <a:ea typeface="Times New Roman" panose="02020603050405020304" pitchFamily="18" charset="0"/>
              </a:rPr>
              <a:t>RF-016 Consultar lista de pedidos</a:t>
            </a:r>
          </a:p>
          <a:p>
            <a:r>
              <a:rPr lang="es-CO" sz="1600" dirty="0">
                <a:solidFill>
                  <a:schemeClr val="tx1">
                    <a:lumMod val="75000"/>
                    <a:lumOff val="25000"/>
                  </a:schemeClr>
                </a:solidFill>
                <a:effectLst/>
                <a:ea typeface="Times New Roman" panose="02020603050405020304" pitchFamily="18" charset="0"/>
              </a:rPr>
              <a:t>RF-017 Visualizar barra de progreso del pedido</a:t>
            </a:r>
          </a:p>
          <a:p>
            <a:r>
              <a:rPr lang="es-CO" sz="1600" dirty="0">
                <a:solidFill>
                  <a:schemeClr val="tx1">
                    <a:lumMod val="75000"/>
                    <a:lumOff val="25000"/>
                  </a:schemeClr>
                </a:solidFill>
                <a:effectLst/>
                <a:ea typeface="Times New Roman" panose="02020603050405020304" pitchFamily="18" charset="0"/>
              </a:rPr>
              <a:t>RF-018 Consultar detalles del pedido</a:t>
            </a:r>
          </a:p>
          <a:p>
            <a:r>
              <a:rPr lang="es-CO" sz="1600" dirty="0">
                <a:solidFill>
                  <a:schemeClr val="tx1">
                    <a:lumMod val="75000"/>
                    <a:lumOff val="25000"/>
                  </a:schemeClr>
                </a:solidFill>
                <a:effectLst/>
                <a:ea typeface="Times New Roman" panose="02020603050405020304" pitchFamily="18" charset="0"/>
              </a:rPr>
              <a:t>RF-019 Recibir notificaciones de actualización del pedido</a:t>
            </a:r>
          </a:p>
          <a:p>
            <a:r>
              <a:rPr lang="es-CO" sz="1600" dirty="0">
                <a:solidFill>
                  <a:schemeClr val="tx1">
                    <a:lumMod val="75000"/>
                    <a:lumOff val="25000"/>
                  </a:schemeClr>
                </a:solidFill>
                <a:effectLst/>
                <a:ea typeface="Times New Roman" panose="02020603050405020304" pitchFamily="18" charset="0"/>
              </a:rPr>
              <a:t>RF-020 Visualizar diseño renderizado</a:t>
            </a:r>
          </a:p>
          <a:p>
            <a:r>
              <a:rPr lang="es-CO" sz="1600" dirty="0">
                <a:solidFill>
                  <a:schemeClr val="tx1">
                    <a:lumMod val="75000"/>
                    <a:lumOff val="25000"/>
                  </a:schemeClr>
                </a:solidFill>
                <a:effectLst/>
                <a:ea typeface="Times New Roman" panose="02020603050405020304" pitchFamily="18" charset="0"/>
              </a:rPr>
              <a:t>RF-021 Visualizar imagen del producto terminado</a:t>
            </a:r>
          </a:p>
          <a:p>
            <a:r>
              <a:rPr lang="es-CO" sz="1600" dirty="0">
                <a:solidFill>
                  <a:schemeClr val="tx1">
                    <a:lumMod val="75000"/>
                    <a:lumOff val="25000"/>
                  </a:schemeClr>
                </a:solidFill>
                <a:effectLst/>
                <a:ea typeface="Times New Roman" panose="02020603050405020304" pitchFamily="18" charset="0"/>
              </a:rPr>
              <a:t>RF-022 Cancelar pedido antes del renderizado</a:t>
            </a:r>
          </a:p>
          <a:p>
            <a:pPr indent="228600">
              <a:lnSpc>
                <a:spcPts val="1200"/>
              </a:lnSpc>
            </a:pPr>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57215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0C761-19C7-A5A3-34B7-F9226A2826F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35A1F65-21D4-C4E0-1345-BC4AD71F76FC}"/>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3B37E132-0BAE-379A-FD34-BA244FD2AC6B}"/>
              </a:ext>
            </a:extLst>
          </p:cNvPr>
          <p:cNvSpPr txBox="1"/>
          <p:nvPr/>
        </p:nvSpPr>
        <p:spPr>
          <a:xfrm>
            <a:off x="141543" y="1134825"/>
            <a:ext cx="8261922" cy="4108817"/>
          </a:xfrm>
          <a:prstGeom prst="rect">
            <a:avLst/>
          </a:prstGeom>
          <a:noFill/>
        </p:spPr>
        <p:txBody>
          <a:bodyPr wrap="square">
            <a:spAutoFit/>
          </a:bodyPr>
          <a:lstStyle/>
          <a:p>
            <a:pPr lvl="1">
              <a:spcBef>
                <a:spcPts val="1400"/>
              </a:spcBef>
              <a:spcAft>
                <a:spcPts val="1400"/>
              </a:spcAft>
            </a:pPr>
            <a:r>
              <a:rPr lang="es-CO" sz="1600" b="1" dirty="0">
                <a:solidFill>
                  <a:schemeClr val="tx1">
                    <a:lumMod val="75000"/>
                    <a:lumOff val="25000"/>
                  </a:schemeClr>
                </a:solidFill>
                <a:effectLst/>
              </a:rPr>
              <a:t>5.  Módulo: Catálogo y Recomendaciones</a:t>
            </a:r>
          </a:p>
          <a:p>
            <a:r>
              <a:rPr lang="es-CO" sz="1600" dirty="0">
                <a:solidFill>
                  <a:schemeClr val="tx1">
                    <a:lumMod val="75000"/>
                    <a:lumOff val="25000"/>
                  </a:schemeClr>
                </a:solidFill>
                <a:effectLst/>
                <a:ea typeface="Times New Roman" panose="02020603050405020304" pitchFamily="18" charset="0"/>
              </a:rPr>
              <a:t>RF-023 Explorar catálogo de joyas</a:t>
            </a:r>
          </a:p>
          <a:p>
            <a:r>
              <a:rPr lang="es-CO" sz="1600" dirty="0">
                <a:solidFill>
                  <a:schemeClr val="tx1">
                    <a:lumMod val="75000"/>
                    <a:lumOff val="25000"/>
                  </a:schemeClr>
                </a:solidFill>
                <a:effectLst/>
                <a:ea typeface="Times New Roman" panose="02020603050405020304" pitchFamily="18" charset="0"/>
              </a:rPr>
              <a:t>RF-024 Filtrar catálogo por ocasión</a:t>
            </a:r>
          </a:p>
          <a:p>
            <a:r>
              <a:rPr lang="es-CO" sz="1600" dirty="0">
                <a:solidFill>
                  <a:schemeClr val="tx1">
                    <a:lumMod val="75000"/>
                    <a:lumOff val="25000"/>
                  </a:schemeClr>
                </a:solidFill>
                <a:effectLst/>
                <a:ea typeface="Times New Roman" panose="02020603050405020304" pitchFamily="18" charset="0"/>
              </a:rPr>
              <a:t>RF-025 Visualizar detalles de un anillo en el catálogo</a:t>
            </a:r>
          </a:p>
          <a:p>
            <a:pPr lvl="1">
              <a:spcBef>
                <a:spcPts val="1400"/>
              </a:spcBef>
              <a:spcAft>
                <a:spcPts val="1400"/>
              </a:spcAft>
            </a:pPr>
            <a:r>
              <a:rPr lang="es-CO" sz="1600" b="1" dirty="0">
                <a:solidFill>
                  <a:schemeClr val="tx1">
                    <a:lumMod val="75000"/>
                    <a:lumOff val="25000"/>
                  </a:schemeClr>
                </a:solidFill>
                <a:effectLst/>
              </a:rPr>
              <a:t>6.  Módulo: Administración del Catálogo de Personalización</a:t>
            </a:r>
          </a:p>
          <a:p>
            <a:r>
              <a:rPr lang="es-CO" sz="1600" dirty="0">
                <a:solidFill>
                  <a:schemeClr val="tx1">
                    <a:lumMod val="75000"/>
                    <a:lumOff val="25000"/>
                  </a:schemeClr>
                </a:solidFill>
                <a:effectLst/>
                <a:ea typeface="Times New Roman" panose="02020603050405020304" pitchFamily="18" charset="0"/>
              </a:rPr>
              <a:t>RF-026 Subir imágenes de gemas, formas y materiales</a:t>
            </a:r>
          </a:p>
          <a:p>
            <a:r>
              <a:rPr lang="es-CO" sz="1600" dirty="0">
                <a:solidFill>
                  <a:schemeClr val="tx1">
                    <a:lumMod val="75000"/>
                    <a:lumOff val="25000"/>
                  </a:schemeClr>
                </a:solidFill>
                <a:effectLst/>
                <a:ea typeface="Times New Roman" panose="02020603050405020304" pitchFamily="18" charset="0"/>
              </a:rPr>
              <a:t>RF-027 Gestionar catálogo de opciones personalizables</a:t>
            </a:r>
          </a:p>
          <a:p>
            <a:r>
              <a:rPr lang="es-CO" sz="1600" dirty="0">
                <a:solidFill>
                  <a:schemeClr val="tx1">
                    <a:lumMod val="75000"/>
                    <a:lumOff val="25000"/>
                  </a:schemeClr>
                </a:solidFill>
                <a:effectLst/>
                <a:ea typeface="Times New Roman" panose="02020603050405020304" pitchFamily="18" charset="0"/>
              </a:rPr>
              <a:t>RF-028 Modificar visualización 3D de opciones personalizables</a:t>
            </a:r>
          </a:p>
          <a:p>
            <a:r>
              <a:rPr lang="es-CO" sz="1600" dirty="0">
                <a:solidFill>
                  <a:schemeClr val="tx1">
                    <a:lumMod val="75000"/>
                    <a:lumOff val="25000"/>
                  </a:schemeClr>
                </a:solidFill>
                <a:effectLst/>
                <a:ea typeface="Times New Roman" panose="02020603050405020304" pitchFamily="18" charset="0"/>
              </a:rPr>
              <a:t>RF-029 Eliminar opciones de personalización obsoletas</a:t>
            </a:r>
          </a:p>
          <a:p>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91982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555105" y="715164"/>
            <a:ext cx="4298342" cy="523220"/>
          </a:xfrm>
          <a:prstGeom prst="rect">
            <a:avLst/>
          </a:prstGeom>
          <a:noFill/>
        </p:spPr>
        <p:txBody>
          <a:bodyPr wrap="square" rtlCol="0">
            <a:spAutoFit/>
          </a:bodyPr>
          <a:lstStyle/>
          <a:p>
            <a:r>
              <a:rPr lang="es-ES" sz="2800" b="1" dirty="0">
                <a:solidFill>
                  <a:schemeClr val="tx1">
                    <a:lumMod val="75000"/>
                    <a:lumOff val="25000"/>
                  </a:schemeClr>
                </a:solidFill>
              </a:rPr>
              <a:t>Tabla de contenidos</a:t>
            </a:r>
          </a:p>
        </p:txBody>
      </p:sp>
      <p:sp>
        <p:nvSpPr>
          <p:cNvPr id="2" name="CuadroTexto 1">
            <a:extLst>
              <a:ext uri="{FF2B5EF4-FFF2-40B4-BE49-F238E27FC236}">
                <a16:creationId xmlns:a16="http://schemas.microsoft.com/office/drawing/2014/main" id="{00BAA3B4-5225-9B85-5027-C13C2C4D2C34}"/>
              </a:ext>
            </a:extLst>
          </p:cNvPr>
          <p:cNvSpPr txBox="1"/>
          <p:nvPr/>
        </p:nvSpPr>
        <p:spPr>
          <a:xfrm>
            <a:off x="874522" y="1729507"/>
            <a:ext cx="6717574" cy="3046988"/>
          </a:xfrm>
          <a:prstGeom prst="rect">
            <a:avLst/>
          </a:prstGeom>
          <a:noFill/>
        </p:spPr>
        <p:txBody>
          <a:bodyPr wrap="square" rtlCol="0">
            <a:spAutoFit/>
          </a:bodyPr>
          <a:lstStyle/>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Planteamiento del problema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Pregunta problema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Justificación</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Objetivo general y objetivos específicos</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Alcance y delimitación</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BPMN situación actual de la empresa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Técnicas de recolección (Entrevista)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Requisitos funcionales y no funcionales</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Diagramas caso de uso extendido</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Fichas técnicas</a:t>
            </a:r>
          </a:p>
          <a:p>
            <a:pPr algn="just" defTabSz="943239" hangingPunct="0"/>
            <a:endParaRPr lang="es-ES" sz="1600" dirty="0">
              <a:solidFill>
                <a:srgbClr val="404040"/>
              </a:solidFill>
              <a:latin typeface="Calibir"/>
              <a:ea typeface="Helvetica Neue"/>
              <a:cs typeface="Calibir"/>
              <a:sym typeface="Helvetica Neue"/>
            </a:endParaRPr>
          </a:p>
          <a:p>
            <a:pPr marL="342900" indent="-342900" algn="just" defTabSz="943239" hangingPunct="0">
              <a:buAutoNum type="arabicPeriod"/>
            </a:pP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Tree>
    <p:extLst>
      <p:ext uri="{BB962C8B-B14F-4D97-AF65-F5344CB8AC3E}">
        <p14:creationId xmlns:p14="http://schemas.microsoft.com/office/powerpoint/2010/main" val="308326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DD52C-BB05-B827-91F3-DB51B0C173E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A9EAB711-2EC5-4E3E-D7C9-4D3DA01FA566}"/>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2D2A5F9C-D55D-7A80-356F-CB5CD7FA47A8}"/>
              </a:ext>
            </a:extLst>
          </p:cNvPr>
          <p:cNvSpPr txBox="1"/>
          <p:nvPr/>
        </p:nvSpPr>
        <p:spPr>
          <a:xfrm>
            <a:off x="141543" y="1134825"/>
            <a:ext cx="8261922" cy="5093702"/>
          </a:xfrm>
          <a:prstGeom prst="rect">
            <a:avLst/>
          </a:prstGeom>
          <a:noFill/>
        </p:spPr>
        <p:txBody>
          <a:bodyPr wrap="square">
            <a:spAutoFit/>
          </a:bodyPr>
          <a:lstStyle/>
          <a:p>
            <a:pPr lvl="1">
              <a:spcBef>
                <a:spcPts val="1400"/>
              </a:spcBef>
              <a:spcAft>
                <a:spcPts val="1400"/>
              </a:spcAft>
            </a:pPr>
            <a:r>
              <a:rPr lang="es-CO" sz="1600" b="1" dirty="0">
                <a:solidFill>
                  <a:schemeClr val="tx1">
                    <a:lumMod val="75000"/>
                    <a:lumOff val="25000"/>
                  </a:schemeClr>
                </a:solidFill>
                <a:effectLst/>
              </a:rPr>
              <a:t>7.  Módulo: Gestión de Personalización y Producción</a:t>
            </a:r>
          </a:p>
          <a:p>
            <a:r>
              <a:rPr lang="es-CO" sz="1600" dirty="0">
                <a:solidFill>
                  <a:schemeClr val="tx1">
                    <a:lumMod val="75000"/>
                    <a:lumOff val="25000"/>
                  </a:schemeClr>
                </a:solidFill>
                <a:effectLst/>
                <a:ea typeface="Times New Roman" panose="02020603050405020304" pitchFamily="18" charset="0"/>
              </a:rPr>
              <a:t>RF-030 Subir diseño renderizado</a:t>
            </a:r>
          </a:p>
          <a:p>
            <a:r>
              <a:rPr lang="es-CO" sz="1600" dirty="0">
                <a:solidFill>
                  <a:schemeClr val="tx1">
                    <a:lumMod val="75000"/>
                    <a:lumOff val="25000"/>
                  </a:schemeClr>
                </a:solidFill>
                <a:effectLst/>
                <a:ea typeface="Times New Roman" panose="02020603050405020304" pitchFamily="18" charset="0"/>
              </a:rPr>
              <a:t>RF-031 Subir imagen del producto terminado</a:t>
            </a:r>
          </a:p>
          <a:p>
            <a:r>
              <a:rPr lang="es-CO" sz="1600" dirty="0">
                <a:solidFill>
                  <a:schemeClr val="tx1">
                    <a:lumMod val="75000"/>
                    <a:lumOff val="25000"/>
                  </a:schemeClr>
                </a:solidFill>
                <a:effectLst/>
                <a:ea typeface="Times New Roman" panose="02020603050405020304" pitchFamily="18" charset="0"/>
              </a:rPr>
              <a:t>RF-032 Agregar comentarios o notas al pedido</a:t>
            </a:r>
          </a:p>
          <a:p>
            <a:r>
              <a:rPr lang="es-CO" sz="1600" dirty="0">
                <a:solidFill>
                  <a:schemeClr val="tx1">
                    <a:lumMod val="75000"/>
                    <a:lumOff val="25000"/>
                  </a:schemeClr>
                </a:solidFill>
                <a:effectLst/>
                <a:ea typeface="Times New Roman" panose="02020603050405020304" pitchFamily="18" charset="0"/>
              </a:rPr>
              <a:t>RF-033 Consultar historial de pedidos trabajados</a:t>
            </a:r>
          </a:p>
          <a:p>
            <a:pPr lvl="1">
              <a:spcBef>
                <a:spcPts val="1400"/>
              </a:spcBef>
              <a:spcAft>
                <a:spcPts val="1400"/>
              </a:spcAft>
            </a:pPr>
            <a:r>
              <a:rPr lang="es-CO" sz="1600" b="1" dirty="0">
                <a:solidFill>
                  <a:schemeClr val="tx1">
                    <a:lumMod val="75000"/>
                    <a:lumOff val="25000"/>
                  </a:schemeClr>
                </a:solidFill>
                <a:effectLst/>
              </a:rPr>
              <a:t>8.  Módulo: Gestión de Notificaciones</a:t>
            </a:r>
          </a:p>
          <a:p>
            <a:r>
              <a:rPr lang="es-CO" sz="1600" dirty="0">
                <a:solidFill>
                  <a:schemeClr val="tx1">
                    <a:lumMod val="75000"/>
                    <a:lumOff val="25000"/>
                  </a:schemeClr>
                </a:solidFill>
                <a:effectLst/>
                <a:ea typeface="Times New Roman" panose="02020603050405020304" pitchFamily="18" charset="0"/>
              </a:rPr>
              <a:t>RF-034 Enviar notificaciones al administrador cuando un cliente envía un formulario</a:t>
            </a:r>
          </a:p>
          <a:p>
            <a:r>
              <a:rPr lang="es-CO" sz="1600" dirty="0">
                <a:solidFill>
                  <a:schemeClr val="tx1">
                    <a:lumMod val="75000"/>
                    <a:lumOff val="25000"/>
                  </a:schemeClr>
                </a:solidFill>
                <a:effectLst/>
                <a:ea typeface="Times New Roman" panose="02020603050405020304" pitchFamily="18" charset="0"/>
              </a:rPr>
              <a:t>RF-035 Enviar notificaciones a los clientes sobre actualizaciones de su pedido</a:t>
            </a:r>
          </a:p>
          <a:p>
            <a:r>
              <a:rPr lang="es-CO" sz="1600" dirty="0">
                <a:solidFill>
                  <a:schemeClr val="tx1">
                    <a:lumMod val="75000"/>
                    <a:lumOff val="25000"/>
                  </a:schemeClr>
                </a:solidFill>
                <a:effectLst/>
                <a:ea typeface="Times New Roman" panose="02020603050405020304" pitchFamily="18" charset="0"/>
              </a:rPr>
              <a:t>RF-036 Enviar notificación al diseñador cuando un nuevo pedido le sea asignado</a:t>
            </a:r>
          </a:p>
          <a:p>
            <a:r>
              <a:rPr lang="es-CO" sz="1600" dirty="0">
                <a:solidFill>
                  <a:schemeClr val="tx1">
                    <a:lumMod val="75000"/>
                    <a:lumOff val="25000"/>
                  </a:schemeClr>
                </a:solidFill>
                <a:effectLst/>
                <a:ea typeface="Times New Roman" panose="02020603050405020304" pitchFamily="18" charset="0"/>
              </a:rPr>
              <a:t>RF-037 Notificar al cliente cuando su diseño renderizado esté listo para visualizar</a:t>
            </a:r>
          </a:p>
          <a:p>
            <a:r>
              <a:rPr lang="es-CO" sz="1600" dirty="0">
                <a:solidFill>
                  <a:schemeClr val="tx1">
                    <a:lumMod val="75000"/>
                    <a:lumOff val="25000"/>
                  </a:schemeClr>
                </a:solidFill>
                <a:effectLst/>
                <a:ea typeface="Times New Roman" panose="02020603050405020304" pitchFamily="18" charset="0"/>
              </a:rPr>
              <a:t>RF-038 Notificar al cliente cuando la imagen final de su producto esté disponible</a:t>
            </a:r>
          </a:p>
          <a:p>
            <a:r>
              <a:rPr lang="es-CO" sz="1600" dirty="0">
                <a:solidFill>
                  <a:schemeClr val="tx1">
                    <a:lumMod val="75000"/>
                    <a:lumOff val="25000"/>
                  </a:schemeClr>
                </a:solidFill>
                <a:effectLst/>
                <a:ea typeface="Times New Roman" panose="02020603050405020304" pitchFamily="18" charset="0"/>
              </a:rPr>
              <a:t>RF-039 Enviar alertas sobre términos y condiciones antes del envío de un formulario</a:t>
            </a:r>
          </a:p>
          <a:p>
            <a:r>
              <a:rPr lang="es-CO" sz="1600" dirty="0">
                <a:solidFill>
                  <a:schemeClr val="tx1">
                    <a:lumMod val="75000"/>
                    <a:lumOff val="25000"/>
                  </a:schemeClr>
                </a:solidFill>
                <a:effectLst/>
                <a:ea typeface="Times New Roman" panose="02020603050405020304" pitchFamily="18" charset="0"/>
              </a:rPr>
              <a:t>RF-040 Permitir configuración de notificaciones en la cuenta del usuario</a:t>
            </a:r>
          </a:p>
          <a:p>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310778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6C395-D181-45E8-EDD6-DB4D3B15F33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ABE55B0-E4CD-E8B2-FCBC-AC278ADC74E3}"/>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457D027B-3C4A-9226-3C4A-054D98F20544}"/>
              </a:ext>
            </a:extLst>
          </p:cNvPr>
          <p:cNvSpPr txBox="1"/>
          <p:nvPr/>
        </p:nvSpPr>
        <p:spPr>
          <a:xfrm>
            <a:off x="141543" y="1134825"/>
            <a:ext cx="8261922" cy="3472746"/>
          </a:xfrm>
          <a:prstGeom prst="rect">
            <a:avLst/>
          </a:prstGeom>
          <a:noFill/>
        </p:spPr>
        <p:txBody>
          <a:bodyPr wrap="square">
            <a:spAutoFit/>
          </a:bodyPr>
          <a:lstStyle/>
          <a:p>
            <a:pPr lvl="1">
              <a:spcBef>
                <a:spcPts val="1400"/>
              </a:spcBef>
              <a:spcAft>
                <a:spcPts val="1400"/>
              </a:spcAft>
            </a:pPr>
            <a:r>
              <a:rPr lang="es-CO" sz="1600" b="1" dirty="0">
                <a:solidFill>
                  <a:schemeClr val="tx1">
                    <a:lumMod val="75000"/>
                    <a:lumOff val="25000"/>
                  </a:schemeClr>
                </a:solidFill>
                <a:effectLst/>
              </a:rPr>
              <a:t>9.  Módulo: Gestión de Análisis y Reportes</a:t>
            </a:r>
          </a:p>
          <a:p>
            <a:r>
              <a:rPr lang="es-CO" sz="1600" dirty="0">
                <a:solidFill>
                  <a:schemeClr val="tx1">
                    <a:lumMod val="75000"/>
                    <a:lumOff val="25000"/>
                  </a:schemeClr>
                </a:solidFill>
                <a:effectLst/>
                <a:ea typeface="Times New Roman" panose="02020603050405020304" pitchFamily="18" charset="0"/>
              </a:rPr>
              <a:t>RF-041 Generar reportes de pedidos procesados</a:t>
            </a:r>
          </a:p>
          <a:p>
            <a:r>
              <a:rPr lang="es-CO" sz="1600" dirty="0">
                <a:solidFill>
                  <a:schemeClr val="tx1">
                    <a:lumMod val="75000"/>
                    <a:lumOff val="25000"/>
                  </a:schemeClr>
                </a:solidFill>
                <a:effectLst/>
                <a:ea typeface="Times New Roman" panose="02020603050405020304" pitchFamily="18" charset="0"/>
              </a:rPr>
              <a:t>RF-042 Generar reportes de pedidos en proceso</a:t>
            </a:r>
          </a:p>
          <a:p>
            <a:r>
              <a:rPr lang="es-CO" sz="1600" dirty="0">
                <a:solidFill>
                  <a:schemeClr val="tx1">
                    <a:lumMod val="75000"/>
                    <a:lumOff val="25000"/>
                  </a:schemeClr>
                </a:solidFill>
                <a:effectLst/>
                <a:ea typeface="Times New Roman" panose="02020603050405020304" pitchFamily="18" charset="0"/>
              </a:rPr>
              <a:t>RF-043 Generar reportes de clientes recurrentes</a:t>
            </a:r>
          </a:p>
          <a:p>
            <a:r>
              <a:rPr lang="es-CO" sz="1600" dirty="0">
                <a:solidFill>
                  <a:schemeClr val="tx1">
                    <a:lumMod val="75000"/>
                    <a:lumOff val="25000"/>
                  </a:schemeClr>
                </a:solidFill>
                <a:effectLst/>
                <a:ea typeface="Times New Roman" panose="02020603050405020304" pitchFamily="18" charset="0"/>
              </a:rPr>
              <a:t>RF-044 Exportar reportes en formato PDF y CSV</a:t>
            </a:r>
            <a:br>
              <a:rPr lang="es-CO" sz="1600" dirty="0">
                <a:solidFill>
                  <a:schemeClr val="tx1">
                    <a:lumMod val="75000"/>
                    <a:lumOff val="25000"/>
                  </a:schemeClr>
                </a:solidFill>
                <a:effectLst/>
                <a:ea typeface="Times New Roman" panose="02020603050405020304" pitchFamily="18" charset="0"/>
              </a:rPr>
            </a:br>
            <a:br>
              <a:rPr lang="es-CO" sz="1600" dirty="0">
                <a:solidFill>
                  <a:schemeClr val="tx1">
                    <a:lumMod val="75000"/>
                    <a:lumOff val="25000"/>
                  </a:schemeClr>
                </a:solidFill>
                <a:effectLst/>
                <a:ea typeface="Times New Roman" panose="02020603050405020304" pitchFamily="18" charset="0"/>
              </a:rPr>
            </a:br>
            <a:br>
              <a:rPr lang="es-CO" sz="1600" dirty="0">
                <a:solidFill>
                  <a:schemeClr val="tx1">
                    <a:lumMod val="65000"/>
                    <a:lumOff val="35000"/>
                  </a:schemeClr>
                </a:solidFill>
                <a:effectLst/>
                <a:ea typeface="Times New Roman" panose="02020603050405020304" pitchFamily="18" charset="0"/>
              </a:rPr>
            </a:br>
            <a:r>
              <a:rPr lang="es-CO" sz="1600" dirty="0">
                <a:solidFill>
                  <a:schemeClr val="tx1">
                    <a:lumMod val="75000"/>
                    <a:lumOff val="25000"/>
                  </a:schemeClr>
                </a:solidFill>
                <a:effectLst/>
                <a:ea typeface="Times New Roman" panose="02020603050405020304" pitchFamily="18" charset="0"/>
                <a:hlinkClick r:id="rId2">
                  <a:extLst>
                    <a:ext uri="{A12FA001-AC4F-418D-AE19-62706E023703}">
                      <ahyp:hlinkClr xmlns:ahyp="http://schemas.microsoft.com/office/drawing/2018/hyperlinkcolor" val="tx"/>
                    </a:ext>
                  </a:extLst>
                </a:hlinkClick>
              </a:rPr>
              <a:t>https://d.docs.live.net/8ce537462a3d960c/Documentos/ProyectoBrisasGems/Trimestre%202/4.%20Formato%20Software%20Requirements%20Specification%20(SRS).docx</a:t>
            </a:r>
            <a:endParaRPr lang="es-CO" sz="1800" dirty="0">
              <a:solidFill>
                <a:schemeClr val="tx1">
                  <a:lumMod val="75000"/>
                  <a:lumOff val="25000"/>
                </a:schemeClr>
              </a:solidFill>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645897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C2D04-8A34-5E7B-BCAE-C36ACD8B0AD7}"/>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DA1C0129-88C0-BDF3-33D8-22B85C8A1F85}"/>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no funcionales</a:t>
            </a:r>
          </a:p>
        </p:txBody>
      </p:sp>
      <p:sp>
        <p:nvSpPr>
          <p:cNvPr id="4" name="CuadroTexto 3">
            <a:extLst>
              <a:ext uri="{FF2B5EF4-FFF2-40B4-BE49-F238E27FC236}">
                <a16:creationId xmlns:a16="http://schemas.microsoft.com/office/drawing/2014/main" id="{75C3F5AC-00F5-A14B-86BD-27C7AEC44A1A}"/>
              </a:ext>
            </a:extLst>
          </p:cNvPr>
          <p:cNvSpPr txBox="1"/>
          <p:nvPr/>
        </p:nvSpPr>
        <p:spPr>
          <a:xfrm>
            <a:off x="247050" y="1303637"/>
            <a:ext cx="8261922" cy="4278094"/>
          </a:xfrm>
          <a:prstGeom prst="rect">
            <a:avLst/>
          </a:prstGeom>
          <a:noFill/>
        </p:spPr>
        <p:txBody>
          <a:bodyPr wrap="square">
            <a:spAutoFit/>
          </a:bodyPr>
          <a:lstStyle/>
          <a:p>
            <a:r>
              <a:rPr lang="es-MX" sz="1600" dirty="0">
                <a:solidFill>
                  <a:schemeClr val="tx1">
                    <a:lumMod val="75000"/>
                    <a:lumOff val="25000"/>
                  </a:schemeClr>
                </a:solidFill>
              </a:rPr>
              <a:t>RNF-01  Facilidad de uso</a:t>
            </a:r>
          </a:p>
          <a:p>
            <a:r>
              <a:rPr lang="es-MX" sz="1600" dirty="0">
                <a:solidFill>
                  <a:schemeClr val="tx1">
                    <a:lumMod val="75000"/>
                    <a:lumOff val="25000"/>
                  </a:schemeClr>
                </a:solidFill>
              </a:rPr>
              <a:t>RNF-02  Accesibilidad</a:t>
            </a:r>
          </a:p>
          <a:p>
            <a:r>
              <a:rPr lang="es-MX" sz="1600" dirty="0">
                <a:solidFill>
                  <a:schemeClr val="tx1">
                    <a:lumMod val="75000"/>
                    <a:lumOff val="25000"/>
                  </a:schemeClr>
                </a:solidFill>
              </a:rPr>
              <a:t>RNF-03  Tiempo de respuesta</a:t>
            </a:r>
          </a:p>
          <a:p>
            <a:r>
              <a:rPr lang="es-MX" sz="1600" dirty="0">
                <a:solidFill>
                  <a:schemeClr val="tx1">
                    <a:lumMod val="75000"/>
                    <a:lumOff val="25000"/>
                  </a:schemeClr>
                </a:solidFill>
              </a:rPr>
              <a:t>RNF-04  Escalabilidad</a:t>
            </a:r>
          </a:p>
          <a:p>
            <a:r>
              <a:rPr lang="es-MX" sz="1600" dirty="0">
                <a:solidFill>
                  <a:schemeClr val="tx1">
                    <a:lumMod val="75000"/>
                    <a:lumOff val="25000"/>
                  </a:schemeClr>
                </a:solidFill>
              </a:rPr>
              <a:t>RNF-05  Cifrado de datos</a:t>
            </a:r>
          </a:p>
          <a:p>
            <a:r>
              <a:rPr lang="es-MX" sz="1600" dirty="0">
                <a:solidFill>
                  <a:schemeClr val="tx1">
                    <a:lumMod val="75000"/>
                    <a:lumOff val="25000"/>
                  </a:schemeClr>
                </a:solidFill>
              </a:rPr>
              <a:t>RNF-06  Protección contra ataques</a:t>
            </a:r>
          </a:p>
          <a:p>
            <a:r>
              <a:rPr lang="es-MX" sz="1600" dirty="0">
                <a:solidFill>
                  <a:schemeClr val="tx1">
                    <a:lumMod val="75000"/>
                    <a:lumOff val="25000"/>
                  </a:schemeClr>
                </a:solidFill>
              </a:rPr>
              <a:t>RNF-07  Prevención de perdida de datos</a:t>
            </a:r>
          </a:p>
          <a:p>
            <a:r>
              <a:rPr lang="es-MX" sz="1600" dirty="0">
                <a:solidFill>
                  <a:schemeClr val="tx1">
                    <a:lumMod val="75000"/>
                    <a:lumOff val="25000"/>
                  </a:schemeClr>
                </a:solidFill>
              </a:rPr>
              <a:t>RNF-08  Restauración de datos</a:t>
            </a:r>
          </a:p>
          <a:p>
            <a:r>
              <a:rPr lang="es-MX" sz="1600" dirty="0">
                <a:solidFill>
                  <a:schemeClr val="tx1">
                    <a:lumMod val="75000"/>
                    <a:lumOff val="25000"/>
                  </a:schemeClr>
                </a:solidFill>
              </a:rPr>
              <a:t>RNF-09  Compatibilidad con navegadores</a:t>
            </a:r>
          </a:p>
          <a:p>
            <a:r>
              <a:rPr lang="es-MX" sz="1600" dirty="0">
                <a:solidFill>
                  <a:schemeClr val="tx1">
                    <a:lumMod val="75000"/>
                    <a:lumOff val="25000"/>
                  </a:schemeClr>
                </a:solidFill>
              </a:rPr>
              <a:t>RNF-010  Integridad con WhatsApp</a:t>
            </a:r>
          </a:p>
          <a:p>
            <a:endParaRPr lang="es-MX" sz="1600" dirty="0">
              <a:solidFill>
                <a:schemeClr val="tx1">
                  <a:lumMod val="75000"/>
                  <a:lumOff val="25000"/>
                </a:schemeClr>
              </a:solidFill>
            </a:endParaRPr>
          </a:p>
          <a:p>
            <a:endParaRPr lang="es-MX" sz="1600" dirty="0">
              <a:solidFill>
                <a:schemeClr val="tx1">
                  <a:lumMod val="75000"/>
                  <a:lumOff val="25000"/>
                </a:schemeClr>
              </a:solidFill>
            </a:endParaRPr>
          </a:p>
          <a:p>
            <a:r>
              <a:rPr lang="es-MX" sz="1600" dirty="0">
                <a:solidFill>
                  <a:schemeClr val="tx1">
                    <a:lumMod val="75000"/>
                    <a:lumOff val="25000"/>
                  </a:schemeClr>
                </a:solidFill>
                <a:hlinkClick r:id="rId2">
                  <a:extLst>
                    <a:ext uri="{A12FA001-AC4F-418D-AE19-62706E023703}">
                      <ahyp:hlinkClr xmlns:ahyp="http://schemas.microsoft.com/office/drawing/2018/hyperlinkcolor" val="tx"/>
                    </a:ext>
                  </a:extLst>
                </a:hlinkClick>
              </a:rPr>
              <a:t>https://d.docs.live.net/8ce537462a3d960c/Documentos/ProyectoBrisasGems/Trimestre%202/4.%20Formato%20Software%20Requirements%20Specification%20(SRS).docx</a:t>
            </a:r>
            <a:endParaRPr lang="es-MX" sz="1600" dirty="0">
              <a:solidFill>
                <a:schemeClr val="tx1">
                  <a:lumMod val="75000"/>
                  <a:lumOff val="25000"/>
                </a:schemeClr>
              </a:solidFill>
            </a:endParaRPr>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185007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6AC0B-BAA9-7C6C-AB84-74E391B2DE9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3E4A9762-EFC2-AC53-4B9D-727C098DEF5B}"/>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111E1A32-03FD-37BA-1FC7-7CC7D2468C8A}"/>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Requisitos funcionales</a:t>
            </a:r>
          </a:p>
        </p:txBody>
      </p:sp>
      <p:sp>
        <p:nvSpPr>
          <p:cNvPr id="8" name="Rectangle 1">
            <a:extLst>
              <a:ext uri="{FF2B5EF4-FFF2-40B4-BE49-F238E27FC236}">
                <a16:creationId xmlns:a16="http://schemas.microsoft.com/office/drawing/2014/main" id="{9CCE0570-37F6-EBEA-B08A-34872648521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C0505738-4451-8DEA-5A9C-BBAE1A230A83}"/>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7A8D4A3E-C339-7D7F-E0DA-64189BD61D31}"/>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3" name="Imagen 2">
            <a:extLst>
              <a:ext uri="{FF2B5EF4-FFF2-40B4-BE49-F238E27FC236}">
                <a16:creationId xmlns:a16="http://schemas.microsoft.com/office/drawing/2014/main" id="{60DB343D-C62A-F74E-1C1C-34BE5B33CCE7}"/>
              </a:ext>
            </a:extLst>
          </p:cNvPr>
          <p:cNvPicPr>
            <a:picLocks noChangeAspect="1"/>
          </p:cNvPicPr>
          <p:nvPr/>
        </p:nvPicPr>
        <p:blipFill>
          <a:blip r:embed="rId3"/>
          <a:stretch>
            <a:fillRect/>
          </a:stretch>
        </p:blipFill>
        <p:spPr>
          <a:xfrm>
            <a:off x="1150271" y="925960"/>
            <a:ext cx="7143724" cy="1978467"/>
          </a:xfrm>
          <a:prstGeom prst="rect">
            <a:avLst/>
          </a:prstGeom>
        </p:spPr>
      </p:pic>
      <p:pic>
        <p:nvPicPr>
          <p:cNvPr id="7" name="Imagen 6">
            <a:extLst>
              <a:ext uri="{FF2B5EF4-FFF2-40B4-BE49-F238E27FC236}">
                <a16:creationId xmlns:a16="http://schemas.microsoft.com/office/drawing/2014/main" id="{1DC3320A-699E-2170-9175-D8266733EE13}"/>
              </a:ext>
            </a:extLst>
          </p:cNvPr>
          <p:cNvPicPr>
            <a:picLocks noChangeAspect="1"/>
          </p:cNvPicPr>
          <p:nvPr/>
        </p:nvPicPr>
        <p:blipFill>
          <a:blip r:embed="rId4"/>
          <a:stretch>
            <a:fillRect/>
          </a:stretch>
        </p:blipFill>
        <p:spPr>
          <a:xfrm>
            <a:off x="1150271" y="3012633"/>
            <a:ext cx="7143724" cy="1978467"/>
          </a:xfrm>
          <a:prstGeom prst="rect">
            <a:avLst/>
          </a:prstGeom>
        </p:spPr>
      </p:pic>
    </p:spTree>
    <p:extLst>
      <p:ext uri="{BB962C8B-B14F-4D97-AF65-F5344CB8AC3E}">
        <p14:creationId xmlns:p14="http://schemas.microsoft.com/office/powerpoint/2010/main" val="1961523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AABDF-52C0-F409-E04C-BADABE85392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DBD2C4E3-2D1B-7A10-250D-60EAA8D5814F}"/>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78927B9F-BF25-C4D7-2812-23488063F4F0}"/>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Diagramas casos de uso</a:t>
            </a:r>
          </a:p>
        </p:txBody>
      </p:sp>
      <p:sp>
        <p:nvSpPr>
          <p:cNvPr id="8" name="Rectangle 1">
            <a:extLst>
              <a:ext uri="{FF2B5EF4-FFF2-40B4-BE49-F238E27FC236}">
                <a16:creationId xmlns:a16="http://schemas.microsoft.com/office/drawing/2014/main" id="{7D5F11F0-415B-E5D6-504D-34E6F0ECD9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3CE923B3-D817-B855-9CA1-7834E8EA7C41}"/>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7F8F856A-B126-F4DF-C02B-BED7CF4DC3B8}"/>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3" name="Imagen 2">
            <a:extLst>
              <a:ext uri="{FF2B5EF4-FFF2-40B4-BE49-F238E27FC236}">
                <a16:creationId xmlns:a16="http://schemas.microsoft.com/office/drawing/2014/main" id="{F7B0F50A-2AE3-0E62-5295-0EAE37781101}"/>
              </a:ext>
            </a:extLst>
          </p:cNvPr>
          <p:cNvPicPr>
            <a:picLocks noChangeAspect="1"/>
          </p:cNvPicPr>
          <p:nvPr/>
        </p:nvPicPr>
        <p:blipFill>
          <a:blip r:embed="rId3"/>
          <a:stretch>
            <a:fillRect/>
          </a:stretch>
        </p:blipFill>
        <p:spPr>
          <a:xfrm>
            <a:off x="175847" y="831275"/>
            <a:ext cx="3016631" cy="4132876"/>
          </a:xfrm>
          <a:prstGeom prst="rect">
            <a:avLst/>
          </a:prstGeom>
        </p:spPr>
      </p:pic>
      <p:pic>
        <p:nvPicPr>
          <p:cNvPr id="9" name="Imagen 8">
            <a:extLst>
              <a:ext uri="{FF2B5EF4-FFF2-40B4-BE49-F238E27FC236}">
                <a16:creationId xmlns:a16="http://schemas.microsoft.com/office/drawing/2014/main" id="{C3A84EF5-D109-54D4-5681-6111D5F55E24}"/>
              </a:ext>
            </a:extLst>
          </p:cNvPr>
          <p:cNvPicPr>
            <a:picLocks noGrp="1" noRot="1" noChangeAspect="1" noMove="1" noResize="1" noEditPoints="1" noAdjustHandles="1" noChangeArrowheads="1" noChangeShapeType="1" noCrop="1"/>
          </p:cNvPicPr>
          <p:nvPr/>
        </p:nvPicPr>
        <p:blipFill>
          <a:blip r:embed="rId4"/>
          <a:stretch>
            <a:fillRect/>
          </a:stretch>
        </p:blipFill>
        <p:spPr>
          <a:xfrm>
            <a:off x="4876489" y="888989"/>
            <a:ext cx="3562712" cy="3810532"/>
          </a:xfrm>
          <a:prstGeom prst="rect">
            <a:avLst/>
          </a:prstGeom>
        </p:spPr>
      </p:pic>
      <p:sp>
        <p:nvSpPr>
          <p:cNvPr id="2" name="CuadroTexto 1">
            <a:hlinkClick r:id="rId5"/>
            <a:extLst>
              <a:ext uri="{FF2B5EF4-FFF2-40B4-BE49-F238E27FC236}">
                <a16:creationId xmlns:a16="http://schemas.microsoft.com/office/drawing/2014/main" id="{3248349F-982F-330E-5532-1414A0D950D5}"/>
              </a:ext>
            </a:extLst>
          </p:cNvPr>
          <p:cNvSpPr txBox="1"/>
          <p:nvPr/>
        </p:nvSpPr>
        <p:spPr>
          <a:xfrm>
            <a:off x="3319974" y="2276415"/>
            <a:ext cx="5648179" cy="830997"/>
          </a:xfrm>
          <a:prstGeom prst="rect">
            <a:avLst/>
          </a:prstGeom>
          <a:noFill/>
        </p:spPr>
        <p:txBody>
          <a:bodyPr wrap="square" rtlCol="0">
            <a:spAutoFit/>
          </a:bodyPr>
          <a:lstStyle/>
          <a:p>
            <a:r>
              <a:rPr lang="es-CO"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https://d.docs.live.net/8ce537462a3d960c/Documentos/ProyectoBrisasGems/Trimestre%202/5.%20Diagrama%20de%20casos%20de%20uso.vpp</a:t>
            </a:r>
            <a:endParaRPr lang="es-CO" sz="1600" dirty="0">
              <a:solidFill>
                <a:schemeClr val="tx1">
                  <a:lumMod val="65000"/>
                  <a:lumOff val="35000"/>
                </a:schemeClr>
              </a:solidFill>
            </a:endParaRPr>
          </a:p>
        </p:txBody>
      </p:sp>
    </p:spTree>
    <p:extLst>
      <p:ext uri="{BB962C8B-B14F-4D97-AF65-F5344CB8AC3E}">
        <p14:creationId xmlns:p14="http://schemas.microsoft.com/office/powerpoint/2010/main" val="2227702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A6EFC-A51B-B730-EA20-788AFCB27C5C}"/>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8FF9FEA0-C68A-ADA1-76A9-A3646EA9AA07}"/>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7BB70DB3-0678-B3E2-C208-753B43E90FBC}"/>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Casos de uso extendido</a:t>
            </a:r>
          </a:p>
        </p:txBody>
      </p:sp>
      <p:sp>
        <p:nvSpPr>
          <p:cNvPr id="8" name="Rectangle 1">
            <a:extLst>
              <a:ext uri="{FF2B5EF4-FFF2-40B4-BE49-F238E27FC236}">
                <a16:creationId xmlns:a16="http://schemas.microsoft.com/office/drawing/2014/main" id="{12A969B3-713D-4D8D-0801-66320742694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EEFA5CED-4B19-CA14-58B6-20B50FF1B061}"/>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304430CD-4A5E-9FF8-F7A4-8C18149D58E2}"/>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6" name="Imagen 5">
            <a:extLst>
              <a:ext uri="{FF2B5EF4-FFF2-40B4-BE49-F238E27FC236}">
                <a16:creationId xmlns:a16="http://schemas.microsoft.com/office/drawing/2014/main" id="{55D96B78-1F72-0148-0486-AE27E818A303}"/>
              </a:ext>
            </a:extLst>
          </p:cNvPr>
          <p:cNvPicPr>
            <a:picLocks noChangeAspect="1"/>
          </p:cNvPicPr>
          <p:nvPr/>
        </p:nvPicPr>
        <p:blipFill>
          <a:blip r:embed="rId3"/>
          <a:stretch>
            <a:fillRect/>
          </a:stretch>
        </p:blipFill>
        <p:spPr>
          <a:xfrm>
            <a:off x="246184" y="925960"/>
            <a:ext cx="3930815" cy="3366490"/>
          </a:xfrm>
          <a:prstGeom prst="rect">
            <a:avLst/>
          </a:prstGeom>
        </p:spPr>
      </p:pic>
      <p:pic>
        <p:nvPicPr>
          <p:cNvPr id="11" name="Imagen 10">
            <a:extLst>
              <a:ext uri="{FF2B5EF4-FFF2-40B4-BE49-F238E27FC236}">
                <a16:creationId xmlns:a16="http://schemas.microsoft.com/office/drawing/2014/main" id="{73189519-B3C1-2822-7FE1-7C4C743DEE4F}"/>
              </a:ext>
            </a:extLst>
          </p:cNvPr>
          <p:cNvPicPr>
            <a:picLocks noChangeAspect="1"/>
          </p:cNvPicPr>
          <p:nvPr/>
        </p:nvPicPr>
        <p:blipFill>
          <a:blip r:embed="rId4"/>
          <a:stretch>
            <a:fillRect/>
          </a:stretch>
        </p:blipFill>
        <p:spPr>
          <a:xfrm>
            <a:off x="4818184" y="925961"/>
            <a:ext cx="4079631" cy="3356158"/>
          </a:xfrm>
          <a:prstGeom prst="rect">
            <a:avLst/>
          </a:prstGeom>
        </p:spPr>
      </p:pic>
      <p:sp>
        <p:nvSpPr>
          <p:cNvPr id="2" name="CuadroTexto 1">
            <a:extLst>
              <a:ext uri="{FF2B5EF4-FFF2-40B4-BE49-F238E27FC236}">
                <a16:creationId xmlns:a16="http://schemas.microsoft.com/office/drawing/2014/main" id="{500B7AD9-25E1-EC53-ECDB-A0796B212AED}"/>
              </a:ext>
            </a:extLst>
          </p:cNvPr>
          <p:cNvSpPr txBox="1"/>
          <p:nvPr/>
        </p:nvSpPr>
        <p:spPr>
          <a:xfrm>
            <a:off x="309489" y="4487594"/>
            <a:ext cx="8525022" cy="584775"/>
          </a:xfrm>
          <a:prstGeom prst="rect">
            <a:avLst/>
          </a:prstGeom>
          <a:noFill/>
        </p:spPr>
        <p:txBody>
          <a:bodyPr wrap="square" rtlCol="0">
            <a:spAutoFit/>
          </a:bodyPr>
          <a:lstStyle/>
          <a:p>
            <a:r>
              <a:rPr lang="es-CO"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https://d.docs.live.net/8ce537462a3d960c/Documentos/ProyectoBrisasGems/Trimestre%202/5.%20Casos%20de%20uso%20Extendido.docx</a:t>
            </a:r>
            <a:endParaRPr lang="es-CO" sz="1600" dirty="0">
              <a:solidFill>
                <a:schemeClr val="tx1">
                  <a:lumMod val="65000"/>
                  <a:lumOff val="35000"/>
                </a:schemeClr>
              </a:solidFill>
            </a:endParaRPr>
          </a:p>
        </p:txBody>
      </p:sp>
    </p:spTree>
    <p:extLst>
      <p:ext uri="{BB962C8B-B14F-4D97-AF65-F5344CB8AC3E}">
        <p14:creationId xmlns:p14="http://schemas.microsoft.com/office/powerpoint/2010/main" val="1552253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0DB80-77D6-2E6B-AA6D-127AB5ABC2C8}"/>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CEEBCB27-1375-6911-E3B5-5987FF4695ED}"/>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3845E0B3-0A3B-BE42-7462-C707B1B399C2}"/>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Fichas Técnicas</a:t>
            </a:r>
          </a:p>
        </p:txBody>
      </p:sp>
      <p:sp>
        <p:nvSpPr>
          <p:cNvPr id="8" name="Rectangle 1">
            <a:extLst>
              <a:ext uri="{FF2B5EF4-FFF2-40B4-BE49-F238E27FC236}">
                <a16:creationId xmlns:a16="http://schemas.microsoft.com/office/drawing/2014/main" id="{146F79EE-F648-98D0-14F1-1ADB7625958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D4B5BF87-7B44-7D8E-756F-AB3622A4D01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C35F01B2-E982-FDBD-8BFC-91870D376C70}"/>
              </a:ext>
            </a:extLst>
          </p:cNvPr>
          <p:cNvPicPr>
            <a:picLocks noChangeAspect="1"/>
          </p:cNvPicPr>
          <p:nvPr/>
        </p:nvPicPr>
        <p:blipFill>
          <a:blip r:embed="rId2"/>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4345C0FD-7F3C-E941-FEC5-C6913EE5C539}"/>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C9D5F17D-E300-FEE4-77ED-688A1528F664}"/>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3" name="Imagen 12">
            <a:extLst>
              <a:ext uri="{FF2B5EF4-FFF2-40B4-BE49-F238E27FC236}">
                <a16:creationId xmlns:a16="http://schemas.microsoft.com/office/drawing/2014/main" id="{6560EF0A-916F-D80B-FC07-5BA1E3F5C1F2}"/>
              </a:ext>
            </a:extLst>
          </p:cNvPr>
          <p:cNvPicPr>
            <a:picLocks noChangeAspect="1"/>
          </p:cNvPicPr>
          <p:nvPr/>
        </p:nvPicPr>
        <p:blipFill>
          <a:blip r:embed="rId3"/>
          <a:stretch>
            <a:fillRect/>
          </a:stretch>
        </p:blipFill>
        <p:spPr>
          <a:xfrm>
            <a:off x="304800" y="1080265"/>
            <a:ext cx="8577330" cy="3311430"/>
          </a:xfrm>
          <a:prstGeom prst="rect">
            <a:avLst/>
          </a:prstGeom>
        </p:spPr>
      </p:pic>
    </p:spTree>
    <p:extLst>
      <p:ext uri="{BB962C8B-B14F-4D97-AF65-F5344CB8AC3E}">
        <p14:creationId xmlns:p14="http://schemas.microsoft.com/office/powerpoint/2010/main" val="503162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34DA1-64FD-7C59-866F-321BF901F87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6BF22F10-A625-121A-B04A-2B7CB92EAF6D}"/>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EEE4DBFE-2757-9CAE-71A4-39E8A037CE5A}"/>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Fichas Técnicas</a:t>
            </a:r>
          </a:p>
        </p:txBody>
      </p:sp>
      <p:sp>
        <p:nvSpPr>
          <p:cNvPr id="8" name="Rectangle 1">
            <a:extLst>
              <a:ext uri="{FF2B5EF4-FFF2-40B4-BE49-F238E27FC236}">
                <a16:creationId xmlns:a16="http://schemas.microsoft.com/office/drawing/2014/main" id="{E7E380EA-B444-F31C-F4A7-7588D93D132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8058E731-FE39-BBDF-4529-DFF2E07969D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CF6A6BA4-752C-C641-7325-E3163BAA5326}"/>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069B1384-B70A-98A5-6B3B-02CFD9577239}"/>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6D1C4D82-A2B7-F34C-0A46-8B63F33479A0}"/>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7" name="Imagen 6">
            <a:extLst>
              <a:ext uri="{FF2B5EF4-FFF2-40B4-BE49-F238E27FC236}">
                <a16:creationId xmlns:a16="http://schemas.microsoft.com/office/drawing/2014/main" id="{1C55E1D6-9201-703F-9C09-62E252DEFC7E}"/>
              </a:ext>
            </a:extLst>
          </p:cNvPr>
          <p:cNvPicPr>
            <a:picLocks noChangeAspect="1"/>
          </p:cNvPicPr>
          <p:nvPr/>
        </p:nvPicPr>
        <p:blipFill>
          <a:blip r:embed="rId4"/>
          <a:stretch>
            <a:fillRect/>
          </a:stretch>
        </p:blipFill>
        <p:spPr>
          <a:xfrm>
            <a:off x="462779" y="1648259"/>
            <a:ext cx="8268237" cy="2421465"/>
          </a:xfrm>
          <a:prstGeom prst="rect">
            <a:avLst/>
          </a:prstGeom>
        </p:spPr>
      </p:pic>
      <p:pic>
        <p:nvPicPr>
          <p:cNvPr id="11" name="Imagen 10">
            <a:extLst>
              <a:ext uri="{FF2B5EF4-FFF2-40B4-BE49-F238E27FC236}">
                <a16:creationId xmlns:a16="http://schemas.microsoft.com/office/drawing/2014/main" id="{39C5AF6A-44C3-9B69-E222-15FFC331B6A9}"/>
              </a:ext>
            </a:extLst>
          </p:cNvPr>
          <p:cNvPicPr>
            <a:picLocks noGrp="1" noRot="1" noChangeAspect="1" noMove="1" noResize="1" noEditPoints="1" noAdjustHandles="1" noChangeArrowheads="1" noChangeShapeType="1" noCrop="1"/>
          </p:cNvPicPr>
          <p:nvPr/>
        </p:nvPicPr>
        <p:blipFill>
          <a:blip r:embed="rId5"/>
          <a:stretch>
            <a:fillRect/>
          </a:stretch>
        </p:blipFill>
        <p:spPr>
          <a:xfrm>
            <a:off x="3991034" y="970796"/>
            <a:ext cx="4214225" cy="670618"/>
          </a:xfrm>
          <a:prstGeom prst="rect">
            <a:avLst/>
          </a:prstGeom>
        </p:spPr>
      </p:pic>
      <p:sp>
        <p:nvSpPr>
          <p:cNvPr id="6" name="CuadroTexto 5">
            <a:extLst>
              <a:ext uri="{FF2B5EF4-FFF2-40B4-BE49-F238E27FC236}">
                <a16:creationId xmlns:a16="http://schemas.microsoft.com/office/drawing/2014/main" id="{6A4DF6F4-B519-183C-0C05-FEA13C5D1EF2}"/>
              </a:ext>
            </a:extLst>
          </p:cNvPr>
          <p:cNvSpPr txBox="1"/>
          <p:nvPr/>
        </p:nvSpPr>
        <p:spPr>
          <a:xfrm>
            <a:off x="334386" y="4280832"/>
            <a:ext cx="8525022" cy="584775"/>
          </a:xfrm>
          <a:prstGeom prst="rect">
            <a:avLst/>
          </a:prstGeom>
          <a:noFill/>
        </p:spPr>
        <p:txBody>
          <a:bodyPr wrap="square" rtlCol="0">
            <a:spAutoFit/>
          </a:bodyPr>
          <a:lstStyle/>
          <a:p>
            <a:r>
              <a:rPr lang="es-CO" sz="1600" dirty="0">
                <a:solidFill>
                  <a:schemeClr val="tx1">
                    <a:lumMod val="65000"/>
                    <a:lumOff val="35000"/>
                  </a:schemeClr>
                </a:solidFill>
                <a:hlinkClick r:id="rId6">
                  <a:extLst>
                    <a:ext uri="{A12FA001-AC4F-418D-AE19-62706E023703}">
                      <ahyp:hlinkClr xmlns:ahyp="http://schemas.microsoft.com/office/drawing/2018/hyperlinkcolor" val="tx"/>
                    </a:ext>
                  </a:extLst>
                </a:hlinkClick>
              </a:rPr>
              <a:t>https://d.docs.live.net/8ce537462a3d960c/Documentos/ProyectoBrisasGems/Trimestre%202/7.%20Fichas%20tecnicas/Comparacion_de_precios%20Hardware.xlsx</a:t>
            </a:r>
            <a:endParaRPr lang="es-CO" sz="1600" dirty="0">
              <a:solidFill>
                <a:schemeClr val="tx1">
                  <a:lumMod val="65000"/>
                  <a:lumOff val="35000"/>
                </a:schemeClr>
              </a:solidFill>
            </a:endParaRPr>
          </a:p>
        </p:txBody>
      </p:sp>
    </p:spTree>
    <p:extLst>
      <p:ext uri="{BB962C8B-B14F-4D97-AF65-F5344CB8AC3E}">
        <p14:creationId xmlns:p14="http://schemas.microsoft.com/office/powerpoint/2010/main" val="314251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69A63-D5DC-0657-78F8-8613BF5A12EC}"/>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BE3A4D79-E247-75FE-7BF7-931DDADAFB2B}"/>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126BACD9-8E70-9050-C6B8-BB68791FC12D}"/>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Diagrama entidad-relación</a:t>
            </a:r>
          </a:p>
        </p:txBody>
      </p:sp>
      <p:sp>
        <p:nvSpPr>
          <p:cNvPr id="8" name="Rectangle 1">
            <a:extLst>
              <a:ext uri="{FF2B5EF4-FFF2-40B4-BE49-F238E27FC236}">
                <a16:creationId xmlns:a16="http://schemas.microsoft.com/office/drawing/2014/main" id="{68219FD9-D341-3AF0-304E-7514FA18A33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2BF85870-B959-0981-D190-6AFA408A6B89}"/>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122FA198-054A-0CBD-33C6-E44137F28EE7}"/>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5F9CAAB4-55E8-1536-8BD9-6FA85D6A6EC8}"/>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4600482A-B83E-576B-7782-C3443E57D50F}"/>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1" name="Imagen 10">
            <a:extLst>
              <a:ext uri="{FF2B5EF4-FFF2-40B4-BE49-F238E27FC236}">
                <a16:creationId xmlns:a16="http://schemas.microsoft.com/office/drawing/2014/main" id="{2B8ECC81-4299-6284-9D1D-0F1268B198ED}"/>
              </a:ext>
            </a:extLst>
          </p:cNvPr>
          <p:cNvPicPr>
            <a:picLocks noGrp="1" noRot="1" noChangeAspect="1" noMove="1" noResize="1" noEditPoints="1" noAdjustHandles="1" noChangeArrowheads="1" noChangeShapeType="1" noCrop="1"/>
          </p:cNvPicPr>
          <p:nvPr/>
        </p:nvPicPr>
        <p:blipFill>
          <a:blip r:embed="rId4"/>
          <a:stretch>
            <a:fillRect/>
          </a:stretch>
        </p:blipFill>
        <p:spPr>
          <a:xfrm>
            <a:off x="3991034" y="970796"/>
            <a:ext cx="4214225" cy="670618"/>
          </a:xfrm>
          <a:prstGeom prst="rect">
            <a:avLst/>
          </a:prstGeom>
        </p:spPr>
      </p:pic>
      <p:sp>
        <p:nvSpPr>
          <p:cNvPr id="6" name="CuadroTexto 5">
            <a:extLst>
              <a:ext uri="{FF2B5EF4-FFF2-40B4-BE49-F238E27FC236}">
                <a16:creationId xmlns:a16="http://schemas.microsoft.com/office/drawing/2014/main" id="{61109902-8E59-15A2-AE80-CB7407365627}"/>
              </a:ext>
            </a:extLst>
          </p:cNvPr>
          <p:cNvSpPr txBox="1"/>
          <p:nvPr/>
        </p:nvSpPr>
        <p:spPr>
          <a:xfrm>
            <a:off x="334386" y="4365427"/>
            <a:ext cx="8525022" cy="584775"/>
          </a:xfrm>
          <a:prstGeom prst="rect">
            <a:avLst/>
          </a:prstGeom>
          <a:noFill/>
        </p:spPr>
        <p:txBody>
          <a:bodyPr wrap="square" rtlCol="0">
            <a:spAutoFit/>
          </a:bodyPr>
          <a:lstStyle/>
          <a:p>
            <a:r>
              <a:rPr lang="es-CO"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https://d.docs.live.net/8ce537462a3d960c/Documentos/ProyectoBrisasGems/Trimestre%203/Modelo%20Entidad%20Relacion.png</a:t>
            </a:r>
            <a:endParaRPr lang="es-CO" sz="1600" dirty="0">
              <a:solidFill>
                <a:schemeClr val="tx1">
                  <a:lumMod val="65000"/>
                  <a:lumOff val="35000"/>
                </a:schemeClr>
              </a:solidFill>
            </a:endParaRPr>
          </a:p>
        </p:txBody>
      </p:sp>
      <p:pic>
        <p:nvPicPr>
          <p:cNvPr id="12" name="Imagen 11">
            <a:extLst>
              <a:ext uri="{FF2B5EF4-FFF2-40B4-BE49-F238E27FC236}">
                <a16:creationId xmlns:a16="http://schemas.microsoft.com/office/drawing/2014/main" id="{BB3183BD-20D3-C464-FC5F-A1E05C2E8341}"/>
              </a:ext>
            </a:extLst>
          </p:cNvPr>
          <p:cNvPicPr>
            <a:picLocks noChangeAspect="1"/>
          </p:cNvPicPr>
          <p:nvPr/>
        </p:nvPicPr>
        <p:blipFill>
          <a:blip r:embed="rId6"/>
          <a:stretch>
            <a:fillRect/>
          </a:stretch>
        </p:blipFill>
        <p:spPr>
          <a:xfrm>
            <a:off x="1034253" y="925960"/>
            <a:ext cx="7125287" cy="3424387"/>
          </a:xfrm>
          <a:prstGeom prst="rect">
            <a:avLst/>
          </a:prstGeom>
        </p:spPr>
      </p:pic>
    </p:spTree>
    <p:extLst>
      <p:ext uri="{BB962C8B-B14F-4D97-AF65-F5344CB8AC3E}">
        <p14:creationId xmlns:p14="http://schemas.microsoft.com/office/powerpoint/2010/main" val="3104714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869A1-628C-2DEA-9126-72B360845564}"/>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89FA3190-A997-2E40-83AC-0E5BE3568E97}"/>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13B769B8-9048-63FC-84A2-FEF56D52B85F}"/>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Modelo relacional</a:t>
            </a:r>
          </a:p>
        </p:txBody>
      </p:sp>
      <p:sp>
        <p:nvSpPr>
          <p:cNvPr id="8" name="Rectangle 1">
            <a:extLst>
              <a:ext uri="{FF2B5EF4-FFF2-40B4-BE49-F238E27FC236}">
                <a16:creationId xmlns:a16="http://schemas.microsoft.com/office/drawing/2014/main" id="{E583786E-F2B7-9298-53FF-E6B501BF451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C86528F4-CCA4-8509-67F8-A577E59C7F7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4AD08951-590F-393B-7EB8-2C21912001AC}"/>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8C4F156E-63EF-5A70-DC3F-2950005CAA2D}"/>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D815B2BE-8BD7-AF2A-227A-CC2CE0201F08}"/>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1" name="Imagen 10">
            <a:extLst>
              <a:ext uri="{FF2B5EF4-FFF2-40B4-BE49-F238E27FC236}">
                <a16:creationId xmlns:a16="http://schemas.microsoft.com/office/drawing/2014/main" id="{F6F0EB5F-C6F7-B131-C9E2-E9D5D1EDEF9B}"/>
              </a:ext>
            </a:extLst>
          </p:cNvPr>
          <p:cNvPicPr>
            <a:picLocks noGrp="1" noRot="1" noChangeAspect="1" noMove="1" noResize="1" noEditPoints="1" noAdjustHandles="1" noChangeArrowheads="1" noChangeShapeType="1" noCrop="1"/>
          </p:cNvPicPr>
          <p:nvPr/>
        </p:nvPicPr>
        <p:blipFill>
          <a:blip r:embed="rId4"/>
          <a:stretch>
            <a:fillRect/>
          </a:stretch>
        </p:blipFill>
        <p:spPr>
          <a:xfrm>
            <a:off x="3991034" y="970796"/>
            <a:ext cx="4214225" cy="670618"/>
          </a:xfrm>
          <a:prstGeom prst="rect">
            <a:avLst/>
          </a:prstGeom>
        </p:spPr>
      </p:pic>
      <p:sp>
        <p:nvSpPr>
          <p:cNvPr id="6" name="CuadroTexto 5">
            <a:extLst>
              <a:ext uri="{FF2B5EF4-FFF2-40B4-BE49-F238E27FC236}">
                <a16:creationId xmlns:a16="http://schemas.microsoft.com/office/drawing/2014/main" id="{7C211FE0-4B74-6722-8720-A5293DFFD519}"/>
              </a:ext>
            </a:extLst>
          </p:cNvPr>
          <p:cNvSpPr txBox="1"/>
          <p:nvPr/>
        </p:nvSpPr>
        <p:spPr>
          <a:xfrm>
            <a:off x="334386" y="4365427"/>
            <a:ext cx="8525022" cy="584775"/>
          </a:xfrm>
          <a:prstGeom prst="rect">
            <a:avLst/>
          </a:prstGeom>
          <a:noFill/>
        </p:spPr>
        <p:txBody>
          <a:bodyPr wrap="square" rtlCol="0">
            <a:spAutoFit/>
          </a:bodyPr>
          <a:lstStyle/>
          <a:p>
            <a:r>
              <a:rPr lang="es-CO"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https://d.docs.live.net/8ce537462a3d960c/Documentos/ProyectoBrisasGems/Trimestre%203/MODELO%20RELACIONAAAAAL.jpg</a:t>
            </a:r>
            <a:endParaRPr lang="es-CO" sz="1600" dirty="0">
              <a:solidFill>
                <a:schemeClr val="tx1">
                  <a:lumMod val="65000"/>
                  <a:lumOff val="35000"/>
                </a:schemeClr>
              </a:solidFill>
            </a:endParaRPr>
          </a:p>
        </p:txBody>
      </p:sp>
      <p:pic>
        <p:nvPicPr>
          <p:cNvPr id="9" name="Imagen 8">
            <a:extLst>
              <a:ext uri="{FF2B5EF4-FFF2-40B4-BE49-F238E27FC236}">
                <a16:creationId xmlns:a16="http://schemas.microsoft.com/office/drawing/2014/main" id="{8F99A7BD-202D-F829-CDA0-4041DF763F23}"/>
              </a:ext>
            </a:extLst>
          </p:cNvPr>
          <p:cNvPicPr>
            <a:picLocks noChangeAspect="1"/>
          </p:cNvPicPr>
          <p:nvPr/>
        </p:nvPicPr>
        <p:blipFill>
          <a:blip r:embed="rId6"/>
          <a:stretch>
            <a:fillRect/>
          </a:stretch>
        </p:blipFill>
        <p:spPr>
          <a:xfrm>
            <a:off x="1166353" y="930905"/>
            <a:ext cx="6861088" cy="3281689"/>
          </a:xfrm>
          <a:prstGeom prst="rect">
            <a:avLst/>
          </a:prstGeom>
        </p:spPr>
      </p:pic>
    </p:spTree>
    <p:extLst>
      <p:ext uri="{BB962C8B-B14F-4D97-AF65-F5344CB8AC3E}">
        <p14:creationId xmlns:p14="http://schemas.microsoft.com/office/powerpoint/2010/main" val="1165159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2595E-9B7A-0E08-1AA0-28B0D26AE3B1}"/>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92B3DE0B-A265-7BA6-B085-A840A6E4E53F}"/>
              </a:ext>
            </a:extLst>
          </p:cNvPr>
          <p:cNvSpPr txBox="1"/>
          <p:nvPr/>
        </p:nvSpPr>
        <p:spPr>
          <a:xfrm>
            <a:off x="1555105" y="715164"/>
            <a:ext cx="4298342" cy="523220"/>
          </a:xfrm>
          <a:prstGeom prst="rect">
            <a:avLst/>
          </a:prstGeom>
          <a:noFill/>
        </p:spPr>
        <p:txBody>
          <a:bodyPr wrap="square" rtlCol="0">
            <a:spAutoFit/>
          </a:bodyPr>
          <a:lstStyle/>
          <a:p>
            <a:r>
              <a:rPr lang="es-ES" sz="2800" b="1" dirty="0">
                <a:solidFill>
                  <a:schemeClr val="tx1">
                    <a:lumMod val="75000"/>
                    <a:lumOff val="25000"/>
                  </a:schemeClr>
                </a:solidFill>
              </a:rPr>
              <a:t>Tabla de contenidos</a:t>
            </a:r>
          </a:p>
        </p:txBody>
      </p:sp>
      <p:sp>
        <p:nvSpPr>
          <p:cNvPr id="2" name="CuadroTexto 1">
            <a:extLst>
              <a:ext uri="{FF2B5EF4-FFF2-40B4-BE49-F238E27FC236}">
                <a16:creationId xmlns:a16="http://schemas.microsoft.com/office/drawing/2014/main" id="{4233656A-BF5B-FD36-CE14-F201450DEA08}"/>
              </a:ext>
            </a:extLst>
          </p:cNvPr>
          <p:cNvSpPr txBox="1"/>
          <p:nvPr/>
        </p:nvSpPr>
        <p:spPr>
          <a:xfrm>
            <a:off x="874522" y="1729507"/>
            <a:ext cx="6717574" cy="1569660"/>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11. Mockups</a:t>
            </a:r>
          </a:p>
          <a:p>
            <a:pPr algn="just" defTabSz="943239" hangingPunct="0"/>
            <a:r>
              <a:rPr lang="es-ES" sz="1600" dirty="0">
                <a:solidFill>
                  <a:srgbClr val="404040"/>
                </a:solidFill>
                <a:latin typeface="Calibir"/>
                <a:ea typeface="Helvetica Neue"/>
                <a:cs typeface="Calibir"/>
                <a:sym typeface="Helvetica Neue"/>
              </a:rPr>
              <a:t>12. Modelo entidad-relación</a:t>
            </a:r>
          </a:p>
          <a:p>
            <a:pPr algn="just" defTabSz="943239" hangingPunct="0"/>
            <a:r>
              <a:rPr lang="es-ES" sz="1600" dirty="0">
                <a:solidFill>
                  <a:srgbClr val="404040"/>
                </a:solidFill>
                <a:latin typeface="Calibir"/>
                <a:ea typeface="Helvetica Neue"/>
                <a:cs typeface="Calibir"/>
                <a:sym typeface="Helvetica Neue"/>
              </a:rPr>
              <a:t>13. Modelo relacional</a:t>
            </a:r>
          </a:p>
          <a:p>
            <a:pPr algn="just" defTabSz="943239" hangingPunct="0"/>
            <a:r>
              <a:rPr lang="es-ES" sz="1600" dirty="0">
                <a:solidFill>
                  <a:srgbClr val="404040"/>
                </a:solidFill>
                <a:latin typeface="Calibir"/>
                <a:ea typeface="Helvetica Neue"/>
                <a:cs typeface="Calibir"/>
                <a:sym typeface="Helvetica Neue"/>
              </a:rPr>
              <a:t>14. Normalización</a:t>
            </a:r>
          </a:p>
          <a:p>
            <a:pPr algn="just" defTabSz="943239" hangingPunct="0"/>
            <a:r>
              <a:rPr lang="es-ES" sz="1600" dirty="0">
                <a:solidFill>
                  <a:srgbClr val="404040"/>
                </a:solidFill>
                <a:latin typeface="Calibir"/>
                <a:ea typeface="Helvetica Neue"/>
                <a:cs typeface="Calibir"/>
                <a:sym typeface="Helvetica Neue"/>
              </a:rPr>
              <a:t>15. Control de versiones</a:t>
            </a:r>
          </a:p>
          <a:p>
            <a:pPr algn="just" defTabSz="943239" hangingPunct="0"/>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Tree>
    <p:extLst>
      <p:ext uri="{BB962C8B-B14F-4D97-AF65-F5344CB8AC3E}">
        <p14:creationId xmlns:p14="http://schemas.microsoft.com/office/powerpoint/2010/main" val="3231014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68ED0-E0F8-6FA6-FF50-C9A1CD83F2D6}"/>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87AC0DFF-AE69-A30A-178D-7EC7CD628426}"/>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4804ABF1-8563-FF92-9851-61D7866A624E}"/>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Normalización</a:t>
            </a:r>
          </a:p>
        </p:txBody>
      </p:sp>
      <p:sp>
        <p:nvSpPr>
          <p:cNvPr id="8" name="Rectangle 1">
            <a:extLst>
              <a:ext uri="{FF2B5EF4-FFF2-40B4-BE49-F238E27FC236}">
                <a16:creationId xmlns:a16="http://schemas.microsoft.com/office/drawing/2014/main" id="{28949B46-8768-F699-EDB9-99DE1297F90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40EFA2A1-CF4C-5053-5E57-C55154485175}"/>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F547450F-9783-2F97-1306-1EB78C159E1E}"/>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3FA459B8-3B92-BF41-F21D-0095F85071E5}"/>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B310DF83-F003-6930-ABF1-4DB1AB67B2C0}"/>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1" name="Imagen 10">
            <a:extLst>
              <a:ext uri="{FF2B5EF4-FFF2-40B4-BE49-F238E27FC236}">
                <a16:creationId xmlns:a16="http://schemas.microsoft.com/office/drawing/2014/main" id="{05F8E107-7AD4-F7B4-04A5-36B66D4BEF5B}"/>
              </a:ext>
            </a:extLst>
          </p:cNvPr>
          <p:cNvPicPr>
            <a:picLocks noGrp="1" noRot="1" noChangeAspect="1" noMove="1" noResize="1" noEditPoints="1" noAdjustHandles="1" noChangeArrowheads="1" noChangeShapeType="1" noCrop="1"/>
          </p:cNvPicPr>
          <p:nvPr/>
        </p:nvPicPr>
        <p:blipFill>
          <a:blip r:embed="rId4"/>
          <a:stretch>
            <a:fillRect/>
          </a:stretch>
        </p:blipFill>
        <p:spPr>
          <a:xfrm>
            <a:off x="3991034" y="970796"/>
            <a:ext cx="4214225" cy="670618"/>
          </a:xfrm>
          <a:prstGeom prst="rect">
            <a:avLst/>
          </a:prstGeom>
        </p:spPr>
      </p:pic>
      <p:sp>
        <p:nvSpPr>
          <p:cNvPr id="6" name="CuadroTexto 5">
            <a:extLst>
              <a:ext uri="{FF2B5EF4-FFF2-40B4-BE49-F238E27FC236}">
                <a16:creationId xmlns:a16="http://schemas.microsoft.com/office/drawing/2014/main" id="{CD06EC0A-14EA-50EE-35A9-134D63D7EA18}"/>
              </a:ext>
            </a:extLst>
          </p:cNvPr>
          <p:cNvSpPr txBox="1"/>
          <p:nvPr/>
        </p:nvSpPr>
        <p:spPr>
          <a:xfrm>
            <a:off x="334386" y="4365427"/>
            <a:ext cx="8525022" cy="584775"/>
          </a:xfrm>
          <a:prstGeom prst="rect">
            <a:avLst/>
          </a:prstGeom>
          <a:noFill/>
        </p:spPr>
        <p:txBody>
          <a:bodyPr wrap="square" rtlCol="0">
            <a:spAutoFit/>
          </a:bodyPr>
          <a:lstStyle/>
          <a:p>
            <a:r>
              <a:rPr lang="es-CO"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https://d.docs.live.net/8ce537462a3d960c/Documentos/ProyectoBrisasGems/Trimestre%203/normalizacion.xlsx</a:t>
            </a:r>
            <a:endParaRPr lang="es-CO" sz="1600" dirty="0">
              <a:solidFill>
                <a:schemeClr val="tx1">
                  <a:lumMod val="65000"/>
                  <a:lumOff val="35000"/>
                </a:schemeClr>
              </a:solidFill>
            </a:endParaRPr>
          </a:p>
        </p:txBody>
      </p:sp>
      <p:pic>
        <p:nvPicPr>
          <p:cNvPr id="12" name="Imagen 11">
            <a:extLst>
              <a:ext uri="{FF2B5EF4-FFF2-40B4-BE49-F238E27FC236}">
                <a16:creationId xmlns:a16="http://schemas.microsoft.com/office/drawing/2014/main" id="{87AEFD36-C1BF-2AE3-886E-61F2438EC633}"/>
              </a:ext>
            </a:extLst>
          </p:cNvPr>
          <p:cNvPicPr>
            <a:picLocks noChangeAspect="1"/>
          </p:cNvPicPr>
          <p:nvPr/>
        </p:nvPicPr>
        <p:blipFill>
          <a:blip r:embed="rId6"/>
          <a:stretch>
            <a:fillRect/>
          </a:stretch>
        </p:blipFill>
        <p:spPr>
          <a:xfrm>
            <a:off x="436098" y="1655309"/>
            <a:ext cx="8271803" cy="2137410"/>
          </a:xfrm>
          <a:prstGeom prst="rect">
            <a:avLst/>
          </a:prstGeom>
        </p:spPr>
      </p:pic>
      <p:pic>
        <p:nvPicPr>
          <p:cNvPr id="13" name="Imagen 12">
            <a:extLst>
              <a:ext uri="{FF2B5EF4-FFF2-40B4-BE49-F238E27FC236}">
                <a16:creationId xmlns:a16="http://schemas.microsoft.com/office/drawing/2014/main" id="{9631E79F-EE39-6B4D-AEA1-4A3C76962A83}"/>
              </a:ext>
            </a:extLst>
          </p:cNvPr>
          <p:cNvPicPr/>
          <p:nvPr/>
        </p:nvPicPr>
        <p:blipFill>
          <a:blip r:embed="rId4"/>
          <a:stretch>
            <a:fillRect/>
          </a:stretch>
        </p:blipFill>
        <p:spPr>
          <a:xfrm>
            <a:off x="4224976" y="3800765"/>
            <a:ext cx="4214225" cy="374850"/>
          </a:xfrm>
          <a:prstGeom prst="rect">
            <a:avLst/>
          </a:prstGeom>
        </p:spPr>
      </p:pic>
    </p:spTree>
    <p:extLst>
      <p:ext uri="{BB962C8B-B14F-4D97-AF65-F5344CB8AC3E}">
        <p14:creationId xmlns:p14="http://schemas.microsoft.com/office/powerpoint/2010/main" val="3911717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DC403-DD5F-EEEC-7857-A84856739238}"/>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A4542D78-6619-69DE-1BBD-BCA8C8EBC073}"/>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CB87FCFA-CA5F-B287-7C4E-D1B72CA6C4FE}"/>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Control de versiones</a:t>
            </a:r>
          </a:p>
        </p:txBody>
      </p:sp>
      <p:sp>
        <p:nvSpPr>
          <p:cNvPr id="8" name="Rectangle 1">
            <a:extLst>
              <a:ext uri="{FF2B5EF4-FFF2-40B4-BE49-F238E27FC236}">
                <a16:creationId xmlns:a16="http://schemas.microsoft.com/office/drawing/2014/main" id="{2F375302-F762-A7CD-4EA3-43A120FCAE2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3BC0FB0D-A54D-4EC7-B664-9999C3D6532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BBB883C5-74D6-1439-F499-8E4692FCC477}"/>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3931D854-EE24-6326-91C6-463472242C66}"/>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CA0B63E4-7948-AFEE-CD0F-59B370234E48}"/>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1" name="Imagen 10">
            <a:extLst>
              <a:ext uri="{FF2B5EF4-FFF2-40B4-BE49-F238E27FC236}">
                <a16:creationId xmlns:a16="http://schemas.microsoft.com/office/drawing/2014/main" id="{1EDBB306-D677-4052-53DF-8A9A3520E01C}"/>
              </a:ext>
            </a:extLst>
          </p:cNvPr>
          <p:cNvPicPr>
            <a:picLocks noGrp="1" noRot="1" noChangeAspect="1" noMove="1" noResize="1" noEditPoints="1" noAdjustHandles="1" noChangeArrowheads="1" noChangeShapeType="1" noCrop="1"/>
          </p:cNvPicPr>
          <p:nvPr/>
        </p:nvPicPr>
        <p:blipFill>
          <a:blip r:embed="rId4"/>
          <a:stretch>
            <a:fillRect/>
          </a:stretch>
        </p:blipFill>
        <p:spPr>
          <a:xfrm>
            <a:off x="3991034" y="970796"/>
            <a:ext cx="4214225" cy="670618"/>
          </a:xfrm>
          <a:prstGeom prst="rect">
            <a:avLst/>
          </a:prstGeom>
        </p:spPr>
      </p:pic>
      <p:pic>
        <p:nvPicPr>
          <p:cNvPr id="13" name="Imagen 12">
            <a:extLst>
              <a:ext uri="{FF2B5EF4-FFF2-40B4-BE49-F238E27FC236}">
                <a16:creationId xmlns:a16="http://schemas.microsoft.com/office/drawing/2014/main" id="{028FD717-BDE8-40FF-1E5B-BD1A93DC2973}"/>
              </a:ext>
            </a:extLst>
          </p:cNvPr>
          <p:cNvPicPr>
            <a:picLocks noChangeAspect="1"/>
          </p:cNvPicPr>
          <p:nvPr/>
        </p:nvPicPr>
        <p:blipFill>
          <a:blip r:embed="rId5"/>
          <a:stretch>
            <a:fillRect/>
          </a:stretch>
        </p:blipFill>
        <p:spPr>
          <a:xfrm>
            <a:off x="1073239" y="970796"/>
            <a:ext cx="7302321" cy="4034068"/>
          </a:xfrm>
          <a:prstGeom prst="rect">
            <a:avLst/>
          </a:prstGeom>
        </p:spPr>
      </p:pic>
    </p:spTree>
    <p:extLst>
      <p:ext uri="{BB962C8B-B14F-4D97-AF65-F5344CB8AC3E}">
        <p14:creationId xmlns:p14="http://schemas.microsoft.com/office/powerpoint/2010/main" val="2447726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23CB1-C9E6-C86C-B1EC-82C28541AA5D}"/>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7F129B7E-C9BC-3C02-EFF8-FEEAD7851D34}"/>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088EC979-21A3-6ACD-24DB-B3A0126208A0}"/>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Control de versiones</a:t>
            </a:r>
          </a:p>
        </p:txBody>
      </p:sp>
      <p:sp>
        <p:nvSpPr>
          <p:cNvPr id="8" name="Rectangle 1">
            <a:extLst>
              <a:ext uri="{FF2B5EF4-FFF2-40B4-BE49-F238E27FC236}">
                <a16:creationId xmlns:a16="http://schemas.microsoft.com/office/drawing/2014/main" id="{DEF89220-033C-ECC9-F4A3-23CD1C4CEB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5649ADB4-17B1-93AE-CBDC-7C605360BE3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2DE11CCC-5060-B7D6-F824-DADAA7FD69AA}"/>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A303BA26-06FC-5E24-D210-E963E4FDD154}"/>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F89D226D-58B4-72E1-10F0-5E8D92BC1539}"/>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1" name="Imagen 10">
            <a:extLst>
              <a:ext uri="{FF2B5EF4-FFF2-40B4-BE49-F238E27FC236}">
                <a16:creationId xmlns:a16="http://schemas.microsoft.com/office/drawing/2014/main" id="{5026950F-FA93-3150-88E6-D114058E52A4}"/>
              </a:ext>
            </a:extLst>
          </p:cNvPr>
          <p:cNvPicPr>
            <a:picLocks noGrp="1" noRot="1" noChangeAspect="1" noMove="1" noResize="1" noEditPoints="1" noAdjustHandles="1" noChangeArrowheads="1" noChangeShapeType="1" noCrop="1"/>
          </p:cNvPicPr>
          <p:nvPr/>
        </p:nvPicPr>
        <p:blipFill>
          <a:blip r:embed="rId4"/>
          <a:stretch>
            <a:fillRect/>
          </a:stretch>
        </p:blipFill>
        <p:spPr>
          <a:xfrm>
            <a:off x="3991034" y="970796"/>
            <a:ext cx="4214225" cy="670618"/>
          </a:xfrm>
          <a:prstGeom prst="rect">
            <a:avLst/>
          </a:prstGeom>
        </p:spPr>
      </p:pic>
      <p:pic>
        <p:nvPicPr>
          <p:cNvPr id="7" name="Imagen 6">
            <a:extLst>
              <a:ext uri="{FF2B5EF4-FFF2-40B4-BE49-F238E27FC236}">
                <a16:creationId xmlns:a16="http://schemas.microsoft.com/office/drawing/2014/main" id="{9D44F0CC-6A6A-C0E0-034E-F85EC39A0EAC}"/>
              </a:ext>
            </a:extLst>
          </p:cNvPr>
          <p:cNvPicPr>
            <a:picLocks noChangeAspect="1"/>
          </p:cNvPicPr>
          <p:nvPr/>
        </p:nvPicPr>
        <p:blipFill>
          <a:blip r:embed="rId5"/>
          <a:stretch>
            <a:fillRect/>
          </a:stretch>
        </p:blipFill>
        <p:spPr>
          <a:xfrm>
            <a:off x="1071652" y="983674"/>
            <a:ext cx="7000696" cy="4045234"/>
          </a:xfrm>
          <a:prstGeom prst="rect">
            <a:avLst/>
          </a:prstGeom>
        </p:spPr>
      </p:pic>
    </p:spTree>
    <p:extLst>
      <p:ext uri="{BB962C8B-B14F-4D97-AF65-F5344CB8AC3E}">
        <p14:creationId xmlns:p14="http://schemas.microsoft.com/office/powerpoint/2010/main" val="4281753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378208" y="1678492"/>
            <a:ext cx="6387582" cy="923330"/>
          </a:xfrm>
          <a:prstGeom prst="rect">
            <a:avLst/>
          </a:prstGeom>
          <a:noFill/>
        </p:spPr>
        <p:txBody>
          <a:bodyPr wrap="square" rtlCol="0">
            <a:spAutoFit/>
          </a:bodyPr>
          <a:lstStyle/>
          <a:p>
            <a:r>
              <a:rPr lang="es-ES" sz="5400" b="1" dirty="0">
                <a:solidFill>
                  <a:schemeClr val="tx1">
                    <a:lumMod val="75000"/>
                    <a:lumOff val="25000"/>
                  </a:schemeClr>
                </a:solidFill>
              </a:rPr>
              <a:t> Proyecto Brisas Gem</a:t>
            </a:r>
          </a:p>
        </p:txBody>
      </p:sp>
      <p:sp>
        <p:nvSpPr>
          <p:cNvPr id="5" name="Rectángulo 4"/>
          <p:cNvSpPr/>
          <p:nvPr/>
        </p:nvSpPr>
        <p:spPr>
          <a:xfrm>
            <a:off x="2043987" y="2556103"/>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Planteamiento del Problema</a:t>
            </a:r>
          </a:p>
        </p:txBody>
      </p:sp>
      <p:sp>
        <p:nvSpPr>
          <p:cNvPr id="4" name="CuadroTexto 3">
            <a:extLst>
              <a:ext uri="{FF2B5EF4-FFF2-40B4-BE49-F238E27FC236}">
                <a16:creationId xmlns:a16="http://schemas.microsoft.com/office/drawing/2014/main" id="{4022B406-B73E-09B9-D7A7-78BA1205ADAE}"/>
              </a:ext>
            </a:extLst>
          </p:cNvPr>
          <p:cNvSpPr txBox="1"/>
          <p:nvPr/>
        </p:nvSpPr>
        <p:spPr>
          <a:xfrm>
            <a:off x="360484" y="1999541"/>
            <a:ext cx="8261922" cy="2062103"/>
          </a:xfrm>
          <a:prstGeom prst="rect">
            <a:avLst/>
          </a:prstGeom>
          <a:noFill/>
        </p:spPr>
        <p:txBody>
          <a:bodyPr wrap="square">
            <a:spAutoFit/>
          </a:bodyPr>
          <a:lstStyle/>
          <a:p>
            <a:r>
              <a:rPr lang="es-MX" sz="1600" b="0" i="0" dirty="0">
                <a:solidFill>
                  <a:srgbClr val="2D4263"/>
                </a:solidFill>
                <a:effectLst/>
              </a:rPr>
              <a:t>Actualmente, la empresa Brisas Gem ubicada en la </a:t>
            </a:r>
            <a:r>
              <a:rPr lang="es-MX" sz="1600" b="0" i="0" dirty="0" err="1">
                <a:solidFill>
                  <a:srgbClr val="2D4263"/>
                </a:solidFill>
                <a:effectLst/>
              </a:rPr>
              <a:t>Av</a:t>
            </a:r>
            <a:r>
              <a:rPr lang="es-MX" sz="1600" b="0" i="0" dirty="0">
                <a:solidFill>
                  <a:srgbClr val="2D4263"/>
                </a:solidFill>
                <a:effectLst/>
              </a:rPr>
              <a:t> Jiménez #5 - 43 Emerald Trade Center, cuenta con un servicio tardío tanto para los clientes, como para el vendedor en cuanto a la personalización de las joyas, ya que no existe claridad sobre las posibilidades de diseño ni una forma eficiente de monitorear el estado del pedido. Los clientes deben acudir físicamente o contactarse a través de plataformas para gestionar sus pedidos, lo que ralentiza el proceso de diseño y compra. Además, la ausencia de herramientas como catálogos interactivos o recomendaciones personalizadas limita la experiencia del cliente y dificulta la comunicación con la empresa, afectando la percepción de calidad y la fidelización.</a:t>
            </a:r>
            <a:endParaRPr lang="es-CO" sz="1600" dirty="0"/>
          </a:p>
        </p:txBody>
      </p:sp>
    </p:spTree>
    <p:extLst>
      <p:ext uri="{BB962C8B-B14F-4D97-AF65-F5344CB8AC3E}">
        <p14:creationId xmlns:p14="http://schemas.microsoft.com/office/powerpoint/2010/main" val="206757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DAF67-1D18-B5CA-36E4-9C1F4573D784}"/>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F2608556-EE83-AFD0-636B-6C8046533994}"/>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Planteamiento del Problema</a:t>
            </a:r>
          </a:p>
        </p:txBody>
      </p:sp>
      <p:sp>
        <p:nvSpPr>
          <p:cNvPr id="4" name="CuadroTexto 3">
            <a:extLst>
              <a:ext uri="{FF2B5EF4-FFF2-40B4-BE49-F238E27FC236}">
                <a16:creationId xmlns:a16="http://schemas.microsoft.com/office/drawing/2014/main" id="{06670567-0F80-5E2A-DCF3-082C9BF9943C}"/>
              </a:ext>
            </a:extLst>
          </p:cNvPr>
          <p:cNvSpPr txBox="1"/>
          <p:nvPr/>
        </p:nvSpPr>
        <p:spPr>
          <a:xfrm>
            <a:off x="360484" y="1999541"/>
            <a:ext cx="8261922" cy="1569660"/>
          </a:xfrm>
          <a:prstGeom prst="rect">
            <a:avLst/>
          </a:prstGeom>
          <a:noFill/>
        </p:spPr>
        <p:txBody>
          <a:bodyPr wrap="square">
            <a:spAutoFit/>
          </a:bodyPr>
          <a:lstStyle/>
          <a:p>
            <a:r>
              <a:rPr lang="es-MX" sz="1600" b="0" i="0" dirty="0">
                <a:solidFill>
                  <a:srgbClr val="2D4263"/>
                </a:solidFill>
                <a:effectLst/>
              </a:rPr>
              <a:t>La empresa Brisas Gem, ubicada en la </a:t>
            </a:r>
            <a:r>
              <a:rPr lang="es-MX" sz="1600" b="0" i="0" dirty="0" err="1">
                <a:solidFill>
                  <a:srgbClr val="2D4263"/>
                </a:solidFill>
                <a:effectLst/>
              </a:rPr>
              <a:t>Av</a:t>
            </a:r>
            <a:r>
              <a:rPr lang="es-MX" sz="1600" b="0" i="0" dirty="0">
                <a:solidFill>
                  <a:srgbClr val="2D4263"/>
                </a:solidFill>
                <a:effectLst/>
              </a:rPr>
              <a:t> Jiménez #5 - 43 Emerald Trade Center, ofrece servicios de personalización de joyas. Sin embargo, actualmente este proceso depende de interacciones físicas o de plataformas tradicionales, lo que resulta en demoras significativas tanto para los clientes como para los vendedores. Además, la falta de herramientas digitales limita la comunicación entre los involucrados y la capacidad de los clientes para explorar opciones de diseño de manera autónoma.</a:t>
            </a:r>
            <a:endParaRPr lang="es-CO" sz="1600" dirty="0"/>
          </a:p>
        </p:txBody>
      </p:sp>
    </p:spTree>
    <p:extLst>
      <p:ext uri="{BB962C8B-B14F-4D97-AF65-F5344CB8AC3E}">
        <p14:creationId xmlns:p14="http://schemas.microsoft.com/office/powerpoint/2010/main" val="3267692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B261C-3CE7-C666-AC6C-26EA2D5E984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A0603775-F76E-C866-9634-5C124EE4CCD9}"/>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Pregunta Problema</a:t>
            </a:r>
          </a:p>
        </p:txBody>
      </p:sp>
      <p:sp>
        <p:nvSpPr>
          <p:cNvPr id="4" name="CuadroTexto 3">
            <a:extLst>
              <a:ext uri="{FF2B5EF4-FFF2-40B4-BE49-F238E27FC236}">
                <a16:creationId xmlns:a16="http://schemas.microsoft.com/office/drawing/2014/main" id="{9763BA78-CA83-1C07-27FE-4F037BBF20BD}"/>
              </a:ext>
            </a:extLst>
          </p:cNvPr>
          <p:cNvSpPr txBox="1"/>
          <p:nvPr/>
        </p:nvSpPr>
        <p:spPr>
          <a:xfrm>
            <a:off x="441039" y="2362251"/>
            <a:ext cx="8261922" cy="584775"/>
          </a:xfrm>
          <a:prstGeom prst="rect">
            <a:avLst/>
          </a:prstGeom>
          <a:noFill/>
        </p:spPr>
        <p:txBody>
          <a:bodyPr wrap="square">
            <a:spAutoFit/>
          </a:bodyPr>
          <a:lstStyle/>
          <a:p>
            <a:pPr algn="ctr"/>
            <a:r>
              <a:rPr lang="es-MX" sz="1600" b="0" i="0" dirty="0">
                <a:solidFill>
                  <a:srgbClr val="2D4263"/>
                </a:solidFill>
                <a:effectLst/>
              </a:rPr>
              <a:t> ¿Cómo puede una plataforma web optimizar el proceso de personalización de joyas y mejorar la experiencia del cliente?¿Permitiría un proceso más efectivo y cercano al presencial?</a:t>
            </a:r>
            <a:endParaRPr lang="es-CO" sz="1600" dirty="0"/>
          </a:p>
        </p:txBody>
      </p:sp>
      <p:sp>
        <p:nvSpPr>
          <p:cNvPr id="3" name="Rectángulo 2">
            <a:extLst>
              <a:ext uri="{FF2B5EF4-FFF2-40B4-BE49-F238E27FC236}">
                <a16:creationId xmlns:a16="http://schemas.microsoft.com/office/drawing/2014/main" id="{CECE3332-7B1B-F962-6798-FE8C292546F8}"/>
              </a:ext>
            </a:extLst>
          </p:cNvPr>
          <p:cNvSpPr/>
          <p:nvPr/>
        </p:nvSpPr>
        <p:spPr>
          <a:xfrm>
            <a:off x="2043987" y="3026182"/>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0006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F4B2A-B7CC-B696-99FE-434D6AA0B5F2}"/>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3AEA433-71FE-CE4E-5D18-C315C0DC8C3C}"/>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Justificación</a:t>
            </a:r>
          </a:p>
        </p:txBody>
      </p:sp>
      <p:sp>
        <p:nvSpPr>
          <p:cNvPr id="4" name="CuadroTexto 3">
            <a:extLst>
              <a:ext uri="{FF2B5EF4-FFF2-40B4-BE49-F238E27FC236}">
                <a16:creationId xmlns:a16="http://schemas.microsoft.com/office/drawing/2014/main" id="{33050C43-3FED-545C-276F-E40BD4C5AA9E}"/>
              </a:ext>
            </a:extLst>
          </p:cNvPr>
          <p:cNvSpPr txBox="1"/>
          <p:nvPr/>
        </p:nvSpPr>
        <p:spPr>
          <a:xfrm>
            <a:off x="360484" y="1999541"/>
            <a:ext cx="8261922" cy="1815882"/>
          </a:xfrm>
          <a:prstGeom prst="rect">
            <a:avLst/>
          </a:prstGeom>
          <a:noFill/>
        </p:spPr>
        <p:txBody>
          <a:bodyPr wrap="square">
            <a:spAutoFit/>
          </a:bodyPr>
          <a:lstStyle/>
          <a:p>
            <a:r>
              <a:rPr lang="es-MX" sz="1600" b="0" i="0" dirty="0">
                <a:solidFill>
                  <a:srgbClr val="2D4263"/>
                </a:solidFill>
                <a:effectLst/>
              </a:rPr>
              <a:t>Este proyecto es relevante debido al creciente interés de los consumidores por comprar productos en línea. En el sector de joyería, sin embargo, las plataformas actuales no logran reproducir la experiencia física de manera efectiva, lo que reduce el alcance de nuevos cliente. Al ofrecer un proceso más transparente y fácil de seguir, se logrará una mayor satisfacción del cliente, optimizando la comunicación y reduciendo los tiempos de respuesta en el servicio de personalización de joyas. Además, los flujos de trabajo de la empresa se verán optimizados logrando mayor eficacia en los procesos. </a:t>
            </a:r>
            <a:endParaRPr lang="es-CO" sz="1600" dirty="0"/>
          </a:p>
        </p:txBody>
      </p:sp>
    </p:spTree>
    <p:extLst>
      <p:ext uri="{BB962C8B-B14F-4D97-AF65-F5344CB8AC3E}">
        <p14:creationId xmlns:p14="http://schemas.microsoft.com/office/powerpoint/2010/main" val="174482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75ECA-6353-4DD7-9E3B-FC4EDD138C8C}"/>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27EDAF40-7F17-4057-D2B6-43E7AD59BDF2}"/>
              </a:ext>
            </a:extLst>
          </p:cNvPr>
          <p:cNvSpPr txBox="1"/>
          <p:nvPr/>
        </p:nvSpPr>
        <p:spPr>
          <a:xfrm>
            <a:off x="57955" y="243800"/>
            <a:ext cx="7518486" cy="646331"/>
          </a:xfrm>
          <a:prstGeom prst="rect">
            <a:avLst/>
          </a:prstGeom>
          <a:noFill/>
        </p:spPr>
        <p:txBody>
          <a:bodyPr wrap="square" rtlCol="0">
            <a:spAutoFit/>
          </a:bodyPr>
          <a:lstStyle/>
          <a:p>
            <a:r>
              <a:rPr lang="es-ES" sz="3600" b="1" dirty="0">
                <a:solidFill>
                  <a:schemeClr val="bg1"/>
                </a:solidFill>
              </a:rPr>
              <a:t>Objetivo General</a:t>
            </a:r>
          </a:p>
        </p:txBody>
      </p:sp>
      <p:sp>
        <p:nvSpPr>
          <p:cNvPr id="4" name="CuadroTexto 3">
            <a:extLst>
              <a:ext uri="{FF2B5EF4-FFF2-40B4-BE49-F238E27FC236}">
                <a16:creationId xmlns:a16="http://schemas.microsoft.com/office/drawing/2014/main" id="{D5B092A6-00E4-2918-7600-117F1EB058CA}"/>
              </a:ext>
            </a:extLst>
          </p:cNvPr>
          <p:cNvSpPr txBox="1"/>
          <p:nvPr/>
        </p:nvSpPr>
        <p:spPr>
          <a:xfrm>
            <a:off x="441039" y="2362251"/>
            <a:ext cx="8261922" cy="830997"/>
          </a:xfrm>
          <a:prstGeom prst="rect">
            <a:avLst/>
          </a:prstGeom>
          <a:noFill/>
        </p:spPr>
        <p:txBody>
          <a:bodyPr wrap="square">
            <a:spAutoFit/>
          </a:bodyPr>
          <a:lstStyle/>
          <a:p>
            <a:pPr algn="ctr"/>
            <a:r>
              <a:rPr lang="es-MX" sz="1600" b="0" i="0" dirty="0">
                <a:solidFill>
                  <a:srgbClr val="2D4263"/>
                </a:solidFill>
                <a:effectLst/>
              </a:rPr>
              <a:t> Desarrollar un sistema de información interactivo que permita a los usuarios personalizar joyas de manera intuitiva, gestionar el proceso con información actualizada del estado del producto y facilitar la comunicación efectiva entre cliente e intermediario.</a:t>
            </a:r>
            <a:endParaRPr lang="es-CO" sz="1600" dirty="0"/>
          </a:p>
        </p:txBody>
      </p:sp>
      <p:sp>
        <p:nvSpPr>
          <p:cNvPr id="3" name="Rectángulo 2">
            <a:extLst>
              <a:ext uri="{FF2B5EF4-FFF2-40B4-BE49-F238E27FC236}">
                <a16:creationId xmlns:a16="http://schemas.microsoft.com/office/drawing/2014/main" id="{410D734B-7319-1E59-7DB6-42750FDA484B}"/>
              </a:ext>
            </a:extLst>
          </p:cNvPr>
          <p:cNvSpPr/>
          <p:nvPr/>
        </p:nvSpPr>
        <p:spPr>
          <a:xfrm>
            <a:off x="2043987" y="3295813"/>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089294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1942</TotalTime>
  <Words>1964</Words>
  <Application>Microsoft Office PowerPoint</Application>
  <PresentationFormat>Presentación en pantalla (16:9)</PresentationFormat>
  <Paragraphs>193</Paragraphs>
  <Slides>33</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Aptos</vt:lpstr>
      <vt:lpstr>Arial</vt:lpstr>
      <vt:lpstr>Calibir</vt:lpstr>
      <vt:lpstr>Calibri</vt:lpstr>
      <vt:lpstr>Times New Roman</vt:lpstr>
      <vt:lpstr>YAFdJt8dAY0 0</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Natalia Cueca</cp:lastModifiedBy>
  <cp:revision>4</cp:revision>
  <dcterms:created xsi:type="dcterms:W3CDTF">2019-11-27T03:16:21Z</dcterms:created>
  <dcterms:modified xsi:type="dcterms:W3CDTF">2025-03-07T12:42:04Z</dcterms:modified>
</cp:coreProperties>
</file>