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57" r:id="rId3"/>
    <p:sldId id="271" r:id="rId4"/>
    <p:sldId id="258" r:id="rId5"/>
    <p:sldId id="260" r:id="rId6"/>
    <p:sldId id="272" r:id="rId7"/>
    <p:sldId id="273" r:id="rId8"/>
    <p:sldId id="274" r:id="rId9"/>
    <p:sldId id="275" r:id="rId10"/>
    <p:sldId id="276" r:id="rId11"/>
    <p:sldId id="277" r:id="rId12"/>
    <p:sldId id="261"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62" r:id="rId29"/>
  </p:sldIdLst>
  <p:sldSz cx="9144000" cy="5143500" type="screen16x9"/>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511"/>
    <a:srgbClr val="FF552D"/>
    <a:srgbClr val="FF33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9" d="100"/>
          <a:sy n="119" d="100"/>
        </p:scale>
        <p:origin x="418" y="96"/>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13E5EF-1DFD-44FE-883B-9E16D519F591}" type="datetimeFigureOut">
              <a:rPr lang="es-CO" smtClean="0"/>
              <a:t>10/02/2025</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AC369E-8DBA-4300-88C8-4073019E746A}" type="slidenum">
              <a:rPr lang="es-CO" smtClean="0"/>
              <a:t>‹Nº›</a:t>
            </a:fld>
            <a:endParaRPr lang="es-CO"/>
          </a:p>
        </p:txBody>
      </p:sp>
    </p:spTree>
    <p:extLst>
      <p:ext uri="{BB962C8B-B14F-4D97-AF65-F5344CB8AC3E}">
        <p14:creationId xmlns:p14="http://schemas.microsoft.com/office/powerpoint/2010/main" val="21379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91AC369E-8DBA-4300-88C8-4073019E746A}" type="slidenum">
              <a:rPr lang="es-CO" smtClean="0"/>
              <a:t>25</a:t>
            </a:fld>
            <a:endParaRPr lang="es-CO"/>
          </a:p>
        </p:txBody>
      </p:sp>
    </p:spTree>
    <p:extLst>
      <p:ext uri="{BB962C8B-B14F-4D97-AF65-F5344CB8AC3E}">
        <p14:creationId xmlns:p14="http://schemas.microsoft.com/office/powerpoint/2010/main" val="3448357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52D684-7317-F8A0-4423-6B6DBF2E7113}"/>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FB1CB9E-77B7-89D8-FECC-5E5C176AFD83}"/>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CFCA7167-F2AE-67A5-C71A-651A7DE07D21}"/>
              </a:ext>
            </a:extLst>
          </p:cNvPr>
          <p:cNvSpPr>
            <a:spLocks noGrp="1"/>
          </p:cNvSpPr>
          <p:nvPr>
            <p:ph type="body" idx="1"/>
          </p:nvPr>
        </p:nvSpPr>
        <p:spPr/>
        <p:txBody>
          <a:bodyPr/>
          <a:lstStyle/>
          <a:p>
            <a:endParaRPr lang="es-CO" dirty="0"/>
          </a:p>
        </p:txBody>
      </p:sp>
      <p:sp>
        <p:nvSpPr>
          <p:cNvPr id="4" name="Marcador de número de diapositiva 3">
            <a:extLst>
              <a:ext uri="{FF2B5EF4-FFF2-40B4-BE49-F238E27FC236}">
                <a16:creationId xmlns:a16="http://schemas.microsoft.com/office/drawing/2014/main" id="{9C1A143D-0DF5-4C3B-D4FB-1CA0A4D487D5}"/>
              </a:ext>
            </a:extLst>
          </p:cNvPr>
          <p:cNvSpPr>
            <a:spLocks noGrp="1"/>
          </p:cNvSpPr>
          <p:nvPr>
            <p:ph type="sldNum" sz="quarter" idx="5"/>
          </p:nvPr>
        </p:nvSpPr>
        <p:spPr/>
        <p:txBody>
          <a:bodyPr/>
          <a:lstStyle/>
          <a:p>
            <a:fld id="{91AC369E-8DBA-4300-88C8-4073019E746A}" type="slidenum">
              <a:rPr lang="es-CO" smtClean="0"/>
              <a:t>26</a:t>
            </a:fld>
            <a:endParaRPr lang="es-CO"/>
          </a:p>
        </p:txBody>
      </p:sp>
    </p:spTree>
    <p:extLst>
      <p:ext uri="{BB962C8B-B14F-4D97-AF65-F5344CB8AC3E}">
        <p14:creationId xmlns:p14="http://schemas.microsoft.com/office/powerpoint/2010/main" val="903186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DC4A26-458B-E2EE-77D1-F11EB4F24461}"/>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2C7045A-9B30-0464-FF38-97D9B21B634C}"/>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382218C-0A3B-9A3E-1F9F-D872E7F23004}"/>
              </a:ext>
            </a:extLst>
          </p:cNvPr>
          <p:cNvSpPr>
            <a:spLocks noGrp="1"/>
          </p:cNvSpPr>
          <p:nvPr>
            <p:ph type="body" idx="1"/>
          </p:nvPr>
        </p:nvSpPr>
        <p:spPr/>
        <p:txBody>
          <a:bodyPr/>
          <a:lstStyle/>
          <a:p>
            <a:endParaRPr lang="es-CO" dirty="0"/>
          </a:p>
        </p:txBody>
      </p:sp>
      <p:sp>
        <p:nvSpPr>
          <p:cNvPr id="4" name="Marcador de número de diapositiva 3">
            <a:extLst>
              <a:ext uri="{FF2B5EF4-FFF2-40B4-BE49-F238E27FC236}">
                <a16:creationId xmlns:a16="http://schemas.microsoft.com/office/drawing/2014/main" id="{A980B80C-85A6-7B33-CA02-1F8B3457EEFE}"/>
              </a:ext>
            </a:extLst>
          </p:cNvPr>
          <p:cNvSpPr>
            <a:spLocks noGrp="1"/>
          </p:cNvSpPr>
          <p:nvPr>
            <p:ph type="sldNum" sz="quarter" idx="5"/>
          </p:nvPr>
        </p:nvSpPr>
        <p:spPr/>
        <p:txBody>
          <a:bodyPr/>
          <a:lstStyle/>
          <a:p>
            <a:fld id="{91AC369E-8DBA-4300-88C8-4073019E746A}" type="slidenum">
              <a:rPr lang="es-CO" smtClean="0"/>
              <a:t>27</a:t>
            </a:fld>
            <a:endParaRPr lang="es-CO"/>
          </a:p>
        </p:txBody>
      </p:sp>
    </p:spTree>
    <p:extLst>
      <p:ext uri="{BB962C8B-B14F-4D97-AF65-F5344CB8AC3E}">
        <p14:creationId xmlns:p14="http://schemas.microsoft.com/office/powerpoint/2010/main" val="11065005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spTree>
      <p:nvGrpSpPr>
        <p:cNvPr id="1" name=""/>
        <p:cNvGrpSpPr/>
        <p:nvPr/>
      </p:nvGrpSpPr>
      <p:grpSpPr>
        <a:xfrm>
          <a:off x="0" y="0"/>
          <a:ext cx="0" cy="0"/>
          <a:chOff x="0" y="0"/>
          <a:chExt cx="0" cy="0"/>
        </a:xfrm>
      </p:grpSpPr>
      <p:pic>
        <p:nvPicPr>
          <p:cNvPr id="7" name="Imagen 6" descr="portada-gobierno.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99088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09/02/2025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157577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05979"/>
            <a:ext cx="2057400" cy="4388644"/>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05979"/>
            <a:ext cx="6019800" cy="4388644"/>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B3030C24-9424-B24A-8613-79990C3AA492}" type="datetimeFigureOut">
              <a:rPr lang="es-ES" smtClean="0"/>
              <a:t>09/02/2025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2010572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ítulo y objetos">
    <p:spTree>
      <p:nvGrpSpPr>
        <p:cNvPr id="1" name=""/>
        <p:cNvGrpSpPr/>
        <p:nvPr/>
      </p:nvGrpSpPr>
      <p:grpSpPr>
        <a:xfrm>
          <a:off x="0" y="0"/>
          <a:ext cx="0" cy="0"/>
          <a:chOff x="0" y="0"/>
          <a:chExt cx="0" cy="0"/>
        </a:xfrm>
      </p:grpSpPr>
      <p:pic>
        <p:nvPicPr>
          <p:cNvPr id="7" name="Imagen 6" descr="portad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42427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pic>
        <p:nvPicPr>
          <p:cNvPr id="7" name="Imagen 6" descr="intern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10708572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pic>
        <p:nvPicPr>
          <p:cNvPr id="8" name="Imagen 7" descr="interna+textur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91968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pic>
        <p:nvPicPr>
          <p:cNvPr id="10" name="Imagen 9" descr="interna-con-f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6530505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ólo el título">
    <p:spTree>
      <p:nvGrpSpPr>
        <p:cNvPr id="1" name=""/>
        <p:cNvGrpSpPr/>
        <p:nvPr/>
      </p:nvGrpSpPr>
      <p:grpSpPr>
        <a:xfrm>
          <a:off x="0" y="0"/>
          <a:ext cx="0" cy="0"/>
          <a:chOff x="0" y="0"/>
          <a:chExt cx="0" cy="0"/>
        </a:xfrm>
      </p:grpSpPr>
      <p:pic>
        <p:nvPicPr>
          <p:cNvPr id="6" name="Imagen 5" descr="interna-naranja.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53561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Imagen 4" descr="cierr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23379170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1" y="204787"/>
            <a:ext cx="3008313" cy="871538"/>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09/02/2025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1454780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3600450"/>
            <a:ext cx="5486400" cy="425054"/>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B3030C24-9424-B24A-8613-79990C3AA492}" type="datetimeFigureOut">
              <a:rPr lang="es-ES" smtClean="0"/>
              <a:t>09/02/2025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6E4248DC-D261-1A47-8987-CC426E938172}" type="slidenum">
              <a:rPr lang="es-ES" smtClean="0"/>
              <a:t>‹Nº›</a:t>
            </a:fld>
            <a:endParaRPr lang="es-ES"/>
          </a:p>
        </p:txBody>
      </p:sp>
    </p:spTree>
    <p:extLst>
      <p:ext uri="{BB962C8B-B14F-4D97-AF65-F5344CB8AC3E}">
        <p14:creationId xmlns:p14="http://schemas.microsoft.com/office/powerpoint/2010/main" val="322782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B3030C24-9424-B24A-8613-79990C3AA492}" type="datetimeFigureOut">
              <a:rPr lang="es-ES" smtClean="0"/>
              <a:t>09/02/2025</a:t>
            </a:fld>
            <a:endParaRPr lang="es-ES"/>
          </a:p>
        </p:txBody>
      </p:sp>
      <p:sp>
        <p:nvSpPr>
          <p:cNvPr id="5" name="Marcador de pie de página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6E4248DC-D261-1A47-8987-CC426E938172}" type="slidenum">
              <a:rPr lang="es-ES" smtClean="0"/>
              <a:t>‹Nº›</a:t>
            </a:fld>
            <a:endParaRPr lang="es-ES"/>
          </a:p>
        </p:txBody>
      </p:sp>
    </p:spTree>
    <p:extLst>
      <p:ext uri="{BB962C8B-B14F-4D97-AF65-F5344CB8AC3E}">
        <p14:creationId xmlns:p14="http://schemas.microsoft.com/office/powerpoint/2010/main" val="37458503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6.xml"/><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20.pn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3380705" y="1019508"/>
            <a:ext cx="4840124" cy="954107"/>
          </a:xfrm>
          <a:prstGeom prst="rect">
            <a:avLst/>
          </a:prstGeom>
          <a:noFill/>
        </p:spPr>
        <p:txBody>
          <a:bodyPr wrap="square" rtlCol="0">
            <a:spAutoFit/>
          </a:bodyPr>
          <a:lstStyle/>
          <a:p>
            <a:pPr algn="r"/>
            <a:r>
              <a:rPr lang="es-ES" sz="2800" b="1" dirty="0">
                <a:solidFill>
                  <a:schemeClr val="tx1">
                    <a:lumMod val="75000"/>
                    <a:lumOff val="25000"/>
                  </a:schemeClr>
                </a:solidFill>
              </a:rPr>
              <a:t>Sistema de Personalización y Visualización de Joyas</a:t>
            </a:r>
          </a:p>
        </p:txBody>
      </p:sp>
      <p:sp>
        <p:nvSpPr>
          <p:cNvPr id="2" name="CuadroTexto 1">
            <a:extLst>
              <a:ext uri="{FF2B5EF4-FFF2-40B4-BE49-F238E27FC236}">
                <a16:creationId xmlns:a16="http://schemas.microsoft.com/office/drawing/2014/main" id="{EBB32E0E-3CEB-BC68-A9F2-273E8918095C}"/>
              </a:ext>
            </a:extLst>
          </p:cNvPr>
          <p:cNvSpPr txBox="1"/>
          <p:nvPr/>
        </p:nvSpPr>
        <p:spPr>
          <a:xfrm>
            <a:off x="641797" y="3057920"/>
            <a:ext cx="3254062" cy="1384995"/>
          </a:xfrm>
          <a:prstGeom prst="rect">
            <a:avLst/>
          </a:prstGeom>
          <a:noFill/>
        </p:spPr>
        <p:txBody>
          <a:bodyPr wrap="square" rtlCol="0">
            <a:spAutoFit/>
          </a:bodyPr>
          <a:lstStyle/>
          <a:p>
            <a:r>
              <a:rPr lang="es-ES" sz="1400" b="1" dirty="0">
                <a:solidFill>
                  <a:schemeClr val="tx1">
                    <a:lumMod val="75000"/>
                    <a:lumOff val="25000"/>
                  </a:schemeClr>
                </a:solidFill>
              </a:rPr>
              <a:t>Aprendices</a:t>
            </a:r>
            <a:br>
              <a:rPr lang="es-ES" sz="1400" b="1" dirty="0">
                <a:solidFill>
                  <a:schemeClr val="tx1">
                    <a:lumMod val="75000"/>
                    <a:lumOff val="25000"/>
                  </a:schemeClr>
                </a:solidFill>
              </a:rPr>
            </a:br>
            <a:endParaRPr lang="es-ES" sz="1400" b="1" dirty="0">
              <a:solidFill>
                <a:schemeClr val="tx1">
                  <a:lumMod val="75000"/>
                  <a:lumOff val="25000"/>
                </a:schemeClr>
              </a:solidFill>
            </a:endParaRPr>
          </a:p>
          <a:p>
            <a:r>
              <a:rPr lang="es-CO" sz="1400" b="1" dirty="0">
                <a:solidFill>
                  <a:schemeClr val="tx1">
                    <a:lumMod val="75000"/>
                    <a:lumOff val="25000"/>
                  </a:schemeClr>
                </a:solidFill>
              </a:rPr>
              <a:t>*</a:t>
            </a:r>
            <a:r>
              <a:rPr lang="es-CO" sz="1400" b="1" i="0" dirty="0">
                <a:solidFill>
                  <a:schemeClr val="tx1">
                    <a:lumMod val="75000"/>
                    <a:lumOff val="25000"/>
                  </a:schemeClr>
                </a:solidFill>
                <a:effectLst/>
              </a:rPr>
              <a:t>Fabian Didier Sánchez Gonzáles</a:t>
            </a:r>
          </a:p>
          <a:p>
            <a:r>
              <a:rPr lang="es-CO" sz="1400" b="1" i="0" dirty="0">
                <a:solidFill>
                  <a:schemeClr val="tx1">
                    <a:lumMod val="75000"/>
                    <a:lumOff val="25000"/>
                  </a:schemeClr>
                </a:solidFill>
                <a:effectLst/>
              </a:rPr>
              <a:t>*Yissel Natalia Cueca Arias</a:t>
            </a:r>
            <a:endParaRPr lang="es-CO" sz="1400" b="1" dirty="0">
              <a:solidFill>
                <a:schemeClr val="tx1">
                  <a:lumMod val="75000"/>
                  <a:lumOff val="25000"/>
                </a:schemeClr>
              </a:solidFill>
              <a:effectLst/>
            </a:endParaRPr>
          </a:p>
          <a:p>
            <a:r>
              <a:rPr lang="es-CO" sz="1400" b="1" i="0" dirty="0">
                <a:solidFill>
                  <a:schemeClr val="tx1">
                    <a:lumMod val="75000"/>
                    <a:lumOff val="25000"/>
                  </a:schemeClr>
                </a:solidFill>
                <a:effectLst/>
              </a:rPr>
              <a:t>*Johan Stiven Bocanegra Sánchez</a:t>
            </a:r>
            <a:endParaRPr lang="es-CO" sz="1400" b="1" dirty="0">
              <a:solidFill>
                <a:schemeClr val="tx1">
                  <a:lumMod val="75000"/>
                  <a:lumOff val="25000"/>
                </a:schemeClr>
              </a:solidFill>
              <a:effectLst/>
            </a:endParaRPr>
          </a:p>
          <a:p>
            <a:endParaRPr lang="es-ES" sz="1400" b="1" dirty="0">
              <a:solidFill>
                <a:schemeClr val="tx1">
                  <a:lumMod val="75000"/>
                  <a:lumOff val="25000"/>
                </a:schemeClr>
              </a:solidFill>
            </a:endParaRPr>
          </a:p>
        </p:txBody>
      </p:sp>
    </p:spTree>
    <p:extLst>
      <p:ext uri="{BB962C8B-B14F-4D97-AF65-F5344CB8AC3E}">
        <p14:creationId xmlns:p14="http://schemas.microsoft.com/office/powerpoint/2010/main" val="4328830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4D10B-44F5-596D-DEDD-20781CB92B1F}"/>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E26071E5-9E8E-226A-B4A5-4E22C5A0AF28}"/>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Objetivos Específicos </a:t>
            </a:r>
          </a:p>
        </p:txBody>
      </p:sp>
      <p:sp>
        <p:nvSpPr>
          <p:cNvPr id="4" name="CuadroTexto 3">
            <a:extLst>
              <a:ext uri="{FF2B5EF4-FFF2-40B4-BE49-F238E27FC236}">
                <a16:creationId xmlns:a16="http://schemas.microsoft.com/office/drawing/2014/main" id="{3F63C7CB-C99C-1DCD-85A2-3C50EFDD73B0}"/>
              </a:ext>
            </a:extLst>
          </p:cNvPr>
          <p:cNvSpPr txBox="1"/>
          <p:nvPr/>
        </p:nvSpPr>
        <p:spPr>
          <a:xfrm>
            <a:off x="266699" y="1197070"/>
            <a:ext cx="8261922" cy="4278094"/>
          </a:xfrm>
          <a:prstGeom prst="rect">
            <a:avLst/>
          </a:prstGeom>
          <a:noFill/>
        </p:spPr>
        <p:txBody>
          <a:bodyPr wrap="square">
            <a:spAutoFit/>
          </a:bodyPr>
          <a:lstStyle/>
          <a:p>
            <a:pPr marL="285750" indent="-285750">
              <a:buFont typeface="Arial" panose="020B0604020202020204" pitchFamily="34" charset="0"/>
              <a:buChar char="•"/>
            </a:pPr>
            <a:r>
              <a:rPr lang="es-MX" sz="1600" dirty="0">
                <a:solidFill>
                  <a:schemeClr val="tx1">
                    <a:lumMod val="75000"/>
                    <a:lumOff val="25000"/>
                  </a:schemeClr>
                </a:solidFill>
              </a:rPr>
              <a:t>Desarrollar un módulo de visualización de joyas personalizables: Permitir a los usuarios personalizar joyas seleccionando características como la gema, forma, tamaño, diseño del engaste, con visualización en tiempo real de los cambios.</a:t>
            </a:r>
            <a:br>
              <a:rPr lang="es-MX" sz="1600" dirty="0">
                <a:solidFill>
                  <a:schemeClr val="tx1">
                    <a:lumMod val="75000"/>
                    <a:lumOff val="25000"/>
                  </a:schemeClr>
                </a:solidFill>
              </a:rPr>
            </a:br>
            <a:endParaRPr lang="es-MX" sz="1600" dirty="0">
              <a:solidFill>
                <a:schemeClr val="tx1">
                  <a:lumMod val="75000"/>
                  <a:lumOff val="25000"/>
                </a:schemeClr>
              </a:solidFill>
            </a:endParaRPr>
          </a:p>
          <a:p>
            <a:pPr marL="285750" indent="-285750">
              <a:buFont typeface="Arial" panose="020B0604020202020204" pitchFamily="34" charset="0"/>
              <a:buChar char="•"/>
            </a:pPr>
            <a:r>
              <a:rPr lang="es-MX" sz="1600" dirty="0">
                <a:solidFill>
                  <a:schemeClr val="tx1">
                    <a:lumMod val="75000"/>
                    <a:lumOff val="25000"/>
                  </a:schemeClr>
                </a:solidFill>
              </a:rPr>
              <a:t>Implementar un módulo de catálogo y recomendaciones: Ofrecer un catálogo de joyas previamente realizadas, donde los usuarios puedan explorar estos ejemplos y recibir recomendaciones personalizadas basadas en preferencias y personalizaciones anteriores.</a:t>
            </a:r>
            <a:br>
              <a:rPr lang="es-MX" sz="1600" dirty="0">
                <a:solidFill>
                  <a:schemeClr val="tx1">
                    <a:lumMod val="75000"/>
                    <a:lumOff val="25000"/>
                  </a:schemeClr>
                </a:solidFill>
              </a:rPr>
            </a:br>
            <a:endParaRPr lang="es-MX" sz="1600" dirty="0">
              <a:solidFill>
                <a:schemeClr val="tx1">
                  <a:lumMod val="75000"/>
                  <a:lumOff val="25000"/>
                </a:schemeClr>
              </a:solidFill>
            </a:endParaRPr>
          </a:p>
          <a:p>
            <a:pPr marL="285750" indent="-285750">
              <a:buFont typeface="Arial" panose="020B0604020202020204" pitchFamily="34" charset="0"/>
              <a:buChar char="•"/>
            </a:pPr>
            <a:r>
              <a:rPr lang="es-MX" sz="1600" dirty="0">
                <a:solidFill>
                  <a:schemeClr val="tx1">
                    <a:lumMod val="75000"/>
                    <a:lumOff val="25000"/>
                  </a:schemeClr>
                </a:solidFill>
              </a:rPr>
              <a:t>Desarrollar un módulo de actualización de estado del producto: Permitir a los usuarios conocer el avance en tiempo real de su pedido, incluyendo tallaje, montaje y renderización, para mejorar la transparencia y la experiencia del cliente.</a:t>
            </a:r>
            <a:br>
              <a:rPr lang="es-MX" sz="1600" dirty="0">
                <a:solidFill>
                  <a:schemeClr val="tx1">
                    <a:lumMod val="75000"/>
                    <a:lumOff val="25000"/>
                  </a:schemeClr>
                </a:solidFill>
              </a:rPr>
            </a:br>
            <a:endParaRPr lang="es-MX" sz="1600" dirty="0">
              <a:solidFill>
                <a:schemeClr val="tx1">
                  <a:lumMod val="75000"/>
                  <a:lumOff val="25000"/>
                </a:schemeClr>
              </a:solidFill>
            </a:endParaRPr>
          </a:p>
          <a:p>
            <a:pPr marL="285750" indent="-285750">
              <a:buFont typeface="Arial" panose="020B0604020202020204" pitchFamily="34" charset="0"/>
              <a:buChar char="•"/>
            </a:pPr>
            <a:r>
              <a:rPr lang="es-MX" sz="1600" dirty="0">
                <a:solidFill>
                  <a:schemeClr val="tx1">
                    <a:lumMod val="75000"/>
                    <a:lumOff val="25000"/>
                  </a:schemeClr>
                </a:solidFill>
              </a:rPr>
              <a:t>Implementar un módulo de comunicación eficiente: Facilitar la interacción entre el cliente, el intermediario y el diseñador mediante el intercambio de información clara, incluyendo bocetos o referencias personalizadas.</a:t>
            </a:r>
          </a:p>
          <a:p>
            <a:endParaRPr lang="es-MX" sz="1600" dirty="0"/>
          </a:p>
          <a:p>
            <a:endParaRPr lang="es-CO" sz="1600" dirty="0"/>
          </a:p>
        </p:txBody>
      </p:sp>
    </p:spTree>
    <p:extLst>
      <p:ext uri="{BB962C8B-B14F-4D97-AF65-F5344CB8AC3E}">
        <p14:creationId xmlns:p14="http://schemas.microsoft.com/office/powerpoint/2010/main" val="1388980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357329-2EE4-0C5D-C2FE-9FC8BBC935DE}"/>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E2839F69-F936-63C6-AAFB-F9FD5552A8DE}"/>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Alcance y delimitación</a:t>
            </a:r>
          </a:p>
        </p:txBody>
      </p:sp>
      <p:sp>
        <p:nvSpPr>
          <p:cNvPr id="4" name="CuadroTexto 3">
            <a:extLst>
              <a:ext uri="{FF2B5EF4-FFF2-40B4-BE49-F238E27FC236}">
                <a16:creationId xmlns:a16="http://schemas.microsoft.com/office/drawing/2014/main" id="{E47AA68A-97DC-75A7-A73A-80D8BD1EF331}"/>
              </a:ext>
            </a:extLst>
          </p:cNvPr>
          <p:cNvSpPr txBox="1"/>
          <p:nvPr/>
        </p:nvSpPr>
        <p:spPr>
          <a:xfrm>
            <a:off x="360484" y="2418105"/>
            <a:ext cx="8261922" cy="1077218"/>
          </a:xfrm>
          <a:prstGeom prst="rect">
            <a:avLst/>
          </a:prstGeom>
          <a:noFill/>
        </p:spPr>
        <p:txBody>
          <a:bodyPr wrap="square">
            <a:spAutoFit/>
          </a:bodyPr>
          <a:lstStyle/>
          <a:p>
            <a:r>
              <a:rPr lang="es-MX" sz="1600" b="0" i="0" dirty="0">
                <a:solidFill>
                  <a:srgbClr val="2D4263"/>
                </a:solidFill>
                <a:effectLst/>
              </a:rPr>
              <a:t>El proyecto se centrará en un sistema de información con cuatro módulos interconectados: visualización de joyas, catálogo y recomendaciones, estado del producto, y reseñas. </a:t>
            </a:r>
            <a:r>
              <a:rPr lang="es-MX" sz="1600" b="1" i="0" dirty="0">
                <a:solidFill>
                  <a:srgbClr val="2D4263"/>
                </a:solidFill>
                <a:effectLst/>
              </a:rPr>
              <a:t>No se incluirán en esta fase inicial características como la integración con sistemas de pago o logística, que serán parte de fases posteriores</a:t>
            </a:r>
            <a:r>
              <a:rPr lang="es-MX" sz="1600" b="0" i="0" dirty="0">
                <a:solidFill>
                  <a:srgbClr val="2D4263"/>
                </a:solidFill>
                <a:effectLst/>
              </a:rPr>
              <a:t>.</a:t>
            </a:r>
            <a:endParaRPr lang="es-CO" sz="1600" dirty="0"/>
          </a:p>
        </p:txBody>
      </p:sp>
    </p:spTree>
    <p:extLst>
      <p:ext uri="{BB962C8B-B14F-4D97-AF65-F5344CB8AC3E}">
        <p14:creationId xmlns:p14="http://schemas.microsoft.com/office/powerpoint/2010/main" val="6098972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0" y="0"/>
            <a:ext cx="9144000" cy="8312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rgbClr val="FFFFFF"/>
              </a:solidFill>
            </a:endParaRPr>
          </a:p>
        </p:txBody>
      </p:sp>
      <p:sp>
        <p:nvSpPr>
          <p:cNvPr id="5" name="CuadroTexto 4">
            <a:extLst>
              <a:ext uri="{FF2B5EF4-FFF2-40B4-BE49-F238E27FC236}">
                <a16:creationId xmlns:a16="http://schemas.microsoft.com/office/drawing/2014/main" id="{80748AE3-6403-5C33-C324-CE4D734E8AE0}"/>
              </a:ext>
            </a:extLst>
          </p:cNvPr>
          <p:cNvSpPr txBox="1"/>
          <p:nvPr/>
        </p:nvSpPr>
        <p:spPr>
          <a:xfrm>
            <a:off x="-91304" y="57715"/>
            <a:ext cx="7518486" cy="646331"/>
          </a:xfrm>
          <a:prstGeom prst="rect">
            <a:avLst/>
          </a:prstGeom>
          <a:noFill/>
        </p:spPr>
        <p:txBody>
          <a:bodyPr wrap="square" rtlCol="0">
            <a:spAutoFit/>
          </a:bodyPr>
          <a:lstStyle/>
          <a:p>
            <a:r>
              <a:rPr lang="es-ES" sz="3600" b="1" dirty="0">
                <a:solidFill>
                  <a:srgbClr val="FF5511"/>
                </a:solidFill>
              </a:rPr>
              <a:t>  BPMN actual</a:t>
            </a:r>
          </a:p>
        </p:txBody>
      </p:sp>
      <p:sp>
        <p:nvSpPr>
          <p:cNvPr id="8" name="Rectangle 1">
            <a:extLst>
              <a:ext uri="{FF2B5EF4-FFF2-40B4-BE49-F238E27FC236}">
                <a16:creationId xmlns:a16="http://schemas.microsoft.com/office/drawing/2014/main" id="{28DC96A6-A2CB-DF63-9C6A-6E967A1F985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0" name="Rectangle 3">
            <a:extLst>
              <a:ext uri="{FF2B5EF4-FFF2-40B4-BE49-F238E27FC236}">
                <a16:creationId xmlns:a16="http://schemas.microsoft.com/office/drawing/2014/main" id="{D882D2E4-8F01-7AD7-F2E7-2036F6107188}"/>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2" name="Imagen 11">
            <a:extLst>
              <a:ext uri="{FF2B5EF4-FFF2-40B4-BE49-F238E27FC236}">
                <a16:creationId xmlns:a16="http://schemas.microsoft.com/office/drawing/2014/main" id="{56BDA72C-5AA8-2B31-7F62-D06B422BAC51}"/>
              </a:ext>
            </a:extLst>
          </p:cNvPr>
          <p:cNvPicPr>
            <a:picLocks noChangeAspect="1"/>
          </p:cNvPicPr>
          <p:nvPr/>
        </p:nvPicPr>
        <p:blipFill>
          <a:blip r:embed="rId2"/>
          <a:stretch>
            <a:fillRect/>
          </a:stretch>
        </p:blipFill>
        <p:spPr>
          <a:xfrm>
            <a:off x="251138" y="925960"/>
            <a:ext cx="8641723" cy="4105645"/>
          </a:xfrm>
          <a:prstGeom prst="rect">
            <a:avLst/>
          </a:prstGeom>
        </p:spPr>
      </p:pic>
      <p:pic>
        <p:nvPicPr>
          <p:cNvPr id="14" name="Imagen 13">
            <a:extLst>
              <a:ext uri="{FF2B5EF4-FFF2-40B4-BE49-F238E27FC236}">
                <a16:creationId xmlns:a16="http://schemas.microsoft.com/office/drawing/2014/main" id="{79345ABC-A10C-9A7A-5E5E-CB1098941BAF}"/>
              </a:ext>
            </a:extLst>
          </p:cNvPr>
          <p:cNvPicPr>
            <a:picLocks noChangeAspect="1"/>
          </p:cNvPicPr>
          <p:nvPr/>
        </p:nvPicPr>
        <p:blipFill>
          <a:blip r:embed="rId3"/>
          <a:srcRect l="10652" t="14336" r="9696" b="9341"/>
          <a:stretch/>
        </p:blipFill>
        <p:spPr>
          <a:xfrm>
            <a:off x="8439201" y="57715"/>
            <a:ext cx="622266" cy="650017"/>
          </a:xfrm>
          <a:prstGeom prst="rect">
            <a:avLst/>
          </a:prstGeom>
        </p:spPr>
      </p:pic>
    </p:spTree>
    <p:extLst>
      <p:ext uri="{BB962C8B-B14F-4D97-AF65-F5344CB8AC3E}">
        <p14:creationId xmlns:p14="http://schemas.microsoft.com/office/powerpoint/2010/main" val="41852351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A0A549-FAA2-BA57-B42D-3BBB20236668}"/>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D2235997-365D-3B48-EEA9-92B215AF593F}"/>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Técnicas de recolección</a:t>
            </a:r>
          </a:p>
        </p:txBody>
      </p:sp>
      <p:sp>
        <p:nvSpPr>
          <p:cNvPr id="4" name="CuadroTexto 3">
            <a:extLst>
              <a:ext uri="{FF2B5EF4-FFF2-40B4-BE49-F238E27FC236}">
                <a16:creationId xmlns:a16="http://schemas.microsoft.com/office/drawing/2014/main" id="{4EE88B02-9F06-D65C-9CC6-32A423494164}"/>
              </a:ext>
            </a:extLst>
          </p:cNvPr>
          <p:cNvSpPr txBox="1"/>
          <p:nvPr/>
        </p:nvSpPr>
        <p:spPr>
          <a:xfrm>
            <a:off x="141543" y="1109067"/>
            <a:ext cx="8261922" cy="4770537"/>
          </a:xfrm>
          <a:prstGeom prst="rect">
            <a:avLst/>
          </a:prstGeom>
          <a:noFill/>
        </p:spPr>
        <p:txBody>
          <a:bodyPr wrap="square">
            <a:spAutoFit/>
          </a:bodyPr>
          <a:lstStyle/>
          <a:p>
            <a:r>
              <a:rPr lang="es-MX" sz="1600" b="0" i="0" dirty="0">
                <a:solidFill>
                  <a:srgbClr val="2D4263"/>
                </a:solidFill>
                <a:effectLst/>
              </a:rPr>
              <a:t> Se realizó una entrevista al administrador de la empresa:</a:t>
            </a:r>
          </a:p>
          <a:p>
            <a:endParaRPr lang="es-MX" sz="1600" dirty="0">
              <a:solidFill>
                <a:srgbClr val="2D4263"/>
              </a:solidFill>
            </a:endParaRPr>
          </a:p>
          <a:p>
            <a:pPr marL="285750" indent="-285750">
              <a:buFont typeface="Arial" panose="020B0604020202020204" pitchFamily="34" charset="0"/>
              <a:buChar char="•"/>
            </a:pPr>
            <a:r>
              <a:rPr lang="es-MX" sz="1600" dirty="0">
                <a:solidFill>
                  <a:srgbClr val="2D4263"/>
                </a:solidFill>
              </a:rPr>
              <a:t>1. </a:t>
            </a:r>
            <a:r>
              <a:rPr lang="es-MX" sz="1600" b="1" i="0" dirty="0">
                <a:solidFill>
                  <a:srgbClr val="2D4263"/>
                </a:solidFill>
                <a:effectLst/>
              </a:rPr>
              <a:t>¿Cuál es su rol dentro del trabajo de joyería (diseño, fabricación, reparación, etc.)?</a:t>
            </a:r>
            <a:endParaRPr lang="es-MX" sz="1600" dirty="0">
              <a:solidFill>
                <a:srgbClr val="2D4263"/>
              </a:solidFill>
              <a:effectLst/>
            </a:endParaRPr>
          </a:p>
          <a:p>
            <a:r>
              <a:rPr lang="es-MX" sz="1600" b="0" i="0" dirty="0">
                <a:solidFill>
                  <a:srgbClr val="2D4263"/>
                </a:solidFill>
                <a:effectLst/>
              </a:rPr>
              <a:t>R: Yo soy el vendedor, el intermediario del cliente.</a:t>
            </a:r>
            <a:br>
              <a:rPr lang="es-MX" sz="1600" b="0" i="0" dirty="0">
                <a:solidFill>
                  <a:srgbClr val="2D4263"/>
                </a:solidFill>
                <a:effectLst/>
              </a:rPr>
            </a:br>
            <a:endParaRPr lang="es-MX" sz="1600" b="0" i="0" dirty="0">
              <a:solidFill>
                <a:srgbClr val="2D4263"/>
              </a:solidFill>
              <a:effectLst/>
            </a:endParaRPr>
          </a:p>
          <a:p>
            <a:endParaRPr lang="es-MX" sz="1600" dirty="0">
              <a:solidFill>
                <a:srgbClr val="2D4263"/>
              </a:solidFill>
            </a:endParaRPr>
          </a:p>
          <a:p>
            <a:pPr marL="285750" indent="-285750">
              <a:buFont typeface="Arial" panose="020B0604020202020204" pitchFamily="34" charset="0"/>
              <a:buChar char="•"/>
            </a:pPr>
            <a:r>
              <a:rPr lang="es-MX" sz="1600" dirty="0">
                <a:solidFill>
                  <a:srgbClr val="2D4263"/>
                </a:solidFill>
              </a:rPr>
              <a:t>2. </a:t>
            </a:r>
            <a:r>
              <a:rPr lang="es-MX" sz="1600" b="1" i="0" dirty="0">
                <a:solidFill>
                  <a:srgbClr val="2D4263"/>
                </a:solidFill>
                <a:effectLst/>
              </a:rPr>
              <a:t>Describa brevemente el proceso de inicio a fin del proceso en el cual está usted involucrado</a:t>
            </a:r>
            <a:endParaRPr lang="es-MX" sz="1600" dirty="0">
              <a:solidFill>
                <a:srgbClr val="2D4263"/>
              </a:solidFill>
              <a:effectLst/>
            </a:endParaRPr>
          </a:p>
          <a:p>
            <a:r>
              <a:rPr lang="es-MX" sz="1600" b="0" i="0" dirty="0">
                <a:solidFill>
                  <a:srgbClr val="2D4263"/>
                </a:solidFill>
                <a:effectLst/>
              </a:rPr>
              <a:t>R: Yo vendo las joyas, ofrezco tipos de joyas (Argollas, anillos, aretes), o si el cliente quiere un diseño personalizado, el cliente me dice realmente que quiere, y yo le dirijo eso al diseñador y el lo realizara el 3D y se le enviara al cliente.</a:t>
            </a:r>
            <a:br>
              <a:rPr lang="es-MX" sz="1600" b="0" i="0" dirty="0">
                <a:solidFill>
                  <a:srgbClr val="2D4263"/>
                </a:solidFill>
                <a:effectLst/>
              </a:rPr>
            </a:br>
            <a:endParaRPr lang="es-MX" sz="1600" b="0" i="0" dirty="0">
              <a:solidFill>
                <a:srgbClr val="2D4263"/>
              </a:solidFill>
              <a:effectLst/>
            </a:endParaRPr>
          </a:p>
          <a:p>
            <a:endParaRPr lang="es-MX" sz="1600" dirty="0">
              <a:solidFill>
                <a:srgbClr val="2D4263"/>
              </a:solidFill>
            </a:endParaRPr>
          </a:p>
          <a:p>
            <a:pPr marL="285750" indent="-285750">
              <a:buFont typeface="Arial" panose="020B0604020202020204" pitchFamily="34" charset="0"/>
              <a:buChar char="•"/>
            </a:pPr>
            <a:r>
              <a:rPr lang="es-MX" sz="1600" dirty="0">
                <a:solidFill>
                  <a:srgbClr val="2D4263"/>
                </a:solidFill>
              </a:rPr>
              <a:t>3. </a:t>
            </a:r>
            <a:r>
              <a:rPr lang="es-MX" sz="1600" b="1" i="0" dirty="0">
                <a:solidFill>
                  <a:srgbClr val="2D4263"/>
                </a:solidFill>
                <a:effectLst/>
              </a:rPr>
              <a:t>¿Qué datos/información se le pide al cliente al momento de comprar joyas?</a:t>
            </a:r>
            <a:endParaRPr lang="es-MX" sz="1600" dirty="0">
              <a:solidFill>
                <a:srgbClr val="2D4263"/>
              </a:solidFill>
              <a:effectLst/>
            </a:endParaRPr>
          </a:p>
          <a:p>
            <a:r>
              <a:rPr lang="es-MX" sz="1600" b="0" i="0" dirty="0">
                <a:solidFill>
                  <a:srgbClr val="2D4263"/>
                </a:solidFill>
                <a:effectLst/>
              </a:rPr>
              <a:t>R: Nombres, edad para saber si el diseño es juvenil o es para una señora, y lo primordial es que pague.</a:t>
            </a:r>
            <a:endParaRPr lang="es-MX" sz="1600" dirty="0"/>
          </a:p>
          <a:p>
            <a:pPr marL="285750" indent="-285750">
              <a:buFont typeface="Arial" panose="020B0604020202020204" pitchFamily="34" charset="0"/>
              <a:buChar char="•"/>
            </a:pPr>
            <a:endParaRPr lang="es-MX" sz="1600" dirty="0"/>
          </a:p>
          <a:p>
            <a:pPr marL="285750" indent="-285750">
              <a:buFont typeface="Arial" panose="020B0604020202020204" pitchFamily="34" charset="0"/>
              <a:buChar char="•"/>
            </a:pPr>
            <a:endParaRPr lang="es-MX" sz="1600" dirty="0"/>
          </a:p>
          <a:p>
            <a:endParaRPr lang="es-CO" sz="1600" dirty="0"/>
          </a:p>
        </p:txBody>
      </p:sp>
    </p:spTree>
    <p:extLst>
      <p:ext uri="{BB962C8B-B14F-4D97-AF65-F5344CB8AC3E}">
        <p14:creationId xmlns:p14="http://schemas.microsoft.com/office/powerpoint/2010/main" val="21878472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1A859-E644-6A5C-C08D-BFB76BF62DD7}"/>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EA3ED5BF-B333-A820-D121-057A97F9F5A4}"/>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Técnicas de recolección</a:t>
            </a:r>
          </a:p>
        </p:txBody>
      </p:sp>
      <p:sp>
        <p:nvSpPr>
          <p:cNvPr id="4" name="CuadroTexto 3">
            <a:extLst>
              <a:ext uri="{FF2B5EF4-FFF2-40B4-BE49-F238E27FC236}">
                <a16:creationId xmlns:a16="http://schemas.microsoft.com/office/drawing/2014/main" id="{11A25B9C-15F4-E2AD-02A5-DECAA7A23105}"/>
              </a:ext>
            </a:extLst>
          </p:cNvPr>
          <p:cNvSpPr txBox="1"/>
          <p:nvPr/>
        </p:nvSpPr>
        <p:spPr>
          <a:xfrm>
            <a:off x="141543" y="1340887"/>
            <a:ext cx="8261922" cy="4639732"/>
          </a:xfrm>
          <a:prstGeom prst="rect">
            <a:avLst/>
          </a:prstGeom>
          <a:noFill/>
        </p:spPr>
        <p:txBody>
          <a:bodyPr wrap="square">
            <a:spAutoFit/>
          </a:bodyPr>
          <a:lstStyle/>
          <a:p>
            <a:pPr marL="285750" indent="-285750">
              <a:lnSpc>
                <a:spcPts val="3450"/>
              </a:lnSpc>
              <a:buFont typeface="Arial" panose="020B0604020202020204" pitchFamily="34" charset="0"/>
              <a:buChar char="•"/>
            </a:pPr>
            <a:r>
              <a:rPr lang="es-MX" sz="1600" dirty="0">
                <a:solidFill>
                  <a:srgbClr val="2D4263"/>
                </a:solidFill>
              </a:rPr>
              <a:t>4. </a:t>
            </a:r>
            <a:r>
              <a:rPr lang="es-MX" sz="1600" b="1" i="0" dirty="0">
                <a:solidFill>
                  <a:srgbClr val="2D4263"/>
                </a:solidFill>
                <a:effectLst/>
              </a:rPr>
              <a:t>¿Los clientes mayoritariamente para qué ocasión compran joyas?</a:t>
            </a:r>
            <a:endParaRPr lang="es-MX" sz="1600" dirty="0">
              <a:solidFill>
                <a:srgbClr val="2D4263"/>
              </a:solidFill>
              <a:effectLst/>
            </a:endParaRPr>
          </a:p>
          <a:p>
            <a:r>
              <a:rPr lang="es-MX" sz="1600" b="0" i="0" dirty="0">
                <a:solidFill>
                  <a:srgbClr val="2D4263"/>
                </a:solidFill>
                <a:effectLst/>
              </a:rPr>
              <a:t>R: Los clientes frecuentemente piden diseños para compromiso, o regalos.</a:t>
            </a:r>
            <a:endParaRPr lang="es-MX" sz="1600" dirty="0"/>
          </a:p>
          <a:p>
            <a:br>
              <a:rPr lang="es-MX" sz="1600" dirty="0"/>
            </a:br>
            <a:endParaRPr lang="es-MX" sz="1600" dirty="0"/>
          </a:p>
          <a:p>
            <a:pPr marL="285750" indent="-285750">
              <a:lnSpc>
                <a:spcPts val="3450"/>
              </a:lnSpc>
              <a:buFont typeface="Arial" panose="020B0604020202020204" pitchFamily="34" charset="0"/>
              <a:buChar char="•"/>
            </a:pPr>
            <a:r>
              <a:rPr lang="es-MX" sz="1600" i="0" dirty="0">
                <a:solidFill>
                  <a:srgbClr val="2D4263"/>
                </a:solidFill>
                <a:effectLst/>
              </a:rPr>
              <a:t>5. </a:t>
            </a:r>
            <a:r>
              <a:rPr lang="es-MX" sz="1600" b="1" i="0" dirty="0">
                <a:solidFill>
                  <a:srgbClr val="2D4263"/>
                </a:solidFill>
                <a:effectLst/>
              </a:rPr>
              <a:t>¿Todo proyecto de joyas es personalizado?</a:t>
            </a:r>
            <a:endParaRPr lang="es-MX" sz="1600" dirty="0">
              <a:solidFill>
                <a:srgbClr val="2D4263"/>
              </a:solidFill>
              <a:effectLst/>
            </a:endParaRPr>
          </a:p>
          <a:p>
            <a:r>
              <a:rPr lang="es-MX" sz="1600" b="0" i="0" dirty="0">
                <a:solidFill>
                  <a:srgbClr val="2D4263"/>
                </a:solidFill>
                <a:effectLst/>
              </a:rPr>
              <a:t>R: Si, mayoritariamente los proyectos son personalizados, por las medidas del anillo, el tipo de joya o diseño, el gusto del cliente también es primordial.</a:t>
            </a:r>
          </a:p>
          <a:p>
            <a:br>
              <a:rPr lang="es-MX" sz="1600" dirty="0">
                <a:solidFill>
                  <a:srgbClr val="2D4263"/>
                </a:solidFill>
              </a:rPr>
            </a:br>
            <a:endParaRPr lang="es-MX" sz="1600" dirty="0">
              <a:solidFill>
                <a:srgbClr val="2D4263"/>
              </a:solidFill>
            </a:endParaRPr>
          </a:p>
          <a:p>
            <a:pPr marL="285750" indent="-285750">
              <a:lnSpc>
                <a:spcPts val="3450"/>
              </a:lnSpc>
              <a:buFont typeface="Arial" panose="020B0604020202020204" pitchFamily="34" charset="0"/>
              <a:buChar char="•"/>
            </a:pPr>
            <a:r>
              <a:rPr lang="es-MX" sz="1600" i="0" dirty="0">
                <a:solidFill>
                  <a:srgbClr val="2D4263"/>
                </a:solidFill>
                <a:effectLst/>
              </a:rPr>
              <a:t>6. </a:t>
            </a:r>
            <a:r>
              <a:rPr lang="es-MX" sz="1600" b="1" i="0" dirty="0">
                <a:solidFill>
                  <a:srgbClr val="2D4263"/>
                </a:solidFill>
                <a:effectLst/>
              </a:rPr>
              <a:t>Dependiendo el presupuesto del cliente, ¿Qué tipo de joyas se le ofrecen al cliente?</a:t>
            </a:r>
            <a:endParaRPr lang="es-MX" sz="1600" dirty="0">
              <a:solidFill>
                <a:srgbClr val="2D4263"/>
              </a:solidFill>
              <a:effectLst/>
            </a:endParaRPr>
          </a:p>
          <a:p>
            <a:r>
              <a:rPr lang="es-MX" sz="1600" b="0" i="0" dirty="0">
                <a:solidFill>
                  <a:srgbClr val="2D4263"/>
                </a:solidFill>
                <a:effectLst/>
              </a:rPr>
              <a:t>R: El tipo de joya depende el gusto del cliente, se le ofrece lo que se aproxime al presupuesto del cliente y se le dan varias opciones.</a:t>
            </a:r>
            <a:endParaRPr lang="es-MX" sz="1600" dirty="0"/>
          </a:p>
          <a:p>
            <a:endParaRPr lang="es-MX" sz="1600" dirty="0"/>
          </a:p>
          <a:p>
            <a:endParaRPr lang="es-MX" sz="1600" dirty="0"/>
          </a:p>
          <a:p>
            <a:pPr marL="285750" indent="-285750">
              <a:buFont typeface="Arial" panose="020B0604020202020204" pitchFamily="34" charset="0"/>
              <a:buChar char="•"/>
            </a:pPr>
            <a:endParaRPr lang="es-MX" sz="1600" dirty="0"/>
          </a:p>
          <a:p>
            <a:endParaRPr lang="es-CO" sz="1600" dirty="0"/>
          </a:p>
        </p:txBody>
      </p:sp>
    </p:spTree>
    <p:extLst>
      <p:ext uri="{BB962C8B-B14F-4D97-AF65-F5344CB8AC3E}">
        <p14:creationId xmlns:p14="http://schemas.microsoft.com/office/powerpoint/2010/main" val="467761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87225F-C852-59A2-F18A-574334E5CA4B}"/>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CABFF66B-F5DB-436E-2C98-F2B8443C6B3B}"/>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Técnicas de recolección</a:t>
            </a:r>
          </a:p>
        </p:txBody>
      </p:sp>
      <p:sp>
        <p:nvSpPr>
          <p:cNvPr id="4" name="CuadroTexto 3">
            <a:extLst>
              <a:ext uri="{FF2B5EF4-FFF2-40B4-BE49-F238E27FC236}">
                <a16:creationId xmlns:a16="http://schemas.microsoft.com/office/drawing/2014/main" id="{D5CC20C3-8C39-DF2C-799F-454EFE362F03}"/>
              </a:ext>
            </a:extLst>
          </p:cNvPr>
          <p:cNvSpPr txBox="1"/>
          <p:nvPr/>
        </p:nvSpPr>
        <p:spPr>
          <a:xfrm>
            <a:off x="141543" y="1340887"/>
            <a:ext cx="8261922" cy="4726935"/>
          </a:xfrm>
          <a:prstGeom prst="rect">
            <a:avLst/>
          </a:prstGeom>
          <a:noFill/>
        </p:spPr>
        <p:txBody>
          <a:bodyPr wrap="square">
            <a:spAutoFit/>
          </a:bodyPr>
          <a:lstStyle/>
          <a:p>
            <a:pPr marL="285750" indent="-285750">
              <a:buFont typeface="Arial" panose="020B0604020202020204" pitchFamily="34" charset="0"/>
              <a:buChar char="•"/>
            </a:pPr>
            <a:r>
              <a:rPr lang="es-MX" sz="1600" i="0" dirty="0">
                <a:solidFill>
                  <a:srgbClr val="2D4263"/>
                </a:solidFill>
                <a:effectLst/>
                <a:latin typeface="YAFdJt8dAY0 0"/>
              </a:rPr>
              <a:t>7. </a:t>
            </a:r>
            <a:r>
              <a:rPr lang="es-MX" sz="1600" b="1" i="0" dirty="0">
                <a:solidFill>
                  <a:srgbClr val="2D4263"/>
                </a:solidFill>
                <a:effectLst/>
                <a:latin typeface="YAFdJt8dAY0 0"/>
              </a:rPr>
              <a:t>¿Cómo maneja los pedidos personalizados para asegurar que cumplen con las expectativas del cliente?</a:t>
            </a:r>
            <a:endParaRPr lang="es-MX" sz="1600" dirty="0">
              <a:solidFill>
                <a:srgbClr val="2D4263"/>
              </a:solidFill>
              <a:effectLst/>
              <a:latin typeface="YAFdJt8dAY0 0"/>
            </a:endParaRPr>
          </a:p>
          <a:p>
            <a:r>
              <a:rPr lang="es-MX" sz="1600" b="0" i="0" dirty="0">
                <a:solidFill>
                  <a:srgbClr val="2D4263"/>
                </a:solidFill>
                <a:effectLst/>
              </a:rPr>
              <a:t>R: Se verifica todo lo pedido por el cliente (Medidas, tipo de joya, gusto del cliente) y se realiza el diseño 3d y se le manda al cliente y ya el aprueba el diseño y se hace.</a:t>
            </a:r>
          </a:p>
          <a:p>
            <a:br>
              <a:rPr lang="es-MX" sz="1600" dirty="0"/>
            </a:br>
            <a:endParaRPr lang="es-MX" sz="1600" dirty="0"/>
          </a:p>
          <a:p>
            <a:pPr marL="285750" indent="-285750">
              <a:buFont typeface="Arial" panose="020B0604020202020204" pitchFamily="34" charset="0"/>
              <a:buChar char="•"/>
            </a:pPr>
            <a:r>
              <a:rPr lang="es-MX" sz="1600" i="0" dirty="0">
                <a:solidFill>
                  <a:srgbClr val="2D4263"/>
                </a:solidFill>
                <a:effectLst/>
                <a:latin typeface="YAFdJt8dAY0 0"/>
              </a:rPr>
              <a:t>8. </a:t>
            </a:r>
            <a:r>
              <a:rPr lang="es-MX" sz="1600" b="1" i="0" dirty="0">
                <a:solidFill>
                  <a:srgbClr val="2D4263"/>
                </a:solidFill>
                <a:effectLst/>
                <a:latin typeface="YAFdJt8dAY0 0"/>
              </a:rPr>
              <a:t>¿Cuáles son los materiales y piedras con más demandas a trabajar y por qué?</a:t>
            </a:r>
            <a:endParaRPr lang="es-MX" sz="1600" dirty="0">
              <a:solidFill>
                <a:srgbClr val="2D4263"/>
              </a:solidFill>
              <a:effectLst/>
              <a:latin typeface="YAFdJt8dAY0 0"/>
            </a:endParaRPr>
          </a:p>
          <a:p>
            <a:r>
              <a:rPr lang="es-MX" sz="1600" b="0" i="0" dirty="0">
                <a:solidFill>
                  <a:srgbClr val="2D4263"/>
                </a:solidFill>
                <a:effectLst/>
              </a:rPr>
              <a:t>R: El oro y la esmeralda, ya que son las piedras encontradas aquí en Colombia, y demuestran poder, eso le gusta al cliente.</a:t>
            </a:r>
            <a:br>
              <a:rPr lang="es-MX" sz="1600" b="0" i="0" dirty="0">
                <a:solidFill>
                  <a:srgbClr val="2D4263"/>
                </a:solidFill>
                <a:effectLst/>
              </a:rPr>
            </a:br>
            <a:br>
              <a:rPr lang="es-MX" sz="1600" b="0" i="0" dirty="0">
                <a:solidFill>
                  <a:srgbClr val="2D4263"/>
                </a:solidFill>
                <a:effectLst/>
              </a:rPr>
            </a:br>
            <a:endParaRPr lang="es-MX" sz="1600" dirty="0"/>
          </a:p>
          <a:p>
            <a:pPr marL="285750" indent="-285750">
              <a:buFont typeface="Arial" panose="020B0604020202020204" pitchFamily="34" charset="0"/>
              <a:buChar char="•"/>
            </a:pPr>
            <a:r>
              <a:rPr lang="es-MX" sz="1600" i="0" dirty="0">
                <a:solidFill>
                  <a:srgbClr val="2D4263"/>
                </a:solidFill>
                <a:effectLst/>
                <a:latin typeface="YAFdJt8dAY0 0"/>
              </a:rPr>
              <a:t>9. </a:t>
            </a:r>
            <a:r>
              <a:rPr lang="es-MX" sz="1600" b="1" i="0" dirty="0">
                <a:solidFill>
                  <a:srgbClr val="2D4263"/>
                </a:solidFill>
                <a:effectLst/>
                <a:latin typeface="YAFdJt8dAY0 0"/>
              </a:rPr>
              <a:t>¿Cuáles son los tipos de joyas más importantes en su empresa?</a:t>
            </a:r>
            <a:endParaRPr lang="es-MX" sz="1600" dirty="0">
              <a:solidFill>
                <a:srgbClr val="2D4263"/>
              </a:solidFill>
              <a:effectLst/>
              <a:latin typeface="YAFdJt8dAY0 0"/>
            </a:endParaRPr>
          </a:p>
          <a:p>
            <a:r>
              <a:rPr lang="es-MX" sz="1600" b="0" i="0" dirty="0">
                <a:solidFill>
                  <a:srgbClr val="2D4263"/>
                </a:solidFill>
                <a:effectLst/>
              </a:rPr>
              <a:t>R: Los topitos para las esmeraldas, o un anillo que se llama </a:t>
            </a:r>
            <a:r>
              <a:rPr lang="es-MX" sz="1600" b="0" i="0" dirty="0" err="1">
                <a:solidFill>
                  <a:srgbClr val="2D4263"/>
                </a:solidFill>
                <a:effectLst/>
              </a:rPr>
              <a:t>closter</a:t>
            </a:r>
            <a:r>
              <a:rPr lang="es-MX" sz="1600" b="0" i="0" dirty="0">
                <a:solidFill>
                  <a:srgbClr val="2D4263"/>
                </a:solidFill>
                <a:effectLst/>
              </a:rPr>
              <a:t> tiene la esmeralda y alrededor diamante, esos serian como los mas importantes</a:t>
            </a:r>
            <a:endParaRPr lang="es-MX" sz="1600" dirty="0"/>
          </a:p>
          <a:p>
            <a:pPr>
              <a:lnSpc>
                <a:spcPts val="3450"/>
              </a:lnSpc>
            </a:pPr>
            <a:endParaRPr lang="es-MX" sz="1600" dirty="0"/>
          </a:p>
          <a:p>
            <a:endParaRPr lang="es-MX" sz="1600" dirty="0"/>
          </a:p>
          <a:p>
            <a:pPr marL="285750" indent="-285750">
              <a:buFont typeface="Arial" panose="020B0604020202020204" pitchFamily="34" charset="0"/>
              <a:buChar char="•"/>
            </a:pPr>
            <a:endParaRPr lang="es-MX" sz="1600" dirty="0"/>
          </a:p>
          <a:p>
            <a:endParaRPr lang="es-CO" sz="1600" dirty="0"/>
          </a:p>
        </p:txBody>
      </p:sp>
    </p:spTree>
    <p:extLst>
      <p:ext uri="{BB962C8B-B14F-4D97-AF65-F5344CB8AC3E}">
        <p14:creationId xmlns:p14="http://schemas.microsoft.com/office/powerpoint/2010/main" val="108131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D8365C-4FB6-3B44-C942-631068C0E865}"/>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8ECF14AA-7B18-03AF-8567-0F94EA125A02}"/>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Técnicas de recolección</a:t>
            </a:r>
          </a:p>
        </p:txBody>
      </p:sp>
      <p:sp>
        <p:nvSpPr>
          <p:cNvPr id="4" name="CuadroTexto 3">
            <a:extLst>
              <a:ext uri="{FF2B5EF4-FFF2-40B4-BE49-F238E27FC236}">
                <a16:creationId xmlns:a16="http://schemas.microsoft.com/office/drawing/2014/main" id="{02835324-DB44-F60B-CF7D-CCFBD56933AF}"/>
              </a:ext>
            </a:extLst>
          </p:cNvPr>
          <p:cNvSpPr txBox="1"/>
          <p:nvPr/>
        </p:nvSpPr>
        <p:spPr>
          <a:xfrm>
            <a:off x="141543" y="1340887"/>
            <a:ext cx="8261922" cy="3249608"/>
          </a:xfrm>
          <a:prstGeom prst="rect">
            <a:avLst/>
          </a:prstGeom>
          <a:noFill/>
        </p:spPr>
        <p:txBody>
          <a:bodyPr wrap="square">
            <a:spAutoFit/>
          </a:bodyPr>
          <a:lstStyle/>
          <a:p>
            <a:pPr marL="285750" indent="-285750">
              <a:lnSpc>
                <a:spcPts val="3450"/>
              </a:lnSpc>
              <a:buFont typeface="Arial" panose="020B0604020202020204" pitchFamily="34" charset="0"/>
              <a:buChar char="•"/>
            </a:pPr>
            <a:r>
              <a:rPr lang="es-MX" sz="1600" i="0" dirty="0">
                <a:solidFill>
                  <a:srgbClr val="2D4263"/>
                </a:solidFill>
                <a:effectLst/>
                <a:latin typeface="YAFdJt8dAY0 0"/>
              </a:rPr>
              <a:t>10. </a:t>
            </a:r>
            <a:r>
              <a:rPr lang="es-MX" sz="1600" b="1" i="0" dirty="0">
                <a:solidFill>
                  <a:srgbClr val="2D4263"/>
                </a:solidFill>
                <a:effectLst/>
                <a:latin typeface="YAFdJt8dAY0 0"/>
              </a:rPr>
              <a:t>¿Cuáles son los tipos de personalización o diseño que más piden los clientes?</a:t>
            </a:r>
            <a:endParaRPr lang="es-MX" sz="1600" dirty="0">
              <a:solidFill>
                <a:srgbClr val="2D4263"/>
              </a:solidFill>
              <a:effectLst/>
              <a:latin typeface="YAFdJt8dAY0 0"/>
            </a:endParaRPr>
          </a:p>
          <a:p>
            <a:r>
              <a:rPr lang="es-MX" sz="1600" b="0" i="0" dirty="0">
                <a:solidFill>
                  <a:srgbClr val="2D4263"/>
                </a:solidFill>
                <a:effectLst/>
              </a:rPr>
              <a:t>R: Para compromiso, mayoritariamente </a:t>
            </a:r>
            <a:r>
              <a:rPr lang="es-MX" sz="1600" b="0" i="0" dirty="0">
                <a:solidFill>
                  <a:schemeClr val="tx1">
                    <a:lumMod val="75000"/>
                    <a:lumOff val="25000"/>
                  </a:schemeClr>
                </a:solidFill>
                <a:effectLst/>
              </a:rPr>
              <a:t>diseños para mujeres.</a:t>
            </a:r>
            <a:endParaRPr lang="es-MX" sz="1600" dirty="0">
              <a:solidFill>
                <a:schemeClr val="tx1">
                  <a:lumMod val="75000"/>
                  <a:lumOff val="25000"/>
                </a:schemeClr>
              </a:solidFill>
            </a:endParaRPr>
          </a:p>
          <a:p>
            <a:endParaRPr lang="es-MX" sz="1600" b="1" i="0" dirty="0">
              <a:solidFill>
                <a:srgbClr val="2D4263"/>
              </a:solidFill>
              <a:effectLst/>
            </a:endParaRPr>
          </a:p>
          <a:p>
            <a:endParaRPr lang="es-MX" sz="1600" b="1" dirty="0">
              <a:solidFill>
                <a:srgbClr val="2D4263"/>
              </a:solidFill>
            </a:endParaRPr>
          </a:p>
          <a:p>
            <a:pPr marL="285750" indent="-285750">
              <a:buFont typeface="Arial" panose="020B0604020202020204" pitchFamily="34" charset="0"/>
              <a:buChar char="•"/>
            </a:pPr>
            <a:r>
              <a:rPr lang="es-MX" sz="1600" i="0" dirty="0">
                <a:solidFill>
                  <a:srgbClr val="2D4263"/>
                </a:solidFill>
                <a:effectLst/>
              </a:rPr>
              <a:t>11. </a:t>
            </a:r>
            <a:r>
              <a:rPr lang="es-MX" sz="1600" b="1" i="0" dirty="0">
                <a:solidFill>
                  <a:srgbClr val="2D4263"/>
                </a:solidFill>
                <a:effectLst/>
              </a:rPr>
              <a:t>¿Ha trabajado en proyectos personalizados para clientes? Si es así, ¿Cuál es el proyecto más memorable que ha hecho?</a:t>
            </a:r>
          </a:p>
          <a:p>
            <a:r>
              <a:rPr lang="es-MX" sz="1600" b="0" i="0" dirty="0">
                <a:solidFill>
                  <a:srgbClr val="2D4263"/>
                </a:solidFill>
                <a:effectLst/>
              </a:rPr>
              <a:t>R: El mas memorable ha sido un anillo para mi familia que fue un anillo de compromiso muy lindo con esmeralda y oro, o unas argollas para matrimonio.</a:t>
            </a:r>
            <a:endParaRPr lang="es-MX" sz="1600" dirty="0"/>
          </a:p>
          <a:p>
            <a:endParaRPr lang="es-MX" sz="1600" dirty="0"/>
          </a:p>
          <a:p>
            <a:endParaRPr lang="es-MX" sz="1600" dirty="0"/>
          </a:p>
          <a:p>
            <a:pPr marL="285750" indent="-285750">
              <a:buFont typeface="Arial" panose="020B0604020202020204" pitchFamily="34" charset="0"/>
              <a:buChar char="•"/>
            </a:pPr>
            <a:endParaRPr lang="es-MX" sz="1600" dirty="0"/>
          </a:p>
          <a:p>
            <a:endParaRPr lang="es-CO" sz="1600" dirty="0"/>
          </a:p>
        </p:txBody>
      </p:sp>
    </p:spTree>
    <p:extLst>
      <p:ext uri="{BB962C8B-B14F-4D97-AF65-F5344CB8AC3E}">
        <p14:creationId xmlns:p14="http://schemas.microsoft.com/office/powerpoint/2010/main" val="1336021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35C950-F6F9-C89D-AE6F-463AAA461AE3}"/>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90BAEE34-BFF4-9E98-E00D-C8F1519AA4C0}"/>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Requisitos funcionales</a:t>
            </a:r>
          </a:p>
        </p:txBody>
      </p:sp>
      <p:sp>
        <p:nvSpPr>
          <p:cNvPr id="4" name="CuadroTexto 3">
            <a:extLst>
              <a:ext uri="{FF2B5EF4-FFF2-40B4-BE49-F238E27FC236}">
                <a16:creationId xmlns:a16="http://schemas.microsoft.com/office/drawing/2014/main" id="{397929F0-3BEF-4EE6-0C2B-14403EB89FC8}"/>
              </a:ext>
            </a:extLst>
          </p:cNvPr>
          <p:cNvSpPr txBox="1"/>
          <p:nvPr/>
        </p:nvSpPr>
        <p:spPr>
          <a:xfrm>
            <a:off x="141543" y="1134825"/>
            <a:ext cx="8261922" cy="4924425"/>
          </a:xfrm>
          <a:prstGeom prst="rect">
            <a:avLst/>
          </a:prstGeom>
          <a:noFill/>
        </p:spPr>
        <p:txBody>
          <a:bodyPr wrap="square">
            <a:spAutoFit/>
          </a:bodyPr>
          <a:lstStyle/>
          <a:p>
            <a:r>
              <a:rPr lang="es-CO" sz="1600" b="1" dirty="0">
                <a:solidFill>
                  <a:schemeClr val="tx1">
                    <a:lumMod val="75000"/>
                    <a:lumOff val="25000"/>
                  </a:schemeClr>
                </a:solidFill>
                <a:effectLst/>
                <a:ea typeface="Times New Roman" panose="02020603050405020304" pitchFamily="18" charset="0"/>
              </a:rPr>
              <a:t>Módulo: Gestión de Usuarios</a:t>
            </a:r>
          </a:p>
          <a:p>
            <a:pPr indent="228600"/>
            <a:r>
              <a:rPr lang="es-CO" sz="1600" dirty="0">
                <a:solidFill>
                  <a:schemeClr val="tx1">
                    <a:lumMod val="75000"/>
                    <a:lumOff val="25000"/>
                  </a:schemeClr>
                </a:solidFill>
                <a:effectLst/>
                <a:ea typeface="Times New Roman" panose="02020603050405020304" pitchFamily="18" charset="0"/>
              </a:rPr>
              <a:t>RF-001 Crear cuenta de usuario</a:t>
            </a:r>
          </a:p>
          <a:p>
            <a:pPr indent="228600"/>
            <a:r>
              <a:rPr lang="es-CO" sz="1600" dirty="0">
                <a:solidFill>
                  <a:schemeClr val="tx1">
                    <a:lumMod val="75000"/>
                    <a:lumOff val="25000"/>
                  </a:schemeClr>
                </a:solidFill>
                <a:effectLst/>
                <a:ea typeface="Times New Roman" panose="02020603050405020304" pitchFamily="18" charset="0"/>
              </a:rPr>
              <a:t>RF-002 Iniciar sesión</a:t>
            </a:r>
          </a:p>
          <a:p>
            <a:pPr indent="228600"/>
            <a:r>
              <a:rPr lang="es-CO" sz="1600" dirty="0">
                <a:solidFill>
                  <a:schemeClr val="tx1">
                    <a:lumMod val="75000"/>
                    <a:lumOff val="25000"/>
                  </a:schemeClr>
                </a:solidFill>
                <a:effectLst/>
                <a:ea typeface="Times New Roman" panose="02020603050405020304" pitchFamily="18" charset="0"/>
              </a:rPr>
              <a:t>RF-003 Recuperar contraseña</a:t>
            </a:r>
          </a:p>
          <a:p>
            <a:pPr indent="228600"/>
            <a:r>
              <a:rPr lang="es-CO" sz="1600" dirty="0">
                <a:solidFill>
                  <a:schemeClr val="tx1">
                    <a:lumMod val="75000"/>
                    <a:lumOff val="25000"/>
                  </a:schemeClr>
                </a:solidFill>
                <a:effectLst/>
                <a:ea typeface="Times New Roman" panose="02020603050405020304" pitchFamily="18" charset="0"/>
              </a:rPr>
              <a:t>RF-004 Actualizar datos personales</a:t>
            </a:r>
          </a:p>
          <a:p>
            <a:pPr indent="228600"/>
            <a:r>
              <a:rPr lang="es-CO" sz="1600" dirty="0">
                <a:solidFill>
                  <a:schemeClr val="tx1">
                    <a:lumMod val="75000"/>
                    <a:lumOff val="25000"/>
                  </a:schemeClr>
                </a:solidFill>
                <a:effectLst/>
                <a:ea typeface="Times New Roman" panose="02020603050405020304" pitchFamily="18" charset="0"/>
              </a:rPr>
              <a:t>RF-005 Gestionar usuarios y roles</a:t>
            </a:r>
          </a:p>
          <a:p>
            <a:pPr indent="228600"/>
            <a:r>
              <a:rPr lang="es-CO" sz="1600" dirty="0">
                <a:solidFill>
                  <a:schemeClr val="tx1">
                    <a:lumMod val="75000"/>
                    <a:lumOff val="25000"/>
                  </a:schemeClr>
                </a:solidFill>
                <a:effectLst/>
                <a:ea typeface="Times New Roman" panose="02020603050405020304" pitchFamily="18" charset="0"/>
              </a:rPr>
              <a:t>RF-006 Cerrar sesión</a:t>
            </a:r>
          </a:p>
          <a:p>
            <a:pPr indent="228600"/>
            <a:endParaRPr lang="es-CO" sz="1600" dirty="0">
              <a:solidFill>
                <a:schemeClr val="tx1">
                  <a:lumMod val="75000"/>
                  <a:lumOff val="25000"/>
                </a:schemeClr>
              </a:solidFill>
              <a:effectLst/>
              <a:ea typeface="Times New Roman" panose="02020603050405020304" pitchFamily="18" charset="0"/>
            </a:endParaRPr>
          </a:p>
          <a:p>
            <a:r>
              <a:rPr lang="es-CO" sz="1600" b="1" dirty="0">
                <a:solidFill>
                  <a:schemeClr val="tx1">
                    <a:lumMod val="75000"/>
                    <a:lumOff val="25000"/>
                  </a:schemeClr>
                </a:solidFill>
                <a:effectLst/>
                <a:ea typeface="Times New Roman" panose="02020603050405020304" pitchFamily="18" charset="0"/>
              </a:rPr>
              <a:t>Módulo: Personalización de Joyas</a:t>
            </a:r>
          </a:p>
          <a:p>
            <a:pPr marL="228600"/>
            <a:r>
              <a:rPr lang="es-CO" sz="1600" dirty="0">
                <a:solidFill>
                  <a:schemeClr val="tx1">
                    <a:lumMod val="75000"/>
                    <a:lumOff val="25000"/>
                  </a:schemeClr>
                </a:solidFill>
                <a:effectLst/>
                <a:ea typeface="Times New Roman" panose="02020603050405020304" pitchFamily="18" charset="0"/>
              </a:rPr>
              <a:t>RF-007 Seleccionar gema</a:t>
            </a:r>
          </a:p>
          <a:p>
            <a:pPr marL="228600"/>
            <a:r>
              <a:rPr lang="es-CO" sz="1600" dirty="0">
                <a:solidFill>
                  <a:schemeClr val="tx1">
                    <a:lumMod val="75000"/>
                    <a:lumOff val="25000"/>
                  </a:schemeClr>
                </a:solidFill>
                <a:effectLst/>
                <a:ea typeface="Times New Roman" panose="02020603050405020304" pitchFamily="18" charset="0"/>
              </a:rPr>
              <a:t>RF-008 Seleccionar forma</a:t>
            </a:r>
          </a:p>
          <a:p>
            <a:pPr marL="228600"/>
            <a:r>
              <a:rPr lang="es-CO" sz="1600" dirty="0">
                <a:solidFill>
                  <a:schemeClr val="tx1">
                    <a:lumMod val="75000"/>
                    <a:lumOff val="25000"/>
                  </a:schemeClr>
                </a:solidFill>
                <a:effectLst/>
                <a:ea typeface="Times New Roman" panose="02020603050405020304" pitchFamily="18" charset="0"/>
              </a:rPr>
              <a:t>RF-009 Seleccionar material del anillo</a:t>
            </a:r>
          </a:p>
          <a:p>
            <a:pPr marL="228600"/>
            <a:r>
              <a:rPr lang="es-CO" sz="1600" dirty="0">
                <a:solidFill>
                  <a:schemeClr val="tx1">
                    <a:lumMod val="75000"/>
                    <a:lumOff val="25000"/>
                  </a:schemeClr>
                </a:solidFill>
                <a:effectLst/>
                <a:ea typeface="Times New Roman" panose="02020603050405020304" pitchFamily="18" charset="0"/>
              </a:rPr>
              <a:t>RF-010 Modificar tamaño de joya</a:t>
            </a:r>
          </a:p>
          <a:p>
            <a:pPr marL="228600"/>
            <a:r>
              <a:rPr lang="es-CO" sz="1600" dirty="0">
                <a:solidFill>
                  <a:schemeClr val="tx1">
                    <a:lumMod val="75000"/>
                    <a:lumOff val="25000"/>
                  </a:schemeClr>
                </a:solidFill>
                <a:effectLst/>
                <a:ea typeface="Times New Roman" panose="02020603050405020304" pitchFamily="18" charset="0"/>
              </a:rPr>
              <a:t>RF-011 Seleccionar talla del anillo</a:t>
            </a:r>
          </a:p>
          <a:p>
            <a:pPr marL="228600"/>
            <a:r>
              <a:rPr lang="es-CO" sz="1600" dirty="0">
                <a:solidFill>
                  <a:schemeClr val="tx1">
                    <a:lumMod val="75000"/>
                    <a:lumOff val="25000"/>
                  </a:schemeClr>
                </a:solidFill>
                <a:effectLst/>
                <a:ea typeface="Times New Roman" panose="02020603050405020304" pitchFamily="18" charset="0"/>
              </a:rPr>
              <a:t>RF-012 Visualización en 3D</a:t>
            </a:r>
          </a:p>
          <a:p>
            <a:pPr indent="228600">
              <a:lnSpc>
                <a:spcPts val="1200"/>
              </a:lnSpc>
            </a:pPr>
            <a:endParaRPr lang="es-CO" sz="1800" dirty="0">
              <a:effectLst/>
              <a:latin typeface="Times New Roman" panose="02020603050405020304" pitchFamily="18" charset="0"/>
              <a:ea typeface="Times New Roman" panose="02020603050405020304" pitchFamily="18" charset="0"/>
            </a:endParaRPr>
          </a:p>
          <a:p>
            <a:endParaRPr lang="es-MX" sz="1600" dirty="0"/>
          </a:p>
          <a:p>
            <a:endParaRPr lang="es-MX" sz="1600" dirty="0"/>
          </a:p>
          <a:p>
            <a:pPr marL="285750" indent="-285750">
              <a:buFont typeface="Arial" panose="020B0604020202020204" pitchFamily="34" charset="0"/>
              <a:buChar char="•"/>
            </a:pPr>
            <a:endParaRPr lang="es-MX" sz="1600" dirty="0"/>
          </a:p>
          <a:p>
            <a:endParaRPr lang="es-CO" sz="1600" dirty="0"/>
          </a:p>
        </p:txBody>
      </p:sp>
    </p:spTree>
    <p:extLst>
      <p:ext uri="{BB962C8B-B14F-4D97-AF65-F5344CB8AC3E}">
        <p14:creationId xmlns:p14="http://schemas.microsoft.com/office/powerpoint/2010/main" val="3892525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D4FC38-293B-0834-8AF1-E649A9151800}"/>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593DB23C-322D-151A-CEE4-26E84F094DA8}"/>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Requisitos funcionales</a:t>
            </a:r>
          </a:p>
        </p:txBody>
      </p:sp>
      <p:sp>
        <p:nvSpPr>
          <p:cNvPr id="4" name="CuadroTexto 3">
            <a:extLst>
              <a:ext uri="{FF2B5EF4-FFF2-40B4-BE49-F238E27FC236}">
                <a16:creationId xmlns:a16="http://schemas.microsoft.com/office/drawing/2014/main" id="{0B6FA1B6-07A2-3FD7-2E4C-B21261B40948}"/>
              </a:ext>
            </a:extLst>
          </p:cNvPr>
          <p:cNvSpPr txBox="1"/>
          <p:nvPr/>
        </p:nvSpPr>
        <p:spPr>
          <a:xfrm>
            <a:off x="141543" y="1134825"/>
            <a:ext cx="8261922" cy="4431983"/>
          </a:xfrm>
          <a:prstGeom prst="rect">
            <a:avLst/>
          </a:prstGeom>
          <a:noFill/>
        </p:spPr>
        <p:txBody>
          <a:bodyPr wrap="square">
            <a:spAutoFit/>
          </a:bodyPr>
          <a:lstStyle/>
          <a:p>
            <a:r>
              <a:rPr lang="es-CO" sz="1600" b="1" dirty="0">
                <a:solidFill>
                  <a:schemeClr val="tx1">
                    <a:lumMod val="75000"/>
                    <a:lumOff val="25000"/>
                  </a:schemeClr>
                </a:solidFill>
                <a:effectLst/>
                <a:ea typeface="Times New Roman" panose="02020603050405020304" pitchFamily="18" charset="0"/>
              </a:rPr>
              <a:t>Módulo: Soporte y Comunicación</a:t>
            </a:r>
          </a:p>
          <a:p>
            <a:pPr marL="228600"/>
            <a:r>
              <a:rPr lang="es-CO" sz="1600" dirty="0">
                <a:solidFill>
                  <a:schemeClr val="tx1">
                    <a:lumMod val="75000"/>
                    <a:lumOff val="25000"/>
                  </a:schemeClr>
                </a:solidFill>
                <a:effectLst/>
                <a:ea typeface="Times New Roman" panose="02020603050405020304" pitchFamily="18" charset="0"/>
              </a:rPr>
              <a:t>RF-013 Enviar formulario de contacto</a:t>
            </a:r>
          </a:p>
          <a:p>
            <a:pPr marL="228600"/>
            <a:r>
              <a:rPr lang="es-CO" sz="1600" dirty="0">
                <a:solidFill>
                  <a:schemeClr val="tx1">
                    <a:lumMod val="75000"/>
                    <a:lumOff val="25000"/>
                  </a:schemeClr>
                </a:solidFill>
                <a:effectLst/>
                <a:ea typeface="Times New Roman" panose="02020603050405020304" pitchFamily="18" charset="0"/>
              </a:rPr>
              <a:t>RF-014 Contactar al administrador vía WhatsApp</a:t>
            </a:r>
          </a:p>
          <a:p>
            <a:pPr marL="228600"/>
            <a:r>
              <a:rPr lang="es-CO" sz="1600" dirty="0">
                <a:solidFill>
                  <a:schemeClr val="tx1">
                    <a:lumMod val="75000"/>
                    <a:lumOff val="25000"/>
                  </a:schemeClr>
                </a:solidFill>
                <a:effectLst/>
                <a:ea typeface="Times New Roman" panose="02020603050405020304" pitchFamily="18" charset="0"/>
              </a:rPr>
              <a:t>RF-015 Revisar términos y condiciones antes de enviar un formulario</a:t>
            </a:r>
            <a:br>
              <a:rPr lang="es-CO" sz="1600" dirty="0">
                <a:solidFill>
                  <a:schemeClr val="tx1">
                    <a:lumMod val="75000"/>
                    <a:lumOff val="25000"/>
                  </a:schemeClr>
                </a:solidFill>
                <a:effectLst/>
                <a:ea typeface="Times New Roman" panose="02020603050405020304" pitchFamily="18" charset="0"/>
              </a:rPr>
            </a:br>
            <a:endParaRPr lang="es-CO" sz="1600" b="1" dirty="0">
              <a:solidFill>
                <a:schemeClr val="tx1">
                  <a:lumMod val="75000"/>
                  <a:lumOff val="25000"/>
                </a:schemeClr>
              </a:solidFill>
              <a:effectLst/>
              <a:ea typeface="Times New Roman" panose="02020603050405020304" pitchFamily="18" charset="0"/>
            </a:endParaRPr>
          </a:p>
          <a:p>
            <a:r>
              <a:rPr lang="es-CO" sz="1600" b="1" dirty="0">
                <a:solidFill>
                  <a:schemeClr val="tx1">
                    <a:lumMod val="75000"/>
                    <a:lumOff val="25000"/>
                  </a:schemeClr>
                </a:solidFill>
                <a:effectLst/>
                <a:ea typeface="Times New Roman" panose="02020603050405020304" pitchFamily="18" charset="0"/>
              </a:rPr>
              <a:t>Módulo: Seguimiento de Pedidos</a:t>
            </a:r>
          </a:p>
          <a:p>
            <a:pPr marL="228600"/>
            <a:r>
              <a:rPr lang="es-CO" sz="1600" dirty="0">
                <a:solidFill>
                  <a:schemeClr val="tx1">
                    <a:lumMod val="75000"/>
                    <a:lumOff val="25000"/>
                  </a:schemeClr>
                </a:solidFill>
                <a:effectLst/>
                <a:ea typeface="Times New Roman" panose="02020603050405020304" pitchFamily="18" charset="0"/>
              </a:rPr>
              <a:t>RF-016 Consultar lista de pedidos</a:t>
            </a:r>
          </a:p>
          <a:p>
            <a:pPr marL="228600"/>
            <a:r>
              <a:rPr lang="es-CO" sz="1600" dirty="0">
                <a:solidFill>
                  <a:schemeClr val="tx1">
                    <a:lumMod val="75000"/>
                    <a:lumOff val="25000"/>
                  </a:schemeClr>
                </a:solidFill>
                <a:effectLst/>
                <a:ea typeface="Times New Roman" panose="02020603050405020304" pitchFamily="18" charset="0"/>
              </a:rPr>
              <a:t>RF-017 Visualizar barra de progreso del pedido</a:t>
            </a:r>
          </a:p>
          <a:p>
            <a:pPr marL="228600"/>
            <a:r>
              <a:rPr lang="es-CO" sz="1600" dirty="0">
                <a:solidFill>
                  <a:schemeClr val="tx1">
                    <a:lumMod val="75000"/>
                    <a:lumOff val="25000"/>
                  </a:schemeClr>
                </a:solidFill>
                <a:effectLst/>
                <a:ea typeface="Times New Roman" panose="02020603050405020304" pitchFamily="18" charset="0"/>
              </a:rPr>
              <a:t>RF-018 Consultar detalles del pedido</a:t>
            </a:r>
          </a:p>
          <a:p>
            <a:pPr marL="228600"/>
            <a:r>
              <a:rPr lang="es-CO" sz="1600" dirty="0">
                <a:solidFill>
                  <a:schemeClr val="tx1">
                    <a:lumMod val="75000"/>
                    <a:lumOff val="25000"/>
                  </a:schemeClr>
                </a:solidFill>
                <a:effectLst/>
                <a:ea typeface="Times New Roman" panose="02020603050405020304" pitchFamily="18" charset="0"/>
              </a:rPr>
              <a:t>RF-019 Recibir notificaciones de actualización del pedido</a:t>
            </a:r>
          </a:p>
          <a:p>
            <a:pPr marL="228600"/>
            <a:r>
              <a:rPr lang="es-CO" sz="1600" dirty="0">
                <a:solidFill>
                  <a:schemeClr val="tx1">
                    <a:lumMod val="75000"/>
                    <a:lumOff val="25000"/>
                  </a:schemeClr>
                </a:solidFill>
                <a:effectLst/>
                <a:ea typeface="Times New Roman" panose="02020603050405020304" pitchFamily="18" charset="0"/>
              </a:rPr>
              <a:t>RF-020 Visualizar diseño renderizado</a:t>
            </a:r>
          </a:p>
          <a:p>
            <a:pPr marL="228600"/>
            <a:r>
              <a:rPr lang="es-CO" sz="1600" dirty="0">
                <a:solidFill>
                  <a:schemeClr val="tx1">
                    <a:lumMod val="75000"/>
                    <a:lumOff val="25000"/>
                  </a:schemeClr>
                </a:solidFill>
                <a:effectLst/>
                <a:ea typeface="Times New Roman" panose="02020603050405020304" pitchFamily="18" charset="0"/>
              </a:rPr>
              <a:t>RF-021 Visualizar imagen del producto terminado</a:t>
            </a:r>
          </a:p>
          <a:p>
            <a:pPr marL="228600"/>
            <a:r>
              <a:rPr lang="es-CO" sz="1600" dirty="0">
                <a:solidFill>
                  <a:schemeClr val="tx1">
                    <a:lumMod val="75000"/>
                    <a:lumOff val="25000"/>
                  </a:schemeClr>
                </a:solidFill>
                <a:effectLst/>
                <a:ea typeface="Times New Roman" panose="02020603050405020304" pitchFamily="18" charset="0"/>
              </a:rPr>
              <a:t>RF-022 Cancelar pedido antes del renderizado</a:t>
            </a:r>
          </a:p>
          <a:p>
            <a:pPr indent="228600">
              <a:lnSpc>
                <a:spcPts val="1200"/>
              </a:lnSpc>
            </a:pPr>
            <a:endParaRPr lang="es-CO" sz="1800" dirty="0">
              <a:effectLst/>
              <a:latin typeface="Times New Roman" panose="02020603050405020304" pitchFamily="18" charset="0"/>
              <a:ea typeface="Times New Roman" panose="02020603050405020304" pitchFamily="18" charset="0"/>
            </a:endParaRPr>
          </a:p>
          <a:p>
            <a:endParaRPr lang="es-MX" sz="1600" dirty="0"/>
          </a:p>
          <a:p>
            <a:endParaRPr lang="es-MX" sz="1600" dirty="0"/>
          </a:p>
          <a:p>
            <a:pPr marL="285750" indent="-285750">
              <a:buFont typeface="Arial" panose="020B0604020202020204" pitchFamily="34" charset="0"/>
              <a:buChar char="•"/>
            </a:pPr>
            <a:endParaRPr lang="es-MX" sz="1600" dirty="0"/>
          </a:p>
          <a:p>
            <a:endParaRPr lang="es-CO" sz="1600" dirty="0"/>
          </a:p>
        </p:txBody>
      </p:sp>
    </p:spTree>
    <p:extLst>
      <p:ext uri="{BB962C8B-B14F-4D97-AF65-F5344CB8AC3E}">
        <p14:creationId xmlns:p14="http://schemas.microsoft.com/office/powerpoint/2010/main" val="1572156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80C761-19C7-A5A3-34B7-F9226A2826FD}"/>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935A1F65-21D4-C4E0-1345-BC4AD71F76FC}"/>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Requisitos funcionales</a:t>
            </a:r>
          </a:p>
        </p:txBody>
      </p:sp>
      <p:sp>
        <p:nvSpPr>
          <p:cNvPr id="4" name="CuadroTexto 3">
            <a:extLst>
              <a:ext uri="{FF2B5EF4-FFF2-40B4-BE49-F238E27FC236}">
                <a16:creationId xmlns:a16="http://schemas.microsoft.com/office/drawing/2014/main" id="{3B37E132-0BAE-379A-FD34-BA244FD2AC6B}"/>
              </a:ext>
            </a:extLst>
          </p:cNvPr>
          <p:cNvSpPr txBox="1"/>
          <p:nvPr/>
        </p:nvSpPr>
        <p:spPr>
          <a:xfrm>
            <a:off x="141543" y="1134825"/>
            <a:ext cx="8261922" cy="2339102"/>
          </a:xfrm>
          <a:prstGeom prst="rect">
            <a:avLst/>
          </a:prstGeom>
          <a:noFill/>
        </p:spPr>
        <p:txBody>
          <a:bodyPr wrap="square">
            <a:spAutoFit/>
          </a:bodyPr>
          <a:lstStyle/>
          <a:p>
            <a:r>
              <a:rPr lang="es-CO" sz="1600" b="1" dirty="0">
                <a:effectLst/>
                <a:ea typeface="Times New Roman" panose="02020603050405020304" pitchFamily="18" charset="0"/>
              </a:rPr>
              <a:t>Módulo: Catálogo y Recomendaciones</a:t>
            </a:r>
          </a:p>
          <a:p>
            <a:pPr marL="228600"/>
            <a:r>
              <a:rPr lang="es-CO" sz="1600" dirty="0">
                <a:effectLst/>
                <a:ea typeface="Times New Roman" panose="02020603050405020304" pitchFamily="18" charset="0"/>
              </a:rPr>
              <a:t>RF-023 Explorar catálogo de joyas</a:t>
            </a:r>
          </a:p>
          <a:p>
            <a:pPr marL="228600"/>
            <a:r>
              <a:rPr lang="es-CO" sz="1600" dirty="0">
                <a:effectLst/>
                <a:ea typeface="Times New Roman" panose="02020603050405020304" pitchFamily="18" charset="0"/>
              </a:rPr>
              <a:t>RF-024 Filtrar catálogo por ocasión</a:t>
            </a:r>
          </a:p>
          <a:p>
            <a:pPr marL="228600"/>
            <a:r>
              <a:rPr lang="es-CO" sz="1600" dirty="0">
                <a:effectLst/>
                <a:ea typeface="Times New Roman" panose="02020603050405020304" pitchFamily="18" charset="0"/>
              </a:rPr>
              <a:t>RF-025 Visualizar detalles de un anillo en el catálogo</a:t>
            </a:r>
          </a:p>
          <a:p>
            <a:endParaRPr lang="es-CO" sz="1800" dirty="0">
              <a:effectLst/>
              <a:latin typeface="Times New Roman" panose="02020603050405020304" pitchFamily="18" charset="0"/>
              <a:ea typeface="Times New Roman" panose="02020603050405020304" pitchFamily="18" charset="0"/>
            </a:endParaRPr>
          </a:p>
          <a:p>
            <a:endParaRPr lang="es-MX" sz="1600" dirty="0"/>
          </a:p>
          <a:p>
            <a:endParaRPr lang="es-MX" sz="1600" dirty="0"/>
          </a:p>
          <a:p>
            <a:pPr marL="285750" indent="-285750">
              <a:buFont typeface="Arial" panose="020B0604020202020204" pitchFamily="34" charset="0"/>
              <a:buChar char="•"/>
            </a:pPr>
            <a:endParaRPr lang="es-MX" sz="1600" dirty="0"/>
          </a:p>
          <a:p>
            <a:endParaRPr lang="es-CO" sz="1600" dirty="0"/>
          </a:p>
        </p:txBody>
      </p:sp>
    </p:spTree>
    <p:extLst>
      <p:ext uri="{BB962C8B-B14F-4D97-AF65-F5344CB8AC3E}">
        <p14:creationId xmlns:p14="http://schemas.microsoft.com/office/powerpoint/2010/main" val="9198229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555105" y="715164"/>
            <a:ext cx="4298342" cy="523220"/>
          </a:xfrm>
          <a:prstGeom prst="rect">
            <a:avLst/>
          </a:prstGeom>
          <a:noFill/>
        </p:spPr>
        <p:txBody>
          <a:bodyPr wrap="square" rtlCol="0">
            <a:spAutoFit/>
          </a:bodyPr>
          <a:lstStyle/>
          <a:p>
            <a:r>
              <a:rPr lang="es-ES" sz="2800" b="1" dirty="0">
                <a:solidFill>
                  <a:schemeClr val="tx1">
                    <a:lumMod val="75000"/>
                    <a:lumOff val="25000"/>
                  </a:schemeClr>
                </a:solidFill>
              </a:rPr>
              <a:t>Tabla de contenidos</a:t>
            </a:r>
          </a:p>
        </p:txBody>
      </p:sp>
      <p:sp>
        <p:nvSpPr>
          <p:cNvPr id="2" name="CuadroTexto 1">
            <a:extLst>
              <a:ext uri="{FF2B5EF4-FFF2-40B4-BE49-F238E27FC236}">
                <a16:creationId xmlns:a16="http://schemas.microsoft.com/office/drawing/2014/main" id="{00BAA3B4-5225-9B85-5027-C13C2C4D2C34}"/>
              </a:ext>
            </a:extLst>
          </p:cNvPr>
          <p:cNvSpPr txBox="1"/>
          <p:nvPr/>
        </p:nvSpPr>
        <p:spPr>
          <a:xfrm>
            <a:off x="874522" y="1729507"/>
            <a:ext cx="6717574" cy="3046988"/>
          </a:xfrm>
          <a:prstGeom prst="rect">
            <a:avLst/>
          </a:prstGeom>
          <a:noFill/>
        </p:spPr>
        <p:txBody>
          <a:bodyPr wrap="square" rtlCol="0">
            <a:spAutoFit/>
          </a:bodyPr>
          <a:lstStyle/>
          <a:p>
            <a:pPr marL="342900" indent="-342900" algn="just" defTabSz="943239" hangingPunct="0">
              <a:buAutoNum type="arabicPeriod"/>
            </a:pPr>
            <a:r>
              <a:rPr lang="es-ES" sz="1600" dirty="0">
                <a:solidFill>
                  <a:srgbClr val="404040"/>
                </a:solidFill>
                <a:latin typeface="Calibir"/>
                <a:ea typeface="Helvetica Neue"/>
                <a:cs typeface="Calibir"/>
                <a:sym typeface="Helvetica Neue"/>
              </a:rPr>
              <a:t>Planteamiento del problema</a:t>
            </a:r>
          </a:p>
          <a:p>
            <a:pPr marL="342900" indent="-342900" algn="just" defTabSz="943239" hangingPunct="0">
              <a:buAutoNum type="arabicPeriod"/>
            </a:pPr>
            <a:r>
              <a:rPr lang="es-ES" sz="1600" dirty="0">
                <a:solidFill>
                  <a:srgbClr val="404040"/>
                </a:solidFill>
                <a:latin typeface="Calibir"/>
                <a:ea typeface="Helvetica Neue"/>
                <a:cs typeface="Calibir"/>
                <a:sym typeface="Helvetica Neue"/>
              </a:rPr>
              <a:t>Pregunta problema</a:t>
            </a:r>
          </a:p>
          <a:p>
            <a:pPr marL="342900" indent="-342900" algn="just" defTabSz="943239" hangingPunct="0">
              <a:buAutoNum type="arabicPeriod"/>
            </a:pPr>
            <a:r>
              <a:rPr lang="es-ES" sz="1600" dirty="0">
                <a:solidFill>
                  <a:srgbClr val="404040"/>
                </a:solidFill>
                <a:latin typeface="Calibir"/>
                <a:ea typeface="Helvetica Neue"/>
                <a:cs typeface="Calibir"/>
                <a:sym typeface="Helvetica Neue"/>
              </a:rPr>
              <a:t>Justificación</a:t>
            </a:r>
          </a:p>
          <a:p>
            <a:pPr marL="342900" indent="-342900" algn="just" defTabSz="943239" hangingPunct="0">
              <a:buAutoNum type="arabicPeriod"/>
            </a:pPr>
            <a:r>
              <a:rPr lang="es-ES" sz="1600" dirty="0">
                <a:solidFill>
                  <a:srgbClr val="404040"/>
                </a:solidFill>
                <a:latin typeface="Calibir"/>
                <a:ea typeface="Helvetica Neue"/>
                <a:cs typeface="Calibir"/>
                <a:sym typeface="Helvetica Neue"/>
              </a:rPr>
              <a:t>Objetivo general y objetivos específicos</a:t>
            </a:r>
          </a:p>
          <a:p>
            <a:pPr marL="342900" indent="-342900" algn="just" defTabSz="943239" hangingPunct="0">
              <a:buAutoNum type="arabicPeriod"/>
            </a:pPr>
            <a:r>
              <a:rPr lang="es-ES" sz="1600" dirty="0">
                <a:solidFill>
                  <a:srgbClr val="404040"/>
                </a:solidFill>
                <a:latin typeface="Calibir"/>
                <a:ea typeface="Helvetica Neue"/>
                <a:cs typeface="Calibir"/>
                <a:sym typeface="Helvetica Neue"/>
              </a:rPr>
              <a:t>Alcance y delimitación</a:t>
            </a:r>
          </a:p>
          <a:p>
            <a:pPr marL="342900" indent="-342900" algn="just" defTabSz="943239" hangingPunct="0">
              <a:buAutoNum type="arabicPeriod"/>
            </a:pPr>
            <a:r>
              <a:rPr lang="es-ES" sz="1600" dirty="0">
                <a:solidFill>
                  <a:srgbClr val="404040"/>
                </a:solidFill>
                <a:latin typeface="Calibir"/>
                <a:ea typeface="Helvetica Neue"/>
                <a:cs typeface="Calibir"/>
                <a:sym typeface="Helvetica Neue"/>
              </a:rPr>
              <a:t>BPMN situación actual de la empresa</a:t>
            </a:r>
          </a:p>
          <a:p>
            <a:pPr marL="342900" indent="-342900" algn="just" defTabSz="943239" hangingPunct="0">
              <a:buAutoNum type="arabicPeriod"/>
            </a:pPr>
            <a:r>
              <a:rPr lang="es-ES" sz="1600" dirty="0">
                <a:solidFill>
                  <a:srgbClr val="404040"/>
                </a:solidFill>
                <a:latin typeface="Calibir"/>
                <a:ea typeface="Helvetica Neue"/>
                <a:cs typeface="Calibir"/>
                <a:sym typeface="Helvetica Neue"/>
              </a:rPr>
              <a:t>Técnicas de recolección (Entrevista)</a:t>
            </a:r>
          </a:p>
          <a:p>
            <a:pPr marL="342900" indent="-342900" algn="just" defTabSz="943239" hangingPunct="0">
              <a:buAutoNum type="arabicPeriod"/>
            </a:pPr>
            <a:r>
              <a:rPr lang="es-ES" sz="1600" dirty="0">
                <a:solidFill>
                  <a:srgbClr val="404040"/>
                </a:solidFill>
                <a:latin typeface="Calibir"/>
                <a:ea typeface="Helvetica Neue"/>
                <a:cs typeface="Calibir"/>
                <a:sym typeface="Helvetica Neue"/>
              </a:rPr>
              <a:t>Requisitos funcionales y no funcionales</a:t>
            </a:r>
          </a:p>
          <a:p>
            <a:pPr marL="342900" indent="-342900" algn="just" defTabSz="943239" hangingPunct="0">
              <a:buAutoNum type="arabicPeriod"/>
            </a:pPr>
            <a:r>
              <a:rPr lang="es-ES" sz="1600" dirty="0">
                <a:solidFill>
                  <a:srgbClr val="404040"/>
                </a:solidFill>
                <a:latin typeface="Calibir"/>
                <a:ea typeface="Helvetica Neue"/>
                <a:cs typeface="Calibir"/>
                <a:sym typeface="Helvetica Neue"/>
              </a:rPr>
              <a:t>Diagramas caso de uso extendido</a:t>
            </a:r>
          </a:p>
          <a:p>
            <a:pPr marL="342900" indent="-342900" algn="just" defTabSz="943239" hangingPunct="0">
              <a:buAutoNum type="arabicPeriod"/>
            </a:pPr>
            <a:r>
              <a:rPr lang="es-ES" sz="1600" dirty="0">
                <a:solidFill>
                  <a:srgbClr val="404040"/>
                </a:solidFill>
                <a:latin typeface="Calibir"/>
                <a:ea typeface="Helvetica Neue"/>
                <a:cs typeface="Calibir"/>
                <a:sym typeface="Helvetica Neue"/>
              </a:rPr>
              <a:t>Fichas técnicas</a:t>
            </a:r>
          </a:p>
          <a:p>
            <a:pPr algn="just" defTabSz="943239" hangingPunct="0"/>
            <a:endParaRPr lang="es-ES" sz="1600" dirty="0">
              <a:solidFill>
                <a:srgbClr val="404040"/>
              </a:solidFill>
              <a:latin typeface="Calibir"/>
              <a:ea typeface="Helvetica Neue"/>
              <a:cs typeface="Calibir"/>
              <a:sym typeface="Helvetica Neue"/>
            </a:endParaRPr>
          </a:p>
          <a:p>
            <a:pPr marL="342900" indent="-342900" algn="just" defTabSz="943239" hangingPunct="0">
              <a:buAutoNum type="arabicPeriod"/>
            </a:pPr>
            <a:endParaRPr kumimoji="0" lang="es-ES" sz="1600" b="1" i="0" u="none" strike="noStrike" cap="none" spc="0" normalizeH="0" baseline="0" dirty="0">
              <a:ln>
                <a:noFill/>
              </a:ln>
              <a:solidFill>
                <a:srgbClr val="404040"/>
              </a:solidFill>
              <a:effectLst/>
              <a:uFillTx/>
              <a:latin typeface="Calibir"/>
              <a:ea typeface="Helvetica Neue"/>
              <a:cs typeface="Calibir"/>
              <a:sym typeface="Helvetica Neue"/>
            </a:endParaRPr>
          </a:p>
        </p:txBody>
      </p:sp>
    </p:spTree>
    <p:extLst>
      <p:ext uri="{BB962C8B-B14F-4D97-AF65-F5344CB8AC3E}">
        <p14:creationId xmlns:p14="http://schemas.microsoft.com/office/powerpoint/2010/main" val="3083268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1DD52C-BB05-B827-91F3-DB51B0C173ED}"/>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A9EAB711-2EC5-4E3E-D7C9-4D3DA01FA566}"/>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Requisitos no funcionales</a:t>
            </a:r>
          </a:p>
        </p:txBody>
      </p:sp>
      <p:sp>
        <p:nvSpPr>
          <p:cNvPr id="4" name="CuadroTexto 3">
            <a:extLst>
              <a:ext uri="{FF2B5EF4-FFF2-40B4-BE49-F238E27FC236}">
                <a16:creationId xmlns:a16="http://schemas.microsoft.com/office/drawing/2014/main" id="{2D2A5F9C-D55D-7A80-356F-CB5CD7FA47A8}"/>
              </a:ext>
            </a:extLst>
          </p:cNvPr>
          <p:cNvSpPr txBox="1"/>
          <p:nvPr/>
        </p:nvSpPr>
        <p:spPr>
          <a:xfrm>
            <a:off x="141543" y="1134825"/>
            <a:ext cx="8261922" cy="1323439"/>
          </a:xfrm>
          <a:prstGeom prst="rect">
            <a:avLst/>
          </a:prstGeom>
          <a:noFill/>
        </p:spPr>
        <p:txBody>
          <a:bodyPr wrap="square">
            <a:spAutoFit/>
          </a:bodyPr>
          <a:lstStyle/>
          <a:p>
            <a:r>
              <a:rPr lang="es-CO" sz="1600" b="1" dirty="0" err="1">
                <a:effectLst/>
                <a:ea typeface="Times New Roman" panose="02020603050405020304" pitchFamily="18" charset="0"/>
              </a:rPr>
              <a:t>Mó</a:t>
            </a:r>
            <a:endParaRPr lang="es-CO" sz="1800" dirty="0">
              <a:effectLst/>
              <a:latin typeface="Times New Roman" panose="02020603050405020304" pitchFamily="18" charset="0"/>
              <a:ea typeface="Times New Roman" panose="02020603050405020304" pitchFamily="18" charset="0"/>
            </a:endParaRPr>
          </a:p>
          <a:p>
            <a:endParaRPr lang="es-MX" sz="1600" dirty="0"/>
          </a:p>
          <a:p>
            <a:endParaRPr lang="es-MX" sz="1600" dirty="0"/>
          </a:p>
          <a:p>
            <a:pPr marL="285750" indent="-285750">
              <a:buFont typeface="Arial" panose="020B0604020202020204" pitchFamily="34" charset="0"/>
              <a:buChar char="•"/>
            </a:pPr>
            <a:endParaRPr lang="es-MX" sz="1600" dirty="0"/>
          </a:p>
          <a:p>
            <a:endParaRPr lang="es-CO" sz="1600" dirty="0"/>
          </a:p>
        </p:txBody>
      </p:sp>
    </p:spTree>
    <p:extLst>
      <p:ext uri="{BB962C8B-B14F-4D97-AF65-F5344CB8AC3E}">
        <p14:creationId xmlns:p14="http://schemas.microsoft.com/office/powerpoint/2010/main" val="3107788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F6AC0B-BAA9-7C6C-AB84-74E391B2DE9A}"/>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3E4A9762-EFC2-AC53-4B9D-727C098DEF5B}"/>
              </a:ext>
            </a:extLst>
          </p:cNvPr>
          <p:cNvSpPr/>
          <p:nvPr/>
        </p:nvSpPr>
        <p:spPr>
          <a:xfrm>
            <a:off x="0" y="0"/>
            <a:ext cx="9144000" cy="8312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rgbClr val="FFFFFF"/>
              </a:solidFill>
            </a:endParaRPr>
          </a:p>
        </p:txBody>
      </p:sp>
      <p:sp>
        <p:nvSpPr>
          <p:cNvPr id="5" name="CuadroTexto 4">
            <a:extLst>
              <a:ext uri="{FF2B5EF4-FFF2-40B4-BE49-F238E27FC236}">
                <a16:creationId xmlns:a16="http://schemas.microsoft.com/office/drawing/2014/main" id="{111E1A32-03FD-37BA-1FC7-7CC7D2468C8A}"/>
              </a:ext>
            </a:extLst>
          </p:cNvPr>
          <p:cNvSpPr txBox="1"/>
          <p:nvPr/>
        </p:nvSpPr>
        <p:spPr>
          <a:xfrm>
            <a:off x="82533" y="57715"/>
            <a:ext cx="7518486" cy="646331"/>
          </a:xfrm>
          <a:prstGeom prst="rect">
            <a:avLst/>
          </a:prstGeom>
          <a:noFill/>
        </p:spPr>
        <p:txBody>
          <a:bodyPr wrap="square" rtlCol="0">
            <a:spAutoFit/>
          </a:bodyPr>
          <a:lstStyle/>
          <a:p>
            <a:r>
              <a:rPr lang="es-ES" sz="3600" b="1" dirty="0">
                <a:solidFill>
                  <a:srgbClr val="FF5511"/>
                </a:solidFill>
              </a:rPr>
              <a:t>Requisitos funcionales</a:t>
            </a:r>
          </a:p>
        </p:txBody>
      </p:sp>
      <p:sp>
        <p:nvSpPr>
          <p:cNvPr id="8" name="Rectangle 1">
            <a:extLst>
              <a:ext uri="{FF2B5EF4-FFF2-40B4-BE49-F238E27FC236}">
                <a16:creationId xmlns:a16="http://schemas.microsoft.com/office/drawing/2014/main" id="{9CCE0570-37F6-EBEA-B08A-348726485212}"/>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0" name="Rectangle 3">
            <a:extLst>
              <a:ext uri="{FF2B5EF4-FFF2-40B4-BE49-F238E27FC236}">
                <a16:creationId xmlns:a16="http://schemas.microsoft.com/office/drawing/2014/main" id="{C0505738-4451-8DEA-5A9C-BBAE1A230A83}"/>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4" name="Imagen 13">
            <a:extLst>
              <a:ext uri="{FF2B5EF4-FFF2-40B4-BE49-F238E27FC236}">
                <a16:creationId xmlns:a16="http://schemas.microsoft.com/office/drawing/2014/main" id="{7A8D4A3E-C339-7D7F-E0DA-64189BD61D31}"/>
              </a:ext>
            </a:extLst>
          </p:cNvPr>
          <p:cNvPicPr>
            <a:picLocks noChangeAspect="1"/>
          </p:cNvPicPr>
          <p:nvPr/>
        </p:nvPicPr>
        <p:blipFill>
          <a:blip r:embed="rId2"/>
          <a:srcRect l="10652" t="14336" r="9696" b="9341"/>
          <a:stretch/>
        </p:blipFill>
        <p:spPr>
          <a:xfrm>
            <a:off x="8439201" y="57715"/>
            <a:ext cx="622266" cy="650017"/>
          </a:xfrm>
          <a:prstGeom prst="rect">
            <a:avLst/>
          </a:prstGeom>
        </p:spPr>
      </p:pic>
      <p:pic>
        <p:nvPicPr>
          <p:cNvPr id="3" name="Imagen 2">
            <a:extLst>
              <a:ext uri="{FF2B5EF4-FFF2-40B4-BE49-F238E27FC236}">
                <a16:creationId xmlns:a16="http://schemas.microsoft.com/office/drawing/2014/main" id="{60DB343D-C62A-F74E-1C1C-34BE5B33CCE7}"/>
              </a:ext>
            </a:extLst>
          </p:cNvPr>
          <p:cNvPicPr>
            <a:picLocks noChangeAspect="1"/>
          </p:cNvPicPr>
          <p:nvPr/>
        </p:nvPicPr>
        <p:blipFill>
          <a:blip r:embed="rId3"/>
          <a:stretch>
            <a:fillRect/>
          </a:stretch>
        </p:blipFill>
        <p:spPr>
          <a:xfrm>
            <a:off x="1150271" y="925960"/>
            <a:ext cx="7143724" cy="1978467"/>
          </a:xfrm>
          <a:prstGeom prst="rect">
            <a:avLst/>
          </a:prstGeom>
        </p:spPr>
      </p:pic>
      <p:pic>
        <p:nvPicPr>
          <p:cNvPr id="7" name="Imagen 6">
            <a:extLst>
              <a:ext uri="{FF2B5EF4-FFF2-40B4-BE49-F238E27FC236}">
                <a16:creationId xmlns:a16="http://schemas.microsoft.com/office/drawing/2014/main" id="{1DC3320A-699E-2170-9175-D8266733EE13}"/>
              </a:ext>
            </a:extLst>
          </p:cNvPr>
          <p:cNvPicPr>
            <a:picLocks noChangeAspect="1"/>
          </p:cNvPicPr>
          <p:nvPr/>
        </p:nvPicPr>
        <p:blipFill>
          <a:blip r:embed="rId4"/>
          <a:stretch>
            <a:fillRect/>
          </a:stretch>
        </p:blipFill>
        <p:spPr>
          <a:xfrm>
            <a:off x="1150271" y="3012633"/>
            <a:ext cx="7143724" cy="1978467"/>
          </a:xfrm>
          <a:prstGeom prst="rect">
            <a:avLst/>
          </a:prstGeom>
        </p:spPr>
      </p:pic>
    </p:spTree>
    <p:extLst>
      <p:ext uri="{BB962C8B-B14F-4D97-AF65-F5344CB8AC3E}">
        <p14:creationId xmlns:p14="http://schemas.microsoft.com/office/powerpoint/2010/main" val="19615233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FAABDF-52C0-F409-E04C-BADABE85392A}"/>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DBD2C4E3-2D1B-7A10-250D-60EAA8D5814F}"/>
              </a:ext>
            </a:extLst>
          </p:cNvPr>
          <p:cNvSpPr/>
          <p:nvPr/>
        </p:nvSpPr>
        <p:spPr>
          <a:xfrm>
            <a:off x="0" y="0"/>
            <a:ext cx="9144000" cy="8312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rgbClr val="FFFFFF"/>
              </a:solidFill>
            </a:endParaRPr>
          </a:p>
        </p:txBody>
      </p:sp>
      <p:sp>
        <p:nvSpPr>
          <p:cNvPr id="5" name="CuadroTexto 4">
            <a:extLst>
              <a:ext uri="{FF2B5EF4-FFF2-40B4-BE49-F238E27FC236}">
                <a16:creationId xmlns:a16="http://schemas.microsoft.com/office/drawing/2014/main" id="{78927B9F-BF25-C4D7-2812-23488063F4F0}"/>
              </a:ext>
            </a:extLst>
          </p:cNvPr>
          <p:cNvSpPr txBox="1"/>
          <p:nvPr/>
        </p:nvSpPr>
        <p:spPr>
          <a:xfrm>
            <a:off x="82533" y="57715"/>
            <a:ext cx="7518486" cy="646331"/>
          </a:xfrm>
          <a:prstGeom prst="rect">
            <a:avLst/>
          </a:prstGeom>
          <a:noFill/>
        </p:spPr>
        <p:txBody>
          <a:bodyPr wrap="square" rtlCol="0">
            <a:spAutoFit/>
          </a:bodyPr>
          <a:lstStyle/>
          <a:p>
            <a:r>
              <a:rPr lang="es-ES" sz="3600" b="1" dirty="0">
                <a:solidFill>
                  <a:srgbClr val="FF5511"/>
                </a:solidFill>
              </a:rPr>
              <a:t>Diagramas casos de uso</a:t>
            </a:r>
          </a:p>
        </p:txBody>
      </p:sp>
      <p:sp>
        <p:nvSpPr>
          <p:cNvPr id="8" name="Rectangle 1">
            <a:extLst>
              <a:ext uri="{FF2B5EF4-FFF2-40B4-BE49-F238E27FC236}">
                <a16:creationId xmlns:a16="http://schemas.microsoft.com/office/drawing/2014/main" id="{7D5F11F0-415B-E5D6-504D-34E6F0ECD98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0" name="Rectangle 3">
            <a:extLst>
              <a:ext uri="{FF2B5EF4-FFF2-40B4-BE49-F238E27FC236}">
                <a16:creationId xmlns:a16="http://schemas.microsoft.com/office/drawing/2014/main" id="{3CE923B3-D817-B855-9CA1-7834E8EA7C41}"/>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4" name="Imagen 13">
            <a:extLst>
              <a:ext uri="{FF2B5EF4-FFF2-40B4-BE49-F238E27FC236}">
                <a16:creationId xmlns:a16="http://schemas.microsoft.com/office/drawing/2014/main" id="{7F8F856A-B126-F4DF-C02B-BED7CF4DC3B8}"/>
              </a:ext>
            </a:extLst>
          </p:cNvPr>
          <p:cNvPicPr>
            <a:picLocks noChangeAspect="1"/>
          </p:cNvPicPr>
          <p:nvPr/>
        </p:nvPicPr>
        <p:blipFill>
          <a:blip r:embed="rId2"/>
          <a:srcRect l="10652" t="14336" r="9696" b="9341"/>
          <a:stretch/>
        </p:blipFill>
        <p:spPr>
          <a:xfrm>
            <a:off x="8439201" y="57715"/>
            <a:ext cx="622266" cy="650017"/>
          </a:xfrm>
          <a:prstGeom prst="rect">
            <a:avLst/>
          </a:prstGeom>
        </p:spPr>
      </p:pic>
      <p:pic>
        <p:nvPicPr>
          <p:cNvPr id="6" name="Imagen 5">
            <a:extLst>
              <a:ext uri="{FF2B5EF4-FFF2-40B4-BE49-F238E27FC236}">
                <a16:creationId xmlns:a16="http://schemas.microsoft.com/office/drawing/2014/main" id="{2FB534BB-250D-538C-3BC3-57061471B35E}"/>
              </a:ext>
            </a:extLst>
          </p:cNvPr>
          <p:cNvPicPr>
            <a:picLocks noChangeAspect="1"/>
          </p:cNvPicPr>
          <p:nvPr/>
        </p:nvPicPr>
        <p:blipFill>
          <a:blip r:embed="rId3"/>
          <a:stretch>
            <a:fillRect/>
          </a:stretch>
        </p:blipFill>
        <p:spPr>
          <a:xfrm>
            <a:off x="152400" y="1078070"/>
            <a:ext cx="2887435" cy="3769216"/>
          </a:xfrm>
          <a:prstGeom prst="rect">
            <a:avLst/>
          </a:prstGeom>
        </p:spPr>
      </p:pic>
      <p:pic>
        <p:nvPicPr>
          <p:cNvPr id="11" name="Imagen 10">
            <a:extLst>
              <a:ext uri="{FF2B5EF4-FFF2-40B4-BE49-F238E27FC236}">
                <a16:creationId xmlns:a16="http://schemas.microsoft.com/office/drawing/2014/main" id="{21BDC1B8-E31B-8EF5-E994-5BA0B3891E54}"/>
              </a:ext>
            </a:extLst>
          </p:cNvPr>
          <p:cNvPicPr>
            <a:picLocks noChangeAspect="1"/>
          </p:cNvPicPr>
          <p:nvPr/>
        </p:nvPicPr>
        <p:blipFill>
          <a:blip r:embed="rId4"/>
          <a:stretch>
            <a:fillRect/>
          </a:stretch>
        </p:blipFill>
        <p:spPr>
          <a:xfrm>
            <a:off x="3137931" y="1078070"/>
            <a:ext cx="2799230" cy="3786828"/>
          </a:xfrm>
          <a:prstGeom prst="rect">
            <a:avLst/>
          </a:prstGeom>
        </p:spPr>
      </p:pic>
      <p:pic>
        <p:nvPicPr>
          <p:cNvPr id="13" name="Imagen 12">
            <a:extLst>
              <a:ext uri="{FF2B5EF4-FFF2-40B4-BE49-F238E27FC236}">
                <a16:creationId xmlns:a16="http://schemas.microsoft.com/office/drawing/2014/main" id="{DB49F143-16F5-FA65-CF79-572D1B399212}"/>
              </a:ext>
            </a:extLst>
          </p:cNvPr>
          <p:cNvPicPr>
            <a:picLocks noChangeAspect="1"/>
          </p:cNvPicPr>
          <p:nvPr/>
        </p:nvPicPr>
        <p:blipFill>
          <a:blip r:embed="rId5"/>
          <a:stretch>
            <a:fillRect/>
          </a:stretch>
        </p:blipFill>
        <p:spPr>
          <a:xfrm>
            <a:off x="6035256" y="1086876"/>
            <a:ext cx="2956343" cy="3769216"/>
          </a:xfrm>
          <a:prstGeom prst="rect">
            <a:avLst/>
          </a:prstGeom>
        </p:spPr>
      </p:pic>
    </p:spTree>
    <p:extLst>
      <p:ext uri="{BB962C8B-B14F-4D97-AF65-F5344CB8AC3E}">
        <p14:creationId xmlns:p14="http://schemas.microsoft.com/office/powerpoint/2010/main" val="22277028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A6EFC-A51B-B730-EA20-788AFCB27C5C}"/>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8FF9FEA0-C68A-ADA1-76A9-A3646EA9AA07}"/>
              </a:ext>
            </a:extLst>
          </p:cNvPr>
          <p:cNvSpPr/>
          <p:nvPr/>
        </p:nvSpPr>
        <p:spPr>
          <a:xfrm>
            <a:off x="0" y="0"/>
            <a:ext cx="9144000" cy="8312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rgbClr val="FFFFFF"/>
              </a:solidFill>
            </a:endParaRPr>
          </a:p>
        </p:txBody>
      </p:sp>
      <p:sp>
        <p:nvSpPr>
          <p:cNvPr id="5" name="CuadroTexto 4">
            <a:extLst>
              <a:ext uri="{FF2B5EF4-FFF2-40B4-BE49-F238E27FC236}">
                <a16:creationId xmlns:a16="http://schemas.microsoft.com/office/drawing/2014/main" id="{7BB70DB3-0678-B3E2-C208-753B43E90FBC}"/>
              </a:ext>
            </a:extLst>
          </p:cNvPr>
          <p:cNvSpPr txBox="1"/>
          <p:nvPr/>
        </p:nvSpPr>
        <p:spPr>
          <a:xfrm>
            <a:off x="82533" y="57715"/>
            <a:ext cx="7518486" cy="646331"/>
          </a:xfrm>
          <a:prstGeom prst="rect">
            <a:avLst/>
          </a:prstGeom>
          <a:noFill/>
        </p:spPr>
        <p:txBody>
          <a:bodyPr wrap="square" rtlCol="0">
            <a:spAutoFit/>
          </a:bodyPr>
          <a:lstStyle/>
          <a:p>
            <a:r>
              <a:rPr lang="es-ES" sz="3600" b="1" dirty="0">
                <a:solidFill>
                  <a:srgbClr val="FF5511"/>
                </a:solidFill>
              </a:rPr>
              <a:t>Casos de uso extendido</a:t>
            </a:r>
          </a:p>
        </p:txBody>
      </p:sp>
      <p:sp>
        <p:nvSpPr>
          <p:cNvPr id="8" name="Rectangle 1">
            <a:extLst>
              <a:ext uri="{FF2B5EF4-FFF2-40B4-BE49-F238E27FC236}">
                <a16:creationId xmlns:a16="http://schemas.microsoft.com/office/drawing/2014/main" id="{12A969B3-713D-4D8D-0801-66320742694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0" name="Rectangle 3">
            <a:extLst>
              <a:ext uri="{FF2B5EF4-FFF2-40B4-BE49-F238E27FC236}">
                <a16:creationId xmlns:a16="http://schemas.microsoft.com/office/drawing/2014/main" id="{EEFA5CED-4B19-CA14-58B6-20B50FF1B061}"/>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4" name="Imagen 13">
            <a:extLst>
              <a:ext uri="{FF2B5EF4-FFF2-40B4-BE49-F238E27FC236}">
                <a16:creationId xmlns:a16="http://schemas.microsoft.com/office/drawing/2014/main" id="{304430CD-4A5E-9FF8-F7A4-8C18149D58E2}"/>
              </a:ext>
            </a:extLst>
          </p:cNvPr>
          <p:cNvPicPr>
            <a:picLocks noChangeAspect="1"/>
          </p:cNvPicPr>
          <p:nvPr/>
        </p:nvPicPr>
        <p:blipFill>
          <a:blip r:embed="rId2"/>
          <a:srcRect l="10652" t="14336" r="9696" b="9341"/>
          <a:stretch/>
        </p:blipFill>
        <p:spPr>
          <a:xfrm>
            <a:off x="8439201" y="57715"/>
            <a:ext cx="622266" cy="650017"/>
          </a:xfrm>
          <a:prstGeom prst="rect">
            <a:avLst/>
          </a:prstGeom>
        </p:spPr>
      </p:pic>
      <p:pic>
        <p:nvPicPr>
          <p:cNvPr id="6" name="Imagen 5">
            <a:extLst>
              <a:ext uri="{FF2B5EF4-FFF2-40B4-BE49-F238E27FC236}">
                <a16:creationId xmlns:a16="http://schemas.microsoft.com/office/drawing/2014/main" id="{55D96B78-1F72-0148-0486-AE27E818A303}"/>
              </a:ext>
            </a:extLst>
          </p:cNvPr>
          <p:cNvPicPr>
            <a:picLocks noChangeAspect="1"/>
          </p:cNvPicPr>
          <p:nvPr/>
        </p:nvPicPr>
        <p:blipFill>
          <a:blip r:embed="rId3"/>
          <a:stretch>
            <a:fillRect/>
          </a:stretch>
        </p:blipFill>
        <p:spPr>
          <a:xfrm>
            <a:off x="152400" y="1088265"/>
            <a:ext cx="4298920" cy="3681748"/>
          </a:xfrm>
          <a:prstGeom prst="rect">
            <a:avLst/>
          </a:prstGeom>
        </p:spPr>
      </p:pic>
      <p:pic>
        <p:nvPicPr>
          <p:cNvPr id="11" name="Imagen 10">
            <a:extLst>
              <a:ext uri="{FF2B5EF4-FFF2-40B4-BE49-F238E27FC236}">
                <a16:creationId xmlns:a16="http://schemas.microsoft.com/office/drawing/2014/main" id="{73189519-B3C1-2822-7FE1-7C4C743DEE4F}"/>
              </a:ext>
            </a:extLst>
          </p:cNvPr>
          <p:cNvPicPr>
            <a:picLocks noChangeAspect="1"/>
          </p:cNvPicPr>
          <p:nvPr/>
        </p:nvPicPr>
        <p:blipFill>
          <a:blip r:embed="rId4"/>
          <a:stretch>
            <a:fillRect/>
          </a:stretch>
        </p:blipFill>
        <p:spPr>
          <a:xfrm>
            <a:off x="4572000" y="1088265"/>
            <a:ext cx="4475408" cy="3681748"/>
          </a:xfrm>
          <a:prstGeom prst="rect">
            <a:avLst/>
          </a:prstGeom>
        </p:spPr>
      </p:pic>
    </p:spTree>
    <p:extLst>
      <p:ext uri="{BB962C8B-B14F-4D97-AF65-F5344CB8AC3E}">
        <p14:creationId xmlns:p14="http://schemas.microsoft.com/office/powerpoint/2010/main" val="15522538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0DB80-77D6-2E6B-AA6D-127AB5ABC2C8}"/>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CEEBCB27-1375-6911-E3B5-5987FF4695ED}"/>
              </a:ext>
            </a:extLst>
          </p:cNvPr>
          <p:cNvSpPr/>
          <p:nvPr/>
        </p:nvSpPr>
        <p:spPr>
          <a:xfrm>
            <a:off x="0" y="0"/>
            <a:ext cx="9144000" cy="8312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rgbClr val="FFFFFF"/>
              </a:solidFill>
            </a:endParaRPr>
          </a:p>
        </p:txBody>
      </p:sp>
      <p:sp>
        <p:nvSpPr>
          <p:cNvPr id="5" name="CuadroTexto 4">
            <a:extLst>
              <a:ext uri="{FF2B5EF4-FFF2-40B4-BE49-F238E27FC236}">
                <a16:creationId xmlns:a16="http://schemas.microsoft.com/office/drawing/2014/main" id="{3845E0B3-0A3B-BE42-7462-C707B1B399C2}"/>
              </a:ext>
            </a:extLst>
          </p:cNvPr>
          <p:cNvSpPr txBox="1"/>
          <p:nvPr/>
        </p:nvSpPr>
        <p:spPr>
          <a:xfrm>
            <a:off x="82533" y="57715"/>
            <a:ext cx="7518486" cy="646331"/>
          </a:xfrm>
          <a:prstGeom prst="rect">
            <a:avLst/>
          </a:prstGeom>
          <a:noFill/>
        </p:spPr>
        <p:txBody>
          <a:bodyPr wrap="square" rtlCol="0">
            <a:spAutoFit/>
          </a:bodyPr>
          <a:lstStyle/>
          <a:p>
            <a:r>
              <a:rPr lang="es-ES" sz="3600" b="1" dirty="0">
                <a:solidFill>
                  <a:srgbClr val="FF5511"/>
                </a:solidFill>
              </a:rPr>
              <a:t>Fichas Técnicas</a:t>
            </a:r>
          </a:p>
        </p:txBody>
      </p:sp>
      <p:sp>
        <p:nvSpPr>
          <p:cNvPr id="8" name="Rectangle 1">
            <a:extLst>
              <a:ext uri="{FF2B5EF4-FFF2-40B4-BE49-F238E27FC236}">
                <a16:creationId xmlns:a16="http://schemas.microsoft.com/office/drawing/2014/main" id="{146F79EE-F648-98D0-14F1-1ADB7625958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0" name="Rectangle 3">
            <a:extLst>
              <a:ext uri="{FF2B5EF4-FFF2-40B4-BE49-F238E27FC236}">
                <a16:creationId xmlns:a16="http://schemas.microsoft.com/office/drawing/2014/main" id="{D4B5BF87-7B44-7D8E-756F-AB3622A4D01F}"/>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4" name="Imagen 13">
            <a:extLst>
              <a:ext uri="{FF2B5EF4-FFF2-40B4-BE49-F238E27FC236}">
                <a16:creationId xmlns:a16="http://schemas.microsoft.com/office/drawing/2014/main" id="{C35F01B2-E982-FDBD-8BFC-91870D376C70}"/>
              </a:ext>
            </a:extLst>
          </p:cNvPr>
          <p:cNvPicPr>
            <a:picLocks noChangeAspect="1"/>
          </p:cNvPicPr>
          <p:nvPr/>
        </p:nvPicPr>
        <p:blipFill>
          <a:blip r:embed="rId2"/>
          <a:srcRect l="10652" t="14336" r="9696" b="9341"/>
          <a:stretch/>
        </p:blipFill>
        <p:spPr>
          <a:xfrm>
            <a:off x="8439201" y="57715"/>
            <a:ext cx="622266" cy="650017"/>
          </a:xfrm>
          <a:prstGeom prst="rect">
            <a:avLst/>
          </a:prstGeom>
        </p:spPr>
      </p:pic>
      <p:sp>
        <p:nvSpPr>
          <p:cNvPr id="2" name="Rectangle 1">
            <a:extLst>
              <a:ext uri="{FF2B5EF4-FFF2-40B4-BE49-F238E27FC236}">
                <a16:creationId xmlns:a16="http://schemas.microsoft.com/office/drawing/2014/main" id="{4345C0FD-7F3C-E941-FEC5-C6913EE5C539}"/>
              </a:ext>
            </a:extLst>
          </p:cNvPr>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3" name="Rectangle 2">
            <a:extLst>
              <a:ext uri="{FF2B5EF4-FFF2-40B4-BE49-F238E27FC236}">
                <a16:creationId xmlns:a16="http://schemas.microsoft.com/office/drawing/2014/main" id="{C9D5F17D-E300-FEE4-77ED-688A1528F664}"/>
              </a:ext>
            </a:extLst>
          </p:cNvPr>
          <p:cNvSpPr>
            <a:spLocks noChangeArrowheads="1"/>
          </p:cNvSpPr>
          <p:nvPr/>
        </p:nvSpPr>
        <p:spPr bwMode="auto">
          <a:xfrm>
            <a:off x="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3" name="Imagen 12">
            <a:extLst>
              <a:ext uri="{FF2B5EF4-FFF2-40B4-BE49-F238E27FC236}">
                <a16:creationId xmlns:a16="http://schemas.microsoft.com/office/drawing/2014/main" id="{6560EF0A-916F-D80B-FC07-5BA1E3F5C1F2}"/>
              </a:ext>
            </a:extLst>
          </p:cNvPr>
          <p:cNvPicPr>
            <a:picLocks noChangeAspect="1"/>
          </p:cNvPicPr>
          <p:nvPr/>
        </p:nvPicPr>
        <p:blipFill>
          <a:blip r:embed="rId3"/>
          <a:stretch>
            <a:fillRect/>
          </a:stretch>
        </p:blipFill>
        <p:spPr>
          <a:xfrm>
            <a:off x="304800" y="1080265"/>
            <a:ext cx="8577330" cy="3311430"/>
          </a:xfrm>
          <a:prstGeom prst="rect">
            <a:avLst/>
          </a:prstGeom>
        </p:spPr>
      </p:pic>
    </p:spTree>
    <p:extLst>
      <p:ext uri="{BB962C8B-B14F-4D97-AF65-F5344CB8AC3E}">
        <p14:creationId xmlns:p14="http://schemas.microsoft.com/office/powerpoint/2010/main" val="5031622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D34DA1-64FD-7C59-866F-321BF901F87A}"/>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6BF22F10-A625-121A-B04A-2B7CB92EAF6D}"/>
              </a:ext>
            </a:extLst>
          </p:cNvPr>
          <p:cNvSpPr/>
          <p:nvPr/>
        </p:nvSpPr>
        <p:spPr>
          <a:xfrm>
            <a:off x="0" y="0"/>
            <a:ext cx="9144000" cy="8312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rgbClr val="FFFFFF"/>
              </a:solidFill>
            </a:endParaRPr>
          </a:p>
        </p:txBody>
      </p:sp>
      <p:sp>
        <p:nvSpPr>
          <p:cNvPr id="5" name="CuadroTexto 4">
            <a:extLst>
              <a:ext uri="{FF2B5EF4-FFF2-40B4-BE49-F238E27FC236}">
                <a16:creationId xmlns:a16="http://schemas.microsoft.com/office/drawing/2014/main" id="{EEE4DBFE-2757-9CAE-71A4-39E8A037CE5A}"/>
              </a:ext>
            </a:extLst>
          </p:cNvPr>
          <p:cNvSpPr txBox="1"/>
          <p:nvPr/>
        </p:nvSpPr>
        <p:spPr>
          <a:xfrm>
            <a:off x="82533" y="57715"/>
            <a:ext cx="7518486" cy="646331"/>
          </a:xfrm>
          <a:prstGeom prst="rect">
            <a:avLst/>
          </a:prstGeom>
          <a:noFill/>
        </p:spPr>
        <p:txBody>
          <a:bodyPr wrap="square" rtlCol="0">
            <a:spAutoFit/>
          </a:bodyPr>
          <a:lstStyle/>
          <a:p>
            <a:r>
              <a:rPr lang="es-ES" sz="3600" b="1" dirty="0">
                <a:solidFill>
                  <a:srgbClr val="FF5511"/>
                </a:solidFill>
              </a:rPr>
              <a:t>Fichas Técnicas</a:t>
            </a:r>
          </a:p>
        </p:txBody>
      </p:sp>
      <p:sp>
        <p:nvSpPr>
          <p:cNvPr id="8" name="Rectangle 1">
            <a:extLst>
              <a:ext uri="{FF2B5EF4-FFF2-40B4-BE49-F238E27FC236}">
                <a16:creationId xmlns:a16="http://schemas.microsoft.com/office/drawing/2014/main" id="{E7E380EA-B444-F31C-F4A7-7588D93D132F}"/>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0" name="Rectangle 3">
            <a:extLst>
              <a:ext uri="{FF2B5EF4-FFF2-40B4-BE49-F238E27FC236}">
                <a16:creationId xmlns:a16="http://schemas.microsoft.com/office/drawing/2014/main" id="{8058E731-FE39-BBDF-4529-DFF2E07969D7}"/>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4" name="Imagen 13">
            <a:extLst>
              <a:ext uri="{FF2B5EF4-FFF2-40B4-BE49-F238E27FC236}">
                <a16:creationId xmlns:a16="http://schemas.microsoft.com/office/drawing/2014/main" id="{CF6A6BA4-752C-C641-7325-E3163BAA5326}"/>
              </a:ext>
            </a:extLst>
          </p:cNvPr>
          <p:cNvPicPr>
            <a:picLocks noChangeAspect="1"/>
          </p:cNvPicPr>
          <p:nvPr/>
        </p:nvPicPr>
        <p:blipFill>
          <a:blip r:embed="rId3"/>
          <a:srcRect l="10652" t="14336" r="9696" b="9341"/>
          <a:stretch/>
        </p:blipFill>
        <p:spPr>
          <a:xfrm>
            <a:off x="8439201" y="57715"/>
            <a:ext cx="622266" cy="650017"/>
          </a:xfrm>
          <a:prstGeom prst="rect">
            <a:avLst/>
          </a:prstGeom>
        </p:spPr>
      </p:pic>
      <p:sp>
        <p:nvSpPr>
          <p:cNvPr id="2" name="Rectangle 1">
            <a:extLst>
              <a:ext uri="{FF2B5EF4-FFF2-40B4-BE49-F238E27FC236}">
                <a16:creationId xmlns:a16="http://schemas.microsoft.com/office/drawing/2014/main" id="{069B1384-B70A-98A5-6B3B-02CFD9577239}"/>
              </a:ext>
            </a:extLst>
          </p:cNvPr>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3" name="Rectangle 2">
            <a:extLst>
              <a:ext uri="{FF2B5EF4-FFF2-40B4-BE49-F238E27FC236}">
                <a16:creationId xmlns:a16="http://schemas.microsoft.com/office/drawing/2014/main" id="{6D1C4D82-A2B7-F34C-0A46-8B63F33479A0}"/>
              </a:ext>
            </a:extLst>
          </p:cNvPr>
          <p:cNvSpPr>
            <a:spLocks noChangeArrowheads="1"/>
          </p:cNvSpPr>
          <p:nvPr/>
        </p:nvSpPr>
        <p:spPr bwMode="auto">
          <a:xfrm>
            <a:off x="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7" name="Imagen 6">
            <a:extLst>
              <a:ext uri="{FF2B5EF4-FFF2-40B4-BE49-F238E27FC236}">
                <a16:creationId xmlns:a16="http://schemas.microsoft.com/office/drawing/2014/main" id="{1C55E1D6-9201-703F-9C09-62E252DEFC7E}"/>
              </a:ext>
            </a:extLst>
          </p:cNvPr>
          <p:cNvPicPr>
            <a:picLocks noChangeAspect="1"/>
          </p:cNvPicPr>
          <p:nvPr/>
        </p:nvPicPr>
        <p:blipFill>
          <a:blip r:embed="rId4"/>
          <a:stretch>
            <a:fillRect/>
          </a:stretch>
        </p:blipFill>
        <p:spPr>
          <a:xfrm>
            <a:off x="462779" y="1648259"/>
            <a:ext cx="8268237" cy="2421465"/>
          </a:xfrm>
          <a:prstGeom prst="rect">
            <a:avLst/>
          </a:prstGeom>
        </p:spPr>
      </p:pic>
      <p:pic>
        <p:nvPicPr>
          <p:cNvPr id="11" name="Imagen 10">
            <a:extLst>
              <a:ext uri="{FF2B5EF4-FFF2-40B4-BE49-F238E27FC236}">
                <a16:creationId xmlns:a16="http://schemas.microsoft.com/office/drawing/2014/main" id="{39C5AF6A-44C3-9B69-E222-15FFC331B6A9}"/>
              </a:ext>
            </a:extLst>
          </p:cNvPr>
          <p:cNvPicPr>
            <a:picLocks noGrp="1" noRot="1" noChangeAspect="1" noMove="1" noResize="1" noEditPoints="1" noAdjustHandles="1" noChangeArrowheads="1" noChangeShapeType="1" noCrop="1"/>
          </p:cNvPicPr>
          <p:nvPr/>
        </p:nvPicPr>
        <p:blipFill>
          <a:blip r:embed="rId5"/>
          <a:stretch>
            <a:fillRect/>
          </a:stretch>
        </p:blipFill>
        <p:spPr>
          <a:xfrm>
            <a:off x="3991034" y="970796"/>
            <a:ext cx="4214225" cy="670618"/>
          </a:xfrm>
          <a:prstGeom prst="rect">
            <a:avLst/>
          </a:prstGeom>
        </p:spPr>
      </p:pic>
    </p:spTree>
    <p:extLst>
      <p:ext uri="{BB962C8B-B14F-4D97-AF65-F5344CB8AC3E}">
        <p14:creationId xmlns:p14="http://schemas.microsoft.com/office/powerpoint/2010/main" val="31425191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EDC403-DD5F-EEEC-7857-A84856739238}"/>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A4542D78-6619-69DE-1BBD-BCA8C8EBC073}"/>
              </a:ext>
            </a:extLst>
          </p:cNvPr>
          <p:cNvSpPr/>
          <p:nvPr/>
        </p:nvSpPr>
        <p:spPr>
          <a:xfrm>
            <a:off x="0" y="0"/>
            <a:ext cx="9144000" cy="8312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rgbClr val="FFFFFF"/>
              </a:solidFill>
            </a:endParaRPr>
          </a:p>
        </p:txBody>
      </p:sp>
      <p:sp>
        <p:nvSpPr>
          <p:cNvPr id="5" name="CuadroTexto 4">
            <a:extLst>
              <a:ext uri="{FF2B5EF4-FFF2-40B4-BE49-F238E27FC236}">
                <a16:creationId xmlns:a16="http://schemas.microsoft.com/office/drawing/2014/main" id="{CB87FCFA-CA5F-B287-7C4E-D1B72CA6C4FE}"/>
              </a:ext>
            </a:extLst>
          </p:cNvPr>
          <p:cNvSpPr txBox="1"/>
          <p:nvPr/>
        </p:nvSpPr>
        <p:spPr>
          <a:xfrm>
            <a:off x="82533" y="57715"/>
            <a:ext cx="7518486" cy="646331"/>
          </a:xfrm>
          <a:prstGeom prst="rect">
            <a:avLst/>
          </a:prstGeom>
          <a:noFill/>
        </p:spPr>
        <p:txBody>
          <a:bodyPr wrap="square" rtlCol="0">
            <a:spAutoFit/>
          </a:bodyPr>
          <a:lstStyle/>
          <a:p>
            <a:r>
              <a:rPr lang="es-ES" sz="3600" b="1" dirty="0">
                <a:solidFill>
                  <a:srgbClr val="FF5511"/>
                </a:solidFill>
              </a:rPr>
              <a:t>Control de versiones</a:t>
            </a:r>
          </a:p>
        </p:txBody>
      </p:sp>
      <p:sp>
        <p:nvSpPr>
          <p:cNvPr id="8" name="Rectangle 1">
            <a:extLst>
              <a:ext uri="{FF2B5EF4-FFF2-40B4-BE49-F238E27FC236}">
                <a16:creationId xmlns:a16="http://schemas.microsoft.com/office/drawing/2014/main" id="{2F375302-F762-A7CD-4EA3-43A120FCAE2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0" name="Rectangle 3">
            <a:extLst>
              <a:ext uri="{FF2B5EF4-FFF2-40B4-BE49-F238E27FC236}">
                <a16:creationId xmlns:a16="http://schemas.microsoft.com/office/drawing/2014/main" id="{3BC0FB0D-A54D-4EC7-B664-9999C3D6532F}"/>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4" name="Imagen 13">
            <a:extLst>
              <a:ext uri="{FF2B5EF4-FFF2-40B4-BE49-F238E27FC236}">
                <a16:creationId xmlns:a16="http://schemas.microsoft.com/office/drawing/2014/main" id="{BBB883C5-74D6-1439-F499-8E4692FCC477}"/>
              </a:ext>
            </a:extLst>
          </p:cNvPr>
          <p:cNvPicPr>
            <a:picLocks noChangeAspect="1"/>
          </p:cNvPicPr>
          <p:nvPr/>
        </p:nvPicPr>
        <p:blipFill>
          <a:blip r:embed="rId3"/>
          <a:srcRect l="10652" t="14336" r="9696" b="9341"/>
          <a:stretch/>
        </p:blipFill>
        <p:spPr>
          <a:xfrm>
            <a:off x="8439201" y="57715"/>
            <a:ext cx="622266" cy="650017"/>
          </a:xfrm>
          <a:prstGeom prst="rect">
            <a:avLst/>
          </a:prstGeom>
        </p:spPr>
      </p:pic>
      <p:sp>
        <p:nvSpPr>
          <p:cNvPr id="2" name="Rectangle 1">
            <a:extLst>
              <a:ext uri="{FF2B5EF4-FFF2-40B4-BE49-F238E27FC236}">
                <a16:creationId xmlns:a16="http://schemas.microsoft.com/office/drawing/2014/main" id="{3931D854-EE24-6326-91C6-463472242C66}"/>
              </a:ext>
            </a:extLst>
          </p:cNvPr>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3" name="Rectangle 2">
            <a:extLst>
              <a:ext uri="{FF2B5EF4-FFF2-40B4-BE49-F238E27FC236}">
                <a16:creationId xmlns:a16="http://schemas.microsoft.com/office/drawing/2014/main" id="{CA0B63E4-7948-AFEE-CD0F-59B370234E48}"/>
              </a:ext>
            </a:extLst>
          </p:cNvPr>
          <p:cNvSpPr>
            <a:spLocks noChangeArrowheads="1"/>
          </p:cNvSpPr>
          <p:nvPr/>
        </p:nvSpPr>
        <p:spPr bwMode="auto">
          <a:xfrm>
            <a:off x="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1" name="Imagen 10">
            <a:extLst>
              <a:ext uri="{FF2B5EF4-FFF2-40B4-BE49-F238E27FC236}">
                <a16:creationId xmlns:a16="http://schemas.microsoft.com/office/drawing/2014/main" id="{1EDBB306-D677-4052-53DF-8A9A3520E01C}"/>
              </a:ext>
            </a:extLst>
          </p:cNvPr>
          <p:cNvPicPr>
            <a:picLocks noGrp="1" noRot="1" noChangeAspect="1" noMove="1" noResize="1" noEditPoints="1" noAdjustHandles="1" noChangeArrowheads="1" noChangeShapeType="1" noCrop="1"/>
          </p:cNvPicPr>
          <p:nvPr/>
        </p:nvPicPr>
        <p:blipFill>
          <a:blip r:embed="rId4"/>
          <a:stretch>
            <a:fillRect/>
          </a:stretch>
        </p:blipFill>
        <p:spPr>
          <a:xfrm>
            <a:off x="3991034" y="970796"/>
            <a:ext cx="4214225" cy="670618"/>
          </a:xfrm>
          <a:prstGeom prst="rect">
            <a:avLst/>
          </a:prstGeom>
        </p:spPr>
      </p:pic>
      <p:pic>
        <p:nvPicPr>
          <p:cNvPr id="13" name="Imagen 12">
            <a:extLst>
              <a:ext uri="{FF2B5EF4-FFF2-40B4-BE49-F238E27FC236}">
                <a16:creationId xmlns:a16="http://schemas.microsoft.com/office/drawing/2014/main" id="{028FD717-BDE8-40FF-1E5B-BD1A93DC2973}"/>
              </a:ext>
            </a:extLst>
          </p:cNvPr>
          <p:cNvPicPr>
            <a:picLocks noChangeAspect="1"/>
          </p:cNvPicPr>
          <p:nvPr/>
        </p:nvPicPr>
        <p:blipFill>
          <a:blip r:embed="rId5"/>
          <a:stretch>
            <a:fillRect/>
          </a:stretch>
        </p:blipFill>
        <p:spPr>
          <a:xfrm>
            <a:off x="1073239" y="970796"/>
            <a:ext cx="7302321" cy="4034068"/>
          </a:xfrm>
          <a:prstGeom prst="rect">
            <a:avLst/>
          </a:prstGeom>
        </p:spPr>
      </p:pic>
    </p:spTree>
    <p:extLst>
      <p:ext uri="{BB962C8B-B14F-4D97-AF65-F5344CB8AC3E}">
        <p14:creationId xmlns:p14="http://schemas.microsoft.com/office/powerpoint/2010/main" val="2447726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523CB1-C9E6-C86C-B1EC-82C28541AA5D}"/>
            </a:ext>
          </a:extLst>
        </p:cNvPr>
        <p:cNvGrpSpPr/>
        <p:nvPr/>
      </p:nvGrpSpPr>
      <p:grpSpPr>
        <a:xfrm>
          <a:off x="0" y="0"/>
          <a:ext cx="0" cy="0"/>
          <a:chOff x="0" y="0"/>
          <a:chExt cx="0" cy="0"/>
        </a:xfrm>
      </p:grpSpPr>
      <p:sp>
        <p:nvSpPr>
          <p:cNvPr id="4" name="Rectángulo 3">
            <a:extLst>
              <a:ext uri="{FF2B5EF4-FFF2-40B4-BE49-F238E27FC236}">
                <a16:creationId xmlns:a16="http://schemas.microsoft.com/office/drawing/2014/main" id="{7F129B7E-C9BC-3C02-EFF8-FEEAD7851D34}"/>
              </a:ext>
            </a:extLst>
          </p:cNvPr>
          <p:cNvSpPr/>
          <p:nvPr/>
        </p:nvSpPr>
        <p:spPr>
          <a:xfrm>
            <a:off x="0" y="0"/>
            <a:ext cx="9144000" cy="83127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dirty="0">
              <a:solidFill>
                <a:srgbClr val="FFFFFF"/>
              </a:solidFill>
            </a:endParaRPr>
          </a:p>
        </p:txBody>
      </p:sp>
      <p:sp>
        <p:nvSpPr>
          <p:cNvPr id="5" name="CuadroTexto 4">
            <a:extLst>
              <a:ext uri="{FF2B5EF4-FFF2-40B4-BE49-F238E27FC236}">
                <a16:creationId xmlns:a16="http://schemas.microsoft.com/office/drawing/2014/main" id="{088EC979-21A3-6ACD-24DB-B3A0126208A0}"/>
              </a:ext>
            </a:extLst>
          </p:cNvPr>
          <p:cNvSpPr txBox="1"/>
          <p:nvPr/>
        </p:nvSpPr>
        <p:spPr>
          <a:xfrm>
            <a:off x="82533" y="57715"/>
            <a:ext cx="7518486" cy="646331"/>
          </a:xfrm>
          <a:prstGeom prst="rect">
            <a:avLst/>
          </a:prstGeom>
          <a:noFill/>
        </p:spPr>
        <p:txBody>
          <a:bodyPr wrap="square" rtlCol="0">
            <a:spAutoFit/>
          </a:bodyPr>
          <a:lstStyle/>
          <a:p>
            <a:r>
              <a:rPr lang="es-ES" sz="3600" b="1" dirty="0">
                <a:solidFill>
                  <a:srgbClr val="FF5511"/>
                </a:solidFill>
              </a:rPr>
              <a:t>Control de versiones</a:t>
            </a:r>
          </a:p>
        </p:txBody>
      </p:sp>
      <p:sp>
        <p:nvSpPr>
          <p:cNvPr id="8" name="Rectangle 1">
            <a:extLst>
              <a:ext uri="{FF2B5EF4-FFF2-40B4-BE49-F238E27FC236}">
                <a16:creationId xmlns:a16="http://schemas.microsoft.com/office/drawing/2014/main" id="{DEF89220-033C-ECC9-F4A3-23CD1C4CEBE8}"/>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10" name="Rectangle 3">
            <a:extLst>
              <a:ext uri="{FF2B5EF4-FFF2-40B4-BE49-F238E27FC236}">
                <a16:creationId xmlns:a16="http://schemas.microsoft.com/office/drawing/2014/main" id="{5649ADB4-17B1-93AE-CBDC-7C605360BE37}"/>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4" name="Imagen 13">
            <a:extLst>
              <a:ext uri="{FF2B5EF4-FFF2-40B4-BE49-F238E27FC236}">
                <a16:creationId xmlns:a16="http://schemas.microsoft.com/office/drawing/2014/main" id="{2DE11CCC-5060-B7D6-F824-DADAA7FD69AA}"/>
              </a:ext>
            </a:extLst>
          </p:cNvPr>
          <p:cNvPicPr>
            <a:picLocks noChangeAspect="1"/>
          </p:cNvPicPr>
          <p:nvPr/>
        </p:nvPicPr>
        <p:blipFill>
          <a:blip r:embed="rId3"/>
          <a:srcRect l="10652" t="14336" r="9696" b="9341"/>
          <a:stretch/>
        </p:blipFill>
        <p:spPr>
          <a:xfrm>
            <a:off x="8439201" y="57715"/>
            <a:ext cx="622266" cy="650017"/>
          </a:xfrm>
          <a:prstGeom prst="rect">
            <a:avLst/>
          </a:prstGeom>
        </p:spPr>
      </p:pic>
      <p:sp>
        <p:nvSpPr>
          <p:cNvPr id="2" name="Rectangle 1">
            <a:extLst>
              <a:ext uri="{FF2B5EF4-FFF2-40B4-BE49-F238E27FC236}">
                <a16:creationId xmlns:a16="http://schemas.microsoft.com/office/drawing/2014/main" id="{A303BA26-06FC-5E24-D210-E963E4FDD154}"/>
              </a:ext>
            </a:extLst>
          </p:cNvPr>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sp>
        <p:nvSpPr>
          <p:cNvPr id="3" name="Rectangle 2">
            <a:extLst>
              <a:ext uri="{FF2B5EF4-FFF2-40B4-BE49-F238E27FC236}">
                <a16:creationId xmlns:a16="http://schemas.microsoft.com/office/drawing/2014/main" id="{F89D226D-58B4-72E1-10F0-5E8D92BC1539}"/>
              </a:ext>
            </a:extLst>
          </p:cNvPr>
          <p:cNvSpPr>
            <a:spLocks noChangeArrowheads="1"/>
          </p:cNvSpPr>
          <p:nvPr/>
        </p:nvSpPr>
        <p:spPr bwMode="auto">
          <a:xfrm>
            <a:off x="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CO"/>
          </a:p>
        </p:txBody>
      </p:sp>
      <p:pic>
        <p:nvPicPr>
          <p:cNvPr id="11" name="Imagen 10">
            <a:extLst>
              <a:ext uri="{FF2B5EF4-FFF2-40B4-BE49-F238E27FC236}">
                <a16:creationId xmlns:a16="http://schemas.microsoft.com/office/drawing/2014/main" id="{5026950F-FA93-3150-88E6-D114058E52A4}"/>
              </a:ext>
            </a:extLst>
          </p:cNvPr>
          <p:cNvPicPr>
            <a:picLocks noGrp="1" noRot="1" noChangeAspect="1" noMove="1" noResize="1" noEditPoints="1" noAdjustHandles="1" noChangeArrowheads="1" noChangeShapeType="1" noCrop="1"/>
          </p:cNvPicPr>
          <p:nvPr/>
        </p:nvPicPr>
        <p:blipFill>
          <a:blip r:embed="rId4"/>
          <a:stretch>
            <a:fillRect/>
          </a:stretch>
        </p:blipFill>
        <p:spPr>
          <a:xfrm>
            <a:off x="3991034" y="970796"/>
            <a:ext cx="4214225" cy="670618"/>
          </a:xfrm>
          <a:prstGeom prst="rect">
            <a:avLst/>
          </a:prstGeom>
        </p:spPr>
      </p:pic>
      <p:pic>
        <p:nvPicPr>
          <p:cNvPr id="7" name="Imagen 6">
            <a:extLst>
              <a:ext uri="{FF2B5EF4-FFF2-40B4-BE49-F238E27FC236}">
                <a16:creationId xmlns:a16="http://schemas.microsoft.com/office/drawing/2014/main" id="{9D44F0CC-6A6A-C0E0-034E-F85EC39A0EAC}"/>
              </a:ext>
            </a:extLst>
          </p:cNvPr>
          <p:cNvPicPr>
            <a:picLocks noChangeAspect="1"/>
          </p:cNvPicPr>
          <p:nvPr/>
        </p:nvPicPr>
        <p:blipFill>
          <a:blip r:embed="rId5"/>
          <a:stretch>
            <a:fillRect/>
          </a:stretch>
        </p:blipFill>
        <p:spPr>
          <a:xfrm>
            <a:off x="1071652" y="983674"/>
            <a:ext cx="7000696" cy="4045234"/>
          </a:xfrm>
          <a:prstGeom prst="rect">
            <a:avLst/>
          </a:prstGeom>
        </p:spPr>
      </p:pic>
    </p:spTree>
    <p:extLst>
      <p:ext uri="{BB962C8B-B14F-4D97-AF65-F5344CB8AC3E}">
        <p14:creationId xmlns:p14="http://schemas.microsoft.com/office/powerpoint/2010/main" val="4281753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1596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B2595E-9B7A-0E08-1AA0-28B0D26AE3B1}"/>
            </a:ext>
          </a:extLst>
        </p:cNvPr>
        <p:cNvGrpSpPr/>
        <p:nvPr/>
      </p:nvGrpSpPr>
      <p:grpSpPr>
        <a:xfrm>
          <a:off x="0" y="0"/>
          <a:ext cx="0" cy="0"/>
          <a:chOff x="0" y="0"/>
          <a:chExt cx="0" cy="0"/>
        </a:xfrm>
      </p:grpSpPr>
      <p:sp>
        <p:nvSpPr>
          <p:cNvPr id="3" name="CuadroTexto 2">
            <a:extLst>
              <a:ext uri="{FF2B5EF4-FFF2-40B4-BE49-F238E27FC236}">
                <a16:creationId xmlns:a16="http://schemas.microsoft.com/office/drawing/2014/main" id="{92B3DE0B-A265-7BA6-B085-A840A6E4E53F}"/>
              </a:ext>
            </a:extLst>
          </p:cNvPr>
          <p:cNvSpPr txBox="1"/>
          <p:nvPr/>
        </p:nvSpPr>
        <p:spPr>
          <a:xfrm>
            <a:off x="1555105" y="715164"/>
            <a:ext cx="4298342" cy="523220"/>
          </a:xfrm>
          <a:prstGeom prst="rect">
            <a:avLst/>
          </a:prstGeom>
          <a:noFill/>
        </p:spPr>
        <p:txBody>
          <a:bodyPr wrap="square" rtlCol="0">
            <a:spAutoFit/>
          </a:bodyPr>
          <a:lstStyle/>
          <a:p>
            <a:r>
              <a:rPr lang="es-ES" sz="2800" b="1" dirty="0">
                <a:solidFill>
                  <a:schemeClr val="tx1">
                    <a:lumMod val="75000"/>
                    <a:lumOff val="25000"/>
                  </a:schemeClr>
                </a:solidFill>
              </a:rPr>
              <a:t>Tabla de contenidos</a:t>
            </a:r>
          </a:p>
        </p:txBody>
      </p:sp>
      <p:sp>
        <p:nvSpPr>
          <p:cNvPr id="2" name="CuadroTexto 1">
            <a:extLst>
              <a:ext uri="{FF2B5EF4-FFF2-40B4-BE49-F238E27FC236}">
                <a16:creationId xmlns:a16="http://schemas.microsoft.com/office/drawing/2014/main" id="{4233656A-BF5B-FD36-CE14-F201450DEA08}"/>
              </a:ext>
            </a:extLst>
          </p:cNvPr>
          <p:cNvSpPr txBox="1"/>
          <p:nvPr/>
        </p:nvSpPr>
        <p:spPr>
          <a:xfrm>
            <a:off x="874522" y="1729507"/>
            <a:ext cx="6717574" cy="830997"/>
          </a:xfrm>
          <a:prstGeom prst="rect">
            <a:avLst/>
          </a:prstGeom>
          <a:noFill/>
        </p:spPr>
        <p:txBody>
          <a:bodyPr wrap="square" rtlCol="0">
            <a:spAutoFit/>
          </a:bodyPr>
          <a:lstStyle/>
          <a:p>
            <a:pPr algn="just" defTabSz="943239" hangingPunct="0"/>
            <a:r>
              <a:rPr lang="es-ES" sz="1600" dirty="0">
                <a:solidFill>
                  <a:srgbClr val="404040"/>
                </a:solidFill>
                <a:latin typeface="Calibir"/>
                <a:ea typeface="Helvetica Neue"/>
                <a:cs typeface="Calibir"/>
                <a:sym typeface="Helvetica Neue"/>
              </a:rPr>
              <a:t>11. Control de versiones</a:t>
            </a:r>
          </a:p>
          <a:p>
            <a:pPr algn="just" defTabSz="943239" hangingPunct="0"/>
            <a:r>
              <a:rPr lang="es-ES" sz="1600" dirty="0">
                <a:solidFill>
                  <a:srgbClr val="404040"/>
                </a:solidFill>
                <a:latin typeface="Calibir"/>
                <a:ea typeface="Helvetica Neue"/>
                <a:cs typeface="Calibir"/>
                <a:sym typeface="Helvetica Neue"/>
              </a:rPr>
              <a:t>12. Mockups</a:t>
            </a:r>
          </a:p>
          <a:p>
            <a:pPr marL="342900" indent="-342900" algn="just" defTabSz="943239" hangingPunct="0">
              <a:buAutoNum type="arabicPeriod"/>
            </a:pPr>
            <a:endParaRPr kumimoji="0" lang="es-ES" sz="1600" b="1" i="0" u="none" strike="noStrike" cap="none" spc="0" normalizeH="0" baseline="0" dirty="0">
              <a:ln>
                <a:noFill/>
              </a:ln>
              <a:solidFill>
                <a:srgbClr val="404040"/>
              </a:solidFill>
              <a:effectLst/>
              <a:uFillTx/>
              <a:latin typeface="Calibir"/>
              <a:ea typeface="Helvetica Neue"/>
              <a:cs typeface="Calibir"/>
              <a:sym typeface="Helvetica Neue"/>
            </a:endParaRPr>
          </a:p>
        </p:txBody>
      </p:sp>
    </p:spTree>
    <p:extLst>
      <p:ext uri="{BB962C8B-B14F-4D97-AF65-F5344CB8AC3E}">
        <p14:creationId xmlns:p14="http://schemas.microsoft.com/office/powerpoint/2010/main" val="3231014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1378208" y="1678492"/>
            <a:ext cx="6387582" cy="923330"/>
          </a:xfrm>
          <a:prstGeom prst="rect">
            <a:avLst/>
          </a:prstGeom>
          <a:noFill/>
        </p:spPr>
        <p:txBody>
          <a:bodyPr wrap="square" rtlCol="0">
            <a:spAutoFit/>
          </a:bodyPr>
          <a:lstStyle/>
          <a:p>
            <a:r>
              <a:rPr lang="es-ES" sz="5400" b="1" dirty="0">
                <a:solidFill>
                  <a:schemeClr val="tx1">
                    <a:lumMod val="75000"/>
                    <a:lumOff val="25000"/>
                  </a:schemeClr>
                </a:solidFill>
              </a:rPr>
              <a:t> Proyecto Brisas Gem</a:t>
            </a:r>
          </a:p>
        </p:txBody>
      </p:sp>
      <p:sp>
        <p:nvSpPr>
          <p:cNvPr id="5" name="Rectángulo 4"/>
          <p:cNvSpPr/>
          <p:nvPr/>
        </p:nvSpPr>
        <p:spPr>
          <a:xfrm>
            <a:off x="2043987" y="2556103"/>
            <a:ext cx="5056025"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4077941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Planteamiento del Problema</a:t>
            </a:r>
          </a:p>
        </p:txBody>
      </p:sp>
      <p:sp>
        <p:nvSpPr>
          <p:cNvPr id="4" name="CuadroTexto 3">
            <a:extLst>
              <a:ext uri="{FF2B5EF4-FFF2-40B4-BE49-F238E27FC236}">
                <a16:creationId xmlns:a16="http://schemas.microsoft.com/office/drawing/2014/main" id="{4022B406-B73E-09B9-D7A7-78BA1205ADAE}"/>
              </a:ext>
            </a:extLst>
          </p:cNvPr>
          <p:cNvSpPr txBox="1"/>
          <p:nvPr/>
        </p:nvSpPr>
        <p:spPr>
          <a:xfrm>
            <a:off x="360484" y="1999541"/>
            <a:ext cx="8261922" cy="2062103"/>
          </a:xfrm>
          <a:prstGeom prst="rect">
            <a:avLst/>
          </a:prstGeom>
          <a:noFill/>
        </p:spPr>
        <p:txBody>
          <a:bodyPr wrap="square">
            <a:spAutoFit/>
          </a:bodyPr>
          <a:lstStyle/>
          <a:p>
            <a:r>
              <a:rPr lang="es-MX" sz="1600" b="0" i="0" dirty="0">
                <a:solidFill>
                  <a:srgbClr val="2D4263"/>
                </a:solidFill>
                <a:effectLst/>
              </a:rPr>
              <a:t>Actualmente, la empresa Brisas Gem ubicada en la </a:t>
            </a:r>
            <a:r>
              <a:rPr lang="es-MX" sz="1600" b="0" i="0" dirty="0" err="1">
                <a:solidFill>
                  <a:srgbClr val="2D4263"/>
                </a:solidFill>
                <a:effectLst/>
              </a:rPr>
              <a:t>Av</a:t>
            </a:r>
            <a:r>
              <a:rPr lang="es-MX" sz="1600" b="0" i="0" dirty="0">
                <a:solidFill>
                  <a:srgbClr val="2D4263"/>
                </a:solidFill>
                <a:effectLst/>
              </a:rPr>
              <a:t> Jiménez #5 - 43 Emerald Trade Center, cuenta con un servicio tardío tanto para los clientes, como para el vendedor en cuanto a la personalización de las joyas, ya que no existe claridad sobre las posibilidades de diseño ni una forma eficiente de monitorear el estado del pedido. Los clientes deben acudir físicamente o contactarse a través de plataformas para gestionar sus pedidos, lo que ralentiza el proceso de diseño y compra. Además, la ausencia de herramientas como catálogos interactivos o recomendaciones personalizadas limita la experiencia del cliente y dificulta la comunicación con la empresa, afectando la percepción de calidad y la fidelización.</a:t>
            </a:r>
            <a:endParaRPr lang="es-CO" sz="1600" dirty="0"/>
          </a:p>
        </p:txBody>
      </p:sp>
    </p:spTree>
    <p:extLst>
      <p:ext uri="{BB962C8B-B14F-4D97-AF65-F5344CB8AC3E}">
        <p14:creationId xmlns:p14="http://schemas.microsoft.com/office/powerpoint/2010/main" val="2067576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ADAF67-1D18-B5CA-36E4-9C1F4573D784}"/>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F2608556-EE83-AFD0-636B-6C8046533994}"/>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Planteamiento del Problema</a:t>
            </a:r>
          </a:p>
        </p:txBody>
      </p:sp>
      <p:sp>
        <p:nvSpPr>
          <p:cNvPr id="4" name="CuadroTexto 3">
            <a:extLst>
              <a:ext uri="{FF2B5EF4-FFF2-40B4-BE49-F238E27FC236}">
                <a16:creationId xmlns:a16="http://schemas.microsoft.com/office/drawing/2014/main" id="{06670567-0F80-5E2A-DCF3-082C9BF9943C}"/>
              </a:ext>
            </a:extLst>
          </p:cNvPr>
          <p:cNvSpPr txBox="1"/>
          <p:nvPr/>
        </p:nvSpPr>
        <p:spPr>
          <a:xfrm>
            <a:off x="360484" y="1999541"/>
            <a:ext cx="8261922" cy="1569660"/>
          </a:xfrm>
          <a:prstGeom prst="rect">
            <a:avLst/>
          </a:prstGeom>
          <a:noFill/>
        </p:spPr>
        <p:txBody>
          <a:bodyPr wrap="square">
            <a:spAutoFit/>
          </a:bodyPr>
          <a:lstStyle/>
          <a:p>
            <a:r>
              <a:rPr lang="es-MX" sz="1600" b="0" i="0" dirty="0">
                <a:solidFill>
                  <a:srgbClr val="2D4263"/>
                </a:solidFill>
                <a:effectLst/>
              </a:rPr>
              <a:t>La empresa Brisas Gem, ubicada en la </a:t>
            </a:r>
            <a:r>
              <a:rPr lang="es-MX" sz="1600" b="0" i="0" dirty="0" err="1">
                <a:solidFill>
                  <a:srgbClr val="2D4263"/>
                </a:solidFill>
                <a:effectLst/>
              </a:rPr>
              <a:t>Av</a:t>
            </a:r>
            <a:r>
              <a:rPr lang="es-MX" sz="1600" b="0" i="0" dirty="0">
                <a:solidFill>
                  <a:srgbClr val="2D4263"/>
                </a:solidFill>
                <a:effectLst/>
              </a:rPr>
              <a:t> Jiménez #5 - 43 Emerald Trade Center, ofrece servicios de personalización de joyas. Sin embargo, actualmente este proceso depende de interacciones físicas o de plataformas tradicionales, lo que resulta en demoras significativas tanto para los clientes como para los vendedores. Además, la falta de herramientas digitales limita la comunicación entre los involucrados y la capacidad de los clientes para explorar opciones de diseño de manera autónoma.</a:t>
            </a:r>
            <a:endParaRPr lang="es-CO" sz="1600" dirty="0"/>
          </a:p>
        </p:txBody>
      </p:sp>
    </p:spTree>
    <p:extLst>
      <p:ext uri="{BB962C8B-B14F-4D97-AF65-F5344CB8AC3E}">
        <p14:creationId xmlns:p14="http://schemas.microsoft.com/office/powerpoint/2010/main" val="3267692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6B261C-3CE7-C666-AC6C-26EA2D5E9843}"/>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A0603775-F76E-C866-9634-5C124EE4CCD9}"/>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Pregunta Problema</a:t>
            </a:r>
          </a:p>
        </p:txBody>
      </p:sp>
      <p:sp>
        <p:nvSpPr>
          <p:cNvPr id="4" name="CuadroTexto 3">
            <a:extLst>
              <a:ext uri="{FF2B5EF4-FFF2-40B4-BE49-F238E27FC236}">
                <a16:creationId xmlns:a16="http://schemas.microsoft.com/office/drawing/2014/main" id="{9763BA78-CA83-1C07-27FE-4F037BBF20BD}"/>
              </a:ext>
            </a:extLst>
          </p:cNvPr>
          <p:cNvSpPr txBox="1"/>
          <p:nvPr/>
        </p:nvSpPr>
        <p:spPr>
          <a:xfrm>
            <a:off x="441039" y="2362251"/>
            <a:ext cx="8261922" cy="584775"/>
          </a:xfrm>
          <a:prstGeom prst="rect">
            <a:avLst/>
          </a:prstGeom>
          <a:noFill/>
        </p:spPr>
        <p:txBody>
          <a:bodyPr wrap="square">
            <a:spAutoFit/>
          </a:bodyPr>
          <a:lstStyle/>
          <a:p>
            <a:pPr algn="ctr"/>
            <a:r>
              <a:rPr lang="es-MX" sz="1600" b="0" i="0" dirty="0">
                <a:solidFill>
                  <a:srgbClr val="2D4263"/>
                </a:solidFill>
                <a:effectLst/>
              </a:rPr>
              <a:t> ¿Cómo puede una plataforma web optimizar el proceso de personalización de joyas y mejorar la experiencia del cliente?¿Permitiría un proceso más efectivo y cercano al presencial?</a:t>
            </a:r>
            <a:endParaRPr lang="es-CO" sz="1600" dirty="0"/>
          </a:p>
        </p:txBody>
      </p:sp>
      <p:sp>
        <p:nvSpPr>
          <p:cNvPr id="3" name="Rectángulo 2">
            <a:extLst>
              <a:ext uri="{FF2B5EF4-FFF2-40B4-BE49-F238E27FC236}">
                <a16:creationId xmlns:a16="http://schemas.microsoft.com/office/drawing/2014/main" id="{CECE3332-7B1B-F962-6798-FE8C292546F8}"/>
              </a:ext>
            </a:extLst>
          </p:cNvPr>
          <p:cNvSpPr/>
          <p:nvPr/>
        </p:nvSpPr>
        <p:spPr>
          <a:xfrm>
            <a:off x="2043987" y="3026182"/>
            <a:ext cx="5056025"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7000601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0F4B2A-B7CC-B696-99FE-434D6AA0B5F2}"/>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93AEA433-71FE-CE4E-5D18-C315C0DC8C3C}"/>
              </a:ext>
            </a:extLst>
          </p:cNvPr>
          <p:cNvSpPr txBox="1"/>
          <p:nvPr/>
        </p:nvSpPr>
        <p:spPr>
          <a:xfrm>
            <a:off x="0" y="249495"/>
            <a:ext cx="7518486" cy="646331"/>
          </a:xfrm>
          <a:prstGeom prst="rect">
            <a:avLst/>
          </a:prstGeom>
          <a:noFill/>
        </p:spPr>
        <p:txBody>
          <a:bodyPr wrap="square" rtlCol="0">
            <a:spAutoFit/>
          </a:bodyPr>
          <a:lstStyle/>
          <a:p>
            <a:r>
              <a:rPr lang="es-ES" sz="3600" b="1" dirty="0">
                <a:solidFill>
                  <a:schemeClr val="bg1"/>
                </a:solidFill>
              </a:rPr>
              <a:t> Justificación</a:t>
            </a:r>
          </a:p>
        </p:txBody>
      </p:sp>
      <p:sp>
        <p:nvSpPr>
          <p:cNvPr id="4" name="CuadroTexto 3">
            <a:extLst>
              <a:ext uri="{FF2B5EF4-FFF2-40B4-BE49-F238E27FC236}">
                <a16:creationId xmlns:a16="http://schemas.microsoft.com/office/drawing/2014/main" id="{33050C43-3FED-545C-276F-E40BD4C5AA9E}"/>
              </a:ext>
            </a:extLst>
          </p:cNvPr>
          <p:cNvSpPr txBox="1"/>
          <p:nvPr/>
        </p:nvSpPr>
        <p:spPr>
          <a:xfrm>
            <a:off x="360484" y="1999541"/>
            <a:ext cx="8261922" cy="1815882"/>
          </a:xfrm>
          <a:prstGeom prst="rect">
            <a:avLst/>
          </a:prstGeom>
          <a:noFill/>
        </p:spPr>
        <p:txBody>
          <a:bodyPr wrap="square">
            <a:spAutoFit/>
          </a:bodyPr>
          <a:lstStyle/>
          <a:p>
            <a:r>
              <a:rPr lang="es-MX" sz="1600" b="0" i="0" dirty="0">
                <a:solidFill>
                  <a:srgbClr val="2D4263"/>
                </a:solidFill>
                <a:effectLst/>
              </a:rPr>
              <a:t>Este proyecto es relevante debido al creciente interés de los consumidores por comprar productos en línea. En el sector de joyería, sin embargo, las plataformas actuales no logran reproducir la experiencia física de manera efectiva, lo que reduce el alcance de nuevos cliente. Al ofrecer un proceso más transparente y fácil de seguir, se logrará una mayor satisfacción del cliente, optimizando la comunicación y reduciendo los tiempos de respuesta en el servicio de personalización de joyas. Además, los flujos de trabajo de la empresa se verán optimizados logrando mayor eficacia en los procesos. </a:t>
            </a:r>
            <a:endParaRPr lang="es-CO" sz="1600" dirty="0"/>
          </a:p>
        </p:txBody>
      </p:sp>
    </p:spTree>
    <p:extLst>
      <p:ext uri="{BB962C8B-B14F-4D97-AF65-F5344CB8AC3E}">
        <p14:creationId xmlns:p14="http://schemas.microsoft.com/office/powerpoint/2010/main" val="17448272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775ECA-6353-4DD7-9E3B-FC4EDD138C8C}"/>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27EDAF40-7F17-4057-D2B6-43E7AD59BDF2}"/>
              </a:ext>
            </a:extLst>
          </p:cNvPr>
          <p:cNvSpPr txBox="1"/>
          <p:nvPr/>
        </p:nvSpPr>
        <p:spPr>
          <a:xfrm>
            <a:off x="57955" y="243800"/>
            <a:ext cx="7518486" cy="646331"/>
          </a:xfrm>
          <a:prstGeom prst="rect">
            <a:avLst/>
          </a:prstGeom>
          <a:noFill/>
        </p:spPr>
        <p:txBody>
          <a:bodyPr wrap="square" rtlCol="0">
            <a:spAutoFit/>
          </a:bodyPr>
          <a:lstStyle/>
          <a:p>
            <a:r>
              <a:rPr lang="es-ES" sz="3600" b="1" dirty="0">
                <a:solidFill>
                  <a:schemeClr val="bg1"/>
                </a:solidFill>
              </a:rPr>
              <a:t>Objetivo General</a:t>
            </a:r>
          </a:p>
        </p:txBody>
      </p:sp>
      <p:sp>
        <p:nvSpPr>
          <p:cNvPr id="4" name="CuadroTexto 3">
            <a:extLst>
              <a:ext uri="{FF2B5EF4-FFF2-40B4-BE49-F238E27FC236}">
                <a16:creationId xmlns:a16="http://schemas.microsoft.com/office/drawing/2014/main" id="{D5B092A6-00E4-2918-7600-117F1EB058CA}"/>
              </a:ext>
            </a:extLst>
          </p:cNvPr>
          <p:cNvSpPr txBox="1"/>
          <p:nvPr/>
        </p:nvSpPr>
        <p:spPr>
          <a:xfrm>
            <a:off x="441039" y="2362251"/>
            <a:ext cx="8261922" cy="830997"/>
          </a:xfrm>
          <a:prstGeom prst="rect">
            <a:avLst/>
          </a:prstGeom>
          <a:noFill/>
        </p:spPr>
        <p:txBody>
          <a:bodyPr wrap="square">
            <a:spAutoFit/>
          </a:bodyPr>
          <a:lstStyle/>
          <a:p>
            <a:pPr algn="ctr"/>
            <a:r>
              <a:rPr lang="es-MX" sz="1600" b="0" i="0" dirty="0">
                <a:solidFill>
                  <a:srgbClr val="2D4263"/>
                </a:solidFill>
                <a:effectLst/>
              </a:rPr>
              <a:t> Desarrollar un sistema de información interactivo que permita a los usuarios personalizar joyas de manera intuitiva, gestionar el proceso con información actualizada del estado del producto y facilitar la comunicación efectiva entre cliente e intermediario.</a:t>
            </a:r>
            <a:endParaRPr lang="es-CO" sz="1600" dirty="0"/>
          </a:p>
        </p:txBody>
      </p:sp>
      <p:sp>
        <p:nvSpPr>
          <p:cNvPr id="3" name="Rectángulo 2">
            <a:extLst>
              <a:ext uri="{FF2B5EF4-FFF2-40B4-BE49-F238E27FC236}">
                <a16:creationId xmlns:a16="http://schemas.microsoft.com/office/drawing/2014/main" id="{410D734B-7319-1E59-7DB6-42750FDA484B}"/>
              </a:ext>
            </a:extLst>
          </p:cNvPr>
          <p:cNvSpPr/>
          <p:nvPr/>
        </p:nvSpPr>
        <p:spPr>
          <a:xfrm>
            <a:off x="2043987" y="3295813"/>
            <a:ext cx="5056025" cy="45719"/>
          </a:xfrm>
          <a:prstGeom prst="rect">
            <a:avLst/>
          </a:prstGeom>
          <a:solidFill>
            <a:srgbClr val="FF66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60892943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1864</TotalTime>
  <Words>1408</Words>
  <Application>Microsoft Office PowerPoint</Application>
  <PresentationFormat>Presentación en pantalla (16:9)</PresentationFormat>
  <Paragraphs>137</Paragraphs>
  <Slides>28</Slides>
  <Notes>3</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28</vt:i4>
      </vt:variant>
    </vt:vector>
  </HeadingPairs>
  <TitlesOfParts>
    <vt:vector size="35" baseType="lpstr">
      <vt:lpstr>Aptos</vt:lpstr>
      <vt:lpstr>Arial</vt:lpstr>
      <vt:lpstr>Calibir</vt:lpstr>
      <vt:lpstr>Calibri</vt:lpstr>
      <vt:lpstr>Times New Roman</vt:lpstr>
      <vt:lpstr>YAFdJt8dAY0 0</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Leonardo Cantor</dc:creator>
  <cp:lastModifiedBy>Natalia Cueca</cp:lastModifiedBy>
  <cp:revision>4</cp:revision>
  <dcterms:created xsi:type="dcterms:W3CDTF">2019-11-27T03:16:21Z</dcterms:created>
  <dcterms:modified xsi:type="dcterms:W3CDTF">2025-02-11T02:04:49Z</dcterms:modified>
</cp:coreProperties>
</file>