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76" r:id="rId8"/>
    <p:sldId id="277" r:id="rId9"/>
    <p:sldId id="262" r:id="rId10"/>
    <p:sldId id="263" r:id="rId11"/>
    <p:sldId id="264" r:id="rId12"/>
    <p:sldId id="265" r:id="rId13"/>
    <p:sldId id="278" r:id="rId14"/>
    <p:sldId id="266" r:id="rId15"/>
    <p:sldId id="267" r:id="rId16"/>
    <p:sldId id="268" r:id="rId17"/>
    <p:sldId id="271" r:id="rId18"/>
    <p:sldId id="269" r:id="rId19"/>
    <p:sldId id="280" r:id="rId20"/>
    <p:sldId id="279" r:id="rId21"/>
    <p:sldId id="272" r:id="rId22"/>
    <p:sldId id="282" r:id="rId23"/>
    <p:sldId id="283" r:id="rId24"/>
    <p:sldId id="281" r:id="rId25"/>
    <p:sldId id="284" r:id="rId26"/>
    <p:sldId id="274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E41DD1-44F8-1328-F2CF-4268837F8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19B9EFE-5268-75DF-85C2-B3FC2DF43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1B980D-B049-3F70-E14B-E67EED3C4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F8D8-51B3-4DED-AC39-DE63BF3BE92A}" type="datetimeFigureOut">
              <a:rPr lang="ru-RU" smtClean="0"/>
              <a:t>15.02.2024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1D33D2-32C0-9913-E984-2CC8660E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292D83-7CCE-102F-9FDA-AA76B44E9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22BE-BEEC-49FC-A950-AF9184E4B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266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ECE28E-65D8-E45E-0CF1-90ED03B50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2D530AF-6648-AE58-D86D-8F285B518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18E5D4-3272-AE3B-94CC-3C1CF2519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F8D8-51B3-4DED-AC39-DE63BF3BE92A}" type="datetimeFigureOut">
              <a:rPr lang="ru-RU" smtClean="0"/>
              <a:t>15.02.2024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1EC0F2-4FEE-9A22-46DF-A5A7C7235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AE79FC-E05E-FF4E-2846-FFBD20058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22BE-BEEC-49FC-A950-AF9184E4B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61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62401F9-C4EE-5867-6166-036863E6A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AEB6B8-5F46-82A4-9039-1F50B0CE4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9FB912-D646-3EF0-67C3-52CD2821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F8D8-51B3-4DED-AC39-DE63BF3BE92A}" type="datetimeFigureOut">
              <a:rPr lang="ru-RU" smtClean="0"/>
              <a:t>15.02.2024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825322-DFE6-E62D-DB68-FDA78F7C7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27E246-6A3E-AEF1-7678-1D85E31BF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22BE-BEEC-49FC-A950-AF9184E4B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874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55A9EC-0200-67ED-9646-9640C7AD2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2C17AE-E9EF-4904-29F0-222E202DB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1B6C2D-96CD-488F-24DA-F65023E2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F8D8-51B3-4DED-AC39-DE63BF3BE92A}" type="datetimeFigureOut">
              <a:rPr lang="ru-RU" smtClean="0"/>
              <a:t>15.02.2024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69628A-2B1A-9EF8-2B6E-8721CAC6C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7F9231-6651-B421-8B3F-8FFF4D6D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22BE-BEEC-49FC-A950-AF9184E4B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169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4EE17-2B82-B280-4776-AE1D3FCDA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1FE29C-6271-CF81-CBEE-629432C35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7A8A83-327F-7B3F-349A-5F32C8409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F8D8-51B3-4DED-AC39-DE63BF3BE92A}" type="datetimeFigureOut">
              <a:rPr lang="ru-RU" smtClean="0"/>
              <a:t>15.02.2024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DA0F42-3A7D-EE07-6E7E-FBB4121FE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00C309-0E9C-2642-E46A-DEA8899A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22BE-BEEC-49FC-A950-AF9184E4B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1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8A55F5-B145-3157-8AAF-6693FE8D2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8DD91B-68EA-4394-6AA4-AA76E918D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211672-8171-7452-720B-55AFA503B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911417-975F-DD01-0279-94BDF3E7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F8D8-51B3-4DED-AC39-DE63BF3BE92A}" type="datetimeFigureOut">
              <a:rPr lang="ru-RU" smtClean="0"/>
              <a:t>15.02.2024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5D0550-C2AD-3883-4325-63D1EE14B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57D06A-9F67-2925-6EDB-6B80C70AB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22BE-BEEC-49FC-A950-AF9184E4B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9845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8644E0-A8BA-CDF6-60E7-DCDE031DC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D7698A9-C34D-2C5E-D3F4-3484D0F02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D695BE1-1FB8-1D30-F71C-18FD021B8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AE6386E-A6C7-6426-DD42-9BE3DBF3C5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1225895-5D19-8C25-E77E-3CF4F4042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8627357-C61C-2CB8-EEC5-07CA73C67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F8D8-51B3-4DED-AC39-DE63BF3BE92A}" type="datetimeFigureOut">
              <a:rPr lang="ru-RU" smtClean="0"/>
              <a:t>15.02.2024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C1CA96D-4F3A-506D-966C-50CF621C8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33E6771-4AAE-68D0-AF66-13E0DD21B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22BE-BEEC-49FC-A950-AF9184E4B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677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56B396-CEA5-B040-D4F7-E4795A88A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C293961-3975-E441-3945-BBC5E6D8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F8D8-51B3-4DED-AC39-DE63BF3BE92A}" type="datetimeFigureOut">
              <a:rPr lang="ru-RU" smtClean="0"/>
              <a:t>15.02.2024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E3CD950-1C63-59C3-3B89-4AB2A48E2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7D31509-7C58-62BC-0659-F9C5EE860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22BE-BEEC-49FC-A950-AF9184E4B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86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5320318-3574-DE92-586F-4403BD217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F8D8-51B3-4DED-AC39-DE63BF3BE92A}" type="datetimeFigureOut">
              <a:rPr lang="ru-RU" smtClean="0"/>
              <a:t>15.02.2024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3CA8C4A-51CF-E147-A390-9314BC333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4E1109E-CF2A-1FBF-3086-1EC154CE7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22BE-BEEC-49FC-A950-AF9184E4B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923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7F8F30-A0C0-E83F-7811-9883E96CF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42A7C9-EDB9-BC34-36C6-61AE221D3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1BF25D9-9385-6681-7AD2-B134C33D7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C58A3FE-C8E7-5AD4-48EB-5159BD923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F8D8-51B3-4DED-AC39-DE63BF3BE92A}" type="datetimeFigureOut">
              <a:rPr lang="ru-RU" smtClean="0"/>
              <a:t>15.02.2024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CD8843-086E-17A4-F74F-8F3E18BD1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029813-2F43-2575-D103-A69AB8975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22BE-BEEC-49FC-A950-AF9184E4B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39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B109F1-A6B8-2781-D61E-6BF028E36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DB47F10-991D-7854-B0CE-9BC7780779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151863-9F9F-9AD9-D05B-16F07E3DE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F1F108E-75B5-1E73-E820-0825496F9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F8D8-51B3-4DED-AC39-DE63BF3BE92A}" type="datetimeFigureOut">
              <a:rPr lang="ru-RU" smtClean="0"/>
              <a:t>15.02.2024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E89984C-574D-17CC-08F1-B204017E1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95DBCA-2F71-1381-F6E4-F80E79B34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22BE-BEEC-49FC-A950-AF9184E4B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58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47DC88-A831-4051-3CE1-D9BD7DBB2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BD0ADD-9542-A0EF-BE02-247269EBD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4DD62C-3ADE-2205-B3D6-D6F13DEBF4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8F8D8-51B3-4DED-AC39-DE63BF3BE92A}" type="datetimeFigureOut">
              <a:rPr lang="ru-RU" smtClean="0"/>
              <a:t>15.02.2024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61616D-8D78-E62F-E169-496545DC7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C1E9C0-D35D-E8C3-EC07-AA9E22E42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722BE-BEEC-49FC-A950-AF9184E4B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497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4;p13">
            <a:extLst>
              <a:ext uri="{FF2B5EF4-FFF2-40B4-BE49-F238E27FC236}">
                <a16:creationId xmlns:a16="http://schemas.microsoft.com/office/drawing/2014/main" id="{BA59F5F5-155D-A467-4099-7F63AFEE213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30171" y="1042033"/>
            <a:ext cx="10931658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ru-RU" sz="4400" dirty="0"/>
              <a:t>Программные инструменты анализа данных в задачах ИБ</a:t>
            </a:r>
            <a:endParaRPr sz="4400" dirty="0"/>
          </a:p>
        </p:txBody>
      </p:sp>
      <p:sp>
        <p:nvSpPr>
          <p:cNvPr id="7" name="Google Shape;55;p13">
            <a:extLst>
              <a:ext uri="{FF2B5EF4-FFF2-40B4-BE49-F238E27FC236}">
                <a16:creationId xmlns:a16="http://schemas.microsoft.com/office/drawing/2014/main" id="{92D7F490-57B2-3F4D-F68A-1030E4F2DA9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ru" dirty="0"/>
              <a:t>Занятие №</a:t>
            </a:r>
            <a:r>
              <a:rPr lang="en-US" dirty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5994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4B6CB3-C30F-79A8-7E97-4B758ACA9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D9261E-855D-C75A-C49D-7DE499187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Статистические модели (</a:t>
            </a:r>
            <a:r>
              <a:rPr lang="en-US" dirty="0"/>
              <a:t>ARIMA, SARIMA…)</a:t>
            </a:r>
            <a:endParaRPr lang="ru-RU" dirty="0"/>
          </a:p>
          <a:p>
            <a:r>
              <a:rPr lang="ru-RU" dirty="0"/>
              <a:t>Классические </a:t>
            </a:r>
            <a:r>
              <a:rPr lang="en-US" dirty="0"/>
              <a:t>ML-</a:t>
            </a:r>
            <a:r>
              <a:rPr lang="ru-RU" dirty="0"/>
              <a:t>подходы</a:t>
            </a:r>
          </a:p>
          <a:p>
            <a:r>
              <a:rPr lang="ru-RU" dirty="0" err="1"/>
              <a:t>Нейросетевые</a:t>
            </a:r>
            <a:r>
              <a:rPr lang="ru-RU" dirty="0"/>
              <a:t> модели</a:t>
            </a:r>
          </a:p>
          <a:p>
            <a:r>
              <a:rPr lang="ru-RU" dirty="0"/>
              <a:t>Адаптивные модели краткосрочного прогнозирования</a:t>
            </a:r>
          </a:p>
          <a:p>
            <a:endParaRPr lang="ru-RU" dirty="0"/>
          </a:p>
        </p:txBody>
      </p:sp>
      <p:pic>
        <p:nvPicPr>
          <p:cNvPr id="6148" name="Picture 4" descr="An Easy Introduction to Intel-Optimized XGBoost">
            <a:extLst>
              <a:ext uri="{FF2B5EF4-FFF2-40B4-BE49-F238E27FC236}">
                <a16:creationId xmlns:a16="http://schemas.microsoft.com/office/drawing/2014/main" id="{ECC2E427-0897-54FC-88FA-F40652FA0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326" y="4894217"/>
            <a:ext cx="1712532" cy="128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9227176A-A016-AF42-1348-FBFD08929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091" y="4606040"/>
            <a:ext cx="1944869" cy="194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Настройка RMSLE для CatBoost Regressor / Песочница / Хабр">
            <a:extLst>
              <a:ext uri="{FF2B5EF4-FFF2-40B4-BE49-F238E27FC236}">
                <a16:creationId xmlns:a16="http://schemas.microsoft.com/office/drawing/2014/main" id="{7B1A3FCA-F379-EA47-E79A-F572405BF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679" y="3707538"/>
            <a:ext cx="2822781" cy="1186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Welcome to sktime — sktime documentation">
            <a:extLst>
              <a:ext uri="{FF2B5EF4-FFF2-40B4-BE49-F238E27FC236}">
                <a16:creationId xmlns:a16="http://schemas.microsoft.com/office/drawing/2014/main" id="{09910130-AC14-353C-2CC4-DFB7F79CA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326" y="4139065"/>
            <a:ext cx="2133600" cy="50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>
            <a:extLst>
              <a:ext uri="{FF2B5EF4-FFF2-40B4-BE49-F238E27FC236}">
                <a16:creationId xmlns:a16="http://schemas.microsoft.com/office/drawing/2014/main" id="{E6F66D83-FC33-F702-238F-29BB0A8FA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246" y="4100873"/>
            <a:ext cx="2582360" cy="58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2" name="Picture 18" descr="GitHub - tinkoff-ai/etna: ETNA – Time-Series Library">
            <a:extLst>
              <a:ext uri="{FF2B5EF4-FFF2-40B4-BE49-F238E27FC236}">
                <a16:creationId xmlns:a16="http://schemas.microsoft.com/office/drawing/2014/main" id="{DDCCAC2A-B528-6392-8B65-7A926539F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246" y="5055734"/>
            <a:ext cx="2242458" cy="112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4" name="Picture 20" descr="Facebook Prophet. (Almost) everything you should know to… | by Moto DEI |  The Startup | Medium">
            <a:extLst>
              <a:ext uri="{FF2B5EF4-FFF2-40B4-BE49-F238E27FC236}">
                <a16:creationId xmlns:a16="http://schemas.microsoft.com/office/drawing/2014/main" id="{1BBD208A-B845-58F3-B25F-CF9F8EFE9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423" y="4001294"/>
            <a:ext cx="2602229" cy="74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4" name="Picture 30" descr="python统计学习方面的包--statsmodels_statsmodels has no attribute  'nonparametric-CSDN博客">
            <a:extLst>
              <a:ext uri="{FF2B5EF4-FFF2-40B4-BE49-F238E27FC236}">
                <a16:creationId xmlns:a16="http://schemas.microsoft.com/office/drawing/2014/main" id="{B2146B73-CBEB-AE13-1A3C-74AB39D4C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450" y="5002859"/>
            <a:ext cx="2130924" cy="106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6" name="Picture 32" descr="Tensorflow логотип - Социальные медиа и логотипы Иконки">
            <a:extLst>
              <a:ext uri="{FF2B5EF4-FFF2-40B4-BE49-F238E27FC236}">
                <a16:creationId xmlns:a16="http://schemas.microsoft.com/office/drawing/2014/main" id="{71E2DF0D-8845-3E70-3B18-1DBE7C0ED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7088" y="1266134"/>
            <a:ext cx="2237962" cy="111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8" name="Picture 34" descr="Pytorch logo - Social media &amp; Logos Icons">
            <a:extLst>
              <a:ext uri="{FF2B5EF4-FFF2-40B4-BE49-F238E27FC236}">
                <a16:creationId xmlns:a16="http://schemas.microsoft.com/office/drawing/2014/main" id="{6BBF2368-1A45-6E56-F0E9-84E1E130A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9389" y="2242320"/>
            <a:ext cx="2373360" cy="1186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834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D511BD-00FC-DF52-C932-C49FDF681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Статистические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A3ECE1-FE68-1C33-B2F2-15FC435A5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70120" cy="4351338"/>
          </a:xfrm>
        </p:spPr>
        <p:txBody>
          <a:bodyPr>
            <a:normAutofit/>
          </a:bodyPr>
          <a:lstStyle/>
          <a:p>
            <a:r>
              <a:rPr lang="ru-RU" sz="1800" b="1" dirty="0"/>
              <a:t>Процесс авторегрессии</a:t>
            </a:r>
            <a:r>
              <a:rPr lang="ru-RU" sz="1800" dirty="0"/>
              <a:t> — последовательная зависимость элементов временного ряда, выражается следующим уравнением:</a:t>
            </a:r>
            <a:br>
              <a:rPr lang="ru-RU" sz="1800" dirty="0"/>
            </a:br>
            <a:r>
              <a:rPr lang="en-US" sz="1800" dirty="0"/>
              <a:t>x(t)=</a:t>
            </a:r>
            <a:r>
              <a:rPr lang="el-GR" sz="1800" dirty="0"/>
              <a:t>ψ+ϕ1∗</a:t>
            </a:r>
            <a:r>
              <a:rPr lang="en-US" sz="1800" dirty="0"/>
              <a:t>x(t−1)+</a:t>
            </a:r>
            <a:r>
              <a:rPr lang="el-GR" sz="1800" dirty="0"/>
              <a:t>ϕ2∗</a:t>
            </a:r>
            <a:r>
              <a:rPr lang="en-US" sz="1800" dirty="0"/>
              <a:t>x(t−2)+</a:t>
            </a:r>
            <a:r>
              <a:rPr lang="el-GR" sz="1800" dirty="0"/>
              <a:t>ϕ3∗</a:t>
            </a:r>
            <a:r>
              <a:rPr lang="en-US" sz="1800" dirty="0"/>
              <a:t>x(t−3)+...+</a:t>
            </a:r>
            <a:r>
              <a:rPr lang="el-GR" sz="1800" dirty="0"/>
              <a:t>ϵ</a:t>
            </a:r>
            <a:endParaRPr lang="ru-RU" sz="1800" dirty="0"/>
          </a:p>
          <a:p>
            <a:r>
              <a:rPr lang="ru-RU" sz="1800" b="1" dirty="0"/>
              <a:t>Процесс скользящего среднего </a:t>
            </a:r>
            <a:r>
              <a:rPr lang="ru-RU" sz="1800" dirty="0"/>
              <a:t>— в процессе скользящего среднего каждый элемент ряда подвержен суммарному воздействию предыдущих ошибок. В общем виде это можно записать следующим образом:</a:t>
            </a:r>
            <a:br>
              <a:rPr lang="ru-RU" sz="1800" dirty="0"/>
            </a:br>
            <a:r>
              <a:rPr lang="en-US" sz="1800" dirty="0" err="1"/>
              <a:t>xt</a:t>
            </a:r>
            <a:r>
              <a:rPr lang="en-US" sz="1800" dirty="0"/>
              <a:t>=</a:t>
            </a:r>
            <a:r>
              <a:rPr lang="el-GR" sz="1800" dirty="0"/>
              <a:t>μ+ϵ</a:t>
            </a:r>
            <a:r>
              <a:rPr lang="en-US" sz="1800" dirty="0"/>
              <a:t>t−</a:t>
            </a:r>
            <a:r>
              <a:rPr lang="el-GR" sz="1800" dirty="0"/>
              <a:t>θ1∗ϵ</a:t>
            </a:r>
            <a:r>
              <a:rPr lang="en-US" sz="1800" dirty="0"/>
              <a:t>t−1−</a:t>
            </a:r>
            <a:r>
              <a:rPr lang="el-GR" sz="1800" dirty="0"/>
              <a:t>θ2∗ϵ</a:t>
            </a:r>
            <a:r>
              <a:rPr lang="en-US" sz="1800" dirty="0"/>
              <a:t>t−2−...</a:t>
            </a:r>
          </a:p>
          <a:p>
            <a:pPr marL="0" indent="0">
              <a:buNone/>
            </a:pPr>
            <a:endParaRPr lang="ru-RU" sz="1800" dirty="0"/>
          </a:p>
        </p:txBody>
      </p:sp>
      <p:pic>
        <p:nvPicPr>
          <p:cNvPr id="7172" name="Picture 4" descr="The relationship between ARMA and ARIMA . | Download Scientific Diagram">
            <a:extLst>
              <a:ext uri="{FF2B5EF4-FFF2-40B4-BE49-F238E27FC236}">
                <a16:creationId xmlns:a16="http://schemas.microsoft.com/office/drawing/2014/main" id="{45A97FE1-FD75-DC8F-51F7-3D23E0FA9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032" y="1825625"/>
            <a:ext cx="5833360" cy="351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242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35AD-2908-BDFF-DF78-2F4FA3783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Адаптация классических методов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2C930E-BBFE-BF68-6016-1F3FF40E1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Основная идея – адаптировать классические </a:t>
            </a:r>
            <a:r>
              <a:rPr lang="en-US" dirty="0"/>
              <a:t>tabular ML </a:t>
            </a:r>
            <a:r>
              <a:rPr lang="ru-RU" dirty="0"/>
              <a:t>методы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AF06ED8-CA7A-DBA5-A54D-EA9932387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0846"/>
            <a:ext cx="5387456" cy="1427383"/>
          </a:xfrm>
          <a:prstGeom prst="rect">
            <a:avLst/>
          </a:prstGeom>
        </p:spPr>
      </p:pic>
      <p:pic>
        <p:nvPicPr>
          <p:cNvPr id="9218" name="Picture 2" descr="The Palm Bell Curve : r/memes">
            <a:extLst>
              <a:ext uri="{FF2B5EF4-FFF2-40B4-BE49-F238E27FC236}">
                <a16:creationId xmlns:a16="http://schemas.microsoft.com/office/drawing/2014/main" id="{E76341A5-93D4-E583-6931-7E6678C77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656" y="2821442"/>
            <a:ext cx="5297009" cy="391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837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621E6-A633-266B-92C6-FFFA77B69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81008E-6790-6E71-1997-49BDD0780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Адаптация классических методов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9AD96E8-6748-B9EF-0290-53C7C77C0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294" y="2046513"/>
            <a:ext cx="6212751" cy="294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38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6FA56-C48F-6197-613D-20027040A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Нейросетевые</a:t>
            </a:r>
            <a:r>
              <a:rPr lang="ru-RU" dirty="0"/>
              <a:t> методы</a:t>
            </a:r>
          </a:p>
        </p:txBody>
      </p:sp>
      <p:pic>
        <p:nvPicPr>
          <p:cNvPr id="8194" name="Picture 2" descr="RRNN neural network structure As shown in FIG. 1, í µí±ˆ, í µí±‰, and í...  | Download Scientific Diagram">
            <a:extLst>
              <a:ext uri="{FF2B5EF4-FFF2-40B4-BE49-F238E27FC236}">
                <a16:creationId xmlns:a16="http://schemas.microsoft.com/office/drawing/2014/main" id="{702277AD-0467-F6C5-B832-7E4CE31259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186" y="1889874"/>
            <a:ext cx="6953250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бъект 2">
            <a:extLst>
              <a:ext uri="{FF2B5EF4-FFF2-40B4-BE49-F238E27FC236}">
                <a16:creationId xmlns:a16="http://schemas.microsoft.com/office/drawing/2014/main" id="{9541CDF1-BE14-A765-8FDE-4864FA0857E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701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b="1" dirty="0"/>
              <a:t>Плюсы:</a:t>
            </a:r>
          </a:p>
          <a:p>
            <a:pPr lvl="1"/>
            <a:r>
              <a:rPr lang="ru-RU" sz="1600" dirty="0"/>
              <a:t>Выявление сложных паттернов</a:t>
            </a:r>
          </a:p>
          <a:p>
            <a:pPr lvl="1"/>
            <a:r>
              <a:rPr lang="ru-RU" sz="1600" dirty="0"/>
              <a:t>Автоматическая обработка трендов/сезонностей</a:t>
            </a:r>
          </a:p>
          <a:p>
            <a:r>
              <a:rPr lang="ru-RU" sz="1800" b="1" dirty="0"/>
              <a:t>Минусы:</a:t>
            </a:r>
          </a:p>
          <a:p>
            <a:pPr lvl="1"/>
            <a:r>
              <a:rPr lang="ru-RU" sz="1600" dirty="0"/>
              <a:t>Долго и дорого обучать</a:t>
            </a:r>
          </a:p>
          <a:p>
            <a:pPr lvl="1"/>
            <a:r>
              <a:rPr lang="ru-RU" sz="1600" dirty="0"/>
              <a:t>Плохо интерпретируются</a:t>
            </a:r>
          </a:p>
          <a:p>
            <a:pPr lvl="1"/>
            <a:r>
              <a:rPr lang="ru-RU" sz="1600" dirty="0"/>
              <a:t>Склонность к переобучению</a:t>
            </a:r>
          </a:p>
          <a:p>
            <a:pPr lvl="1"/>
            <a:r>
              <a:rPr lang="ru-RU" sz="1600" dirty="0"/>
              <a:t>Нужно много данных</a:t>
            </a:r>
          </a:p>
        </p:txBody>
      </p:sp>
    </p:spTree>
    <p:extLst>
      <p:ext uri="{BB962C8B-B14F-4D97-AF65-F5344CB8AC3E}">
        <p14:creationId xmlns:p14="http://schemas.microsoft.com/office/powerpoint/2010/main" val="981543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C1E6BC-F065-A288-DE5C-8CEDAD27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Адаптивные модели краткосрочного прогнозирования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2AED87-FCF4-D495-7E13-9AE733687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000" b="1" dirty="0"/>
              <a:t>Экспоненциальное скользящее среднее</a:t>
            </a:r>
            <a:r>
              <a:rPr lang="ru-RU" sz="2000" dirty="0"/>
              <a:t> — это тип скользящего среднего, который придает больший вес недавним наблюдениям, что означает, что он может быстрее фиксировать последние тенденции.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8500319-D226-851D-85C6-0D621BFAC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128" y="6176963"/>
            <a:ext cx="4429743" cy="495369"/>
          </a:xfrm>
          <a:prstGeom prst="rect">
            <a:avLst/>
          </a:prstGeom>
        </p:spPr>
      </p:pic>
      <p:pic>
        <p:nvPicPr>
          <p:cNvPr id="10244" name="Picture 4" descr="Exponential Moving Average Calculator Good Calculators, 48% OFF">
            <a:extLst>
              <a:ext uri="{FF2B5EF4-FFF2-40B4-BE49-F238E27FC236}">
                <a16:creationId xmlns:a16="http://schemas.microsoft.com/office/drawing/2014/main" id="{63A7A193-896F-BE66-98FE-B0BF065BA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612" y="2659137"/>
            <a:ext cx="6750776" cy="3382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065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074E73-93FA-3BB6-08BD-6B7C61E5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Наивные прогнозы == </a:t>
            </a:r>
            <a:r>
              <a:rPr lang="ru-RU" dirty="0" err="1"/>
              <a:t>бейзлайн</a:t>
            </a:r>
            <a:endParaRPr lang="ru-RU" dirty="0"/>
          </a:p>
        </p:txBody>
      </p:sp>
      <p:pic>
        <p:nvPicPr>
          <p:cNvPr id="4" name="Picture 6" descr="Using Moving Averages to Smooth Time Series Data - Statistics By Jim">
            <a:extLst>
              <a:ext uri="{FF2B5EF4-FFF2-40B4-BE49-F238E27FC236}">
                <a16:creationId xmlns:a16="http://schemas.microsoft.com/office/drawing/2014/main" id="{F6247800-BE22-0528-9C28-D55851F0D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95293"/>
            <a:ext cx="5514975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B9E3F7F4-9B93-FF50-E9D0-09347148B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0766" y="1825625"/>
            <a:ext cx="4683034" cy="4351338"/>
          </a:xfrm>
        </p:spPr>
        <p:txBody>
          <a:bodyPr/>
          <a:lstStyle/>
          <a:p>
            <a:r>
              <a:rPr lang="ru-RU" dirty="0"/>
              <a:t>Простой метод</a:t>
            </a:r>
          </a:p>
          <a:p>
            <a:r>
              <a:rPr lang="ru-RU" dirty="0"/>
              <a:t>Хороший </a:t>
            </a:r>
            <a:r>
              <a:rPr lang="ru-RU" dirty="0" err="1"/>
              <a:t>бейзлайн</a:t>
            </a:r>
            <a:endParaRPr lang="ru-RU" dirty="0"/>
          </a:p>
          <a:p>
            <a:r>
              <a:rPr lang="ru-RU" dirty="0"/>
              <a:t>Можно добавить как признак в модель</a:t>
            </a:r>
          </a:p>
        </p:txBody>
      </p:sp>
    </p:spTree>
    <p:extLst>
      <p:ext uri="{BB962C8B-B14F-4D97-AF65-F5344CB8AC3E}">
        <p14:creationId xmlns:p14="http://schemas.microsoft.com/office/powerpoint/2010/main" val="894298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56024B-A5C5-CB7A-3FAB-CAB258A4C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BE5CD0-B4F3-8438-AEB2-E013C1872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Наивные прогнозы == </a:t>
            </a:r>
            <a:r>
              <a:rPr lang="ru-RU" dirty="0" err="1"/>
              <a:t>бейзлайн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0A0066-31B1-0B96-C4E6-FAF825D88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Еще более простой метод</a:t>
            </a:r>
          </a:p>
          <a:p>
            <a:r>
              <a:rPr lang="ru-RU" dirty="0"/>
              <a:t>Не очень хороший </a:t>
            </a:r>
            <a:r>
              <a:rPr lang="ru-RU" dirty="0" err="1"/>
              <a:t>бейзлайн</a:t>
            </a:r>
            <a:endParaRPr lang="ru-RU" dirty="0"/>
          </a:p>
        </p:txBody>
      </p:sp>
      <p:pic>
        <p:nvPicPr>
          <p:cNvPr id="4" name="Picture 4" descr="forecasting time series based on previous value forecasted - Cross Validated">
            <a:extLst>
              <a:ext uri="{FF2B5EF4-FFF2-40B4-BE49-F238E27FC236}">
                <a16:creationId xmlns:a16="http://schemas.microsoft.com/office/drawing/2014/main" id="{C6DFDF17-1916-6D90-C214-6CE2CA577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25" y="1690688"/>
            <a:ext cx="5248275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381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CDEE7-DC68-6A27-FF1D-F0067AFBA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Валидация и тестирование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17D26B-2C3A-DDCB-6943-2BB03E0E4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Главное правило валидации для временных рядов – учимся на прошлом, </a:t>
            </a:r>
            <a:r>
              <a:rPr lang="ru-RU" dirty="0" err="1"/>
              <a:t>валидируемся</a:t>
            </a:r>
            <a:r>
              <a:rPr lang="ru-RU" dirty="0"/>
              <a:t> на будущем</a:t>
            </a:r>
          </a:p>
        </p:txBody>
      </p:sp>
      <p:pic>
        <p:nvPicPr>
          <p:cNvPr id="12292" name="Picture 4" descr="Classical k -fold cross validation vs. time series split cross validation |  Download Scientific Diagram">
            <a:extLst>
              <a:ext uri="{FF2B5EF4-FFF2-40B4-BE49-F238E27FC236}">
                <a16:creationId xmlns:a16="http://schemas.microsoft.com/office/drawing/2014/main" id="{F0E67971-DF09-40B6-E9E2-C1157C870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2873375"/>
            <a:ext cx="809625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570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B4EC2-6E56-248F-877D-2335B51A2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3B0444-6B7D-82A1-867C-2C316FD8F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Валидация и тестирование - окно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FFACAD-0C73-B41F-641D-F25CD3079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Разные виды окна кросс-валидации</a:t>
            </a:r>
          </a:p>
        </p:txBody>
      </p:sp>
      <p:pic>
        <p:nvPicPr>
          <p:cNvPr id="14340" name="Picture 4" descr="python - Is there a way to get a Sliding Nested Cross Validation using  SKlearn? - Stack Overflow">
            <a:extLst>
              <a:ext uri="{FF2B5EF4-FFF2-40B4-BE49-F238E27FC236}">
                <a16:creationId xmlns:a16="http://schemas.microsoft.com/office/drawing/2014/main" id="{21F8A2C0-4D93-82AE-0832-63A617030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595" y="3263538"/>
            <a:ext cx="8659397" cy="22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910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AE6F78-D0D3-8C93-BB38-87CBC5492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временной ряд?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950F278-0FC0-A54C-DAD6-257566A04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0129" y="1963807"/>
            <a:ext cx="5019939" cy="306974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7A3219-3A67-CE85-EFDA-C0E821719F1A}"/>
              </a:ext>
            </a:extLst>
          </p:cNvPr>
          <p:cNvSpPr txBox="1"/>
          <p:nvPr/>
        </p:nvSpPr>
        <p:spPr>
          <a:xfrm>
            <a:off x="5740393" y="3429000"/>
            <a:ext cx="711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VS</a:t>
            </a:r>
            <a:endParaRPr lang="ru-RU" sz="3600" b="1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F8C6613-8558-905C-B298-1E835B8A5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33" y="1963807"/>
            <a:ext cx="5019938" cy="319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744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0B47A-8195-7AC9-26C7-4FB4B129F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64E9EA-8C67-1E59-1BBE-12A47038B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Валидация и тестирование</a:t>
            </a:r>
            <a:r>
              <a:rPr lang="en-US" dirty="0"/>
              <a:t> - gap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5D59F9D5-6559-2F81-0843-5AF90B9010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209" y="1793110"/>
            <a:ext cx="5420791" cy="2273793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96794C2-133A-421B-2CD1-5629307B0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557" y="4003766"/>
            <a:ext cx="6154009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135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32DFB8-CB32-83CA-83F1-2CFE9DB0F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Подготовка к моделированию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7EE043-ADEE-F3E6-3B3E-62D30E276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Анализ временных рядов стоит начинать с </a:t>
            </a:r>
            <a:r>
              <a:rPr lang="ru-RU" sz="2000" b="1" dirty="0"/>
              <a:t>оценки компонент</a:t>
            </a:r>
            <a:r>
              <a:rPr lang="ru-RU" sz="2000" dirty="0"/>
              <a:t>: трендов, сезонностей, циклов и случайного шума</a:t>
            </a:r>
            <a:r>
              <a:rPr lang="en-US" sz="2000" dirty="0"/>
              <a:t>.</a:t>
            </a:r>
            <a:endParaRPr lang="ru-RU" sz="2000" dirty="0"/>
          </a:p>
          <a:p>
            <a:r>
              <a:rPr lang="ru-RU" sz="2000" dirty="0"/>
              <a:t>Чаще всего полезно </a:t>
            </a:r>
            <a:r>
              <a:rPr lang="ru-RU" sz="2000" b="1" dirty="0"/>
              <a:t>привести ВР к стационарному виду</a:t>
            </a:r>
            <a:r>
              <a:rPr lang="ru-RU" sz="2000" dirty="0"/>
              <a:t>, удалив из него тренд и сезонность, и затем применять подходящую модель.</a:t>
            </a:r>
          </a:p>
          <a:p>
            <a:r>
              <a:rPr lang="ru-RU" sz="2000" dirty="0"/>
              <a:t>В частности, стационарные временные ряды можно прогнозировать с помощью градиентного </a:t>
            </a:r>
            <a:r>
              <a:rPr lang="ru-RU" sz="2000" dirty="0" err="1"/>
              <a:t>бустинга</a:t>
            </a:r>
            <a:r>
              <a:rPr lang="en-US" sz="2000" dirty="0"/>
              <a:t>.</a:t>
            </a:r>
            <a:endParaRPr lang="ru-RU" sz="2000" dirty="0"/>
          </a:p>
          <a:p>
            <a:r>
              <a:rPr lang="ru-RU" sz="2000" dirty="0"/>
              <a:t>Простой способ избавиться от </a:t>
            </a:r>
            <a:r>
              <a:rPr lang="ru-RU" sz="2000" dirty="0" err="1"/>
              <a:t>нестационарности</a:t>
            </a:r>
            <a:r>
              <a:rPr lang="ru-RU" sz="2000" dirty="0"/>
              <a:t> – </a:t>
            </a:r>
            <a:r>
              <a:rPr lang="ru-RU" sz="2000" b="1" dirty="0"/>
              <a:t>дифференцирование</a:t>
            </a:r>
            <a:r>
              <a:rPr lang="ru-RU" sz="2000" dirty="0"/>
              <a:t> – переход к попарным разницам </a:t>
            </a:r>
            <a:r>
              <a:rPr lang="ru-RU" sz="1400" dirty="0"/>
              <a:t>𝑦</a:t>
            </a:r>
            <a:r>
              <a:rPr lang="ru-RU" sz="1400" baseline="-25000" dirty="0"/>
              <a:t>𝑡</a:t>
            </a:r>
            <a:r>
              <a:rPr lang="ru-RU" sz="1400" dirty="0"/>
              <a:t>′ = 𝑦</a:t>
            </a:r>
            <a:r>
              <a:rPr lang="ru-RU" sz="1400" baseline="-25000" dirty="0"/>
              <a:t>𝑡</a:t>
            </a:r>
            <a:r>
              <a:rPr lang="ru-RU" sz="1400" dirty="0"/>
              <a:t> − 𝑦</a:t>
            </a:r>
            <a:r>
              <a:rPr lang="ru-RU" sz="1400" baseline="-25000" dirty="0"/>
              <a:t>𝑡−1</a:t>
            </a:r>
            <a:r>
              <a:rPr lang="en-US" sz="2000" dirty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619349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D1013-83D6-FC8F-B4B4-09C3C8D225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CC573-7DE9-965E-4EA6-1E3AD3FE7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дифференцирования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510B4FA-E50F-45AF-7AA8-8B0E7C303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082" y="1690688"/>
            <a:ext cx="3915321" cy="454405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ACB643D-913D-F9C3-F8A9-ADC27EF1F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914" y="1893751"/>
            <a:ext cx="4287270" cy="434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611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9664B8-4880-7DA8-0830-A969D774C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AF3804-2FEA-DEED-6EDE-9511D73A3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Стабилизация дисперсии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2F1BB21-DBE6-F775-0333-DEBFFF1CD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554" y="3170992"/>
            <a:ext cx="6912729" cy="2419455"/>
          </a:xfrm>
          <a:prstGeom prst="rect">
            <a:avLst/>
          </a:prstGeom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B1A86899-21CC-0BAA-3B46-6386C95E2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65778" cy="4351338"/>
          </a:xfrm>
        </p:spPr>
        <p:txBody>
          <a:bodyPr>
            <a:normAutofit/>
          </a:bodyPr>
          <a:lstStyle/>
          <a:p>
            <a:r>
              <a:rPr lang="ru-RU" sz="2000" dirty="0"/>
              <a:t>Для рядов с монотонно меняющейся дисперсией можно использовать стабилизирующие преобразования, например, </a:t>
            </a:r>
            <a:r>
              <a:rPr lang="ru-RU" sz="2000" b="1" dirty="0"/>
              <a:t>логарифмирование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1725826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3622E3-66B7-6ACD-D96A-E51C68C54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9E28F-FADA-DAA5-0144-719FEA70B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Если обойтись без обработки компонент?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8E780DB-6AFA-CA77-969B-E3FB687ED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7548" y="1862633"/>
            <a:ext cx="6296904" cy="4277322"/>
          </a:xfrm>
        </p:spPr>
      </p:pic>
    </p:spTree>
    <p:extLst>
      <p:ext uri="{BB962C8B-B14F-4D97-AF65-F5344CB8AC3E}">
        <p14:creationId xmlns:p14="http://schemas.microsoft.com/office/powerpoint/2010/main" val="1588610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BD1BA-7F2F-3219-0D53-D23BEF670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11AA7-5175-31B5-52B0-CF3ED9958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остатков прогноза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189A0F7-B07A-8F36-7BE3-69D59F738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Несмещённость</a:t>
            </a:r>
            <a:r>
              <a:rPr lang="ru-RU" dirty="0"/>
              <a:t> — равенство среднего значения нулю</a:t>
            </a:r>
          </a:p>
          <a:p>
            <a:r>
              <a:rPr lang="ru-RU" dirty="0"/>
              <a:t>Стационарность — отсутствие зависимости от времени</a:t>
            </a:r>
          </a:p>
          <a:p>
            <a:r>
              <a:rPr lang="ru-RU" dirty="0" err="1"/>
              <a:t>Неавтокоррелированность</a:t>
            </a:r>
            <a:r>
              <a:rPr lang="ru-RU" dirty="0"/>
              <a:t> — отсутствие неучтённой зависимости от предыдущих наблюдений</a:t>
            </a:r>
          </a:p>
          <a:p>
            <a:r>
              <a:rPr lang="ru-RU" dirty="0"/>
              <a:t>Гомоскедастичность — однородность дисперсии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3692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17A0AD-BAAA-5CFD-9F67-28293804E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</a:t>
            </a:r>
            <a:r>
              <a:rPr lang="ru-RU" dirty="0"/>
              <a:t>для временных рядов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6E95-59ED-8D62-8029-E336A8654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Лаги</a:t>
            </a:r>
          </a:p>
          <a:p>
            <a:r>
              <a:rPr lang="ru-RU" dirty="0"/>
              <a:t>Скользящие статистики</a:t>
            </a:r>
          </a:p>
          <a:p>
            <a:r>
              <a:rPr lang="ru-RU" dirty="0"/>
              <a:t>Взвешенные скользящие статистики</a:t>
            </a:r>
          </a:p>
          <a:p>
            <a:r>
              <a:rPr lang="ru-RU" dirty="0"/>
              <a:t>Групповые скользящие статистики</a:t>
            </a:r>
          </a:p>
          <a:p>
            <a:r>
              <a:rPr lang="ru-RU" dirty="0"/>
              <a:t>Признаки даты/времени</a:t>
            </a:r>
          </a:p>
          <a:p>
            <a:r>
              <a:rPr lang="ru-RU" dirty="0"/>
              <a:t>Тренд/сезонность как признаки</a:t>
            </a:r>
          </a:p>
          <a:p>
            <a:r>
              <a:rPr lang="ru-RU" dirty="0"/>
              <a:t>…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7728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B9C653-3CE5-4870-B9BC-39B0231FC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E6D38-239F-D413-A6D1-D303D49B4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временной ряд?</a:t>
            </a:r>
          </a:p>
        </p:txBody>
      </p:sp>
      <p:pic>
        <p:nvPicPr>
          <p:cNvPr id="1026" name="Picture 2" descr="Yet Another an End-to-End Time Series Project Tutorial | by George  Vinogradov | Towards Data Science">
            <a:extLst>
              <a:ext uri="{FF2B5EF4-FFF2-40B4-BE49-F238E27FC236}">
                <a16:creationId xmlns:a16="http://schemas.microsoft.com/office/drawing/2014/main" id="{1B90A7E5-7A14-0CF3-96BC-66272B9757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383" y="4241577"/>
            <a:ext cx="3889678" cy="2437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2DBAA35E-3EB2-4FA0-5E7D-C6664E9D22E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150B28-70F9-FA0D-71E2-3F5B6417DB40}"/>
              </a:ext>
            </a:extLst>
          </p:cNvPr>
          <p:cNvSpPr txBox="1"/>
          <p:nvPr/>
        </p:nvSpPr>
        <p:spPr>
          <a:xfrm>
            <a:off x="838199" y="1690688"/>
            <a:ext cx="1095886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Временной ряд </a:t>
            </a:r>
            <a:r>
              <a:rPr lang="ru-RU" dirty="0"/>
              <a:t>— собранный в разные моменты времени статистический материал о значении каких-либо параметров исследуемого процесса. </a:t>
            </a:r>
          </a:p>
          <a:p>
            <a:r>
              <a:rPr lang="ru-RU" dirty="0"/>
              <a:t>Каждая единица статистического материала называется измерением или отсчётом. </a:t>
            </a:r>
          </a:p>
          <a:p>
            <a:r>
              <a:rPr lang="ru-RU" dirty="0"/>
              <a:t>Во временном ряде для каждого отсчёта </a:t>
            </a:r>
            <a:r>
              <a:rPr lang="ru-RU" b="1" dirty="0"/>
              <a:t>должно быть указано время измерения или номер измерения </a:t>
            </a:r>
            <a:r>
              <a:rPr lang="ru-RU" dirty="0"/>
              <a:t>по порядку. </a:t>
            </a:r>
          </a:p>
          <a:p>
            <a:r>
              <a:rPr lang="ru-RU" dirty="0"/>
              <a:t>Временной ряд существенно отличается от простой выборки данных, так как </a:t>
            </a:r>
            <a:r>
              <a:rPr lang="ru-RU" b="1" dirty="0"/>
              <a:t>при анализе учитывается взаимосвязь измерений со временем</a:t>
            </a:r>
            <a:r>
              <a:rPr lang="ru-RU" dirty="0"/>
              <a:t>, а не только статистическое разнообразие и статистические характеристики выборки</a:t>
            </a:r>
          </a:p>
        </p:txBody>
      </p:sp>
    </p:spTree>
    <p:extLst>
      <p:ext uri="{BB962C8B-B14F-4D97-AF65-F5344CB8AC3E}">
        <p14:creationId xmlns:p14="http://schemas.microsoft.com/office/powerpoint/2010/main" val="1681847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31234D-2A08-A9C2-D3B5-C2F2688F2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временных рядов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4AFC86-C6C5-0A94-CDA6-59AA91019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141C3A"/>
                </a:solidFill>
                <a:latin typeface="Mulish"/>
              </a:rPr>
              <a:t>Д</a:t>
            </a:r>
            <a:r>
              <a:rPr lang="ru-RU" b="0" i="0" dirty="0">
                <a:solidFill>
                  <a:srgbClr val="141C3A"/>
                </a:solidFill>
                <a:effectLst/>
                <a:latin typeface="Mulish"/>
              </a:rPr>
              <a:t>анные о ценах акций на бирже,</a:t>
            </a:r>
          </a:p>
          <a:p>
            <a:r>
              <a:rPr lang="ru-RU" dirty="0">
                <a:solidFill>
                  <a:srgbClr val="141C3A"/>
                </a:solidFill>
                <a:latin typeface="Mulish"/>
              </a:rPr>
              <a:t>Температура воздуха </a:t>
            </a:r>
          </a:p>
          <a:p>
            <a:r>
              <a:rPr lang="ru-RU" dirty="0">
                <a:solidFill>
                  <a:srgbClr val="141C3A"/>
                </a:solidFill>
                <a:latin typeface="Mulish"/>
              </a:rPr>
              <a:t>Ежедневные продажи в магазинах</a:t>
            </a:r>
          </a:p>
          <a:p>
            <a:r>
              <a:rPr lang="ru-RU" dirty="0">
                <a:solidFill>
                  <a:srgbClr val="141C3A"/>
                </a:solidFill>
                <a:latin typeface="Mulish"/>
              </a:rPr>
              <a:t>Данные о рождаемости</a:t>
            </a:r>
          </a:p>
          <a:p>
            <a:r>
              <a:rPr lang="ru-RU" dirty="0">
                <a:solidFill>
                  <a:srgbClr val="141C3A"/>
                </a:solidFill>
                <a:latin typeface="Mulish"/>
              </a:rPr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2233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008D8D-B5FA-D4CD-4B19-FDF401C85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Компоненты временного ряда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163B41-CA79-C9A4-F283-1358CBA21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26874" cy="4351338"/>
          </a:xfrm>
        </p:spPr>
        <p:txBody>
          <a:bodyPr>
            <a:normAutofit/>
          </a:bodyPr>
          <a:lstStyle/>
          <a:p>
            <a:r>
              <a:rPr lang="ru-RU" sz="2000" b="1" dirty="0"/>
              <a:t>Тренд</a:t>
            </a:r>
            <a:r>
              <a:rPr lang="ru-RU" sz="2000" dirty="0"/>
              <a:t> — долгосрочное изменение уровня ряда</a:t>
            </a:r>
          </a:p>
          <a:p>
            <a:r>
              <a:rPr lang="ru-RU" sz="2000" b="1" dirty="0"/>
              <a:t>Сезонность</a:t>
            </a:r>
            <a:r>
              <a:rPr lang="ru-RU" sz="2000" dirty="0"/>
              <a:t> предполагает циклические изменения уровня ряда с постоянным периодом</a:t>
            </a:r>
          </a:p>
          <a:p>
            <a:r>
              <a:rPr lang="ru-RU" sz="2000" b="1" dirty="0"/>
              <a:t>Случайные колебания</a:t>
            </a:r>
            <a:r>
              <a:rPr lang="ru-RU" sz="2000" dirty="0"/>
              <a:t> — непрогнозируемое случайное изменение ряда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2A027DC-4CD2-6E3C-D371-DD80CC845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084" y="1382804"/>
            <a:ext cx="5895678" cy="523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442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B75F3F-04BC-CFC6-D0CD-D3CF33B21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модели применимы?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B734C1-F03E-7D49-2501-1993C5456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Обычные модели </a:t>
            </a:r>
            <a:r>
              <a:rPr lang="en-US" dirty="0"/>
              <a:t>as is </a:t>
            </a:r>
            <a:r>
              <a:rPr lang="ru-RU" dirty="0"/>
              <a:t>не подойдут, потому что:</a:t>
            </a:r>
          </a:p>
          <a:p>
            <a:pPr lvl="1"/>
            <a:r>
              <a:rPr lang="ru-RU" dirty="0"/>
              <a:t>Данные коррелированы во времени</a:t>
            </a:r>
          </a:p>
          <a:p>
            <a:pPr lvl="1"/>
            <a:r>
              <a:rPr lang="ru-RU" dirty="0"/>
              <a:t>Данные часто </a:t>
            </a:r>
            <a:r>
              <a:rPr lang="ru-RU" dirty="0" err="1"/>
              <a:t>нестационарны</a:t>
            </a:r>
            <a:endParaRPr lang="ru-RU" dirty="0"/>
          </a:p>
          <a:p>
            <a:pPr lvl="1"/>
            <a:r>
              <a:rPr lang="ru-RU" dirty="0"/>
              <a:t>Может потребоваться много данных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79F06AD4-E75B-6204-AE34-74C836B33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435" y="3401441"/>
            <a:ext cx="5113836" cy="307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3106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106DAA-0953-B937-F74E-3E4EA6812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Стационарность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F5BF2B-B245-8E2C-9D2A-FCEECC9C3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b="1" dirty="0"/>
              <a:t>Стационарность</a:t>
            </a:r>
            <a:r>
              <a:rPr lang="ru-RU" sz="2000" dirty="0"/>
              <a:t> - это свойство временного ряда, которое означает, что его средние и стандартные отклонения не меняются со временем. </a:t>
            </a:r>
          </a:p>
          <a:p>
            <a:r>
              <a:rPr lang="ru-RU" sz="2000" dirty="0"/>
              <a:t>Если временной ряд является стационарным, то его можно легко анализировать и прогнозировать. </a:t>
            </a:r>
          </a:p>
          <a:p>
            <a:r>
              <a:rPr lang="ru-RU" sz="2000" dirty="0"/>
              <a:t>Нестационарный временной ряд может иметь тренд (постоянный рост или падение), цикличность (повторение циклов) или сезонность (повторение определенных событий в разное время года).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70AACD-FA0F-3325-549A-133A9CE8F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788" y="4285682"/>
            <a:ext cx="7138453" cy="248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527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CA7A65-E97E-E6E7-E2E2-61DBFAC3E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9E6121-F91B-5143-4BDF-A0903DC66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Стационарность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045052C-86D0-7300-F462-60D4F7B68C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34361"/>
            <a:ext cx="5342984" cy="2587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бъект 2">
            <a:extLst>
              <a:ext uri="{FF2B5EF4-FFF2-40B4-BE49-F238E27FC236}">
                <a16:creationId xmlns:a16="http://schemas.microsoft.com/office/drawing/2014/main" id="{E8E54F04-625F-61F0-B37E-D34D757AF10F}"/>
              </a:ext>
            </a:extLst>
          </p:cNvPr>
          <p:cNvSpPr txBox="1">
            <a:spLocks/>
          </p:cNvSpPr>
          <p:nvPr/>
        </p:nvSpPr>
        <p:spPr>
          <a:xfrm>
            <a:off x="6522720" y="1825625"/>
            <a:ext cx="48310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/>
              <a:t>Тест Дики-Фуллера (</a:t>
            </a:r>
            <a:r>
              <a:rPr lang="en-US" sz="2000" dirty="0"/>
              <a:t>Dickey-Fuller test):</a:t>
            </a:r>
            <a:endParaRPr lang="ru-RU" sz="2000" dirty="0"/>
          </a:p>
          <a:p>
            <a:r>
              <a:rPr lang="ru-RU" sz="2000" dirty="0"/>
              <a:t>Нулевая гипотеза предполагает, что процесс нестационарный</a:t>
            </a:r>
          </a:p>
          <a:p>
            <a:r>
              <a:rPr lang="ru-RU" sz="2000" dirty="0"/>
              <a:t>Альтернативная гипотеза соответственно говорит об обратном</a:t>
            </a:r>
          </a:p>
          <a:p>
            <a:r>
              <a:rPr lang="ru-RU" sz="2000" dirty="0"/>
              <a:t>Для принятия решения смотрим на </a:t>
            </a:r>
            <a:r>
              <a:rPr lang="en-US" sz="2000" dirty="0"/>
              <a:t>p-value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80691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B16214-8B75-78B9-A5D6-E8AF27FC7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 прогнозирования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61F76EB-5381-ECA4-224D-01659E296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7121"/>
            <a:ext cx="6087325" cy="1238423"/>
          </a:xfrm>
        </p:spPr>
      </p:pic>
      <p:pic>
        <p:nvPicPr>
          <p:cNvPr id="5122" name="Picture 2" descr="Временные ряды | Вводный курс ML">
            <a:extLst>
              <a:ext uri="{FF2B5EF4-FFF2-40B4-BE49-F238E27FC236}">
                <a16:creationId xmlns:a16="http://schemas.microsoft.com/office/drawing/2014/main" id="{AF889554-0B41-3B26-0921-D719FF4D2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691" y="2886710"/>
            <a:ext cx="5495109" cy="360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6381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648</Words>
  <Application>Microsoft Office PowerPoint</Application>
  <PresentationFormat>Широкоэкранный</PresentationFormat>
  <Paragraphs>90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Mulish</vt:lpstr>
      <vt:lpstr>Тема Office</vt:lpstr>
      <vt:lpstr>Программные инструменты анализа данных в задачах ИБ</vt:lpstr>
      <vt:lpstr>Что такое временной ряд?</vt:lpstr>
      <vt:lpstr>Что такое временной ряд?</vt:lpstr>
      <vt:lpstr>Примеры временных рядов</vt:lpstr>
      <vt:lpstr>Компоненты временного ряда</vt:lpstr>
      <vt:lpstr>Какие модели применимы?</vt:lpstr>
      <vt:lpstr>Стационарность</vt:lpstr>
      <vt:lpstr>Стационарность</vt:lpstr>
      <vt:lpstr>Постановка задачи прогнозирования</vt:lpstr>
      <vt:lpstr>Инструменты</vt:lpstr>
      <vt:lpstr>Статистические модели</vt:lpstr>
      <vt:lpstr>Адаптация классических методов</vt:lpstr>
      <vt:lpstr>Адаптация классических методов</vt:lpstr>
      <vt:lpstr>Нейросетевые методы</vt:lpstr>
      <vt:lpstr>Адаптивные модели краткосрочного прогнозирования</vt:lpstr>
      <vt:lpstr>Наивные прогнозы == бейзлайн</vt:lpstr>
      <vt:lpstr>Наивные прогнозы == бейзлайн</vt:lpstr>
      <vt:lpstr>Валидация и тестирование</vt:lpstr>
      <vt:lpstr>Валидация и тестирование - окно</vt:lpstr>
      <vt:lpstr>Валидация и тестирование - gap</vt:lpstr>
      <vt:lpstr>Подготовка к моделированию</vt:lpstr>
      <vt:lpstr>Результаты дифференцирования</vt:lpstr>
      <vt:lpstr>Стабилизация дисперсии</vt:lpstr>
      <vt:lpstr>Если обойтись без обработки компонент?</vt:lpstr>
      <vt:lpstr>Свойства остатков прогноза</vt:lpstr>
      <vt:lpstr>Feature engineering для временных рядов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Кристина Желтова</dc:creator>
  <cp:lastModifiedBy>Кристина Желтова</cp:lastModifiedBy>
  <cp:revision>14</cp:revision>
  <dcterms:created xsi:type="dcterms:W3CDTF">2024-02-14T21:51:18Z</dcterms:created>
  <dcterms:modified xsi:type="dcterms:W3CDTF">2024-02-15T13:55:54Z</dcterms:modified>
</cp:coreProperties>
</file>