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6"/>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274" r:id="rId43"/>
    <p:sldId id="272" r:id="rId44"/>
    <p:sldId id="277" r:id="rId45"/>
    <p:sldId id="279" r:id="rId46"/>
    <p:sldId id="280" r:id="rId47"/>
    <p:sldId id="690" r:id="rId48"/>
    <p:sldId id="691" r:id="rId49"/>
    <p:sldId id="281" r:id="rId50"/>
    <p:sldId id="939" r:id="rId51"/>
    <p:sldId id="940" r:id="rId52"/>
    <p:sldId id="283" r:id="rId53"/>
    <p:sldId id="284" r:id="rId54"/>
    <p:sldId id="285" r:id="rId55"/>
    <p:sldId id="292" r:id="rId56"/>
    <p:sldId id="293" r:id="rId57"/>
    <p:sldId id="941" r:id="rId58"/>
    <p:sldId id="299" r:id="rId59"/>
    <p:sldId id="297" r:id="rId60"/>
    <p:sldId id="298" r:id="rId61"/>
    <p:sldId id="942" r:id="rId62"/>
    <p:sldId id="607" r:id="rId63"/>
    <p:sldId id="302" r:id="rId64"/>
    <p:sldId id="943" r:id="rId65"/>
    <p:sldId id="944" r:id="rId66"/>
    <p:sldId id="945" r:id="rId67"/>
    <p:sldId id="946" r:id="rId68"/>
    <p:sldId id="947" r:id="rId69"/>
    <p:sldId id="309" r:id="rId70"/>
    <p:sldId id="310" r:id="rId71"/>
    <p:sldId id="311" r:id="rId72"/>
    <p:sldId id="312" r:id="rId73"/>
    <p:sldId id="948" r:id="rId74"/>
    <p:sldId id="1013" r:id="rId75"/>
    <p:sldId id="420" r:id="rId76"/>
    <p:sldId id="1014" r:id="rId77"/>
    <p:sldId id="1025" r:id="rId78"/>
    <p:sldId id="1027" r:id="rId79"/>
    <p:sldId id="1031" r:id="rId80"/>
    <p:sldId id="1032" r:id="rId81"/>
    <p:sldId id="949" r:id="rId82"/>
    <p:sldId id="1033" r:id="rId83"/>
    <p:sldId id="289" r:id="rId84"/>
    <p:sldId id="290" r:id="rId8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theme" Target="theme/theme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tableStyles" Target="tableStyles.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15-3-2023</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63</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64</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42246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79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15-3-2023</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15-3-2023</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15-3-2023</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15-3-2023</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15-3-2023</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15-3-2023</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15-3-2023</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15-3-2023</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15-3-2023</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15-3-2023</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15-3-2023</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15-3-2023</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15-3-2023</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15-3-2023</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15-3-2023</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15-3-2023</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15-3-2023</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15-3-2023</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15-3-2023</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15-3-2023</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15-3-2023</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15-3-2023</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15-3-2023</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15-3-2023</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15-3-2023</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15-3-2023</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15-3-2023</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15-3-2023</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15-3-2023</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15-3-2023</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15-3-2023</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15-3-2023</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15-3-2023</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15-3-2023</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15-3-2023</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15-3-2023</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15-3-2023</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15-3-2023</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15-3-2023</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15-3-2023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15-3-2023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15-3-2023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15-3-2023</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15-3-2023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15-3-2023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15-3-2023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15-3-2023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15-3-2023</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15-3-2023</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15-3-2023</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15-3-2023</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15-3-2023</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15-3-2023</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15-3-2023</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15-3-2023</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15-3-2023</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15-3-2023</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15-3-2023</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15-3-2023</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15-3-2023</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15-3-2023</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15-3-2023</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15-3-2023</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15-3-2023</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15-3-2023</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15-3-2023</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15-3-2023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15-3-2023</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&gt;5.1.1&lt;/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a recent JDK (17)</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98797C-2E4F-4925-AC66-8BFAFEFD692D}"/>
              </a:ext>
            </a:extLst>
          </p:cNvPr>
          <p:cNvPicPr>
            <a:picLocks noChangeAspect="1"/>
          </p:cNvPicPr>
          <p:nvPr/>
        </p:nvPicPr>
        <p:blipFill>
          <a:blip r:embed="rId3"/>
          <a:stretch>
            <a:fillRect/>
          </a:stretch>
        </p:blipFill>
        <p:spPr>
          <a:xfrm>
            <a:off x="332979" y="1178473"/>
            <a:ext cx="9898141" cy="5613678"/>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28014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@CsvSource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445000" y="604918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E62C26C-7765-4802-BD8B-7F5F4FA08FB2}"/>
              </a:ext>
            </a:extLst>
          </p:cNvPr>
          <p:cNvPicPr>
            <a:picLocks noChangeAspect="1"/>
          </p:cNvPicPr>
          <p:nvPr/>
        </p:nvPicPr>
        <p:blipFill>
          <a:blip r:embed="rId3"/>
          <a:stretch>
            <a:fillRect/>
          </a:stretch>
        </p:blipFill>
        <p:spPr>
          <a:xfrm>
            <a:off x="380682" y="1166716"/>
            <a:ext cx="9718358" cy="5511715"/>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6" name="Afbeelding 5">
            <a:extLst>
              <a:ext uri="{FF2B5EF4-FFF2-40B4-BE49-F238E27FC236}">
                <a16:creationId xmlns:a16="http://schemas.microsoft.com/office/drawing/2014/main" id="{87804385-2FD5-48DF-843F-BFF6E74A5CCE}"/>
              </a:ext>
            </a:extLst>
          </p:cNvPr>
          <p:cNvPicPr>
            <a:picLocks noChangeAspect="1"/>
          </p:cNvPicPr>
          <p:nvPr/>
        </p:nvPicPr>
        <p:blipFill>
          <a:blip r:embed="rId4"/>
          <a:stretch>
            <a:fillRect/>
          </a:stretch>
        </p:blipFill>
        <p:spPr>
          <a:xfrm>
            <a:off x="4901072" y="1355408"/>
            <a:ext cx="7144733" cy="1865730"/>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5448817" y="1624763"/>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 using @CsvSource</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20B3A2-B690-410E-9629-8519ED0665AC}"/>
              </a:ext>
            </a:extLst>
          </p:cNvPr>
          <p:cNvPicPr>
            <a:picLocks noChangeAspect="1"/>
          </p:cNvPicPr>
          <p:nvPr/>
        </p:nvPicPr>
        <p:blipFill>
          <a:blip r:embed="rId3"/>
          <a:stretch>
            <a:fillRect/>
          </a:stretch>
        </p:blipFill>
        <p:spPr>
          <a:xfrm>
            <a:off x="197784" y="2786379"/>
            <a:ext cx="8062296" cy="3932827"/>
          </a:xfrm>
          <a:prstGeom prst="rect">
            <a:avLst/>
          </a:prstGeom>
        </p:spPr>
      </p:pic>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8139188" y="273796"/>
            <a:ext cx="3932238" cy="29893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5389A12-730C-4E7F-83BF-A41AF1BC645E}"/>
              </a:ext>
            </a:extLst>
          </p:cNvPr>
          <p:cNvPicPr>
            <a:picLocks noChangeAspect="1"/>
          </p:cNvPicPr>
          <p:nvPr/>
        </p:nvPicPr>
        <p:blipFill>
          <a:blip r:embed="rId3"/>
          <a:stretch>
            <a:fillRect/>
          </a:stretch>
        </p:blipFill>
        <p:spPr>
          <a:xfrm>
            <a:off x="3443604" y="-1"/>
            <a:ext cx="8744586" cy="6857999"/>
          </a:xfrm>
          <a:prstGeom prst="rect">
            <a:avLst/>
          </a:prstGeom>
        </p:spPr>
      </p:pic>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value reuse as shown in the slides</a:t>
            </a:r>
          </a:p>
          <a:p>
            <a:pPr lvl="0">
              <a:buFont typeface="Courier New" pitchFamily="49"/>
              <a:buChar char="_"/>
            </a:pPr>
            <a:r>
              <a:rPr lang="nl-NL">
                <a:solidFill>
                  <a:srgbClr val="00FF00"/>
                </a:solidFill>
                <a:latin typeface="Courier New" pitchFamily="49"/>
                <a:cs typeface="Courier New" pitchFamily="49"/>
              </a:rPr>
              <a:t>Use basic and OAUth authentication schemes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436501BC-F6E0-4DA7-B3E7-9B871B58F99E}"/>
              </a:ext>
            </a:extLst>
          </p:cNvPr>
          <p:cNvPicPr>
            <a:picLocks noChangeAspect="1"/>
          </p:cNvPicPr>
          <p:nvPr/>
        </p:nvPicPr>
        <p:blipFill>
          <a:blip r:embed="rId3"/>
          <a:stretch>
            <a:fillRect/>
          </a:stretch>
        </p:blipFill>
        <p:spPr>
          <a:xfrm>
            <a:off x="6550025" y="5230177"/>
            <a:ext cx="5391150"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8B9A116-87FE-0A2E-022A-27DE47713E91}"/>
              </a:ext>
            </a:extLst>
          </p:cNvPr>
          <p:cNvPicPr>
            <a:picLocks noChangeAspect="1"/>
          </p:cNvPicPr>
          <p:nvPr/>
        </p:nvPicPr>
        <p:blipFill>
          <a:blip r:embed="rId2"/>
          <a:stretch>
            <a:fillRect/>
          </a:stretch>
        </p:blipFill>
        <p:spPr>
          <a:xfrm>
            <a:off x="919483" y="1777337"/>
            <a:ext cx="10022837" cy="4687372"/>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2865120" y="4893097"/>
            <a:ext cx="3014692"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930901" y="4758427"/>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422400" y="296705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034675" y="5661756"/>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80209" y="6048745"/>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POJOs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RestAssuredExamples.java</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5AB2A-8869-422D-9373-79530D857FC7}"/>
              </a:ext>
            </a:extLst>
          </p:cNvPr>
          <p:cNvPicPr>
            <a:picLocks noChangeAspect="1"/>
          </p:cNvPicPr>
          <p:nvPr/>
        </p:nvPicPr>
        <p:blipFill>
          <a:blip r:embed="rId3"/>
          <a:stretch>
            <a:fillRect/>
          </a:stretch>
        </p:blipFill>
        <p:spPr>
          <a:xfrm>
            <a:off x="234632" y="786765"/>
            <a:ext cx="4752975" cy="26574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1" name="Afbeelding 10">
            <a:extLst>
              <a:ext uri="{FF2B5EF4-FFF2-40B4-BE49-F238E27FC236}">
                <a16:creationId xmlns:a16="http://schemas.microsoft.com/office/drawing/2014/main" id="{6C20E713-D00E-4722-94A2-7A2430148D45}"/>
              </a:ext>
            </a:extLst>
          </p:cNvPr>
          <p:cNvPicPr>
            <a:picLocks noChangeAspect="1"/>
          </p:cNvPicPr>
          <p:nvPr/>
        </p:nvPicPr>
        <p:blipFill>
          <a:blip r:embed="rId4"/>
          <a:stretch>
            <a:fillRect/>
          </a:stretch>
        </p:blipFill>
        <p:spPr>
          <a:xfrm>
            <a:off x="351472" y="3140075"/>
            <a:ext cx="4295775" cy="3524250"/>
          </a:xfrm>
          <a:prstGeom prst="rect">
            <a:avLst/>
          </a:prstGeom>
        </p:spPr>
      </p:pic>
      <p:sp>
        <p:nvSpPr>
          <p:cNvPr id="12" name="Oval 4">
            <a:extLst>
              <a:ext uri="{FF2B5EF4-FFF2-40B4-BE49-F238E27FC236}">
                <a16:creationId xmlns:a16="http://schemas.microsoft.com/office/drawing/2014/main" id="{885AEAE6-296A-45A7-8D74-462F534A0AEA}"/>
              </a:ext>
            </a:extLst>
          </p:cNvPr>
          <p:cNvSpPr/>
          <p:nvPr/>
        </p:nvSpPr>
        <p:spPr>
          <a:xfrm flipV="1">
            <a:off x="884875" y="3049998"/>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96B731CF-0379-476F-9645-2D42AA407FAE}"/>
              </a:ext>
            </a:extLst>
          </p:cNvPr>
          <p:cNvSpPr txBox="1"/>
          <p:nvPr/>
        </p:nvSpPr>
        <p:spPr>
          <a:xfrm>
            <a:off x="3539315" y="3253789"/>
            <a:ext cx="5018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Use a POJO here to represent the query to send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FF00"/>
                </a:solidFill>
                <a:latin typeface="Courier New" panose="02070309020205020404" pitchFamily="49" charset="0"/>
                <a:cs typeface="Courier New" panose="02070309020205020404" pitchFamily="49" charset="0"/>
              </a:rPr>
              <a:t>(makes serialization and creating the right payload easier)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5" name="Afbeelding 14">
            <a:extLst>
              <a:ext uri="{FF2B5EF4-FFF2-40B4-BE49-F238E27FC236}">
                <a16:creationId xmlns:a16="http://schemas.microsoft.com/office/drawing/2014/main" id="{ECADC5D9-78B0-4468-B9CE-4279C1C26ECD}"/>
              </a:ext>
            </a:extLst>
          </p:cNvPr>
          <p:cNvPicPr>
            <a:picLocks noChangeAspect="1"/>
          </p:cNvPicPr>
          <p:nvPr/>
        </p:nvPicPr>
        <p:blipFill>
          <a:blip r:embed="rId5"/>
          <a:stretch>
            <a:fillRect/>
          </a:stretch>
        </p:blipFill>
        <p:spPr>
          <a:xfrm>
            <a:off x="2918143" y="1944307"/>
            <a:ext cx="9039225" cy="4191000"/>
          </a:xfrm>
          <a:prstGeom prst="rect">
            <a:avLst/>
          </a:prstGeom>
          <a:ln>
            <a:solidFill>
              <a:srgbClr val="00FF00"/>
            </a:solidFill>
          </a:ln>
        </p:spPr>
      </p:pic>
      <p:sp>
        <p:nvSpPr>
          <p:cNvPr id="16" name="Oval 4">
            <a:extLst>
              <a:ext uri="{FF2B5EF4-FFF2-40B4-BE49-F238E27FC236}">
                <a16:creationId xmlns:a16="http://schemas.microsoft.com/office/drawing/2014/main" id="{A384DE2C-9E48-471F-822C-0197095717E0}"/>
              </a:ext>
            </a:extLst>
          </p:cNvPr>
          <p:cNvSpPr/>
          <p:nvPr/>
        </p:nvSpPr>
        <p:spPr>
          <a:xfrm flipV="1">
            <a:off x="3210560" y="2620028"/>
            <a:ext cx="4301490" cy="5755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4">
            <a:extLst>
              <a:ext uri="{FF2B5EF4-FFF2-40B4-BE49-F238E27FC236}">
                <a16:creationId xmlns:a16="http://schemas.microsoft.com/office/drawing/2014/main" id="{9D361BDC-AF9B-4D82-BEBB-FE22573EDDA2}"/>
              </a:ext>
            </a:extLst>
          </p:cNvPr>
          <p:cNvSpPr/>
          <p:nvPr/>
        </p:nvSpPr>
        <p:spPr>
          <a:xfrm flipV="1">
            <a:off x="3545361" y="3848610"/>
            <a:ext cx="1605759" cy="38239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AC0406B3-616D-45D9-A0EB-BF086E35B232}"/>
              </a:ext>
            </a:extLst>
          </p:cNvPr>
          <p:cNvSpPr txBox="1"/>
          <p:nvPr/>
        </p:nvSpPr>
        <p:spPr>
          <a:xfrm>
            <a:off x="5342732" y="3930204"/>
            <a:ext cx="5018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it as the request body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Tekstvak 18">
            <a:extLst>
              <a:ext uri="{FF2B5EF4-FFF2-40B4-BE49-F238E27FC236}">
                <a16:creationId xmlns:a16="http://schemas.microsoft.com/office/drawing/2014/main" id="{0F573636-41AB-4AEC-A829-DB09CFAFF71F}"/>
              </a:ext>
            </a:extLst>
          </p:cNvPr>
          <p:cNvSpPr txBox="1"/>
          <p:nvPr/>
        </p:nvSpPr>
        <p:spPr>
          <a:xfrm>
            <a:off x="7628890" y="3049998"/>
            <a:ext cx="3562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GraphQL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query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3539315" y="5531792"/>
            <a:ext cx="5865942" cy="4212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5848715" y="4807367"/>
            <a:ext cx="53425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JSON,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solidFill>
                  <a:srgbClr val="00FF00"/>
                </a:solidFill>
                <a:latin typeface="Courier New" panose="02070309020205020404" pitchFamily="49" charset="0"/>
                <a:cs typeface="Courier New" panose="02070309020205020404" pitchFamily="49" charset="0"/>
              </a:rPr>
              <a:t>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p:bldP spid="16" grpId="0" animBg="1"/>
      <p:bldP spid="17" grpId="0" animBg="1"/>
      <p:bldP spid="18" grpId="0"/>
      <p:bldP spid="19" grpId="0"/>
      <p:bldP spid="20" grpId="0" animBg="1"/>
      <p:bldP spid="21"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43F05D9-6717-474C-9958-999349E50CA8}"/>
              </a:ext>
            </a:extLst>
          </p:cNvPr>
          <p:cNvPicPr>
            <a:picLocks noChangeAspect="1"/>
          </p:cNvPicPr>
          <p:nvPr/>
        </p:nvPicPr>
        <p:blipFill>
          <a:blip r:embed="rId3"/>
          <a:stretch>
            <a:fillRect/>
          </a:stretch>
        </p:blipFill>
        <p:spPr>
          <a:xfrm>
            <a:off x="172087" y="720724"/>
            <a:ext cx="4676775" cy="2914650"/>
          </a:xfrm>
          <a:prstGeom prst="rect">
            <a:avLst/>
          </a:prstGeom>
        </p:spPr>
      </p:pic>
      <p:pic>
        <p:nvPicPr>
          <p:cNvPr id="14" name="Afbeelding 13">
            <a:extLst>
              <a:ext uri="{FF2B5EF4-FFF2-40B4-BE49-F238E27FC236}">
                <a16:creationId xmlns:a16="http://schemas.microsoft.com/office/drawing/2014/main" id="{E7A029E6-8422-4DD6-ADAF-39477FEC8AE6}"/>
              </a:ext>
            </a:extLst>
          </p:cNvPr>
          <p:cNvPicPr>
            <a:picLocks noChangeAspect="1"/>
          </p:cNvPicPr>
          <p:nvPr/>
        </p:nvPicPr>
        <p:blipFill>
          <a:blip r:embed="rId4"/>
          <a:stretch>
            <a:fillRect/>
          </a:stretch>
        </p:blipFill>
        <p:spPr>
          <a:xfrm>
            <a:off x="4439920" y="1582915"/>
            <a:ext cx="7752080" cy="5275084"/>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2805116" y="889247"/>
            <a:ext cx="2215834" cy="3693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Oval 4">
            <a:extLst>
              <a:ext uri="{FF2B5EF4-FFF2-40B4-BE49-F238E27FC236}">
                <a16:creationId xmlns:a16="http://schemas.microsoft.com/office/drawing/2014/main" id="{7F2D17B6-A9A0-4D2E-802F-1FF1429C117C}"/>
              </a:ext>
            </a:extLst>
          </p:cNvPr>
          <p:cNvSpPr/>
          <p:nvPr/>
        </p:nvSpPr>
        <p:spPr>
          <a:xfrm flipV="1">
            <a:off x="4583116" y="3144766"/>
            <a:ext cx="3920804" cy="4010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CB303EA0-72D4-42D8-A7B9-2C5A68176656}"/>
              </a:ext>
            </a:extLst>
          </p:cNvPr>
          <p:cNvSpPr txBox="1"/>
          <p:nvPr/>
        </p:nvSpPr>
        <p:spPr>
          <a:xfrm>
            <a:off x="245270" y="3144766"/>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 the GraphQL query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5" name="Oval 4">
            <a:extLst>
              <a:ext uri="{FF2B5EF4-FFF2-40B4-BE49-F238E27FC236}">
                <a16:creationId xmlns:a16="http://schemas.microsoft.com/office/drawing/2014/main" id="{40D5E0D4-1E9E-4E02-9138-022694EE91C4}"/>
              </a:ext>
            </a:extLst>
          </p:cNvPr>
          <p:cNvSpPr/>
          <p:nvPr/>
        </p:nvSpPr>
        <p:spPr>
          <a:xfrm flipV="1">
            <a:off x="4583116" y="3681339"/>
            <a:ext cx="3920804" cy="9820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364C9495-F5EA-4520-B5FE-353B15268C6E}"/>
              </a:ext>
            </a:extLst>
          </p:cNvPr>
          <p:cNvSpPr txBox="1"/>
          <p:nvPr/>
        </p:nvSpPr>
        <p:spPr>
          <a:xfrm>
            <a:off x="619127" y="3927836"/>
            <a:ext cx="3935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set query variable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a JSONObject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E2380341-60B4-4B3D-9644-81852CCD591E}"/>
              </a:ext>
            </a:extLst>
          </p:cNvPr>
          <p:cNvSpPr/>
          <p:nvPr/>
        </p:nvSpPr>
        <p:spPr>
          <a:xfrm flipV="1">
            <a:off x="4064000" y="1486777"/>
            <a:ext cx="2946400" cy="11710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1BEBFA1E-C9E3-4680-A80E-7BF2185E7CAD}"/>
              </a:ext>
            </a:extLst>
          </p:cNvPr>
          <p:cNvSpPr txBox="1"/>
          <p:nvPr/>
        </p:nvSpPr>
        <p:spPr>
          <a:xfrm>
            <a:off x="7103270" y="1649683"/>
            <a:ext cx="4794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Let’s create a test that queries and verifies the weather for three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different cities</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9" name="Oval 4">
            <a:extLst>
              <a:ext uri="{FF2B5EF4-FFF2-40B4-BE49-F238E27FC236}">
                <a16:creationId xmlns:a16="http://schemas.microsoft.com/office/drawing/2014/main" id="{5FACA7CE-C8E7-4401-BE0A-85F738720CB5}"/>
              </a:ext>
            </a:extLst>
          </p:cNvPr>
          <p:cNvSpPr/>
          <p:nvPr/>
        </p:nvSpPr>
        <p:spPr>
          <a:xfrm flipV="1">
            <a:off x="5020950" y="5054710"/>
            <a:ext cx="1270993" cy="2635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kstvak 29">
            <a:extLst>
              <a:ext uri="{FF2B5EF4-FFF2-40B4-BE49-F238E27FC236}">
                <a16:creationId xmlns:a16="http://schemas.microsoft.com/office/drawing/2014/main" id="{F67820A7-D50C-4CE5-945F-6AF6C48646B1}"/>
              </a:ext>
            </a:extLst>
          </p:cNvPr>
          <p:cNvSpPr txBox="1"/>
          <p:nvPr/>
        </p:nvSpPr>
        <p:spPr>
          <a:xfrm>
            <a:off x="504825" y="4731254"/>
            <a:ext cx="39350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the parameterized query to the API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32" name="Afbeelding 31">
            <a:extLst>
              <a:ext uri="{FF2B5EF4-FFF2-40B4-BE49-F238E27FC236}">
                <a16:creationId xmlns:a16="http://schemas.microsoft.com/office/drawing/2014/main" id="{76BEDF4C-6CA8-4FB1-A146-BAB80E3E998C}"/>
              </a:ext>
            </a:extLst>
          </p:cNvPr>
          <p:cNvPicPr>
            <a:picLocks noChangeAspect="1"/>
          </p:cNvPicPr>
          <p:nvPr/>
        </p:nvPicPr>
        <p:blipFill>
          <a:blip r:embed="rId5"/>
          <a:stretch>
            <a:fillRect/>
          </a:stretch>
        </p:blipFill>
        <p:spPr>
          <a:xfrm>
            <a:off x="3672840" y="5493742"/>
            <a:ext cx="5943600" cy="1247775"/>
          </a:xfrm>
          <a:prstGeom prst="rect">
            <a:avLst/>
          </a:prstGeom>
          <a:ln>
            <a:solidFill>
              <a:srgbClr val="00FF00"/>
            </a:solidFill>
          </a:ln>
        </p:spPr>
      </p:pic>
      <p:sp>
        <p:nvSpPr>
          <p:cNvPr id="33" name="Oval 4">
            <a:extLst>
              <a:ext uri="{FF2B5EF4-FFF2-40B4-BE49-F238E27FC236}">
                <a16:creationId xmlns:a16="http://schemas.microsoft.com/office/drawing/2014/main" id="{2DE93ACE-3299-4D7A-B2F0-46742784848F}"/>
              </a:ext>
            </a:extLst>
          </p:cNvPr>
          <p:cNvSpPr/>
          <p:nvPr/>
        </p:nvSpPr>
        <p:spPr>
          <a:xfrm flipV="1">
            <a:off x="8503920" y="2639780"/>
            <a:ext cx="3570061" cy="3694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5" grpId="0" animBg="1"/>
      <p:bldP spid="26" grpId="0"/>
      <p:bldP spid="27" grpId="0" animBg="1"/>
      <p:bldP spid="28" grpId="0"/>
      <p:bldP spid="29" grpId="0" animBg="1"/>
      <p:bldP spid="30" grpId="0"/>
      <p:bldP spid="3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Working with the SpaceX GraphQL API</a:t>
            </a:r>
          </a:p>
          <a:p>
            <a:pPr lvl="0">
              <a:buFont typeface="Courier New" pitchFamily="49"/>
              <a:buChar char="_"/>
            </a:pPr>
            <a:r>
              <a:rPr lang="nl-NL">
                <a:solidFill>
                  <a:srgbClr val="00FF00"/>
                </a:solidFill>
                <a:latin typeface="Courier New" pitchFamily="49"/>
                <a:cs typeface="Courier New" pitchFamily="49"/>
              </a:rPr>
              <a:t>Create a basic query, send it and verify the response</a:t>
            </a:r>
          </a:p>
          <a:p>
            <a:pPr lvl="0">
              <a:buFont typeface="Courier New" pitchFamily="49"/>
              <a:buChar char="_"/>
            </a:pPr>
            <a:r>
              <a:rPr lang="nl-NL">
                <a:solidFill>
                  <a:srgbClr val="00FF00"/>
                </a:solidFill>
                <a:latin typeface="Courier New" pitchFamily="49"/>
                <a:cs typeface="Courier New" pitchFamily="49"/>
              </a:rPr>
              <a:t>Create a parameterized query and a data driven test, create and send queries and verify the responses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400">
                <a:solidFill>
                  <a:srgbClr val="00FF00"/>
                </a:solidFill>
                <a:latin typeface="Courier New" pitchFamily="49"/>
                <a:cs typeface="Courier New" pitchFamily="49"/>
              </a:rPr>
              <a:t>Examples are in examples &gt; RestAssuredExamplesGraphQLTest.java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RestAssuredExercises7Test.java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RestAssuredAnswers7Test.java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159597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26852</TotalTime>
  <Words>4255</Words>
  <Application>Microsoft Office PowerPoint</Application>
  <PresentationFormat>Breedbeeld</PresentationFormat>
  <Paragraphs>758</Paragraphs>
  <Slides>79</Slides>
  <Notes>66</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79</vt:i4>
      </vt:variant>
    </vt:vector>
  </HeadingPairs>
  <TitlesOfParts>
    <vt:vector size="89"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Demo</vt:lpstr>
      <vt:lpstr>Now it’s your turn!</vt:lpstr>
      <vt:lpstr>Parameters in RESTful web services</vt:lpstr>
      <vt:lpstr>Using query parameters</vt:lpstr>
      <vt:lpstr>Using path parameters</vt:lpstr>
      <vt:lpstr>APIs are all about data</vt:lpstr>
      <vt:lpstr>Parameterized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Now it’s your turn!</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209</cp:revision>
  <dcterms:created xsi:type="dcterms:W3CDTF">2016-03-22T05:00:13Z</dcterms:created>
  <dcterms:modified xsi:type="dcterms:W3CDTF">2023-03-15T19:50:25Z</dcterms:modified>
</cp:coreProperties>
</file>