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88"/>
  </p:notesMasterIdLst>
  <p:sldIdLst>
    <p:sldId id="256" r:id="rId7"/>
    <p:sldId id="295" r:id="rId8"/>
    <p:sldId id="258" r:id="rId9"/>
    <p:sldId id="753" r:id="rId10"/>
    <p:sldId id="888" r:id="rId11"/>
    <p:sldId id="884" r:id="rId12"/>
    <p:sldId id="891" r:id="rId13"/>
    <p:sldId id="892" r:id="rId14"/>
    <p:sldId id="893" r:id="rId15"/>
    <p:sldId id="894" r:id="rId16"/>
    <p:sldId id="933" r:id="rId17"/>
    <p:sldId id="934" r:id="rId18"/>
    <p:sldId id="935" r:id="rId19"/>
    <p:sldId id="895" r:id="rId20"/>
    <p:sldId id="896" r:id="rId21"/>
    <p:sldId id="897" r:id="rId22"/>
    <p:sldId id="898" r:id="rId23"/>
    <p:sldId id="599" r:id="rId24"/>
    <p:sldId id="582" r:id="rId25"/>
    <p:sldId id="583" r:id="rId26"/>
    <p:sldId id="308" r:id="rId27"/>
    <p:sldId id="264" r:id="rId28"/>
    <p:sldId id="265" r:id="rId29"/>
    <p:sldId id="266" r:id="rId30"/>
    <p:sldId id="296" r:id="rId31"/>
    <p:sldId id="267" r:id="rId32"/>
    <p:sldId id="268" r:id="rId33"/>
    <p:sldId id="269" r:id="rId34"/>
    <p:sldId id="275" r:id="rId35"/>
    <p:sldId id="276" r:id="rId36"/>
    <p:sldId id="273" r:id="rId37"/>
    <p:sldId id="950" r:id="rId38"/>
    <p:sldId id="952" r:id="rId39"/>
    <p:sldId id="951" r:id="rId40"/>
    <p:sldId id="953" r:id="rId41"/>
    <p:sldId id="605" r:id="rId42"/>
    <p:sldId id="274" r:id="rId43"/>
    <p:sldId id="272" r:id="rId44"/>
    <p:sldId id="277" r:id="rId45"/>
    <p:sldId id="279" r:id="rId46"/>
    <p:sldId id="280" r:id="rId47"/>
    <p:sldId id="690" r:id="rId48"/>
    <p:sldId id="691" r:id="rId49"/>
    <p:sldId id="281" r:id="rId50"/>
    <p:sldId id="939" r:id="rId51"/>
    <p:sldId id="940" r:id="rId52"/>
    <p:sldId id="283" r:id="rId53"/>
    <p:sldId id="284" r:id="rId54"/>
    <p:sldId id="285" r:id="rId55"/>
    <p:sldId id="292" r:id="rId56"/>
    <p:sldId id="293" r:id="rId57"/>
    <p:sldId id="941" r:id="rId58"/>
    <p:sldId id="299" r:id="rId59"/>
    <p:sldId id="297" r:id="rId60"/>
    <p:sldId id="298" r:id="rId61"/>
    <p:sldId id="942" r:id="rId62"/>
    <p:sldId id="607" r:id="rId63"/>
    <p:sldId id="302" r:id="rId64"/>
    <p:sldId id="943" r:id="rId65"/>
    <p:sldId id="944" r:id="rId66"/>
    <p:sldId id="945" r:id="rId67"/>
    <p:sldId id="946" r:id="rId68"/>
    <p:sldId id="947" r:id="rId69"/>
    <p:sldId id="309" r:id="rId70"/>
    <p:sldId id="310" r:id="rId71"/>
    <p:sldId id="311" r:id="rId72"/>
    <p:sldId id="312" r:id="rId73"/>
    <p:sldId id="1034" r:id="rId74"/>
    <p:sldId id="948" r:id="rId75"/>
    <p:sldId id="1013" r:id="rId76"/>
    <p:sldId id="420" r:id="rId77"/>
    <p:sldId id="1014" r:id="rId78"/>
    <p:sldId id="1025" r:id="rId79"/>
    <p:sldId id="1035" r:id="rId80"/>
    <p:sldId id="1027" r:id="rId81"/>
    <p:sldId id="1031" r:id="rId82"/>
    <p:sldId id="1032" r:id="rId83"/>
    <p:sldId id="949" r:id="rId84"/>
    <p:sldId id="1033" r:id="rId85"/>
    <p:sldId id="289" r:id="rId86"/>
    <p:sldId id="290" r:id="rId8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D300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viewProps" Target="view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6772E-9742-40CA-8FC7-1D94CE439A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AE132-DA72-4D49-8FBE-E50B275CD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C7E067-87B0-48A7-AF7C-EA8B321B878F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DEBCAA-4913-4E1E-8CEB-744E65AE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AC2F3D-EAB6-4F40-8154-447257BEECD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C3AD-8E8C-4C38-965C-D968653B0E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FF97-3E3C-4A52-A8FD-7A6C2E19D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73DD44-48FC-416D-BD7D-CDF9A2A62DF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EF0C8-7AE0-4E03-BD64-4C4AA900C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74811-1E4F-4F43-9DF8-FBF3360FD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117-E0A3-4FCA-9478-5360EE3C6D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D60034-B153-4244-AFB2-E4435E5BDE9D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8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2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6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0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5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44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D7414-8D01-4A84-821C-C473114F3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3C6F5-C1A5-441B-838D-84B229010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8FFA-A141-4AAC-A143-78EFBA16D5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4AB6F-ED89-4D81-86CF-8782A2BF9BA0}" type="slidenum">
              <a:t>22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433A-66A2-4F2E-BCBC-B8DEDC05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A927-EA74-4CBE-8164-76F7D873B5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5ED-396F-4273-B559-FA7C958714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EBC009-4D8C-47AE-9480-ABAE7C68217C}" type="slidenum">
              <a:t>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3D2C-A7E5-404E-9935-1DDFE9D4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ECE8-9ED8-4C96-A9F4-7E42F4C6D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69AF-EDFC-4532-AE1E-A53E036C05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53A041-F2DB-4F30-A524-DE3086978843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t>24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565-4C3E-46F6-B5A1-AFCE3EA9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79D9E-2CEA-4E3D-92ED-EAC2F5F955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6D26-6899-4899-B25B-B111EF5BB0C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8A150-4204-4F47-A0B8-0C95210AA61D}" type="slidenum">
              <a:t>25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EFCB-DEB9-41C7-867A-704FE4687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D6F79-56B3-4063-86DD-1AA1EB8599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EC46-A6AD-4533-8506-7E7A796509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D050DA-0191-4C07-B211-3EF42803C1BE}" type="slidenum">
              <a:t>26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46676-F74B-4B67-ADF4-E8C2D467D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2BF-7DCA-4A52-A4FB-964503B1D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955-9002-4D02-B8F8-8FB2D134B6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100B20-5661-451E-BFF2-0F7A5880D9CF}" type="slidenum">
              <a:t>27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A934-0096-4FEF-B81B-56068B61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687F7-65E6-4360-A6C4-05710FDEB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4DB0-99AF-4C18-85E1-DA479E46CD5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C0FAD8-5D09-40EE-85F8-051991D3C175}" type="slidenum">
              <a:t>28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A178-032A-40E8-8DAE-3194CD8E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7F67-380D-4238-BBCC-D90F066067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46F0-78C5-4978-867C-8612978D392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D9105-00B8-4692-89D4-7B021155AD1E}" type="slidenum">
              <a:t>29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C8B-4ED5-4B6E-91E7-A628A508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D9BD-E814-40C6-AED1-388BD6009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0FE3-0308-4D8F-BC21-B8E9650ADE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D5628-42C0-4D4B-B9B6-67F917992EF4}" type="slidenum">
              <a:t>31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0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078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547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36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7BE89-DBF4-422C-BB4C-5655070FB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CDBFD-FA56-47D5-9DB7-099662F2E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585B-C2C8-4095-B6E1-CC4B48FB26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5F74E5-456E-4992-A1C9-F0E80F9984E0}" type="slidenum">
              <a:t>37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38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t>39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DD5F6-44B9-4012-80EF-B6D8AEF81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6499-F2AD-4FC7-9839-07F76B315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408-0771-4C16-BE62-51A67D6FC6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64EBE-ECAF-4186-91C0-CC4A39FC1194}" type="slidenum">
              <a:t>40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7B305-2EF7-4D56-AD0A-3F125115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8A669-4B1C-4274-8F0B-85E30B722C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A42F-EF4B-4843-8F24-18E396D41B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6F6240-279D-486B-B1B5-EA655A61EF3B}" type="slidenum">
              <a:t>41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1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9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17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49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46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811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F410B-622E-4E55-814F-A1D4CC62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99A4-656A-41E8-B744-481B622B1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10CD-52A8-4301-AE77-36A5A34E7F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A642-F37F-457B-9A96-0E0789AB7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648F5-7C79-4D50-8565-302A2741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CC1F-D092-424C-A5F8-04A62F3212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D3179-A241-44DE-83F0-8FA9F2D6A3A8}" type="slidenum">
              <a:t>48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t>49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1E1C-5EA0-4E1D-B1A0-4583C5FE2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DDF71-84A0-4698-9FCD-AE3B98FEB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884-1797-4000-8721-47C11919276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7B2E1-8AF2-496D-A8E4-B5644DB30E46}" type="slidenum">
              <a:t>50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C0D5F-8652-4B7B-A7E6-08B43E304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04B8-05C2-4AAB-85C6-DD744B92B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EFEF-9007-45E1-9F6A-6AA80E464B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B8895A-035D-412C-B8FC-24AC1B3EF434}" type="slidenum">
              <a:t>51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779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B9394-BCA8-4CD3-87FF-CDD2F72FD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1AD-8FD8-4DC4-BFC3-05D9EB5F16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6B508-A79E-451E-B91E-67F2180825E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43E1F2-95A8-4410-A660-3A488A630477}" type="slidenum">
              <a:t>54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BA50B-DC4D-426F-8ABA-F165A27F9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1E002-A6DC-4419-8986-21279C1B9F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F4E2C-0BED-48B2-9B6E-18D2389D225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EDCEC-2507-4D6E-AF7B-A45A1444D4F7}" type="slidenum">
              <a:t>55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56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325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4109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73DD44-48FC-416D-BD7D-CDF9A2A62D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0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264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525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165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1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74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546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26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540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9913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836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460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F07AD-101D-46D2-8A14-13DB25B6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D86D9-D271-4E70-BD26-B4E0BD90C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64D2-459F-40A2-B5AF-0AFFBCF062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97C95C-FBDB-4AA5-977F-19F9A2193BE5}" type="slidenum">
              <a:t>80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585B4-8CD5-471A-BFAE-C9EA5041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42949-2813-4570-A42A-5D07D65188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C57-1ABD-4830-91E1-DA27212C0A7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901F8-18AB-4A4F-A64B-34056565670D}" type="slidenum">
              <a:t>81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1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92-DFC7-4753-BEC1-C55B44F8D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A750-0CDA-4BE5-9688-86845D500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00A-788E-4824-A312-A2EE84FE5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3120-334F-4ED0-885F-86728C006A2A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493F-8203-4973-9B72-C0D9EFC024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EC-87FC-48BD-ACCC-EBD22FF4A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4D102-DE23-4507-929E-7C43BF54003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70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B2-ACA2-4D5D-95E6-7546856BF0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698A-B579-4422-A0F8-82CCB2575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80A0-2734-43BB-80A9-4DE50E0286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559C5-BBD5-4E05-8119-BA84ECDCBBC9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27A-5EA4-458E-A64B-ABF1C8527F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6B1F-93E1-4A67-9A30-BB17A561D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BD520-9CB0-4BF1-A32E-6B2AEB52404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C34-6F05-42E5-9313-03C4B8CD018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48C3-C814-4813-9B81-67DCAE092D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B63C-C5E8-43E6-AD4E-76E9E51F12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06C7-C130-4EDF-A1BC-8A1ADA3A8C49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C6A-1B25-4D27-A1BB-46A3F52979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DA-47C4-4201-884A-3DC9E5180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54DBD-1E8A-4A47-8206-A820E432B3A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AE1A-929D-44BC-8740-DB5618108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2267-F56D-49D1-A3C0-4A532685CD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20F-4AAC-4681-9B01-E76E3F4658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0F42-FF54-4878-A646-C57FB974670E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D1F5-FAB1-4536-9328-6708FDAD4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428-86AE-4B13-94CF-EBEE54781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10CEA-31C7-4EA9-9E1E-F01346817C4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6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B647-1EEA-45A1-9FF5-2891424E2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B01-2CDD-4F15-AB4E-C8FE1FCF75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1786-936B-46E2-8D9F-B75824A23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B63C-E254-42D2-9CA7-2DD237DD4C22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D1B0-19F7-40BC-B3BD-5030D814C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69D-FEC2-4695-A446-EA1A37F0E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A1E5A9-86D2-4F37-A6E6-5A0C508FA50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57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3-EFCA-43E2-BDBA-3802FD70B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4CCE-E868-479F-8A25-F3536C603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5721-569D-49C1-800D-BEAFD0D3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61285-D59A-496F-B4DB-1E80D5E8B075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5DA-AC65-45FC-A94D-43C22DFF3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6FA0-80DC-4C18-9CD8-3A0B92198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43564-4B13-4F70-8FE7-6D84B0F53DB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B87-F089-46C3-B496-A587A5272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6308-2C2F-469A-84B7-376CB20D0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6FD6-5A59-4464-86C7-048F21026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74AD-577E-4F04-A401-A774951E4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400A2-F3F0-4BAB-85D9-B0A4695384F6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682B-62BB-4F5C-A375-AB9FEC8F1C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395D-1AF8-4DF7-9AD5-3227A6E67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78E39-C357-404B-92E7-B459C4405E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9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B8B-A0F1-4629-8890-ACF357E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6943-F0D2-4EFF-BD28-B10CCFCA1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8A21-8CC3-4514-9724-F6AE92408B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2AE44-436F-4171-95AA-78BFDBD341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898B-87CC-4329-90F7-EBB3FE1A6C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5C9B-12C8-4B92-ABD2-4463352C5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74681-7954-455A-BC39-979E308542A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4E59-8EBB-4481-80B2-5E3A83430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64F7-1273-49E7-A8DD-41E791F0C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E2C85-D01E-4FA9-8166-31D47C2AE8D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3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4DD4-A44E-4D1E-BBB9-6D0AF15191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89D60-6BFA-4E14-8E0A-D54CF56FF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EDBCF-B50F-4F9D-82FF-FE37B8E3242F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434C-4D98-4394-A1C4-C0E5382F9A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D20-F346-452E-91BD-D104D3C84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0E609-29E9-47B3-BF6E-8CC865B9D25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8A6-EEFD-46BD-9598-D8BFEA3291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EB38-A95A-4131-9C16-2EDD2FD8A7E3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0570-A4FC-4D4B-8B4D-BDDF4AA7F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81-B58F-41FD-AC45-C2DF78F7E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EFF80-C2AD-407B-8695-E7EDBB97F650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382-D268-472B-A1CA-753584106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A44-DBE6-4AE8-87CF-D5577375F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3289-3C2E-45A5-8126-42625B32C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4473-28AC-4835-ABFE-B1174B235E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0E736-EA6F-44D7-B99F-5E4D15F940C3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7DA6-9B3E-4F66-89B7-2FE8C910F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5E6F-26DA-4209-9E44-EACDF910A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D08F-EF9F-4089-86C9-A05B7C3AD1D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7F40-9E64-498A-B7B6-E894BEE1F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7EB-3E42-47E9-A74B-0EA44F1976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B225-E965-4492-ACA6-1C8F10B42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43B82-DD4F-4088-A624-3503A61074F0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1BC-7625-4573-8D8A-05C3658F1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4FA-85A5-44F2-9E7C-39ACFCAD2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1FDCA-7000-4F25-9F93-2F30BAEAC51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718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660-2F49-4E6B-9AFE-53F3F597D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5ECB-6055-4AF2-A02D-F6BD9B2D638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D658-5196-461A-A034-62C4DB7116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A320-898C-4615-B0CC-AE18A26ED9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1CD38-120C-4370-82EF-6EFC98206A62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817A-A3F1-41F0-9025-B17915491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84D6-44FF-47BC-8931-593575A7D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64B74-C993-4593-95AD-511F9FFFA76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91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517-4732-4406-9A67-68F64FB4C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4695-7019-46E9-87F5-AF80E75722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6DB1-F471-48EE-B4A1-BE40A7BE6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17389-298C-4898-AC8C-24B846E7FDE0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43-526C-4355-BFEE-BA0E9D96C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FF82-4F74-4272-AE4E-F4B9FB197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7B5F7-23F7-4933-A7DB-A5BDE51BA05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5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C5B9-817D-4AE5-A1C4-569887848C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1117-B1E0-40F5-ABB6-46AC6A4C1F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8E0-9A16-46A0-9B7F-18F220762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D276C-3068-4FCD-8BB9-E63E5743A8E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DD-3C66-43E3-B6AF-2D8FE69A2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68DD-AAC8-4539-8E68-F4FA31EE2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FA2F0-D51B-474D-AAC9-5ED7E2E996C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9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1D4-C7F9-446B-B8FB-54F0DA96BE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182F-5799-47EF-B42B-603F1B422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8B9D-C146-4A58-B96A-608AE4DFE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22AC6-E809-412A-B7FD-325ABF3A6E9F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A18A-5D7A-4866-B621-36F964E23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97D-9DE6-49BB-8852-26B8C99BE1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687A6-5231-46EA-861E-2992EEABD66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7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E8-E8B7-4018-98B4-AB8DFFCDD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A7A-3A78-47F5-BDEB-7017A56FD8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3EA-B9A5-4677-BFA4-3AC28B1764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114B-2606-441D-9B0C-C8E4F832DA4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3A3-C6D1-4926-99CD-72BAD6886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1B07-5B35-48FA-B878-ED5A041D1E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CC6889-D5D0-480A-AE32-C25CD778FE6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710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5FE-A08C-4558-B09E-5821BFA4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109-CD27-4969-A1CE-0591749E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DC9-26B6-4357-B5FB-28F7C3587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6972-30D7-4BCD-B945-1BFED9D30B5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8F6-D891-46D5-8C87-831D66A7C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CEA-CD24-41B5-B413-F6383FFC2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88AEB0-9C3D-4C0A-9B49-9F994528BCC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18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D9-B8B2-47C8-ACC0-798AA28F9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A5D-6D30-41E6-8539-BCE2EDECC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2CE5-7B6A-4013-86B7-7E505F3C24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45C9-75E3-4C79-9A65-36A6C1234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1A2A4-8D16-4856-9D98-1E00C03C68A5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5890-8ABB-45B0-A06E-6601CB82D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3682-ACA9-41D1-AA5D-79DC20D9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1086B-1C49-4C6D-955B-65FBD8ECCF7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52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487-DB76-4D56-953D-8BF7D98A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713D-CED1-4477-B46B-474157D22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F8FD-EBC0-4E4C-A748-B83360216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5BDBC-3EAE-4815-8465-EFD1F865A1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82AE-7503-486C-87BC-D02B6BC1AF1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1BC8-B3F6-4BA2-8FD5-CC8E1BEBF6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7FD0A-3441-4AD1-97F8-A4D453E965C6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93B4-9E67-4AB1-929B-4459AC4FB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03A6-EA42-4B2C-A177-2AF0D45E4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98BA3-4D34-4F8E-B04E-C81561813E3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39B0-0B92-4E36-B514-EE4BF7EA83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3254-87AB-4B40-AECE-271E908587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00FEA-CE93-4330-AE25-C1CB1FE0057E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774E-CED6-4934-83FC-D323ECA8B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A333-A4D4-422B-A6D5-7739657A7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4AA9A-51CF-4EB9-A234-1F4237B25A7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871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9186-EED5-430A-B37D-CB1BE0A4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EAF5EB-F2A7-43A7-9549-45FD408C7D0F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1984-7DD5-4A87-8EB5-DB28E889D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3537-2992-493D-B6BB-5331A4FD33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D8F48-404C-41BF-A36E-4C1DEC2A04C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B3B-7A6C-4144-9EA1-50BB4783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D6-925D-4280-BA31-2DCBA8B6C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3D72-CD4B-4FB8-A4C3-26BC52E35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07691-7B59-419E-9A18-3770DDAE559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C838-5379-4E83-A915-96F078348C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CED-F089-4829-8639-64F1A9C442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08542F-2FB6-41E2-8A70-3B59E20BB44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27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4E3-E0AE-422A-8122-015CF12D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632-29CE-423D-BFD3-CD10F56228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E397-ABED-4539-8984-1B1F3F06C8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01DF-768A-43AC-BB79-5C9CC1270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F20F8-4CB9-4625-ABC2-8F643746419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C9B-F332-4D84-977C-A46832C0C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16B4-D49F-4237-9F7C-B5DE6346AD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271D-403B-47BA-90DF-9E3BB0F5471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19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7C-6200-4B4A-98F3-B5B1130D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9FED-57CC-4C60-865D-E0CB2E76E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280C-D94C-4D0D-80C9-C1B8FF0FFB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25F-B748-4402-8A2F-0407A0093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CEE4A-2408-410F-BF05-68AE90595830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0C7-3860-4968-AC2C-818B03194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08AF-D86D-4D9B-957F-15C0E8B8D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2A4A3-F893-413A-AF79-81D5C80C8AF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9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3BD-0FC7-426B-A239-7582944BC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323F-E75C-4EFB-BB3B-DCA95C82FFA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ACB4-D428-47FA-BD44-6E43C06FF7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66E7-BE4A-419E-8E37-D3D581A948E8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F928-B2E7-4AB6-B931-7F8223325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A2D6-3DBA-4003-AC80-35EE171DC5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38B16-1C68-4459-9137-100AAD29182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611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C048-CD99-4837-8C0F-18E1963B97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C26-C41E-4855-AD34-3F18ABEB9C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F35C-3C13-4A63-AFA0-831F2A067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7867A-847C-4448-ACCC-33AFE1856F0B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BDC9-9607-4D85-A499-92AB1B45D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7AB1-7D4E-4D2B-ABA2-30CB4E8A8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5B58A-4177-4E4F-BDF6-E9BC465C0D2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9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0ECF-B2C2-4AB3-BDA2-B6422181F8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7E26-14DF-417C-88AB-D4F2524DBA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7FE5-AE93-42EA-8CEB-37A3D14A4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34043-2FDA-4D68-8414-01D8CBA95D6D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9119-DF80-490D-B2A7-B22F8444F5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5B38-E8BF-4FE4-8EE9-26CB8776A1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A30D4-EC63-43E2-A96A-1AD39FDDD35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789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D429-80C4-4A9B-B0EB-780FE4A0BA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04B5-7C37-4210-8EC5-599F21BE35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8E46-B477-4AA4-9206-99FE1DB994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FCED8-4DBE-418A-8D6A-AF59252D44B3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E41-A05F-4DE0-966D-EFAC9060E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43F2-EE47-4350-AE1C-9E52643B33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D3D042-50AB-43C2-B8C9-F8AA5051F31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6494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CEEE-2D75-4D2B-9C44-AE98DC4EA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1076-41FA-4133-86BF-5BB270E6E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AAF9-60D6-4830-8CE3-B092E96C11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616604-5EB0-4C28-9DD9-6ADC34229F0C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3248-27FD-4900-9675-E4D9296D30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B1E3-F075-4991-856D-5135CA6E63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1A113-22CE-46B3-B577-C15510B80F0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130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E9F-43C0-46EC-B2DF-72D3ED01A2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1B0B-72A9-4D3F-AB82-6CD6C0FA97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58D2-ADBE-4AEE-BC93-5A46E5967A6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B9F1-0B39-4693-97D0-7B5873828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1F75A-B000-4A31-9296-751EE3556BD3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9FB8-31E2-4AE3-B50C-0AC66CDC1B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783-678C-4976-8117-D74E56BE14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A04B8B-F43E-4EFA-AD25-8B6D1B4CE93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22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0E4A-CBB7-4B53-8875-ADCE5A813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702D-72D5-4B5C-A023-9908EF9C2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C952-6B94-4039-9D46-2845D26701B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6FDAC-874C-4C2C-992C-ED1E58E1E6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280D-5F68-4BD1-B10E-E10AF7534D4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84EF-D364-43AE-8CF1-23CCFE93BB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3EF149-2A2F-4C4B-A309-9FEBF52DE125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C2ED2-FCAD-4C5E-806B-4385891C23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D390A-A3DF-41AD-AB37-B1BAD9A147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D54605-AA2E-415D-B5DE-09AAD61FCFB1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54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8DA-2DE0-46D9-8E18-F5154B3E9B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592D-85F4-4921-8DD1-F5AC0FE6ED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E3964-DC07-4C1A-9B7E-9858C944F8B5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9C13F-012B-47E1-B7D2-AC9BB0F942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539E-ED75-4FB2-B77A-53C60270E4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0D14C-35C2-4CF4-BBED-A5EA77C2EC9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9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987-C6E8-4281-A236-F405A0EF0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D9-CEFA-4ACC-9815-CF990CB34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39E-DADE-4D69-B4DE-0A31C6725E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8FF-FC38-4B5F-A80D-42C6FDCBE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0AB0F-217C-4943-B204-665BD86D8E3B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1859-D823-4FF6-9AD2-4146D7967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2C88-86B7-408C-B2EF-0CD681693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699F4-A15C-48BA-A877-C6593968D16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71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6726-DD12-405D-BCC6-A61E7EF79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1B46A-6804-4A67-AC3A-3F41B9A42696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EA521-3AC6-4803-B27B-90F0A82697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EA427-2277-41CE-ADFA-7B04EF7F97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8AD22F-0A9F-4344-ADBE-BF77F5D971C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9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A80F-D546-4DF3-9883-04223F41C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8251-7CB3-4C05-ACF9-D545FBA31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2425-E13F-4B90-B1FA-B241751DE1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FAA1-6967-4D32-A804-9E2AC4F31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304D5D-294B-4607-A544-A480D2CA2C4C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8A2-E4D2-4B8F-9059-89E2E5859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04F3-8DD1-437A-9516-4F6089B836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75F0B-82F8-4248-8A91-903E8152584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255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EAD2-5251-4628-8E4F-7C17972A8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8C6DD-1DFE-405B-AA8D-F52E37DEC0A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D73CB-A76E-43B8-90B6-541DC8030B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FA2D0-8846-48CE-B448-D7E469D3E7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324F82-75CC-45B5-835B-7F772990C7D2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17AC-5C34-45FE-ADB0-0D9E811511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F8BA-FD78-421B-863F-712B725D0D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E60F4-8B6C-4578-86E5-F00980D892F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898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350-072D-42EA-A016-048C0F9C5E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3D8C-12E0-4891-8D8F-39A4B8A74A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3E99-9CF9-4EEB-8D1A-F68C0B5A1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AAE1CE-3742-4BF0-9C42-C8BC01CFDF24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0155-221A-42E0-8D66-8CD3613FBA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0596-E4B7-48A8-8625-844611C46C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300A2-9CC6-47DE-A0BC-B3094A8E657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49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73331-54BA-4DB7-84B9-214D289C4A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A1BBB-1176-45E1-A188-A49865EA9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4EC-FBFE-47DE-8840-4D65A3706C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E01DF-2E30-40AA-8701-06A22289FED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7AE2-F886-4203-8F49-7627A2869F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8F6F-AD22-4297-B790-A3A2E51A73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150C0-389A-476E-B5B2-2E0D03E9D4C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497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3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548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711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78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5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AC9-05D5-4EC8-BB24-5712DD2DF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F659-121A-4B9B-A006-C57992DDA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2215-8CE0-4D1E-8311-F5016E861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1FD6-5A7E-4416-B347-92EA26B6DF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4EED-1D90-46BB-BE71-0F6D01D13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0942-D3F0-4C0C-8BE3-CA86F80DC6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4B46D-6B49-4CBF-8355-DB4287F4ACE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EB7F-FDB2-4428-896C-7162DAE3E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E2AE-9952-4BA6-BF32-DE9E9E7A7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C4BB2-94AD-4DB4-A213-208FEFA86CB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9979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007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482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694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016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35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022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4E6-D503-4190-9AF5-7D14C5196E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CF4D-5004-4228-90D2-0FF88017F7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3203-96D5-43B9-8F94-C0FCD0E211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68DAA-F404-43B2-B186-58DE34DFEA1C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FE5C-4380-44E5-901A-E45EF44333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F1D1-AF77-40F8-8B87-A9A9BF3534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D1F86-9271-48E4-91FF-C6F01CE9A62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12061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43D-5B3D-432F-8505-D23556F2BB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B189-F6AD-4D80-876B-D39A09086D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41F3-3E61-43BA-9815-049729ECC8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825A7-F003-475C-853D-C0959C37119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8B9E-B617-4E2B-B23C-0C68E8039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D82C-7D1C-432F-B2E5-13FED2627D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85754-C630-4708-A2CC-36FB6D83426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39133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CA65-CE8A-4DEC-9B5B-38531984B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7B39-15D1-431C-9335-6FDE14695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31F4-DDEF-4DF2-ADD8-D432932505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AC751-F406-4E0F-AE66-886AF305691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75B2-437B-43E1-9035-EC99DFBB4B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9CD7-C751-4CEF-AB9E-EAB140EBD6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4C15CE-790C-49A2-B29F-5C0AC747982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6604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42C2-35EC-47D5-A99B-9D320AF220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8E43-8029-4FB9-8499-21C9D8C47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9D3B-D147-4243-BE7A-0EAC13AE5C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5806-5A7A-4EBF-9BDC-F8F60C01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3EAEA-8D1D-4D60-B6A8-7F79A6DD655A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B4EFF-BB97-4110-863E-921F7DB86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BD32-4177-4E49-A7A5-8B92CC4B32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CD370-C10F-4EE4-84AA-4E5CBD9D6ADE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5DA-015B-464B-A848-A6B4E21784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E40FF-7D5E-4CEB-ACDE-C8374B3C2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A2C93-44AC-4F0D-A967-589D486FAADA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7784-D6B8-4A6A-ACFF-B0C32DDDF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205D-98AD-42A3-8C04-62269F9C5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FBAED-05A8-457E-BD65-39E7F4816CD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755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AFB-93A8-4614-9131-BF00ADC88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EBDFE-72CB-4DCA-8F82-102B1C31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77CC-DA2F-4F4F-B044-22FC7C7016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E769-F70F-4020-BC80-F528591AA2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22020-1E88-4564-9412-9ADA9159AC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99FBF-F547-4FE7-9F3E-EF0DCE94F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39CE8-0239-498B-B786-7DE5E7F3DF9D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2627D-20C1-49AC-96D9-E55F9EA7B0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C28A-2060-4DF3-8269-74E95EBF6F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A5604-65A1-47E4-8049-4DAFAAE4207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7104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106-40AC-49AF-8A87-E21D32EF78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44623-9C77-4D4D-BFDA-F83BDE667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C3F32D-C224-456A-A4A6-A32E3720B9BF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008E-806E-4A29-9FED-D6B4B42ACB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0078-C443-4F33-A47A-AEFA1AC025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B4341D-0C78-4A33-AC51-8643BDEED61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0233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BA50-DD61-482C-9EAA-D16379DF8B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A845F1-7064-4D2D-A0AD-40B066CEE2CD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B063-E110-4226-BD53-C5105F2C17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333D-6C99-4AD2-9345-2E3DE5466D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4444E-F538-4A11-8593-CC7D1F36ECD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493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C63F-CE4F-46D4-B751-94D2C32AF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960C-2784-4EF1-8743-6EADDD4E70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31A7-B54A-455C-8B70-F2F80C5C6E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20EF-6A96-4160-8B4C-8CA483EFA8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4B9522-BEE5-4244-9948-C40F934A0180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66F4-001A-48CC-BEDF-22DE396B6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BBC0-C3F3-4DB5-A7C4-432D2BF05E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C5E4FF-94B9-4889-BF69-C75140873FE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4304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82C5-150B-4E99-8928-9BC1F2A35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1461-B688-42D3-847B-22C6CC22331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09E7-F423-4992-BB16-3779164C87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10B0-949B-4726-B228-F017A28CED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D87361-95F9-4330-AE57-468E7ED0A23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8EB2-3E15-4E49-82AA-3A0319EEAF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690B-55D7-489D-BB2D-87473BD766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7B135A-5EE4-4D46-8E74-A267D739F85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337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975-6518-4501-AD17-9BFCD7C58A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3B7D-9149-4CCD-8960-1699FEE47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AD36-1CA0-4BBA-9C05-C2395ACAFE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2E1CC4-018E-4CE4-AA82-26A3F8C084F0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52CC-88F6-4764-B498-83B5D12BC0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6836-7E99-4E22-ADF1-8E053FD921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B48FA8-61B0-4A6D-B0DE-5A435F62984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033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C5002-844A-421F-B12C-E6CD08E02AD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F8ED-9D26-4F49-B4DF-8F076737848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4CE8-7065-40EE-A6B4-02D5434E32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1D060-9570-401E-AF09-121E376B6D65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46C-A919-43DC-8579-426F373679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C359-AB09-4AF7-955B-5D45645A5D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B649D-7FB2-4EDF-A106-24942687D44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104-84F1-4688-8E9A-9702AFC82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85F980-1A54-42AF-A7A2-D7E167AF346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4CDB-FA60-452F-AC17-80E73E0C0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21C3-DC79-437B-9AAF-C9EF9AC21B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00D41-B9EF-4015-8717-80D8B7360AFA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D44B-16D9-48AA-85D4-D5860BF3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6792-E541-4721-BF3E-018C6EAC78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9D25-7551-473B-B7EB-57A423A88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6B9A-47AE-42F1-9F3B-1881A03BE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4FC49-4617-4375-90AE-574C49864662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1D70-25D9-49C1-93D0-607C78D89E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DF24-6F3C-471D-B803-608E17F7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C040-BDCC-4320-8837-0C20840DE295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9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EA9-5806-4E9D-BE02-DC68DFFE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054-EAD7-4B1D-A723-870AEEBB20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EB4-E46D-43BF-B48B-8913BB1779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16CF-7867-4065-826B-95CF33A24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CDB17-CBC3-4C37-9C62-F91CC0441161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EB8F-0480-4D89-B970-B897B8D05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FC2C-9BA9-43D6-B9C9-901E400153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AF284-2EBB-406E-9A42-A41DA1AC5EFD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B517-0BCA-4DD5-8911-DBD71899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5ABA-9F3F-4DAF-9359-04B6D7A88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475B-982A-482B-B538-1D32230C0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22D304-BC79-44C5-8C38-9B2EAFD7A858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203-C69F-4046-8886-DB37031E48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2F81-409E-4299-9290-2D3EF3449D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FA8D4D2-A462-4411-9A2A-982FE3CC91D2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70F9-D96B-41BD-B9FE-ED270BD1C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8D1F-5444-428D-AF75-0C6CEE304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6EC5-8A5E-4BC3-A2F7-381032B9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54FFC27-5D2E-44C5-BF50-A60ABA0B841B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7B5-D152-4073-9EBD-12E76C4AF2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A39-EE68-455A-8A7C-E813AB7CC9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41F524F-AE13-4C22-8936-06CAF0D422CA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5D9C-56E8-463D-8F77-E9BF05A37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256-C5CA-4392-BD45-A270AC43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4F89-17CF-44BF-8FA5-AA43D605E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E35A64-8696-430E-BD8D-C66B34156B7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79B0-BE34-47BE-B98E-CA151BC14F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423-A6E9-456F-A772-0F81ECBE0D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217D96-87A3-462C-8D72-7E13D2BD480A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A2D7-43B9-460C-897E-DF75C617B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07AD-FDCD-45FA-A599-706A8A14E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C52F-14DD-442E-9FF8-1B1A36925BB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7D94DDC-74CB-418A-B090-026A60AF3AB9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52D-0747-42EA-86A8-D8993D65851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D4B1-B9A4-4EE2-9C4C-D3B4A9A701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1E53ED-FDFC-443F-8203-5D27E5DED233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11-12-2023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4429-5774-4B07-99E5-68092258D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426A-B3FD-4DFB-A528-7DCC3AA79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A92-8852-4AE2-A6F3-C1D4A4C57CC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B71E64-6C95-4BFE-A60F-E6BE58595777}" type="datetime1">
              <a:rPr lang="nl-NL"/>
              <a:pPr lvl="0"/>
              <a:t>11-12-2023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CA38-EE5F-41A4-A3BF-64EB3CDA8C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2B1-BEE6-4AF5-8F5A-16BB7A7386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7D2760-8F4C-4327-B1ED-3813C3DAFCE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9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66D-CEA8-4CCF-AA4A-9631117ADB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2387598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 </a:t>
            </a:r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344A-42EA-41D8-97DB-21ED8F987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700067"/>
            <a:ext cx="11706221" cy="3900757"/>
          </a:xfrm>
        </p:spPr>
        <p:txBody>
          <a:bodyPr anchorCtr="0"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Testing RESTful web services using REST Assured</a:t>
            </a:r>
          </a:p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request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request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 (what data format would I like the response body to be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session and authorization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 tokens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and password sent with every request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 encoded (not really secure!)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username = aladdin and password = opensesame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Basic YWxhZGRpbjpvcGVuc2VzYW1l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Basic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5" y="5079618"/>
            <a:ext cx="140017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353048" y="507961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with limited validity is obtained first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is then sent with all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 mechanism is 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 is a common token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RsT5OjbzRn430zqMLgV3Ia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Bearer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3" y="6112688"/>
            <a:ext cx="16383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445423" y="611268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be sent to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response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2612854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7231" y="1911766"/>
            <a:ext cx="11143891" cy="46615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Indicates result of request processing by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different categories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1XX		Informational	100 Continue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2XX		Success			200 OK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3XX		Redirection		301 Moved Permanently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4XX		Client errors	400 Bad Request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5XX		Server errors	503 Service Unavailable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response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response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 (how many bytes in the response body?)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provider-specific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Caching-related headers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server type 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returned by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http://ergast.com/api/f1/2018/drivers.json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621"/>
            <a:ext cx="500062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97" y="2527017"/>
            <a:ext cx="3813403" cy="39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pic>
        <p:nvPicPr>
          <p:cNvPr id="1026" name="Picture 2" descr="Afbeeldingsresultaat voor mobile icon g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2924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internet icon gree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0" y="1802923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ysitemyway.com/etc-mysitemyway/icons/legacy-previews/icons/green-metallic-orbs-icons-business/082491-green-metallic-orb-icon-business-currency-euro1-sc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0" y="1802922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0090" y="5376828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of Things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191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economy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9FE-A384-4E4D-A5C7-43D51FD0A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102-461B-4C36-95FD-3967A29F9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RESTful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Hands-on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81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Web applications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050" name="Picture 2" descr="Afbeeldingsresultaat voor green metallic orb icon">
            <a:extLst>
              <a:ext uri="{FF2B5EF4-FFF2-40B4-BE49-F238E27FC236}">
                <a16:creationId xmlns:a16="http://schemas.microsoft.com/office/drawing/2014/main" id="{521CB36D-7ADD-4869-8A5B-555B7D1B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1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metallic green orb icon">
            <a:extLst>
              <a:ext uri="{FF2B5EF4-FFF2-40B4-BE49-F238E27FC236}">
                <a16:creationId xmlns:a16="http://schemas.microsoft.com/office/drawing/2014/main" id="{2625E130-9841-46D6-84CE-0FC5F185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7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2D78D-8AD9-4443-8249-C91276439BDB}"/>
              </a:ext>
            </a:extLst>
          </p:cNvPr>
          <p:cNvSpPr txBox="1"/>
          <p:nvPr/>
        </p:nvSpPr>
        <p:spPr>
          <a:xfrm>
            <a:off x="670737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Microservices architectures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E439-E4E3-4A10-B48B-2DDDDCF6D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3012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Why I ♥ testing at the API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C5B-2F5E-4FA0-A955-B300BC8627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132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run much faster than UI-driven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are much more stable than UI-driven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have a broader scope than unit 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Business logic is often exposed at the API level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2919-6A7F-4DD9-A93C-8B30D3658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Tools for testing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58DE-2A74-467D-A883-872913DD2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58522" cy="5032373"/>
          </a:xfrm>
        </p:spPr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Free / open 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Postman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Code libraries like REST Assured, RestSharp, requests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Commercial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Parasoft SOAtest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 Pro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Build your own (using HTTP libraries for your language of choice)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35F6-3736-4745-ACB1-9E362ABEE3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4495-3B4F-44AD-978E-CBCDD299C9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 DSL for writing tests for RESTful APIs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Removes a lot of boilerplate code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Runs on top of common unit testing frameworks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JUnit, TestNG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Johan Haleby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Configuring REST Assured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from http://rest-assured.io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as a dependency to your project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FC61B74-5DA5-4F21-AABD-BA4071F5EA3D}"/>
              </a:ext>
            </a:extLst>
          </p:cNvPr>
          <p:cNvSpPr txBox="1"/>
          <p:nvPr/>
        </p:nvSpPr>
        <p:spPr>
          <a:xfrm>
            <a:off x="3742055" y="4001295"/>
            <a:ext cx="795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&gt;io.rest-assured&lt;/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&gt;rest-assured&lt;/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&gt;5.1.1&lt;/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sz="240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400">
              <a:solidFill>
                <a:srgbClr val="00D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D1B-835F-4058-AFBF-5144A21F0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94EC-186F-4384-850D-F471F7FD3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5762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 guide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https://github.com/rest-assured/rest-assured/wiki/Usage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Links to other documentation (JavaDoc, getting started, release notes)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http://rest-assured.io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7590BDC0-F6D4-404A-969A-5B4EA976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933"/>
            <a:ext cx="12192000" cy="2554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EE47-423D-41F0-8A63-DF78894C7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sample test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92A408-C149-4757-AB8A-230366CF0B5E}"/>
              </a:ext>
            </a:extLst>
          </p:cNvPr>
          <p:cNvSpPr/>
          <p:nvPr/>
        </p:nvSpPr>
        <p:spPr>
          <a:xfrm>
            <a:off x="-9527" y="2020092"/>
            <a:ext cx="676278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556E04-95A6-4CE2-9DED-171ACD93EB31}"/>
              </a:ext>
            </a:extLst>
          </p:cNvPr>
          <p:cNvSpPr txBox="1"/>
          <p:nvPr/>
        </p:nvSpPr>
        <p:spPr>
          <a:xfrm>
            <a:off x="571501" y="1756291"/>
            <a:ext cx="764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uses JUnit (this could also be TestNG)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9962167-AA09-4864-80CD-195FFFB132B8}"/>
              </a:ext>
            </a:extLst>
          </p:cNvPr>
          <p:cNvSpPr/>
          <p:nvPr/>
        </p:nvSpPr>
        <p:spPr>
          <a:xfrm>
            <a:off x="704847" y="3305967"/>
            <a:ext cx="6296027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E10F718-AC71-496F-B9CC-3C68EF5C6438}"/>
              </a:ext>
            </a:extLst>
          </p:cNvPr>
          <p:cNvSpPr txBox="1"/>
          <p:nvPr/>
        </p:nvSpPr>
        <p:spPr>
          <a:xfrm>
            <a:off x="1471610" y="2869166"/>
            <a:ext cx="86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an HTTP GET call to retrieve data from the provider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8237CB3E-30B0-4313-AA62-CC5154DE158D}"/>
              </a:ext>
            </a:extLst>
          </p:cNvPr>
          <p:cNvSpPr/>
          <p:nvPr/>
        </p:nvSpPr>
        <p:spPr>
          <a:xfrm>
            <a:off x="704847" y="4075912"/>
            <a:ext cx="5905503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9B420FA-11F0-4755-8FDD-E9341DB7CCBB}"/>
              </a:ext>
            </a:extLst>
          </p:cNvPr>
          <p:cNvSpPr txBox="1"/>
          <p:nvPr/>
        </p:nvSpPr>
        <p:spPr>
          <a:xfrm>
            <a:off x="571501" y="4726198"/>
            <a:ext cx="1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 assertion on the returned response (here: on the JSON response payload)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18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CDE-5987-4E5A-AC1D-F63225870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C297-61D2-4403-ACF1-F58601E90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28641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all HTTP methods (GET, POST, PUT, …)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Gherkin (Given/When/Then)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Hamcrest matchers for checks (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Jsonpath/GPath for selecting elements from JSON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83BEC89-D226-4DE1-9429-DF873589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3866"/>
            <a:ext cx="12192000" cy="255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38-954B-4D9F-BBE5-38162977A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Hamcrest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BA79-A0C1-4DC6-888B-BB04CED9FB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 expectations in natural language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Examples: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1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http://hamcrest.org/JavaHamcrest/javadoc/1.3/org/hamcrest/Matchers.html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CBFE6-3F01-4CEB-983B-9AE5FDA8EBA2}"/>
              </a:ext>
            </a:extLst>
          </p:cNvPr>
          <p:cNvGraphicFramePr>
            <a:graphicFrameLocks noGrp="1"/>
          </p:cNvGraphicFramePr>
          <p:nvPr/>
        </p:nvGraphicFramePr>
        <p:xfrm>
          <a:off x="1673525" y="3342095"/>
          <a:ext cx="9307896" cy="148337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329132">
                  <a:extLst>
                    <a:ext uri="{9D8B030D-6E8A-4147-A177-3AD203B41FA5}">
                      <a16:colId xmlns:a16="http://schemas.microsoft.com/office/drawing/2014/main" val="1438541578"/>
                    </a:ext>
                  </a:extLst>
                </a:gridCol>
                <a:gridCol w="6978764">
                  <a:extLst>
                    <a:ext uri="{9D8B030D-6E8A-4147-A177-3AD203B41FA5}">
                      <a16:colId xmlns:a16="http://schemas.microsoft.com/office/drawing/2014/main" val="69482453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equalTo(X)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object equal X?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7944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hasItem(“Rome”)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collection contain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an item “Rome”?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431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hasSize(3)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size of the collection equal 3?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40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not(equalTo(X))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Inverts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matcher equalTo()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397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F27-71AF-4B35-9BF5-7AA88B0D0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GPath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38E-D763-4A93-AC22-A8F9C5ACE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4899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 is a query language for JSON documents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uses the GPath implementation of JsonPath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aims and scope as XPath for XML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 and examples: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http://groovy-lang.org/processing-xml.html#_gpath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http://groovy.jmiguel.eu/groovy.codehaus.org/GPath.html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 recent JDK (17)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IntelliJ (or any other IDE)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Maven project into your IDE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7F46528-C1AF-44AF-9A22-A31DE630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1572995"/>
            <a:ext cx="4910138" cy="4089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GPath example</a:t>
            </a:r>
          </a:p>
        </p:txBody>
      </p:sp>
      <p:sp>
        <p:nvSpPr>
          <p:cNvPr id="6" name="Right Arrow 10">
            <a:extLst>
              <a:ext uri="{FF2B5EF4-FFF2-40B4-BE49-F238E27FC236}">
                <a16:creationId xmlns:a16="http://schemas.microsoft.com/office/drawing/2014/main" id="{4CF6B016-3D84-4EFB-8BCE-6093DD8BB023}"/>
              </a:ext>
            </a:extLst>
          </p:cNvPr>
          <p:cNvSpPr/>
          <p:nvPr/>
        </p:nvSpPr>
        <p:spPr>
          <a:xfrm>
            <a:off x="2414607" y="4241641"/>
            <a:ext cx="2253843" cy="267294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838203" y="6031205"/>
            <a:ext cx="1060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body(“address.geo.lat”, equalTo(“-37.3159”));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3023-2B09-4435-868D-5E30620DBC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technical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50F-65BD-46CC-8483-7815AA841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82206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Content-Type header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headers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DEF7C0-6BAB-41CF-9E9C-E121B672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914775"/>
            <a:ext cx="6572250" cy="2943225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5548B4A5-8BB9-4D19-9D58-928440009CBD}"/>
              </a:ext>
            </a:extLst>
          </p:cNvPr>
          <p:cNvSpPr/>
          <p:nvPr/>
        </p:nvSpPr>
        <p:spPr>
          <a:xfrm>
            <a:off x="6177280" y="5831840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51BAE6-66B1-4C49-B9F6-C78F77AF31D8}"/>
              </a:ext>
            </a:extLst>
          </p:cNvPr>
          <p:cNvSpPr/>
          <p:nvPr/>
        </p:nvSpPr>
        <p:spPr>
          <a:xfrm>
            <a:off x="6278880" y="6332727"/>
            <a:ext cx="3566160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533400" y="4769671"/>
            <a:ext cx="80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log().all()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request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log().body()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log().headers()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606BA2-DE57-4EBF-8F47-2DEC6334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25559"/>
            <a:ext cx="7990840" cy="3252086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239520" y="2493638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E2E1E6-BB96-498F-AD26-B771C930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150088"/>
            <a:ext cx="7990840" cy="32520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31B176D-FAB0-4E34-9792-B673F605F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92" y="2776131"/>
            <a:ext cx="8817292" cy="3775028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47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70DE9CA-6BB3-41FA-85F9-6D39B2CB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98555"/>
            <a:ext cx="7957457" cy="3532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533400" y="4769671"/>
            <a:ext cx="80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log().all()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response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log().body()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log().headers()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239521" y="3222980"/>
            <a:ext cx="2102394" cy="3584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61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206828"/>
            <a:ext cx="513305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9E37471-F8E4-4150-9EA2-FCE65629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6726"/>
            <a:ext cx="7957457" cy="353278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D5F5F34-E5BF-4827-9B94-193DA998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78" y="0"/>
            <a:ext cx="6632222" cy="6858000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33220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API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(Simulation of) an online banking API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Customer data (GET, POST)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Account data (POST, GET)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RESTful API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1026" name="Picture 2" descr="Online Banking Best Practices for Consumers">
            <a:extLst>
              <a:ext uri="{FF2B5EF4-FFF2-40B4-BE49-F238E27FC236}">
                <a16:creationId xmlns:a16="http://schemas.microsoft.com/office/drawing/2014/main" id="{938378A0-C281-61D3-D811-593655A1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4" y="3375025"/>
            <a:ext cx="5241936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92C-2C6A-4FE9-BDF2-940FD6C613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E7B-86F3-44D9-B02F-D5F7A4214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2311081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 to use the test suite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Executing your tests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Reviewing test results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RestAssuredExercises1Test.java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 checks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individual elements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collections and items therein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technical response properties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 are predefined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Don’t worry about the references to http://localhost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only need to write the tests using REST Assured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RestAssuredAnswers1Test.java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CD3-1AF0-4DCE-BE96-047FA71817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Parameters in 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(RESTful) APIs are commonly used to exchange data between two parties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1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CE46-31FA-4988-86CC-A0B131C1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7241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1C3E-D32D-4240-B4A0-C208D31CD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0386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http://md5.jsontest.com/?</a:t>
            </a:r>
            <a:r>
              <a:rPr lang="en-US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en-US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A904A64-4C46-42BC-8AB9-58A736CB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848163"/>
            <a:ext cx="10472275" cy="33606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E29ECA-A79E-435D-924E-23D25040D231}"/>
              </a:ext>
            </a:extLst>
          </p:cNvPr>
          <p:cNvSpPr/>
          <p:nvPr/>
        </p:nvSpPr>
        <p:spPr>
          <a:xfrm flipV="1">
            <a:off x="1554481" y="4001293"/>
            <a:ext cx="6725920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BEF237-CF8B-4530-A12D-4F3D306CE343}"/>
              </a:ext>
            </a:extLst>
          </p:cNvPr>
          <p:cNvSpPr txBox="1"/>
          <p:nvPr/>
        </p:nvSpPr>
        <p:spPr>
          <a:xfrm>
            <a:off x="4801801" y="3564492"/>
            <a:ext cx="55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query parameter and its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4F3-ED47-4492-87D7-AAF28B00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7136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BF-484E-448F-B78F-D01D9DABE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1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http://jsonplaceholder.typicode.com/users/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1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6BB0E56-35F5-4193-A8A3-CC3EA705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1" y="2421204"/>
            <a:ext cx="11230157" cy="4071667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DFC26A1-C392-4397-B5E4-5B3F41F8E7EB}"/>
              </a:ext>
            </a:extLst>
          </p:cNvPr>
          <p:cNvSpPr/>
          <p:nvPr/>
        </p:nvSpPr>
        <p:spPr>
          <a:xfrm flipV="1">
            <a:off x="1351281" y="3869212"/>
            <a:ext cx="5313679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6A0EDA-D4C3-432A-A868-351C55F997C4}"/>
              </a:ext>
            </a:extLst>
          </p:cNvPr>
          <p:cNvSpPr txBox="1"/>
          <p:nvPr/>
        </p:nvSpPr>
        <p:spPr>
          <a:xfrm>
            <a:off x="2668201" y="3429000"/>
            <a:ext cx="904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(custom) path parameter name and the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8132C249-93F0-42CA-933B-172C327FECF8}"/>
              </a:ext>
            </a:extLst>
          </p:cNvPr>
          <p:cNvSpPr/>
          <p:nvPr/>
        </p:nvSpPr>
        <p:spPr>
          <a:xfrm flipV="1">
            <a:off x="9733280" y="4620046"/>
            <a:ext cx="1620517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FCADA0-A6AD-481E-88B5-F9A768EE4DE9}"/>
              </a:ext>
            </a:extLst>
          </p:cNvPr>
          <p:cNvSpPr txBox="1"/>
          <p:nvPr/>
        </p:nvSpPr>
        <p:spPr>
          <a:xfrm>
            <a:off x="5994400" y="5113215"/>
            <a:ext cx="57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the location of the path parameter using the chosen name between {}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all about data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 data between consumer and provider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881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 logic and calculations often exposed through APIs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to retrieve data from provider, POST to send data to provider,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 testing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 the same test more than once…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efficient to do this at the API level…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for different combinations of input and expected output values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AC4C70B-9696-4CFE-B968-47D7EA53937A}"/>
              </a:ext>
            </a:extLst>
          </p:cNvPr>
          <p:cNvSpPr txBox="1"/>
          <p:nvPr/>
        </p:nvSpPr>
        <p:spPr>
          <a:xfrm>
            <a:off x="762265" y="5569923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as compared to doing this at the UI level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598797C-2E4F-4925-AC66-8BFAFEFD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" y="1178473"/>
            <a:ext cx="9898141" cy="5613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‘Feeding’ test data to your test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3E322A0-E6FC-4518-9B79-5C35BBAC0671}"/>
              </a:ext>
            </a:extLst>
          </p:cNvPr>
          <p:cNvSpPr/>
          <p:nvPr/>
        </p:nvSpPr>
        <p:spPr>
          <a:xfrm flipV="1">
            <a:off x="111759" y="1280146"/>
            <a:ext cx="5069841" cy="18899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D42064-D961-4B5C-908D-8B122F58DF83}"/>
              </a:ext>
            </a:extLst>
          </p:cNvPr>
          <p:cNvSpPr txBox="1"/>
          <p:nvPr/>
        </p:nvSpPr>
        <p:spPr>
          <a:xfrm>
            <a:off x="5448540" y="1354698"/>
            <a:ext cx="630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test data in the @CsvSource annotation (one record for every iteration, parameters separated by commas)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1CCCBB-F532-47AB-906C-4B3E468BBB8A}"/>
              </a:ext>
            </a:extLst>
          </p:cNvPr>
          <p:cNvSpPr/>
          <p:nvPr/>
        </p:nvSpPr>
        <p:spPr>
          <a:xfrm flipV="1">
            <a:off x="670561" y="3436066"/>
            <a:ext cx="563880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336CB8-190E-45D9-910F-47A929EF42A0}"/>
              </a:ext>
            </a:extLst>
          </p:cNvPr>
          <p:cNvSpPr txBox="1"/>
          <p:nvPr/>
        </p:nvSpPr>
        <p:spPr>
          <a:xfrm>
            <a:off x="6525501" y="3241249"/>
            <a:ext cx="450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to pass the test data values into the method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0751175-03B0-40F6-B620-04ACC86EF617}"/>
              </a:ext>
            </a:extLst>
          </p:cNvPr>
          <p:cNvSpPr/>
          <p:nvPr/>
        </p:nvSpPr>
        <p:spPr>
          <a:xfrm flipV="1">
            <a:off x="4533385" y="4412897"/>
            <a:ext cx="14528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B08A87D-8A7E-4CC3-B338-4B681769672C}"/>
              </a:ext>
            </a:extLst>
          </p:cNvPr>
          <p:cNvSpPr/>
          <p:nvPr/>
        </p:nvSpPr>
        <p:spPr>
          <a:xfrm flipV="1">
            <a:off x="4445000" y="6049182"/>
            <a:ext cx="30276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A280C12-2171-4F34-B499-3841BA79E188}"/>
              </a:ext>
            </a:extLst>
          </p:cNvPr>
          <p:cNvSpPr txBox="1"/>
          <p:nvPr/>
        </p:nvSpPr>
        <p:spPr>
          <a:xfrm>
            <a:off x="4988559" y="5470369"/>
            <a:ext cx="7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in the test method where required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62C26C-7765-4802-BD8B-7F5F4FA0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2" y="1166716"/>
            <a:ext cx="9718358" cy="5511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the data driven test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804385-2FD5-48DF-843F-BFF6E74A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72" y="1355408"/>
            <a:ext cx="7144733" cy="1865730"/>
          </a:xfrm>
          <a:prstGeom prst="rect">
            <a:avLst/>
          </a:prstGeom>
        </p:spPr>
      </p:pic>
      <p:sp>
        <p:nvSpPr>
          <p:cNvPr id="15" name="Oval 4">
            <a:extLst>
              <a:ext uri="{FF2B5EF4-FFF2-40B4-BE49-F238E27FC236}">
                <a16:creationId xmlns:a16="http://schemas.microsoft.com/office/drawing/2014/main" id="{2BCE2664-9B50-46E0-AA01-30B8E8A66F51}"/>
              </a:ext>
            </a:extLst>
          </p:cNvPr>
          <p:cNvSpPr/>
          <p:nvPr/>
        </p:nvSpPr>
        <p:spPr>
          <a:xfrm flipV="1">
            <a:off x="5448817" y="1624763"/>
            <a:ext cx="3902747" cy="177085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E0260A9-87AF-4EDA-B29C-CFE419F9AD7E}"/>
              </a:ext>
            </a:extLst>
          </p:cNvPr>
          <p:cNvSpPr txBox="1"/>
          <p:nvPr/>
        </p:nvSpPr>
        <p:spPr>
          <a:xfrm>
            <a:off x="8473439" y="3633648"/>
            <a:ext cx="369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method is run three times, once for each array (‘test case’) in the test data set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RestAssuredExercises2Test.java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driven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a test data object using @CsvSource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test data to call the right URI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test data in assertions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RestAssuredAnswers2.java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2412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5AC-03E0-4F51-8671-65F7902C75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3971-C89F-4B4C-A79A-17E0D0D831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Securing web services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common authentication schemes: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 (username / password)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D64-CA7F-4EC5-AAD8-4A56E61E2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22274C7-A89F-407A-B0DF-62CF7702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8" y="1405782"/>
            <a:ext cx="8092443" cy="53025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BF5E1571-D36C-4BC6-B60C-6C94B1B93EF3}"/>
              </a:ext>
            </a:extLst>
          </p:cNvPr>
          <p:cNvSpPr/>
          <p:nvPr/>
        </p:nvSpPr>
        <p:spPr>
          <a:xfrm flipV="1">
            <a:off x="3281680" y="3786595"/>
            <a:ext cx="6850381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788146D-D31E-487E-BDA8-8DA48BFE2872}"/>
              </a:ext>
            </a:extLst>
          </p:cNvPr>
          <p:cNvSpPr txBox="1"/>
          <p:nvPr/>
        </p:nvSpPr>
        <p:spPr>
          <a:xfrm>
            <a:off x="6644640" y="2311107"/>
            <a:ext cx="534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preemptive()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makes REST Assured send the credentials directly, saving us from dealing with the provider challenging mechanism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0BB4F9E-D2AB-4F88-B5B5-66FFB21AEF25}"/>
              </a:ext>
            </a:extLst>
          </p:cNvPr>
          <p:cNvSpPr/>
          <p:nvPr/>
        </p:nvSpPr>
        <p:spPr>
          <a:xfrm flipV="1">
            <a:off x="3281679" y="3393344"/>
            <a:ext cx="2885441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35439A9-3656-41FC-8F75-579EB160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12" y="1517263"/>
            <a:ext cx="8621775" cy="50501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3017520" y="3607809"/>
            <a:ext cx="7112000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6146800" y="2570077"/>
            <a:ext cx="562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authentication token is typically retrieved prior to running the tests to ensure that a valid token is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7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25D-EE8F-42E0-81D4-914F2CEEA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5A0-D59D-409C-96D0-A5FC1EF5B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uniquely generated IDs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 call returns a unique ID (e.g. a new user ID)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Second call needs to use this generated ID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Since there’s no way to predict the ID, we need to capture and reuse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6FE96E-B730-4181-B8E7-7E972F70E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3853031" cy="2540000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</a:t>
            </a:r>
            <a:b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</a:b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062081-47D0-46C3-B747-49285EBC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71" y="0"/>
            <a:ext cx="7637929" cy="6858000"/>
          </a:xfrm>
          <a:prstGeom prst="rect">
            <a:avLst/>
          </a:prstGeom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1DB38F95-11D6-484E-99FE-631186B94CA3}"/>
              </a:ext>
            </a:extLst>
          </p:cNvPr>
          <p:cNvSpPr/>
          <p:nvPr/>
        </p:nvSpPr>
        <p:spPr>
          <a:xfrm flipV="1">
            <a:off x="6116320" y="3088638"/>
            <a:ext cx="1981200" cy="34036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4337873-F81B-42B3-BC23-407599E87734}"/>
              </a:ext>
            </a:extLst>
          </p:cNvPr>
          <p:cNvSpPr/>
          <p:nvPr/>
        </p:nvSpPr>
        <p:spPr>
          <a:xfrm flipV="1">
            <a:off x="6096000" y="3428999"/>
            <a:ext cx="2590800" cy="3403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DD82D94-C326-4385-88A6-9DEAF9489F9F}"/>
              </a:ext>
            </a:extLst>
          </p:cNvPr>
          <p:cNvSpPr txBox="1"/>
          <p:nvPr/>
        </p:nvSpPr>
        <p:spPr>
          <a:xfrm>
            <a:off x="8829040" y="2967334"/>
            <a:ext cx="336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GPath expression to extract the required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8EB747D-1C5F-439E-AEE0-BC1FF148EC80}"/>
              </a:ext>
            </a:extLst>
          </p:cNvPr>
          <p:cNvSpPr/>
          <p:nvPr/>
        </p:nvSpPr>
        <p:spPr>
          <a:xfrm flipV="1">
            <a:off x="4958080" y="972818"/>
            <a:ext cx="259080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A2BF558-9921-4B6B-89B6-1FD936727617}"/>
              </a:ext>
            </a:extLst>
          </p:cNvPr>
          <p:cNvSpPr txBox="1"/>
          <p:nvPr/>
        </p:nvSpPr>
        <p:spPr>
          <a:xfrm>
            <a:off x="7721600" y="733980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stored in a variable…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8AC4C0F-98C2-4387-B049-FAD6659EB849}"/>
              </a:ext>
            </a:extLst>
          </p:cNvPr>
          <p:cNvSpPr/>
          <p:nvPr/>
        </p:nvSpPr>
        <p:spPr>
          <a:xfrm flipV="1">
            <a:off x="9022080" y="4388283"/>
            <a:ext cx="14325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323A698-0C8A-42DA-A4DD-7104DC3CA129}"/>
              </a:ext>
            </a:extLst>
          </p:cNvPr>
          <p:cNvSpPr txBox="1"/>
          <p:nvPr/>
        </p:nvSpPr>
        <p:spPr>
          <a:xfrm>
            <a:off x="6879771" y="4826254"/>
            <a:ext cx="5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reused at a later point in time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555-BF25-4C34-BB19-D98813CAFE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21564" cy="48596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properties shared by many calls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Base URI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 data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4550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20B3A2-B690-410E-9629-8519ED06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4" y="2786379"/>
            <a:ext cx="8062296" cy="3932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Defining and using RequestSpecifications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0F65E8-DC05-4B60-BE47-9BE79D4F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88" y="273796"/>
            <a:ext cx="3932238" cy="2989358"/>
          </a:xfrm>
          <a:prstGeom prst="rect">
            <a:avLst/>
          </a:prstGeom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58E5E937-178E-4D94-AFBE-2C1D4EEF2A67}"/>
              </a:ext>
            </a:extLst>
          </p:cNvPr>
          <p:cNvSpPr/>
          <p:nvPr/>
        </p:nvSpPr>
        <p:spPr>
          <a:xfrm flipV="1">
            <a:off x="1767840" y="5961377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071E717-7109-4870-AA18-68594E6608C1}"/>
              </a:ext>
            </a:extLst>
          </p:cNvPr>
          <p:cNvSpPr txBox="1"/>
          <p:nvPr/>
        </p:nvSpPr>
        <p:spPr>
          <a:xfrm>
            <a:off x="3616960" y="5986261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RequestSpecification using the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764A14A-CD19-4168-93B5-61566C13997A}"/>
              </a:ext>
            </a:extLst>
          </p:cNvPr>
          <p:cNvSpPr/>
          <p:nvPr/>
        </p:nvSpPr>
        <p:spPr>
          <a:xfrm flipV="1">
            <a:off x="8869679" y="1310639"/>
            <a:ext cx="2484117" cy="3461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D20E1B-EDA8-4652-825D-CDF4F106874F}"/>
              </a:ext>
            </a:extLst>
          </p:cNvPr>
          <p:cNvSpPr txBox="1"/>
          <p:nvPr/>
        </p:nvSpPr>
        <p:spPr>
          <a:xfrm>
            <a:off x="8658429" y="3075257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222-859E-47E5-B4C3-3205403B2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checks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6BEE-A3EB-45C7-987D-05193B5B4A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checking status code and MIME type for all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Another maintenance burden if specified individually for each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if we could specify this once and reuse throughout our tests?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5389A12-730C-4E7F-83BF-A41AF1BC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04" y="-1"/>
            <a:ext cx="8744586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EF33E-B619-4767-A7A5-F4A633751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3479799" cy="944879"/>
          </a:xfrm>
        </p:spPr>
        <p:txBody>
          <a:bodyPr>
            <a:normAutofit/>
          </a:bodyPr>
          <a:lstStyle/>
          <a:p>
            <a:pPr lvl="0"/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a ResponseSpecification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77EF4C39-AD2D-4F6A-ACC8-720548A2B924}"/>
              </a:ext>
            </a:extLst>
          </p:cNvPr>
          <p:cNvSpPr/>
          <p:nvPr/>
        </p:nvSpPr>
        <p:spPr>
          <a:xfrm flipV="1">
            <a:off x="4785360" y="2263137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F7EE71F-14B2-4F32-A7BB-D03ECFFEF972}"/>
              </a:ext>
            </a:extLst>
          </p:cNvPr>
          <p:cNvSpPr txBox="1"/>
          <p:nvPr/>
        </p:nvSpPr>
        <p:spPr>
          <a:xfrm>
            <a:off x="1188720" y="2682238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ResponseSpecification using the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E27EE03-E2CC-4B71-9AC1-10D1FF22120C}"/>
              </a:ext>
            </a:extLst>
          </p:cNvPr>
          <p:cNvSpPr/>
          <p:nvPr/>
        </p:nvSpPr>
        <p:spPr>
          <a:xfrm flipV="1">
            <a:off x="4391661" y="553026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358BB3B-1BC5-48C0-AD37-EDD5C8952DB4}"/>
              </a:ext>
            </a:extLst>
          </p:cNvPr>
          <p:cNvSpPr txBox="1"/>
          <p:nvPr/>
        </p:nvSpPr>
        <p:spPr>
          <a:xfrm>
            <a:off x="637922" y="5253261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RestAssuredExercises3Test.java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 value reuse as shown in the slides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basic and OAUth authentication schemes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RestAssuredAnswers3Test.java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86280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E75-0EAB-4230-BB7E-A831861DAA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EF82-4F5C-43F5-B22D-6BD5384B2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 far, we’ve only used REST Assured on APIs that return JSON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 works just as well with XML-based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Identification of response elements uses XmlPath instead of JsonPath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need for additional configuration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uses response content type header value to determine how to process a response body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15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5AF2F25-699D-7583-EA24-FB026ACF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3869472" y="1554199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599440" y="5123513"/>
            <a:ext cx="481200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country for the first car in the list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55BA7E-CC9E-4F97-BBFD-45610D09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3" y="4166436"/>
            <a:ext cx="7228837" cy="24813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261101" y="607890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D2D9E985-9929-7216-3F27-41934B45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573" y="4137659"/>
            <a:ext cx="7077075" cy="24765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47E5E91-663A-DEB5-42F3-54F5A9C0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143792" y="372229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599441" y="5123513"/>
            <a:ext cx="4043680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model year for the last car in the list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372861" y="603826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request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2612854"/>
            <a:ext cx="301620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4235570" y="2612854"/>
            <a:ext cx="726344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7866CC-5AFB-7EA6-54B2-C4D171FF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2BD261A-A5C9-4BB8-9E8F-1C222A2F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56" y="4121802"/>
            <a:ext cx="7288918" cy="25939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770896" y="228037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360682" y="4589700"/>
            <a:ext cx="4282438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model for the second car in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(use an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@ to refer to an XML attribute)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189981" y="612970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1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CE1796D-DE5B-4C99-4345-C2EBEF7C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4487DB9-FA86-38C1-965B-DE66E3A2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4071505"/>
            <a:ext cx="8305483" cy="2786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348481" y="326374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6461760" y="2391510"/>
            <a:ext cx="5496369" cy="1569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there’s one car from Japan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in the list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1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findAll </a:t>
            </a: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is a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filter operation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4480561" y="6222288"/>
            <a:ext cx="588264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7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5B7E5D4-97B0-6596-FEFE-22F7FC17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A008DED-3767-939F-F597-F8B755F8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22" y="3988384"/>
            <a:ext cx="7912418" cy="281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826775" y="1306166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6461760" y="1720950"/>
            <a:ext cx="5496369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that two cars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have a make starting with ‘A’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1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grep </a:t>
            </a: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takes a regular expression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to search in a list of values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4694693" y="6139858"/>
            <a:ext cx="4012427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80C1D9C1-E7F6-4438-9E06-0A2F115FE679}"/>
              </a:ext>
            </a:extLst>
          </p:cNvPr>
          <p:cNvSpPr/>
          <p:nvPr/>
        </p:nvSpPr>
        <p:spPr>
          <a:xfrm rot="10799991">
            <a:off x="4775974" y="2273379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1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RestAssuredExercises4Test.java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Communicating with an API returning an XML document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XmlPath to select the right nodes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filters, in, grep() where needed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RestAssuredAnswers4Test.java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RestAssuredExamplesXml.java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353222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(De-)serialization of POJOs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is able to convert POJO instances directly to XML or JSON (and back)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when dealing with test data objects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request body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Processing response body payloads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Requires additional libraries on the classpath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Jackson or Gson for JSON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JAXB for XML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6501BC-F6E0-4DA7-B3E7-9B871B58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5230177"/>
            <a:ext cx="5391150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FE6-0550-43A2-9B4C-13A78AA17A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4EF-5EB3-44EE-9D4D-2A83A2C287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POJO representing an address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30EB8A4-4601-4D23-8968-EEB64241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" y="2429192"/>
            <a:ext cx="10287318" cy="423174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866CC6-78F1-406E-9693-E76A974B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5690255"/>
            <a:ext cx="10236192" cy="7391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F3095AF-E033-4418-9152-CC69B3CF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9" y="1563542"/>
            <a:ext cx="11492501" cy="33234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117600" y="2993179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349972" y="2993179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the object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B9B99BB-95D3-439A-9B72-880F5BCAD660}"/>
              </a:ext>
            </a:extLst>
          </p:cNvPr>
          <p:cNvSpPr txBox="1"/>
          <p:nvPr/>
        </p:nvSpPr>
        <p:spPr>
          <a:xfrm>
            <a:off x="3230880" y="5002853"/>
            <a:ext cx="84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 Assured will serialize it to JSON using Jackson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(which means you can customize the field names if required)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4CDE1B4-0482-191B-C33C-AA4701B9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541404"/>
            <a:ext cx="7706363" cy="5106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2255520" y="5390573"/>
            <a:ext cx="264160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5003800" y="539057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239520" y="2398095"/>
            <a:ext cx="27533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4061461" y="2286678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5449715" y="6003877"/>
            <a:ext cx="3328525" cy="33533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2905760" y="6407057"/>
            <a:ext cx="95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CBE9DD-1CB7-3D05-AF6C-0C126B234E9F}"/>
              </a:ext>
            </a:extLst>
          </p:cNvPr>
          <p:cNvSpPr/>
          <p:nvPr/>
        </p:nvSpPr>
        <p:spPr>
          <a:xfrm flipV="1">
            <a:off x="2148840" y="4211223"/>
            <a:ext cx="264160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12E9489-90E2-371F-D905-E5D460D1C60E}"/>
              </a:ext>
            </a:extLst>
          </p:cNvPr>
          <p:cNvSpPr txBox="1"/>
          <p:nvPr/>
        </p:nvSpPr>
        <p:spPr>
          <a:xfrm>
            <a:off x="4897120" y="421122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response verifications as usual…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A30D668-25A2-6A4C-A331-EE05D89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1848"/>
            <a:ext cx="10134597" cy="4689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 (without initial checks)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2865120" y="4893097"/>
            <a:ext cx="3014692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5930901" y="4758427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object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422400" y="2967056"/>
            <a:ext cx="320040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4548852" y="2862059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7034675" y="5661756"/>
            <a:ext cx="37388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6980209" y="6048745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RestAssuredExercises5Test.java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(de-)serialization for yourself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don’t need to create or adapt the POJOs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RestAssuredAnswers5Test.java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marL="0" lvl="0" indent="0">
              <a:lnSpc>
                <a:spcPct val="70000"/>
              </a:lnSpc>
              <a:buNone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13395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POST, PUT, PATCH, DELETE, OPTIONS, 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Create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 PATCH	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Conventions, not standards!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challenge with ‘traditional’ REST APIs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9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 language for APIs…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as well as a runtime to fulfill them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and get exactly that”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86225" y="5866589"/>
            <a:ext cx="7588704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https://graphql.org</a:t>
            </a:r>
          </a:p>
        </p:txBody>
      </p:sp>
    </p:spTree>
    <p:extLst>
      <p:ext uri="{BB962C8B-B14F-4D97-AF65-F5344CB8AC3E}">
        <p14:creationId xmlns:p14="http://schemas.microsoft.com/office/powerpoint/2010/main" val="15402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(query)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(JSON)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8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a GraphQL query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 a valid GraphQL query…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send it in the request body (</a:t>
            </a:r>
            <a:r>
              <a:rPr kumimoji="0" lang="nl-NL" sz="3600" b="0" i="1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</a:t>
            </a: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and get exactly that”</a:t>
            </a:r>
          </a:p>
        </p:txBody>
      </p:sp>
    </p:spTree>
    <p:extLst>
      <p:ext uri="{BB962C8B-B14F-4D97-AF65-F5344CB8AC3E}">
        <p14:creationId xmlns:p14="http://schemas.microsoft.com/office/powerpoint/2010/main" val="14642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Java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HashMap&lt;String, Object&gt; </a:t>
            </a:r>
            <a:br>
              <a:rPr lang="nl-NL" sz="65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is a good fit for this situation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96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 API responses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776" y="782816"/>
            <a:ext cx="12020550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These are ‘regular’ REST responses, with…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4050" y="1849617"/>
            <a:ext cx="9889578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 HTTP status code,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response headers…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09875" y="5267325"/>
            <a:ext cx="8865054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a JSON response body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containing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16984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F65AB2A-8869-422D-9373-79530D85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2" y="786765"/>
            <a:ext cx="4752975" cy="2657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930441C-90FF-7DA9-CB0D-FCB8EFF04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615" y="2387754"/>
            <a:ext cx="9086850" cy="4200525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8432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Sending a basic GraphQL query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92395" y="735964"/>
            <a:ext cx="2325685" cy="37900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3556000" y="894082"/>
            <a:ext cx="62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query can be a simple (multiline) String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A384DE2C-9E48-471F-822C-0197095717E0}"/>
              </a:ext>
            </a:extLst>
          </p:cNvPr>
          <p:cNvSpPr/>
          <p:nvPr/>
        </p:nvSpPr>
        <p:spPr>
          <a:xfrm flipV="1">
            <a:off x="2749550" y="3085797"/>
            <a:ext cx="6252210" cy="57558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9D361BDC-AF9B-4D82-BEBB-FE22573EDDA2}"/>
              </a:ext>
            </a:extLst>
          </p:cNvPr>
          <p:cNvSpPr/>
          <p:nvPr/>
        </p:nvSpPr>
        <p:spPr>
          <a:xfrm flipV="1">
            <a:off x="3738401" y="4294327"/>
            <a:ext cx="1605759" cy="38239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C0406B3-616D-45D9-A0EB-BF086E35B232}"/>
              </a:ext>
            </a:extLst>
          </p:cNvPr>
          <p:cNvSpPr txBox="1"/>
          <p:nvPr/>
        </p:nvSpPr>
        <p:spPr>
          <a:xfrm>
            <a:off x="5188588" y="4563205"/>
            <a:ext cx="50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and send it as the request body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0F573636-41AB-4AEC-A829-DB09CFAFF71F}"/>
              </a:ext>
            </a:extLst>
          </p:cNvPr>
          <p:cNvSpPr txBox="1"/>
          <p:nvPr/>
        </p:nvSpPr>
        <p:spPr>
          <a:xfrm>
            <a:off x="8425498" y="2557067"/>
            <a:ext cx="356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the GraphQL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query object…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40CDF600-C92C-4079-AB32-E2727F1B1221}"/>
              </a:ext>
            </a:extLst>
          </p:cNvPr>
          <p:cNvSpPr/>
          <p:nvPr/>
        </p:nvSpPr>
        <p:spPr>
          <a:xfrm flipV="1">
            <a:off x="3210560" y="5945961"/>
            <a:ext cx="5865942" cy="42123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0E648AD2-C553-4719-88C4-740E32739E19}"/>
              </a:ext>
            </a:extLst>
          </p:cNvPr>
          <p:cNvSpPr txBox="1"/>
          <p:nvPr/>
        </p:nvSpPr>
        <p:spPr>
          <a:xfrm>
            <a:off x="6251940" y="5241079"/>
            <a:ext cx="534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response body is regular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JSON,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we know how to handle that already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 animBg="1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43F05D9-6717-474C-9958-999349E5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7" y="720724"/>
            <a:ext cx="4676775" cy="29146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4B81E06-D806-B492-D849-D5F09060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1650500"/>
            <a:ext cx="7874000" cy="5182100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8432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Parameterizing GraphQL queries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2805116" y="889247"/>
            <a:ext cx="2215834" cy="36933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5181600" y="889248"/>
            <a:ext cx="62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queries can be parameterized, too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7F2D17B6-A9A0-4D2E-802F-1FF1429C117C}"/>
              </a:ext>
            </a:extLst>
          </p:cNvPr>
          <p:cNvSpPr/>
          <p:nvPr/>
        </p:nvSpPr>
        <p:spPr>
          <a:xfrm flipV="1">
            <a:off x="4583116" y="3144765"/>
            <a:ext cx="5033324" cy="13785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B303EA0-72D4-42D8-A7B9-2C5A68176656}"/>
              </a:ext>
            </a:extLst>
          </p:cNvPr>
          <p:cNvSpPr txBox="1"/>
          <p:nvPr/>
        </p:nvSpPr>
        <p:spPr>
          <a:xfrm>
            <a:off x="1114191" y="3405443"/>
            <a:ext cx="338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Initialize the GraphQL query 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set query variable values…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2380341-60B4-4B3D-9644-81852CCD591E}"/>
              </a:ext>
            </a:extLst>
          </p:cNvPr>
          <p:cNvSpPr/>
          <p:nvPr/>
        </p:nvSpPr>
        <p:spPr>
          <a:xfrm flipV="1">
            <a:off x="4064000" y="1486777"/>
            <a:ext cx="2946400" cy="11710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1BEBFA1E-C9E3-4680-A80E-7BF2185E7CAD}"/>
              </a:ext>
            </a:extLst>
          </p:cNvPr>
          <p:cNvSpPr txBox="1"/>
          <p:nvPr/>
        </p:nvSpPr>
        <p:spPr>
          <a:xfrm>
            <a:off x="7103270" y="1649683"/>
            <a:ext cx="479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Let’s create a test that queries and verifies the weather for three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different cities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5FACA7CE-C8E7-4401-BE0A-85F738720CB5}"/>
              </a:ext>
            </a:extLst>
          </p:cNvPr>
          <p:cNvSpPr/>
          <p:nvPr/>
        </p:nvSpPr>
        <p:spPr>
          <a:xfrm flipV="1">
            <a:off x="4990470" y="4993749"/>
            <a:ext cx="1776090" cy="28192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67820A7-D50C-4CE5-945F-6AF6C48646B1}"/>
              </a:ext>
            </a:extLst>
          </p:cNvPr>
          <p:cNvSpPr txBox="1"/>
          <p:nvPr/>
        </p:nvSpPr>
        <p:spPr>
          <a:xfrm>
            <a:off x="504825" y="4731254"/>
            <a:ext cx="393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and send the parameterized query to the API endpoint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76BEDF4C-6CA8-4FB1-A146-BAB80E3E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0" y="5493742"/>
            <a:ext cx="5943600" cy="1247775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2DE93ACE-3299-4D7A-B2F0-46742784848F}"/>
              </a:ext>
            </a:extLst>
          </p:cNvPr>
          <p:cNvSpPr/>
          <p:nvPr/>
        </p:nvSpPr>
        <p:spPr>
          <a:xfrm flipV="1">
            <a:off x="8493760" y="2771860"/>
            <a:ext cx="3570061" cy="36948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4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2" grpId="0" animBg="1"/>
      <p:bldP spid="23" grpId="0"/>
      <p:bldP spid="27" grpId="0" animBg="1"/>
      <p:bldP spid="28" grpId="0"/>
      <p:bldP spid="29" grpId="0" animBg="1"/>
      <p:bldP spid="30" grpId="0"/>
      <p:bldP spid="3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RestAssuredExercises6Test.java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Working with a GraphQL API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basic query, send it and verify the response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parameterized query and a data driven test, create and send queries and verify the responses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RestAssuredAnswers6Test.java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RestAssuredExamplesGraphQLTest.java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621057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RestAssuredExercises7Test.java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Capstone assignment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Combines several concepts we have seen throughout this workshop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Extracting values from responses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Deserialization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filters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Parameterization, assertions, …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RestAssuredAnswers7Test.java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21595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Resources and parameters</a:t>
            </a:r>
            <a:endParaRPr kumimoji="0" lang="nl-NL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Resource Identifier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Uniquely identifies the resource to operate on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036-DA7E-4D10-B37C-1B11EE7AE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04875"/>
            <a:ext cx="10515600" cy="6572250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nl-NL" sz="623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2400" b="1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AFA-C47D-4CCB-A515-A7187FB0D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21" y="334649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CF3-A2F3-4EBF-8EF5-1B64E732C7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721" y="1825627"/>
            <a:ext cx="1130807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  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bas@ontestautomation.com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Website: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https://www.ontestautomation.com/training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https://www.linkedin.com/in/basdijkstra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4483" y="2063226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22498" y="450088"/>
            <a:ext cx="6869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Resources and parameters</a:t>
            </a:r>
            <a:endParaRPr kumimoji="0" lang="nl-NL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Resource (URI) and parameters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26962</TotalTime>
  <Words>2823</Words>
  <Application>Microsoft Office PowerPoint</Application>
  <PresentationFormat>Breedbeeld</PresentationFormat>
  <Paragraphs>674</Paragraphs>
  <Slides>81</Slides>
  <Notes>67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6</vt:i4>
      </vt:variant>
      <vt:variant>
        <vt:lpstr>Diatitels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3_Office Theme</vt:lpstr>
      <vt:lpstr>4_Office Theme</vt:lpstr>
      <vt:lpstr>5_Office Theme</vt:lpstr>
      <vt:lpstr>Test the REST</vt:lpstr>
      <vt:lpstr>What are we going to do?</vt:lpstr>
      <vt:lpstr>Preparation</vt:lpstr>
      <vt:lpstr>(RESTful) APIs are commonly used to exchange data between two parties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An example</vt:lpstr>
      <vt:lpstr>Where are APIs used?</vt:lpstr>
      <vt:lpstr>Where are APIs used?</vt:lpstr>
      <vt:lpstr>Why I ♥ testing at the API level</vt:lpstr>
      <vt:lpstr>Tools for testing RESTful APIs</vt:lpstr>
      <vt:lpstr>REST Assured</vt:lpstr>
      <vt:lpstr>Configuring REST Assured</vt:lpstr>
      <vt:lpstr>REST Assured documentation</vt:lpstr>
      <vt:lpstr>A sample test</vt:lpstr>
      <vt:lpstr>REST Assured features</vt:lpstr>
      <vt:lpstr>About Hamcrest matchers</vt:lpstr>
      <vt:lpstr>About GPath</vt:lpstr>
      <vt:lpstr>GPath example</vt:lpstr>
      <vt:lpstr>Validating technical response data</vt:lpstr>
      <vt:lpstr>Logging request data</vt:lpstr>
      <vt:lpstr>Logging request data</vt:lpstr>
      <vt:lpstr>Logging response data</vt:lpstr>
      <vt:lpstr>Logging response data</vt:lpstr>
      <vt:lpstr>Our API under test</vt:lpstr>
      <vt:lpstr>Demo</vt:lpstr>
      <vt:lpstr>Now it’s your turn!</vt:lpstr>
      <vt:lpstr>Parameters in RESTful web services</vt:lpstr>
      <vt:lpstr>Using query parameters</vt:lpstr>
      <vt:lpstr>Using path parameters</vt:lpstr>
      <vt:lpstr>APIs are all about data</vt:lpstr>
      <vt:lpstr>Parameterized testing</vt:lpstr>
      <vt:lpstr>‘Feeding’ test data to your test</vt:lpstr>
      <vt:lpstr>Running the data driven test</vt:lpstr>
      <vt:lpstr>Now it’s your turn!</vt:lpstr>
      <vt:lpstr>Authentication</vt:lpstr>
      <vt:lpstr>Basic authentication</vt:lpstr>
      <vt:lpstr>OAuth(2)</vt:lpstr>
      <vt:lpstr>Sharing variables between tests</vt:lpstr>
      <vt:lpstr>Sharing variables between tests </vt:lpstr>
      <vt:lpstr>RequestSpecifications</vt:lpstr>
      <vt:lpstr>Defining and using RequestSpecifications</vt:lpstr>
      <vt:lpstr>Sharing checks between tests</vt:lpstr>
      <vt:lpstr>Using a ResponseSpecification</vt:lpstr>
      <vt:lpstr>Now it’s your turn!</vt:lpstr>
      <vt:lpstr>XML support</vt:lpstr>
      <vt:lpstr>XmlPath – examples</vt:lpstr>
      <vt:lpstr>XmlPath – examples</vt:lpstr>
      <vt:lpstr>XmlPath – examples</vt:lpstr>
      <vt:lpstr>XmlPath – examples</vt:lpstr>
      <vt:lpstr>XmlPath – examples</vt:lpstr>
      <vt:lpstr>Now it’s your turn!</vt:lpstr>
      <vt:lpstr>(De-)serialization of POJOs</vt:lpstr>
      <vt:lpstr>Example: serialization</vt:lpstr>
      <vt:lpstr>Example: serialization</vt:lpstr>
      <vt:lpstr>Example: deserialization</vt:lpstr>
      <vt:lpstr>Example: deserialization (without initial checks)</vt:lpstr>
      <vt:lpstr>Now it’s your turn!</vt:lpstr>
      <vt:lpstr>One challenge with ‘traditional’ REST APIs</vt:lpstr>
      <vt:lpstr>GraphQL</vt:lpstr>
      <vt:lpstr>PowerPoint-presentatie</vt:lpstr>
      <vt:lpstr>Sending a GraphQL query</vt:lpstr>
      <vt:lpstr>A Java  HashMap&lt;String, Object&gt;   structure is a good fit for this situation</vt:lpstr>
      <vt:lpstr>GraphQL API responses</vt:lpstr>
      <vt:lpstr>Sending a basic GraphQL query</vt:lpstr>
      <vt:lpstr>Parameterizing GraphQL queries</vt:lpstr>
      <vt:lpstr>Now it’s your turn!</vt:lpstr>
      <vt:lpstr>Now it’s your turn!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220</cp:revision>
  <dcterms:created xsi:type="dcterms:W3CDTF">2016-03-22T05:00:13Z</dcterms:created>
  <dcterms:modified xsi:type="dcterms:W3CDTF">2023-12-11T07:35:10Z</dcterms:modified>
</cp:coreProperties>
</file>