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30243463" cy="42773600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+mn-cs"/>
      </a:defRPr>
    </a:lvl1pPr>
    <a:lvl2pPr marL="441325" indent="15875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+mn-cs"/>
      </a:defRPr>
    </a:lvl2pPr>
    <a:lvl3pPr marL="882650" indent="3175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+mn-cs"/>
      </a:defRPr>
    </a:lvl3pPr>
    <a:lvl4pPr marL="1323975" indent="47625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+mn-cs"/>
      </a:defRPr>
    </a:lvl4pPr>
    <a:lvl5pPr marL="1765300" indent="635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7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7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7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7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  <a:srgbClr val="9933FF"/>
    <a:srgbClr val="660066"/>
    <a:srgbClr val="66FFFF"/>
    <a:srgbClr val="FFFFCC"/>
    <a:srgbClr val="66FFCC"/>
    <a:srgbClr val="0000FF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30" d="100"/>
          <a:sy n="30" d="100"/>
        </p:scale>
        <p:origin x="-450" y="4338"/>
      </p:cViewPr>
      <p:guideLst>
        <p:guide orient="horz" pos="13472"/>
        <p:guide pos="952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BAC6006-D0C3-4FEB-B98B-3C691A51BEEB}" type="datetimeFigureOut">
              <a:rPr lang="es-ES"/>
              <a:pPr>
                <a:defRPr/>
              </a:pPr>
              <a:t>07/11/2011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 smtClean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E17CE57-AF60-45EA-B539-6E22F70724D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413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8826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2397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7653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07590" algn="l" defTabSz="88303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49108" algn="l" defTabSz="88303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090626" algn="l" defTabSz="88303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32144" algn="l" defTabSz="88303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2 Marcador de notas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1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0839399-19B0-4DA9-AD82-767437797DEC}" type="slidenum">
              <a:rPr lang="es-ES" smtClean="0"/>
              <a:pPr/>
              <a:t>1</a:t>
            </a:fld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268409" y="13288169"/>
            <a:ext cx="25706647" cy="916734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536816" y="24237745"/>
            <a:ext cx="21169831" cy="10932288"/>
          </a:xfrm>
        </p:spPr>
        <p:txBody>
          <a:bodyPr/>
          <a:lstStyle>
            <a:lvl1pPr marL="0" indent="0" algn="ctr">
              <a:buNone/>
              <a:defRPr/>
            </a:lvl1pPr>
            <a:lvl2pPr marL="441518" indent="0" algn="ctr">
              <a:buNone/>
              <a:defRPr/>
            </a:lvl2pPr>
            <a:lvl3pPr marL="883036" indent="0" algn="ctr">
              <a:buNone/>
              <a:defRPr/>
            </a:lvl3pPr>
            <a:lvl4pPr marL="1324554" indent="0" algn="ctr">
              <a:buNone/>
              <a:defRPr/>
            </a:lvl4pPr>
            <a:lvl5pPr marL="1766072" indent="0" algn="ctr">
              <a:buNone/>
              <a:defRPr/>
            </a:lvl5pPr>
            <a:lvl6pPr marL="2207590" indent="0" algn="ctr">
              <a:buNone/>
              <a:defRPr/>
            </a:lvl6pPr>
            <a:lvl7pPr marL="2649108" indent="0" algn="ctr">
              <a:buNone/>
              <a:defRPr/>
            </a:lvl7pPr>
            <a:lvl8pPr marL="3090626" indent="0" algn="ctr">
              <a:buNone/>
              <a:defRPr/>
            </a:lvl8pPr>
            <a:lvl9pPr marL="3532144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A877F-5A39-4851-8B87-71ECB08233C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32C5E-B2B2-4646-8AED-9524468D0F0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21926956" y="1713082"/>
            <a:ext cx="6803742" cy="36496492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514247" y="1713082"/>
            <a:ext cx="20270470" cy="36496492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274443-1EF4-4254-A4D2-82ECE77AFED0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98370-3735-4FCC-8681-D6CEEAAC7CA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8422" y="27486314"/>
            <a:ext cx="25708129" cy="8494683"/>
          </a:xfrm>
        </p:spPr>
        <p:txBody>
          <a:bodyPr anchor="t"/>
          <a:lstStyle>
            <a:lvl1pPr algn="l">
              <a:defRPr sz="39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388422" y="18128803"/>
            <a:ext cx="25708129" cy="9357511"/>
          </a:xfrm>
        </p:spPr>
        <p:txBody>
          <a:bodyPr anchor="b"/>
          <a:lstStyle>
            <a:lvl1pPr marL="0" indent="0">
              <a:buNone/>
              <a:defRPr sz="1900"/>
            </a:lvl1pPr>
            <a:lvl2pPr marL="441518" indent="0">
              <a:buNone/>
              <a:defRPr sz="1700"/>
            </a:lvl2pPr>
            <a:lvl3pPr marL="883036" indent="0">
              <a:buNone/>
              <a:defRPr sz="1500"/>
            </a:lvl3pPr>
            <a:lvl4pPr marL="1324554" indent="0">
              <a:buNone/>
              <a:defRPr sz="1400"/>
            </a:lvl4pPr>
            <a:lvl5pPr marL="1766072" indent="0">
              <a:buNone/>
              <a:defRPr sz="1400"/>
            </a:lvl5pPr>
            <a:lvl6pPr marL="2207590" indent="0">
              <a:buNone/>
              <a:defRPr sz="1400"/>
            </a:lvl6pPr>
            <a:lvl7pPr marL="2649108" indent="0">
              <a:buNone/>
              <a:defRPr sz="1400"/>
            </a:lvl7pPr>
            <a:lvl8pPr marL="3090626" indent="0">
              <a:buNone/>
              <a:defRPr sz="1400"/>
            </a:lvl8pPr>
            <a:lvl9pPr marL="3532144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A3DD0-B797-494B-B421-A6723ACC439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514247" y="9979878"/>
            <a:ext cx="13536365" cy="28229696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5192851" y="9979878"/>
            <a:ext cx="13537847" cy="28229696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5B4F1E-0906-4B18-ADA7-332002FF631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12767" y="1713082"/>
            <a:ext cx="27217931" cy="7128933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512767" y="9574397"/>
            <a:ext cx="13361530" cy="399038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41518" indent="0">
              <a:buNone/>
              <a:defRPr sz="1900" b="1"/>
            </a:lvl2pPr>
            <a:lvl3pPr marL="883036" indent="0">
              <a:buNone/>
              <a:defRPr sz="1700" b="1"/>
            </a:lvl3pPr>
            <a:lvl4pPr marL="1324554" indent="0">
              <a:buNone/>
              <a:defRPr sz="1500" b="1"/>
            </a:lvl4pPr>
            <a:lvl5pPr marL="1766072" indent="0">
              <a:buNone/>
              <a:defRPr sz="1500" b="1"/>
            </a:lvl5pPr>
            <a:lvl6pPr marL="2207590" indent="0">
              <a:buNone/>
              <a:defRPr sz="1500" b="1"/>
            </a:lvl6pPr>
            <a:lvl7pPr marL="2649108" indent="0">
              <a:buNone/>
              <a:defRPr sz="1500" b="1"/>
            </a:lvl7pPr>
            <a:lvl8pPr marL="3090626" indent="0">
              <a:buNone/>
              <a:defRPr sz="1500" b="1"/>
            </a:lvl8pPr>
            <a:lvl9pPr marL="3532144" indent="0">
              <a:buNone/>
              <a:defRPr sz="15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512767" y="13564777"/>
            <a:ext cx="13361530" cy="24644797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5363241" y="9574397"/>
            <a:ext cx="13367457" cy="3990380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41518" indent="0">
              <a:buNone/>
              <a:defRPr sz="1900" b="1"/>
            </a:lvl2pPr>
            <a:lvl3pPr marL="883036" indent="0">
              <a:buNone/>
              <a:defRPr sz="1700" b="1"/>
            </a:lvl3pPr>
            <a:lvl4pPr marL="1324554" indent="0">
              <a:buNone/>
              <a:defRPr sz="1500" b="1"/>
            </a:lvl4pPr>
            <a:lvl5pPr marL="1766072" indent="0">
              <a:buNone/>
              <a:defRPr sz="1500" b="1"/>
            </a:lvl5pPr>
            <a:lvl6pPr marL="2207590" indent="0">
              <a:buNone/>
              <a:defRPr sz="1500" b="1"/>
            </a:lvl6pPr>
            <a:lvl7pPr marL="2649108" indent="0">
              <a:buNone/>
              <a:defRPr sz="1500" b="1"/>
            </a:lvl7pPr>
            <a:lvl8pPr marL="3090626" indent="0">
              <a:buNone/>
              <a:defRPr sz="1500" b="1"/>
            </a:lvl8pPr>
            <a:lvl9pPr marL="3532144" indent="0">
              <a:buNone/>
              <a:defRPr sz="15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5363241" y="13564777"/>
            <a:ext cx="13367457" cy="24644797"/>
          </a:xfrm>
        </p:spPr>
        <p:txBody>
          <a:bodyPr/>
          <a:lstStyle>
            <a:lvl1pPr>
              <a:defRPr sz="23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5EAF18-4457-4FD7-85E0-56FB46CE198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2AE1B4-07E1-4F3D-A304-D4EBBDB78D3D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A4B975-EADA-48BC-B639-811D4DA8183C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512766" y="1703652"/>
            <a:ext cx="9949287" cy="724680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1825059" y="1703652"/>
            <a:ext cx="16905639" cy="36505922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512766" y="8950458"/>
            <a:ext cx="9949287" cy="29259116"/>
          </a:xfrm>
        </p:spPr>
        <p:txBody>
          <a:bodyPr/>
          <a:lstStyle>
            <a:lvl1pPr marL="0" indent="0">
              <a:buNone/>
              <a:defRPr sz="1400"/>
            </a:lvl1pPr>
            <a:lvl2pPr marL="441518" indent="0">
              <a:buNone/>
              <a:defRPr sz="1200"/>
            </a:lvl2pPr>
            <a:lvl3pPr marL="883036" indent="0">
              <a:buNone/>
              <a:defRPr sz="1000"/>
            </a:lvl3pPr>
            <a:lvl4pPr marL="1324554" indent="0">
              <a:buNone/>
              <a:defRPr sz="900"/>
            </a:lvl4pPr>
            <a:lvl5pPr marL="1766072" indent="0">
              <a:buNone/>
              <a:defRPr sz="900"/>
            </a:lvl5pPr>
            <a:lvl6pPr marL="2207590" indent="0">
              <a:buNone/>
              <a:defRPr sz="900"/>
            </a:lvl6pPr>
            <a:lvl7pPr marL="2649108" indent="0">
              <a:buNone/>
              <a:defRPr sz="900"/>
            </a:lvl7pPr>
            <a:lvl8pPr marL="3090626" indent="0">
              <a:buNone/>
              <a:defRPr sz="900"/>
            </a:lvl8pPr>
            <a:lvl9pPr marL="3532144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E1F7C-B1FE-4274-A1BF-1054140D409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928087" y="29941207"/>
            <a:ext cx="18145781" cy="3534605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928087" y="3822214"/>
            <a:ext cx="18145781" cy="25663218"/>
          </a:xfrm>
        </p:spPr>
        <p:txBody>
          <a:bodyPr/>
          <a:lstStyle>
            <a:lvl1pPr marL="0" indent="0">
              <a:buNone/>
              <a:defRPr sz="3100"/>
            </a:lvl1pPr>
            <a:lvl2pPr marL="441518" indent="0">
              <a:buNone/>
              <a:defRPr sz="2700"/>
            </a:lvl2pPr>
            <a:lvl3pPr marL="883036" indent="0">
              <a:buNone/>
              <a:defRPr sz="2300"/>
            </a:lvl3pPr>
            <a:lvl4pPr marL="1324554" indent="0">
              <a:buNone/>
              <a:defRPr sz="1900"/>
            </a:lvl4pPr>
            <a:lvl5pPr marL="1766072" indent="0">
              <a:buNone/>
              <a:defRPr sz="1900"/>
            </a:lvl5pPr>
            <a:lvl6pPr marL="2207590" indent="0">
              <a:buNone/>
              <a:defRPr sz="1900"/>
            </a:lvl6pPr>
            <a:lvl7pPr marL="2649108" indent="0">
              <a:buNone/>
              <a:defRPr sz="1900"/>
            </a:lvl7pPr>
            <a:lvl8pPr marL="3090626" indent="0">
              <a:buNone/>
              <a:defRPr sz="1900"/>
            </a:lvl8pPr>
            <a:lvl9pPr marL="3532144" indent="0">
              <a:buNone/>
              <a:defRPr sz="19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928087" y="33475812"/>
            <a:ext cx="18145781" cy="5019800"/>
          </a:xfrm>
        </p:spPr>
        <p:txBody>
          <a:bodyPr/>
          <a:lstStyle>
            <a:lvl1pPr marL="0" indent="0">
              <a:buNone/>
              <a:defRPr sz="1400"/>
            </a:lvl1pPr>
            <a:lvl2pPr marL="441518" indent="0">
              <a:buNone/>
              <a:defRPr sz="1200"/>
            </a:lvl2pPr>
            <a:lvl3pPr marL="883036" indent="0">
              <a:buNone/>
              <a:defRPr sz="1000"/>
            </a:lvl3pPr>
            <a:lvl4pPr marL="1324554" indent="0">
              <a:buNone/>
              <a:defRPr sz="900"/>
            </a:lvl4pPr>
            <a:lvl5pPr marL="1766072" indent="0">
              <a:buNone/>
              <a:defRPr sz="900"/>
            </a:lvl5pPr>
            <a:lvl6pPr marL="2207590" indent="0">
              <a:buNone/>
              <a:defRPr sz="900"/>
            </a:lvl6pPr>
            <a:lvl7pPr marL="2649108" indent="0">
              <a:buNone/>
              <a:defRPr sz="900"/>
            </a:lvl7pPr>
            <a:lvl8pPr marL="3090626" indent="0">
              <a:buNone/>
              <a:defRPr sz="900"/>
            </a:lvl8pPr>
            <a:lvl9pPr marL="3532144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04B330-627E-4663-BD7F-DB6CA474E23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99FF"/>
            </a:gs>
            <a:gs pos="100000">
              <a:srgbClr val="5E4776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4475" y="1712913"/>
            <a:ext cx="27216100" cy="712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7498" tIns="188749" rIns="377498" bIns="18874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4475" y="9980613"/>
            <a:ext cx="27216100" cy="282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77498" tIns="188749" rIns="377498" bIns="1887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4475" y="38952488"/>
            <a:ext cx="7053263" cy="297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498" tIns="188749" rIns="377498" bIns="188749" numCol="1" anchor="t" anchorCtr="0" compatLnSpc="1">
            <a:prstTxWarp prst="textNoShape">
              <a:avLst/>
            </a:prstTxWarp>
          </a:bodyPr>
          <a:lstStyle>
            <a:lvl1pPr>
              <a:defRPr sz="5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3038" y="38952488"/>
            <a:ext cx="9577387" cy="297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498" tIns="188749" rIns="377498" bIns="188749" numCol="1" anchor="t" anchorCtr="0" compatLnSpc="1">
            <a:prstTxWarp prst="textNoShape">
              <a:avLst/>
            </a:prstTxWarp>
          </a:bodyPr>
          <a:lstStyle>
            <a:lvl1pPr algn="ctr">
              <a:defRPr sz="5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77313" y="38952488"/>
            <a:ext cx="7053262" cy="297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77498" tIns="188749" rIns="377498" bIns="188749" numCol="1" anchor="t" anchorCtr="0" compatLnSpc="1">
            <a:prstTxWarp prst="textNoShape">
              <a:avLst/>
            </a:prstTxWarp>
          </a:bodyPr>
          <a:lstStyle>
            <a:lvl1pPr algn="r">
              <a:defRPr sz="5800"/>
            </a:lvl1pPr>
          </a:lstStyle>
          <a:p>
            <a:pPr>
              <a:defRPr/>
            </a:pPr>
            <a:fld id="{4FECE31B-4DD0-45FB-A678-8900808B9472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773488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+mj-lt"/>
          <a:ea typeface="+mj-ea"/>
          <a:cs typeface="+mj-cs"/>
        </a:defRPr>
      </a:lvl1pPr>
      <a:lvl2pPr algn="ctr" defTabSz="3773488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Arial" charset="0"/>
        </a:defRPr>
      </a:lvl2pPr>
      <a:lvl3pPr algn="ctr" defTabSz="3773488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Arial" charset="0"/>
        </a:defRPr>
      </a:lvl3pPr>
      <a:lvl4pPr algn="ctr" defTabSz="3773488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Arial" charset="0"/>
        </a:defRPr>
      </a:lvl4pPr>
      <a:lvl5pPr algn="ctr" defTabSz="3773488" rtl="0" eaLnBrk="0" fontAlgn="base" hangingPunct="0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Arial" charset="0"/>
        </a:defRPr>
      </a:lvl5pPr>
      <a:lvl6pPr marL="441518" algn="ctr" defTabSz="3774366" rtl="0" fontAlgn="base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Arial" charset="0"/>
        </a:defRPr>
      </a:lvl6pPr>
      <a:lvl7pPr marL="883036" algn="ctr" defTabSz="3774366" rtl="0" fontAlgn="base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Arial" charset="0"/>
        </a:defRPr>
      </a:lvl7pPr>
      <a:lvl8pPr marL="1324554" algn="ctr" defTabSz="3774366" rtl="0" fontAlgn="base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Arial" charset="0"/>
        </a:defRPr>
      </a:lvl8pPr>
      <a:lvl9pPr marL="1766072" algn="ctr" defTabSz="3774366" rtl="0" fontAlgn="base">
        <a:spcBef>
          <a:spcPct val="0"/>
        </a:spcBef>
        <a:spcAft>
          <a:spcPct val="0"/>
        </a:spcAft>
        <a:defRPr sz="18200">
          <a:solidFill>
            <a:schemeClr val="tx2"/>
          </a:solidFill>
          <a:latin typeface="Arial" charset="0"/>
        </a:defRPr>
      </a:lvl9pPr>
    </p:titleStyle>
    <p:bodyStyle>
      <a:lvl1pPr marL="1414463" indent="-1414463" algn="l" defTabSz="3773488" rtl="0" eaLnBrk="0" fontAlgn="base" hangingPunct="0">
        <a:spcBef>
          <a:spcPct val="20000"/>
        </a:spcBef>
        <a:spcAft>
          <a:spcPct val="0"/>
        </a:spcAft>
        <a:buChar char="•"/>
        <a:defRPr sz="13200">
          <a:solidFill>
            <a:schemeClr val="tx1"/>
          </a:solidFill>
          <a:latin typeface="+mn-lt"/>
          <a:ea typeface="+mn-ea"/>
          <a:cs typeface="+mn-cs"/>
        </a:defRPr>
      </a:lvl1pPr>
      <a:lvl2pPr marL="3067050" indent="-1179513" algn="l" defTabSz="3773488" rtl="0" eaLnBrk="0" fontAlgn="base" hangingPunct="0">
        <a:spcBef>
          <a:spcPct val="20000"/>
        </a:spcBef>
        <a:spcAft>
          <a:spcPct val="0"/>
        </a:spcAft>
        <a:buChar char="–"/>
        <a:defRPr sz="11600">
          <a:solidFill>
            <a:schemeClr val="tx1"/>
          </a:solidFill>
          <a:latin typeface="+mn-lt"/>
        </a:defRPr>
      </a:lvl2pPr>
      <a:lvl3pPr marL="4718050" indent="-942975" algn="l" defTabSz="3773488" rtl="0" eaLnBrk="0" fontAlgn="base" hangingPunct="0">
        <a:spcBef>
          <a:spcPct val="20000"/>
        </a:spcBef>
        <a:spcAft>
          <a:spcPct val="0"/>
        </a:spcAft>
        <a:buChar char="•"/>
        <a:defRPr sz="9900">
          <a:solidFill>
            <a:schemeClr val="tx1"/>
          </a:solidFill>
          <a:latin typeface="+mn-lt"/>
        </a:defRPr>
      </a:lvl3pPr>
      <a:lvl4pPr marL="6605588" indent="-941388" algn="l" defTabSz="3773488" rtl="0" eaLnBrk="0" fontAlgn="base" hangingPunct="0">
        <a:spcBef>
          <a:spcPct val="20000"/>
        </a:spcBef>
        <a:spcAft>
          <a:spcPct val="0"/>
        </a:spcAft>
        <a:buChar char="–"/>
        <a:defRPr sz="8300">
          <a:solidFill>
            <a:schemeClr val="tx1"/>
          </a:solidFill>
          <a:latin typeface="+mn-lt"/>
        </a:defRPr>
      </a:lvl4pPr>
      <a:lvl5pPr marL="8491538" indent="-941388" algn="l" defTabSz="3773488" rtl="0" eaLnBrk="0" fontAlgn="base" hangingPunct="0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5pPr>
      <a:lvl6pPr marL="8934608" indent="-942825" algn="l" defTabSz="3774366" rtl="0" fontAlgn="base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6pPr>
      <a:lvl7pPr marL="9376126" indent="-942825" algn="l" defTabSz="3774366" rtl="0" fontAlgn="base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7pPr>
      <a:lvl8pPr marL="9817644" indent="-942825" algn="l" defTabSz="3774366" rtl="0" fontAlgn="base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8pPr>
      <a:lvl9pPr marL="10259162" indent="-942825" algn="l" defTabSz="3774366" rtl="0" fontAlgn="base">
        <a:spcBef>
          <a:spcPct val="20000"/>
        </a:spcBef>
        <a:spcAft>
          <a:spcPct val="0"/>
        </a:spcAft>
        <a:buChar char="»"/>
        <a:defRPr sz="83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8830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41518" algn="l" defTabSz="8830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83036" algn="l" defTabSz="8830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24554" algn="l" defTabSz="8830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66072" algn="l" defTabSz="8830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207590" algn="l" defTabSz="8830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649108" algn="l" defTabSz="8830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90626" algn="l" defTabSz="8830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532144" algn="l" defTabSz="8830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mailto:%7bname.surname%7d@abo.fi" TargetMode="External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hyperlink" Target="http://www.diem.fi/" TargetMode="Externa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/>
          <p:cNvSpPr txBox="1">
            <a:spLocks noChangeArrowheads="1"/>
          </p:cNvSpPr>
          <p:nvPr/>
        </p:nvSpPr>
        <p:spPr bwMode="auto">
          <a:xfrm>
            <a:off x="6624787" y="648496"/>
            <a:ext cx="21386376" cy="5906143"/>
          </a:xfrm>
          <a:prstGeom prst="rect">
            <a:avLst/>
          </a:prstGeom>
          <a:gradFill rotWithShape="1">
            <a:gsLst>
              <a:gs pos="0">
                <a:srgbClr val="008080"/>
              </a:gs>
              <a:gs pos="100000">
                <a:srgbClr val="003B3B"/>
              </a:gs>
            </a:gsLst>
            <a:lin ang="5400000" scaled="1"/>
          </a:gradFill>
          <a:ln w="9525">
            <a:solidFill>
              <a:srgbClr val="CC00CC"/>
            </a:solidFill>
            <a:miter lim="800000"/>
            <a:headEnd/>
            <a:tailEnd/>
          </a:ln>
        </p:spPr>
        <p:txBody>
          <a:bodyPr wrap="square" lIns="88304" tIns="44152" rIns="88304" bIns="44152">
            <a:spAutoFit/>
          </a:bodyPr>
          <a:lstStyle/>
          <a:p>
            <a:pPr algn="ctr" defTabSz="3908425" eaLnBrk="0" hangingPunct="0"/>
            <a:endParaRPr lang="es-ES" sz="6400" dirty="0" smtClean="0"/>
          </a:p>
          <a:p>
            <a:pPr algn="ctr" defTabSz="3908425" eaLnBrk="0" hangingPunct="0"/>
            <a:r>
              <a:rPr lang="en-GB" sz="6600" dirty="0" smtClean="0"/>
              <a:t>Devices and Interoperability Ecosystem (DIEM) Project</a:t>
            </a:r>
            <a:endParaRPr lang="en-GB" sz="6600" dirty="0"/>
          </a:p>
          <a:p>
            <a:pPr algn="ctr" defTabSz="3908425"/>
            <a:r>
              <a:rPr lang="es-ES" sz="4600" dirty="0" err="1" smtClean="0"/>
              <a:t>Interoperability</a:t>
            </a:r>
            <a:r>
              <a:rPr lang="es-ES" sz="4600" dirty="0" smtClean="0"/>
              <a:t> </a:t>
            </a:r>
            <a:r>
              <a:rPr lang="es-ES" sz="4600" dirty="0" err="1" smtClean="0"/>
              <a:t>Work</a:t>
            </a:r>
            <a:r>
              <a:rPr lang="es-ES" sz="4600" dirty="0" smtClean="0"/>
              <a:t> </a:t>
            </a:r>
            <a:r>
              <a:rPr lang="es-ES" sz="4600" dirty="0" err="1" smtClean="0"/>
              <a:t>Package</a:t>
            </a:r>
            <a:r>
              <a:rPr lang="es-ES" sz="4600" dirty="0" smtClean="0"/>
              <a:t> (IOP)</a:t>
            </a:r>
            <a:endParaRPr lang="es-ES" sz="4600" dirty="0"/>
          </a:p>
          <a:p>
            <a:pPr algn="ctr" defTabSz="3908425" eaLnBrk="0" hangingPunct="0"/>
            <a:r>
              <a:rPr lang="pt-BR" sz="4800" b="1" dirty="0" err="1" smtClean="0"/>
              <a:t>Iván</a:t>
            </a:r>
            <a:r>
              <a:rPr lang="pt-BR" sz="4800" b="1" dirty="0" smtClean="0"/>
              <a:t> Porres, Johan </a:t>
            </a:r>
            <a:r>
              <a:rPr lang="pt-BR" sz="4800" b="1" dirty="0" err="1" smtClean="0"/>
              <a:t>Lilius</a:t>
            </a:r>
            <a:endParaRPr lang="pt-BR" sz="4800" b="1" dirty="0" smtClean="0"/>
          </a:p>
          <a:p>
            <a:pPr algn="ctr" defTabSz="3908425" eaLnBrk="0" hangingPunct="0"/>
            <a:r>
              <a:rPr lang="en-GB" sz="4000" dirty="0" smtClean="0"/>
              <a:t>Department </a:t>
            </a:r>
            <a:r>
              <a:rPr lang="en-GB" sz="4000" dirty="0"/>
              <a:t>of </a:t>
            </a:r>
            <a:r>
              <a:rPr lang="en-GB" sz="4000" dirty="0" smtClean="0"/>
              <a:t>IT, </a:t>
            </a:r>
            <a:r>
              <a:rPr lang="en-GB" sz="4000" dirty="0" err="1"/>
              <a:t>Åbo</a:t>
            </a:r>
            <a:r>
              <a:rPr lang="en-GB" sz="4000" dirty="0"/>
              <a:t> </a:t>
            </a:r>
            <a:r>
              <a:rPr lang="en-GB" sz="4000" dirty="0" err="1"/>
              <a:t>Akademi</a:t>
            </a:r>
            <a:r>
              <a:rPr lang="en-GB" sz="4000" dirty="0"/>
              <a:t> </a:t>
            </a:r>
            <a:r>
              <a:rPr lang="en-GB" sz="4000" dirty="0" smtClean="0"/>
              <a:t>University, Turku</a:t>
            </a:r>
            <a:r>
              <a:rPr lang="en-GB" sz="4000" dirty="0"/>
              <a:t>, Finland</a:t>
            </a:r>
            <a:r>
              <a:rPr lang="en-US" sz="3900" dirty="0" smtClean="0"/>
              <a:t>.</a:t>
            </a:r>
          </a:p>
          <a:p>
            <a:pPr algn="ctr" defTabSz="3908425" eaLnBrk="0" hangingPunct="0"/>
            <a:r>
              <a:rPr lang="pt-BR" sz="3600" b="1" dirty="0" smtClean="0">
                <a:hlinkClick r:id="rId3"/>
              </a:rPr>
              <a:t>{</a:t>
            </a:r>
            <a:r>
              <a:rPr lang="en-GB" sz="3600" b="1" dirty="0" err="1" smtClean="0">
                <a:hlinkClick r:id="rId3"/>
              </a:rPr>
              <a:t>name.surname</a:t>
            </a:r>
            <a:r>
              <a:rPr lang="en-GB" sz="3600" b="1" dirty="0" smtClean="0">
                <a:hlinkClick r:id="rId3"/>
              </a:rPr>
              <a:t>}@</a:t>
            </a:r>
            <a:r>
              <a:rPr lang="en-GB" sz="3600" b="1" dirty="0" err="1" smtClean="0">
                <a:hlinkClick r:id="rId3"/>
              </a:rPr>
              <a:t>abo.fi</a:t>
            </a:r>
            <a:endParaRPr lang="en-US" sz="3600" dirty="0" smtClean="0"/>
          </a:p>
          <a:p>
            <a:pPr algn="ctr" defTabSz="3908425" eaLnBrk="0" hangingPunct="0"/>
            <a:endParaRPr lang="en-US" sz="3900" dirty="0"/>
          </a:p>
          <a:p>
            <a:pPr algn="ctr" defTabSz="3908425"/>
            <a:endParaRPr lang="es-ES" sz="3900" dirty="0"/>
          </a:p>
        </p:txBody>
      </p:sp>
      <p:sp>
        <p:nvSpPr>
          <p:cNvPr id="2051" name="Rectangle 8"/>
          <p:cNvSpPr>
            <a:spLocks noChangeArrowheads="1"/>
          </p:cNvSpPr>
          <p:nvPr/>
        </p:nvSpPr>
        <p:spPr bwMode="auto">
          <a:xfrm>
            <a:off x="1512219" y="10945640"/>
            <a:ext cx="27051000" cy="2058936"/>
          </a:xfrm>
          <a:prstGeom prst="rect">
            <a:avLst/>
          </a:prstGeom>
          <a:solidFill>
            <a:srgbClr val="9933FF"/>
          </a:solidFill>
          <a:ln w="9525">
            <a:solidFill>
              <a:srgbClr val="CC00CC"/>
            </a:solidFill>
            <a:miter lim="800000"/>
            <a:headEnd/>
            <a:tailEnd/>
          </a:ln>
        </p:spPr>
        <p:txBody>
          <a:bodyPr lIns="88304" tIns="44152" rIns="88304" bIns="44152" anchor="ctr">
            <a:spAutoFit/>
          </a:bodyPr>
          <a:lstStyle/>
          <a:p>
            <a:r>
              <a:rPr lang="en-GB" sz="3200" b="1" dirty="0" smtClean="0"/>
              <a:t>DELIVERABLES: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D5.6.7 New Release of Ontology Library Generator for Python.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D5.8.5 Report: On Using Smart-M3 in the Personal Information Ecosystem.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D5.9.2 Python runtime bindings for the Smart-M3 behavior.</a:t>
            </a:r>
            <a:endParaRPr lang="es-ES" sz="3100" dirty="0"/>
          </a:p>
        </p:txBody>
      </p:sp>
      <p:sp>
        <p:nvSpPr>
          <p:cNvPr id="2052" name="Text Box 16"/>
          <p:cNvSpPr txBox="1">
            <a:spLocks noChangeArrowheads="1"/>
          </p:cNvSpPr>
          <p:nvPr/>
        </p:nvSpPr>
        <p:spPr bwMode="auto">
          <a:xfrm>
            <a:off x="1440211" y="15482144"/>
            <a:ext cx="27147016" cy="6490919"/>
          </a:xfrm>
          <a:prstGeom prst="rect">
            <a:avLst/>
          </a:prstGeom>
          <a:solidFill>
            <a:srgbClr val="9933FF"/>
          </a:solidFill>
          <a:ln w="9525">
            <a:solidFill>
              <a:srgbClr val="CC00CC"/>
            </a:solidFill>
            <a:miter lim="800000"/>
            <a:headEnd/>
            <a:tailEnd/>
          </a:ln>
        </p:spPr>
        <p:txBody>
          <a:bodyPr wrap="square" lIns="88304" tIns="44152" rIns="88304" bIns="44152">
            <a:spAutoFit/>
          </a:bodyPr>
          <a:lstStyle>
            <a:lvl1pPr defTabSz="3908425" eaLnBrk="0" hangingPunct="0">
              <a:defRPr sz="77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908425" eaLnBrk="0" hangingPunct="0">
              <a:defRPr sz="77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908425" eaLnBrk="0" hangingPunct="0">
              <a:defRPr sz="77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908425" eaLnBrk="0" hangingPunct="0">
              <a:defRPr sz="77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908425" eaLnBrk="0" hangingPunct="0">
              <a:defRPr sz="77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3908425" eaLnBrk="0" fontAlgn="base" hangingPunct="0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3908425" eaLnBrk="0" fontAlgn="base" hangingPunct="0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3908425" eaLnBrk="0" fontAlgn="base" hangingPunct="0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3908425" eaLnBrk="0" fontAlgn="base" hangingPunct="0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defRPr/>
            </a:pPr>
            <a:r>
              <a:rPr lang="es-ES" sz="3200" b="1" dirty="0" smtClean="0"/>
              <a:t>PUBLICATIONS:</a:t>
            </a:r>
          </a:p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sv-FI" sz="3200" i="1" dirty="0" err="1" smtClean="0"/>
              <a:t>Ontology</a:t>
            </a:r>
            <a:r>
              <a:rPr lang="sv-FI" sz="3200" i="1" dirty="0" smtClean="0"/>
              <a:t> driven Smart Space </a:t>
            </a:r>
            <a:r>
              <a:rPr lang="sv-FI" sz="3200" i="1" dirty="0" err="1" smtClean="0"/>
              <a:t>Application</a:t>
            </a:r>
            <a:r>
              <a:rPr lang="sv-FI" sz="3200" i="1" dirty="0" smtClean="0"/>
              <a:t> Development. </a:t>
            </a:r>
            <a:r>
              <a:rPr lang="sv-FI" sz="3200" dirty="0" smtClean="0"/>
              <a:t>M. </a:t>
            </a:r>
            <a:r>
              <a:rPr lang="sv-FI" sz="3200" dirty="0" err="1" smtClean="0"/>
              <a:t>Mohsin</a:t>
            </a:r>
            <a:r>
              <a:rPr lang="sv-FI" sz="3200" dirty="0" smtClean="0"/>
              <a:t> </a:t>
            </a:r>
            <a:r>
              <a:rPr lang="sv-FI" sz="3200" dirty="0" err="1" smtClean="0"/>
              <a:t>Saleemi</a:t>
            </a:r>
            <a:r>
              <a:rPr lang="sv-FI" sz="3200" dirty="0" smtClean="0"/>
              <a:t>, Natalia </a:t>
            </a:r>
            <a:r>
              <a:rPr lang="sv-FI" sz="3200" dirty="0" err="1" smtClean="0"/>
              <a:t>Díaz</a:t>
            </a:r>
            <a:r>
              <a:rPr lang="sv-FI" sz="3200" dirty="0" smtClean="0"/>
              <a:t> </a:t>
            </a:r>
            <a:r>
              <a:rPr lang="sv-FI" sz="3200" dirty="0" err="1" smtClean="0"/>
              <a:t>Rodríguez</a:t>
            </a:r>
            <a:r>
              <a:rPr lang="sv-FI" sz="3200" dirty="0" smtClean="0"/>
              <a:t>, Espen </a:t>
            </a:r>
            <a:r>
              <a:rPr lang="sv-FI" sz="3200" dirty="0" err="1" smtClean="0"/>
              <a:t>Suenson</a:t>
            </a:r>
            <a:r>
              <a:rPr lang="sv-FI" sz="3200" dirty="0" smtClean="0"/>
              <a:t>, Johan Lilius and Ivan </a:t>
            </a:r>
            <a:r>
              <a:rPr lang="sv-FI" sz="3200" dirty="0" err="1" smtClean="0"/>
              <a:t>Porres</a:t>
            </a:r>
            <a:r>
              <a:rPr lang="sv-FI" sz="3200" dirty="0" smtClean="0"/>
              <a:t>. </a:t>
            </a:r>
            <a:r>
              <a:rPr lang="sv-FI" sz="3200" dirty="0" err="1" smtClean="0"/>
              <a:t>Book</a:t>
            </a:r>
            <a:r>
              <a:rPr lang="sv-FI" sz="3200" dirty="0" smtClean="0"/>
              <a:t> </a:t>
            </a:r>
            <a:r>
              <a:rPr lang="sv-FI" sz="3200" dirty="0" err="1" smtClean="0"/>
              <a:t>Chapter</a:t>
            </a:r>
            <a:r>
              <a:rPr lang="sv-FI" sz="3200" dirty="0" smtClean="0"/>
              <a:t> in </a:t>
            </a:r>
            <a:r>
              <a:rPr lang="sv-FI" sz="3200" dirty="0" err="1" smtClean="0"/>
              <a:t>Semantic</a:t>
            </a:r>
            <a:r>
              <a:rPr lang="sv-FI" sz="3200" dirty="0" smtClean="0"/>
              <a:t> </a:t>
            </a:r>
            <a:r>
              <a:rPr lang="sv-FI" sz="3200" dirty="0" err="1" smtClean="0"/>
              <a:t>Interoperability</a:t>
            </a:r>
            <a:r>
              <a:rPr lang="sv-FI" sz="3200" dirty="0" smtClean="0"/>
              <a:t>: </a:t>
            </a:r>
            <a:r>
              <a:rPr lang="sv-FI" sz="3200" dirty="0" err="1" smtClean="0"/>
              <a:t>Issues</a:t>
            </a:r>
            <a:r>
              <a:rPr lang="sv-FI" sz="3200" dirty="0" smtClean="0"/>
              <a:t>, Solutions, Challenges. River Publishers. 2011.</a:t>
            </a:r>
            <a:endParaRPr lang="es-ES" sz="3200" b="1" dirty="0" smtClean="0"/>
          </a:p>
          <a:p>
            <a:pPr algn="just" eaLnBrk="1" hangingPunct="1">
              <a:buFont typeface="Arial" pitchFamily="34" charset="0"/>
              <a:buChar char="•"/>
              <a:defRPr/>
            </a:pPr>
            <a:r>
              <a:rPr lang="sv-FI" sz="3200" i="1" dirty="0" smtClean="0"/>
              <a:t>A </a:t>
            </a:r>
            <a:r>
              <a:rPr lang="sv-FI" sz="3200" i="1" dirty="0" err="1" smtClean="0"/>
              <a:t>Framework</a:t>
            </a:r>
            <a:r>
              <a:rPr lang="sv-FI" sz="3200" i="1" dirty="0" smtClean="0"/>
              <a:t> for </a:t>
            </a:r>
            <a:r>
              <a:rPr lang="sv-FI" sz="3200" i="1" dirty="0" err="1" smtClean="0"/>
              <a:t>Context-aware</a:t>
            </a:r>
            <a:r>
              <a:rPr lang="sv-FI" sz="3200" i="1" dirty="0" smtClean="0"/>
              <a:t> </a:t>
            </a:r>
            <a:r>
              <a:rPr lang="sv-FI" sz="3200" i="1" dirty="0" err="1" smtClean="0"/>
              <a:t>Applications</a:t>
            </a:r>
            <a:r>
              <a:rPr lang="sv-FI" sz="3200" i="1" dirty="0" smtClean="0"/>
              <a:t> for Smart </a:t>
            </a:r>
            <a:r>
              <a:rPr lang="sv-FI" sz="3200" i="1" dirty="0" err="1" smtClean="0"/>
              <a:t>Spaces</a:t>
            </a:r>
            <a:r>
              <a:rPr lang="sv-FI" sz="3200" i="1" dirty="0" smtClean="0"/>
              <a:t>. </a:t>
            </a:r>
            <a:r>
              <a:rPr lang="sv-FI" sz="3200" dirty="0" smtClean="0"/>
              <a:t>M. </a:t>
            </a:r>
            <a:r>
              <a:rPr lang="sv-FI" sz="3200" dirty="0" err="1" smtClean="0"/>
              <a:t>Mohsin</a:t>
            </a:r>
            <a:r>
              <a:rPr lang="sv-FI" sz="3200" dirty="0" smtClean="0"/>
              <a:t> </a:t>
            </a:r>
            <a:r>
              <a:rPr lang="sv-FI" sz="3200" dirty="0" err="1" smtClean="0"/>
              <a:t>Saleemi</a:t>
            </a:r>
            <a:r>
              <a:rPr lang="sv-FI" sz="3200" dirty="0" smtClean="0"/>
              <a:t>, Natalia </a:t>
            </a:r>
            <a:r>
              <a:rPr lang="sv-FI" sz="3200" dirty="0" err="1" smtClean="0"/>
              <a:t>Díaz</a:t>
            </a:r>
            <a:r>
              <a:rPr lang="sv-FI" sz="3200" dirty="0" smtClean="0"/>
              <a:t> </a:t>
            </a:r>
            <a:r>
              <a:rPr lang="sv-FI" sz="3200" dirty="0" err="1" smtClean="0"/>
              <a:t>Rodríguez</a:t>
            </a:r>
            <a:r>
              <a:rPr lang="sv-FI" sz="3200" dirty="0" smtClean="0"/>
              <a:t>, Johan Lilius and </a:t>
            </a:r>
            <a:r>
              <a:rPr lang="sv-FI" sz="3200" dirty="0" err="1" smtClean="0"/>
              <a:t>Iván</a:t>
            </a:r>
            <a:r>
              <a:rPr lang="sv-FI" sz="3200" dirty="0" smtClean="0"/>
              <a:t> </a:t>
            </a:r>
            <a:r>
              <a:rPr lang="sv-FI" sz="3200" dirty="0" err="1" smtClean="0"/>
              <a:t>Porres</a:t>
            </a:r>
            <a:r>
              <a:rPr lang="sv-FI" sz="3200" dirty="0" smtClean="0"/>
              <a:t>. The 4th </a:t>
            </a:r>
            <a:r>
              <a:rPr lang="sv-FI" sz="3200" dirty="0" err="1" smtClean="0"/>
              <a:t>conference</a:t>
            </a:r>
            <a:r>
              <a:rPr lang="sv-FI" sz="3200" dirty="0" smtClean="0"/>
              <a:t> on Smart </a:t>
            </a:r>
            <a:r>
              <a:rPr lang="sv-FI" sz="3200" dirty="0" err="1" smtClean="0"/>
              <a:t>Spaces</a:t>
            </a:r>
            <a:r>
              <a:rPr lang="sv-FI" sz="3200" dirty="0" smtClean="0"/>
              <a:t> </a:t>
            </a:r>
            <a:r>
              <a:rPr lang="sv-FI" sz="3200" dirty="0" err="1" smtClean="0"/>
              <a:t>ruSMART</a:t>
            </a:r>
            <a:r>
              <a:rPr lang="sv-FI" sz="3200" dirty="0" smtClean="0"/>
              <a:t> 2011, August.</a:t>
            </a:r>
            <a:endParaRPr lang="es-ES" sz="3200" b="1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sv-FI" sz="3200" i="1" dirty="0" smtClean="0"/>
              <a:t>OWL Web </a:t>
            </a:r>
            <a:r>
              <a:rPr lang="sv-FI" sz="3200" i="1" dirty="0" err="1" smtClean="0"/>
              <a:t>Ontology</a:t>
            </a:r>
            <a:r>
              <a:rPr lang="sv-FI" sz="3200" i="1" dirty="0" smtClean="0"/>
              <a:t> Language as a </a:t>
            </a:r>
            <a:r>
              <a:rPr lang="sv-FI" sz="3200" i="1" dirty="0" err="1" smtClean="0"/>
              <a:t>Scripting</a:t>
            </a:r>
            <a:r>
              <a:rPr lang="sv-FI" sz="3200" i="1" dirty="0" smtClean="0"/>
              <a:t> Language for Smart Space </a:t>
            </a:r>
            <a:r>
              <a:rPr lang="sv-FI" sz="3200" i="1" dirty="0" err="1" smtClean="0"/>
              <a:t>Applications</a:t>
            </a:r>
            <a:r>
              <a:rPr lang="sv-FI" sz="3200" dirty="0" smtClean="0"/>
              <a:t>. Espen </a:t>
            </a:r>
            <a:r>
              <a:rPr lang="sv-FI" sz="3200" dirty="0" err="1" smtClean="0"/>
              <a:t>Suenson</a:t>
            </a:r>
            <a:r>
              <a:rPr lang="sv-FI" sz="3200" dirty="0" smtClean="0"/>
              <a:t>, Johan Lilius, Ivan </a:t>
            </a:r>
            <a:r>
              <a:rPr lang="sv-FI" sz="3200" dirty="0" err="1" smtClean="0"/>
              <a:t>Porres</a:t>
            </a:r>
            <a:r>
              <a:rPr lang="sv-FI" sz="3200" dirty="0" smtClean="0"/>
              <a:t>. International Symposium on </a:t>
            </a:r>
            <a:r>
              <a:rPr lang="sv-FI" sz="3200" dirty="0" err="1" smtClean="0"/>
              <a:t>Rules</a:t>
            </a:r>
            <a:r>
              <a:rPr lang="sv-FI" sz="3200" dirty="0" smtClean="0"/>
              <a:t>, </a:t>
            </a:r>
            <a:r>
              <a:rPr lang="sv-FI" sz="3200" dirty="0" err="1" smtClean="0"/>
              <a:t>RuleML</a:t>
            </a:r>
            <a:r>
              <a:rPr lang="sv-FI" sz="3200" dirty="0" smtClean="0"/>
              <a:t> 2011, </a:t>
            </a:r>
            <a:r>
              <a:rPr lang="sv-FI" sz="3200" dirty="0" err="1" smtClean="0"/>
              <a:t>July</a:t>
            </a:r>
            <a:r>
              <a:rPr lang="sv-FI" sz="3200" dirty="0" smtClean="0"/>
              <a:t>.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z="3200" i="1" dirty="0" smtClean="0"/>
              <a:t>End-user’s Service Composition in Ubiquitous Computing using </a:t>
            </a:r>
            <a:r>
              <a:rPr lang="en-US" sz="3200" i="1" dirty="0" err="1" smtClean="0"/>
              <a:t>Smartspace</a:t>
            </a:r>
            <a:r>
              <a:rPr lang="en-US" sz="3200" i="1" dirty="0" smtClean="0"/>
              <a:t> Approach.</a:t>
            </a:r>
            <a:r>
              <a:rPr lang="en-US" sz="3200" dirty="0" smtClean="0"/>
              <a:t> ICIW 2011 : The Sixth International Conference on Internet and Web Applications and Services,  March 20-25, 2011 - St. Maarten, The Netherlands Antilles.</a:t>
            </a:r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z="3200" i="1" dirty="0" smtClean="0"/>
              <a:t>Framework for Smart Space Application development.</a:t>
            </a:r>
            <a:r>
              <a:rPr lang="en-US" sz="3200" dirty="0" smtClean="0"/>
              <a:t> </a:t>
            </a:r>
            <a:r>
              <a:rPr lang="sv-FI" sz="3200" dirty="0" smtClean="0"/>
              <a:t>A. </a:t>
            </a:r>
            <a:r>
              <a:rPr lang="sv-FI" sz="3200" dirty="0" err="1" smtClean="0"/>
              <a:t>Kaustell</a:t>
            </a:r>
            <a:r>
              <a:rPr lang="sv-FI" sz="3200" dirty="0" smtClean="0"/>
              <a:t>, M. </a:t>
            </a:r>
            <a:r>
              <a:rPr lang="sv-FI" sz="3200" dirty="0" err="1" smtClean="0"/>
              <a:t>Mohsin</a:t>
            </a:r>
            <a:r>
              <a:rPr lang="sv-FI" sz="3200" dirty="0" smtClean="0"/>
              <a:t> </a:t>
            </a:r>
            <a:r>
              <a:rPr lang="sv-FI" sz="3200" dirty="0" err="1" smtClean="0"/>
              <a:t>Saleemi</a:t>
            </a:r>
            <a:r>
              <a:rPr lang="sv-FI" sz="3200" dirty="0" smtClean="0"/>
              <a:t>, T. Rosqvist, J. </a:t>
            </a:r>
            <a:r>
              <a:rPr lang="sv-FI" sz="3200" dirty="0" err="1" smtClean="0"/>
              <a:t>Jokiniemi</a:t>
            </a:r>
            <a:r>
              <a:rPr lang="sv-FI" sz="3200" dirty="0" smtClean="0"/>
              <a:t>, J. Lilius, and I. </a:t>
            </a:r>
            <a:r>
              <a:rPr lang="sv-FI" sz="3200" dirty="0" err="1" smtClean="0"/>
              <a:t>Porres</a:t>
            </a:r>
            <a:r>
              <a:rPr lang="sv-FI" sz="3200" dirty="0" smtClean="0"/>
              <a:t>. </a:t>
            </a:r>
            <a:r>
              <a:rPr lang="en-US" sz="3200" dirty="0" smtClean="0"/>
              <a:t>IWSI 2011: International Workshop on Semantic Interoperability. 28-30 January, Rome Italy.</a:t>
            </a:r>
          </a:p>
          <a:p>
            <a:pPr lvl="0" eaLnBrk="1" hangingPunct="1">
              <a:buFont typeface="Arial" pitchFamily="34" charset="0"/>
              <a:buChar char="•"/>
              <a:defRPr/>
            </a:pPr>
            <a:r>
              <a:rPr lang="en-US" sz="3200" i="1" dirty="0" smtClean="0"/>
              <a:t>Programming Biomedical Smart Space applications with </a:t>
            </a:r>
            <a:r>
              <a:rPr lang="en-US" sz="3200" i="1" dirty="0" err="1" smtClean="0"/>
              <a:t>BioImageXD</a:t>
            </a:r>
            <a:r>
              <a:rPr lang="en-US" sz="3200" i="1" dirty="0" smtClean="0"/>
              <a:t> and </a:t>
            </a:r>
            <a:r>
              <a:rPr lang="en-US" sz="3200" i="1" dirty="0" err="1" smtClean="0"/>
              <a:t>PythonRules</a:t>
            </a:r>
            <a:r>
              <a:rPr lang="en-US" sz="3200" i="1" dirty="0" smtClean="0"/>
              <a:t>.. N. </a:t>
            </a:r>
            <a:r>
              <a:rPr lang="en-US" sz="3200" i="1" dirty="0" err="1" smtClean="0"/>
              <a:t>Díaz</a:t>
            </a:r>
            <a:r>
              <a:rPr lang="en-US" sz="3200" i="1" dirty="0" smtClean="0"/>
              <a:t>, P. </a:t>
            </a:r>
            <a:r>
              <a:rPr lang="en-US" sz="3200" i="1" dirty="0" err="1" smtClean="0"/>
              <a:t>Kankaanpää</a:t>
            </a:r>
            <a:r>
              <a:rPr lang="en-US" sz="3200" i="1" dirty="0" smtClean="0"/>
              <a:t>, M.M. </a:t>
            </a:r>
            <a:r>
              <a:rPr lang="en-US" sz="3200" i="1" dirty="0" err="1" smtClean="0"/>
              <a:t>Saleemi</a:t>
            </a:r>
            <a:r>
              <a:rPr lang="en-US" sz="3200" i="1" dirty="0" smtClean="0"/>
              <a:t>, J. </a:t>
            </a:r>
            <a:r>
              <a:rPr lang="en-US" sz="3200" i="1" dirty="0" err="1" smtClean="0"/>
              <a:t>Lilius</a:t>
            </a:r>
            <a:r>
              <a:rPr lang="en-US" sz="3200" i="1" dirty="0" smtClean="0"/>
              <a:t>, I. </a:t>
            </a:r>
            <a:r>
              <a:rPr lang="en-US" sz="3200" i="1" dirty="0" err="1" smtClean="0"/>
              <a:t>Porres</a:t>
            </a:r>
            <a:r>
              <a:rPr lang="en-US" sz="3200" i="1" dirty="0" smtClean="0"/>
              <a:t>. </a:t>
            </a:r>
            <a:r>
              <a:rPr lang="en-US" sz="3200" dirty="0" smtClean="0"/>
              <a:t>4th International SWAT4LS Workshop. Semantic web applications and tools for life sciences. (Submitted).</a:t>
            </a:r>
            <a:endParaRPr lang="es-ES" sz="3200" dirty="0" smtClean="0"/>
          </a:p>
        </p:txBody>
      </p:sp>
      <p:sp>
        <p:nvSpPr>
          <p:cNvPr id="2053" name="Text Box 19"/>
          <p:cNvSpPr txBox="1">
            <a:spLocks noChangeArrowheads="1"/>
          </p:cNvSpPr>
          <p:nvPr/>
        </p:nvSpPr>
        <p:spPr bwMode="auto">
          <a:xfrm>
            <a:off x="1080171" y="41405024"/>
            <a:ext cx="27890787" cy="950941"/>
          </a:xfrm>
          <a:prstGeom prst="rect">
            <a:avLst/>
          </a:prstGeom>
          <a:solidFill>
            <a:srgbClr val="9933FF"/>
          </a:solidFill>
          <a:ln w="9525">
            <a:solidFill>
              <a:srgbClr val="CC00CC"/>
            </a:solidFill>
            <a:miter lim="800000"/>
            <a:headEnd/>
            <a:tailEnd/>
          </a:ln>
        </p:spPr>
        <p:txBody>
          <a:bodyPr lIns="88304" tIns="44152" rIns="88304" bIns="44152">
            <a:spAutoFit/>
          </a:bodyPr>
          <a:lstStyle/>
          <a:p>
            <a:pPr defTabSz="3908425" eaLnBrk="0" hangingPunct="0"/>
            <a:r>
              <a:rPr lang="en-GB" sz="2800" b="1" dirty="0" smtClean="0"/>
              <a:t>ACKNOWLEDGMENT</a:t>
            </a:r>
            <a:r>
              <a:rPr lang="en-GB" sz="2800" dirty="0"/>
              <a:t>: </a:t>
            </a:r>
            <a:r>
              <a:rPr lang="en-GB" sz="2800" dirty="0" smtClean="0"/>
              <a:t>TEKES ICT-SHOCK </a:t>
            </a:r>
            <a:r>
              <a:rPr lang="en-GB" sz="2800" dirty="0"/>
              <a:t>DIEM (Devices and Interoperability Ecosystem) </a:t>
            </a:r>
            <a:r>
              <a:rPr lang="en-GB" sz="2800" dirty="0" smtClean="0"/>
              <a:t>project  (</a:t>
            </a:r>
            <a:r>
              <a:rPr lang="en-GB" sz="2800" dirty="0" smtClean="0">
                <a:solidFill>
                  <a:srgbClr val="FFC000"/>
                </a:solidFill>
                <a:hlinkClick r:id="rId4"/>
              </a:rPr>
              <a:t>www.diem.fi</a:t>
            </a:r>
            <a:r>
              <a:rPr lang="en-GB" sz="2800" dirty="0" smtClean="0">
                <a:solidFill>
                  <a:srgbClr val="FFC000"/>
                </a:solidFill>
              </a:rPr>
              <a:t>)</a:t>
            </a:r>
            <a:r>
              <a:rPr lang="en-GB" sz="2800" dirty="0" smtClean="0"/>
              <a:t> and TUCS (Turku Centre for Computer Science) Graduate School  </a:t>
            </a:r>
            <a:r>
              <a:rPr lang="en-GB" sz="2800" dirty="0" smtClean="0"/>
              <a:t>(</a:t>
            </a:r>
            <a:r>
              <a:rPr lang="en-GB" sz="2800" u="sng" dirty="0" smtClean="0">
                <a:solidFill>
                  <a:srgbClr val="FFC000"/>
                </a:solidFill>
              </a:rPr>
              <a:t>www.tucs.fi</a:t>
            </a:r>
            <a:r>
              <a:rPr lang="en-GB" sz="2800" u="sng" dirty="0" smtClean="0"/>
              <a:t>)</a:t>
            </a:r>
          </a:p>
        </p:txBody>
      </p:sp>
      <p:pic>
        <p:nvPicPr>
          <p:cNvPr id="2054" name="Picture 4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76325" y="712788"/>
            <a:ext cx="4252318" cy="5946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6" name="Text Box 17"/>
          <p:cNvSpPr txBox="1">
            <a:spLocks noChangeArrowheads="1"/>
          </p:cNvSpPr>
          <p:nvPr/>
        </p:nvSpPr>
        <p:spPr bwMode="auto">
          <a:xfrm>
            <a:off x="14617675" y="7777288"/>
            <a:ext cx="12909550" cy="1566494"/>
          </a:xfrm>
          <a:prstGeom prst="rect">
            <a:avLst/>
          </a:prstGeom>
          <a:solidFill>
            <a:srgbClr val="006666"/>
          </a:solidFill>
          <a:ln w="9525">
            <a:solidFill>
              <a:srgbClr val="CC00CC"/>
            </a:solidFill>
            <a:miter lim="800000"/>
            <a:headEnd/>
            <a:tailEnd/>
          </a:ln>
        </p:spPr>
        <p:txBody>
          <a:bodyPr lIns="88304" tIns="44152" rIns="88304" bIns="44152">
            <a:spAutoFit/>
          </a:bodyPr>
          <a:lstStyle/>
          <a:p>
            <a:pPr algn="just" defTabSz="3908425" eaLnBrk="0" hangingPunct="0"/>
            <a:r>
              <a:rPr lang="en-GB" sz="3200" dirty="0"/>
              <a:t>2) A </a:t>
            </a:r>
            <a:r>
              <a:rPr lang="en-GB" sz="3200" b="1" dirty="0"/>
              <a:t>Middleware framework: </a:t>
            </a:r>
            <a:r>
              <a:rPr lang="en-GB" sz="3200" dirty="0"/>
              <a:t>Abstracts the communication with the persistence layer. </a:t>
            </a:r>
            <a:r>
              <a:rPr lang="en-GB" sz="3200" dirty="0" smtClean="0"/>
              <a:t> Provides </a:t>
            </a:r>
            <a:r>
              <a:rPr lang="en-GB" sz="3200" dirty="0"/>
              <a:t>to the generated ontology API: RDF </a:t>
            </a:r>
            <a:r>
              <a:rPr lang="en-GB" sz="3200" dirty="0" smtClean="0"/>
              <a:t>Triple </a:t>
            </a:r>
            <a:r>
              <a:rPr lang="en-GB" sz="3200" dirty="0"/>
              <a:t>handling, synchronous and asynchronous querying. </a:t>
            </a:r>
            <a:r>
              <a:rPr lang="en-GB" sz="3200" dirty="0" smtClean="0"/>
              <a:t> </a:t>
            </a:r>
            <a:endParaRPr lang="en-GB" sz="3200" dirty="0"/>
          </a:p>
        </p:txBody>
      </p:sp>
      <p:pic>
        <p:nvPicPr>
          <p:cNvPr id="2057" name="Picture 45" descr="C:\Users\Natalia\Dropbox\DIEM\Book Chapter- Smart Spaces and OWL-S\Book Chapter\Figures\Smart-M3Arch-new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76315" y="22394912"/>
            <a:ext cx="7992888" cy="5649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8" name="Text Box 17"/>
          <p:cNvSpPr txBox="1">
            <a:spLocks noChangeArrowheads="1"/>
          </p:cNvSpPr>
          <p:nvPr/>
        </p:nvSpPr>
        <p:spPr bwMode="auto">
          <a:xfrm>
            <a:off x="1584227" y="7777288"/>
            <a:ext cx="12869863" cy="1566863"/>
          </a:xfrm>
          <a:prstGeom prst="rect">
            <a:avLst/>
          </a:prstGeom>
          <a:solidFill>
            <a:srgbClr val="006666"/>
          </a:solidFill>
          <a:ln w="9525">
            <a:solidFill>
              <a:srgbClr val="CC00CC"/>
            </a:solidFill>
            <a:miter lim="800000"/>
            <a:headEnd/>
            <a:tailEnd/>
          </a:ln>
        </p:spPr>
        <p:txBody>
          <a:bodyPr lIns="88304" tIns="44152" rIns="88304" bIns="44152">
            <a:spAutoFit/>
          </a:bodyPr>
          <a:lstStyle/>
          <a:p>
            <a:pPr algn="just" defTabSz="3908425" eaLnBrk="0" hangingPunct="0"/>
            <a:r>
              <a:rPr lang="en-GB" sz="3200" dirty="0"/>
              <a:t>1) An </a:t>
            </a:r>
            <a:r>
              <a:rPr lang="en-GB" sz="3200" b="1" dirty="0"/>
              <a:t>Ontology Library Generator </a:t>
            </a:r>
            <a:r>
              <a:rPr lang="en-GB" sz="3200" dirty="0"/>
              <a:t>(in </a:t>
            </a:r>
            <a:r>
              <a:rPr lang="en-GB" sz="3200" b="1" dirty="0"/>
              <a:t>Python </a:t>
            </a:r>
            <a:r>
              <a:rPr lang="en-GB" sz="3200" dirty="0"/>
              <a:t>and </a:t>
            </a:r>
            <a:r>
              <a:rPr lang="en-GB" sz="3200" b="1" dirty="0"/>
              <a:t>C</a:t>
            </a:r>
            <a:r>
              <a:rPr lang="en-GB" sz="3200" dirty="0"/>
              <a:t>): creates a static API from an OWL-DL </a:t>
            </a:r>
            <a:r>
              <a:rPr lang="en-GB" sz="3200" dirty="0" smtClean="0"/>
              <a:t>Ontology </a:t>
            </a:r>
            <a:r>
              <a:rPr lang="en-GB" sz="3200" dirty="0"/>
              <a:t>containing </a:t>
            </a:r>
            <a:r>
              <a:rPr lang="en-GB" sz="3200" dirty="0" smtClean="0"/>
              <a:t>classes, </a:t>
            </a:r>
            <a:r>
              <a:rPr lang="en-GB" sz="3200" dirty="0"/>
              <a:t>its </a:t>
            </a:r>
            <a:r>
              <a:rPr lang="en-GB" sz="3200" dirty="0" smtClean="0"/>
              <a:t>properties and </a:t>
            </a:r>
            <a:r>
              <a:rPr lang="en-GB" sz="3200" dirty="0"/>
              <a:t>Get &amp; Set methods.</a:t>
            </a:r>
            <a:endParaRPr lang="es-ES" sz="3100" dirty="0"/>
          </a:p>
        </p:txBody>
      </p:sp>
      <p:pic>
        <p:nvPicPr>
          <p:cNvPr id="2059" name="Picture 46" descr="C:\Users\Natalia\Dropbox\DIEM\Book Chapter- Smart Spaces and OWL-S\OntologyLibraryCodeGenerator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5193739" y="22394912"/>
            <a:ext cx="10301288" cy="528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0" name="Rectangle 3"/>
          <p:cNvSpPr>
            <a:spLocks noChangeArrowheads="1"/>
          </p:cNvSpPr>
          <p:nvPr/>
        </p:nvSpPr>
        <p:spPr bwMode="auto">
          <a:xfrm>
            <a:off x="1872259" y="27939528"/>
            <a:ext cx="2736306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sv-FI" sz="3600" u="sng" dirty="0" err="1"/>
              <a:t>Rule</a:t>
            </a:r>
            <a:r>
              <a:rPr lang="sv-FI" sz="3600" u="sng" dirty="0"/>
              <a:t> Expression </a:t>
            </a:r>
            <a:r>
              <a:rPr lang="sv-FI" sz="3600" u="sng" dirty="0" err="1"/>
              <a:t>embedding</a:t>
            </a:r>
            <a:r>
              <a:rPr lang="sv-FI" sz="3600" u="sng" dirty="0"/>
              <a:t> </a:t>
            </a:r>
            <a:r>
              <a:rPr lang="sv-FI" sz="3600" u="sng" dirty="0" err="1"/>
              <a:t>into</a:t>
            </a:r>
            <a:r>
              <a:rPr lang="sv-FI" sz="3600" u="sng" dirty="0"/>
              <a:t> </a:t>
            </a:r>
            <a:r>
              <a:rPr lang="sv-FI" sz="3600" u="sng" dirty="0" err="1"/>
              <a:t>Python</a:t>
            </a:r>
            <a:r>
              <a:rPr lang="sv-FI" sz="3600" u="sng" dirty="0"/>
              <a:t> </a:t>
            </a:r>
            <a:r>
              <a:rPr lang="sv-FI" sz="3600" u="sng" dirty="0" err="1"/>
              <a:t>language</a:t>
            </a:r>
            <a:endParaRPr lang="en-GB" sz="3600" u="sng" dirty="0"/>
          </a:p>
        </p:txBody>
      </p:sp>
      <p:pic>
        <p:nvPicPr>
          <p:cNvPr id="2061" name="Picture 4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4545667" y="32115992"/>
            <a:ext cx="151638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62" name="Picture 4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382713" y="30384750"/>
            <a:ext cx="8797925" cy="324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3" name="Text Box 17"/>
          <p:cNvSpPr txBox="1">
            <a:spLocks noChangeArrowheads="1"/>
          </p:cNvSpPr>
          <p:nvPr/>
        </p:nvSpPr>
        <p:spPr bwMode="auto">
          <a:xfrm>
            <a:off x="1344613" y="37731700"/>
            <a:ext cx="13363575" cy="2305050"/>
          </a:xfrm>
          <a:prstGeom prst="rect">
            <a:avLst/>
          </a:prstGeom>
          <a:solidFill>
            <a:srgbClr val="9933FF"/>
          </a:solidFill>
          <a:ln w="9525">
            <a:solidFill>
              <a:srgbClr val="CC00CC"/>
            </a:solidFill>
            <a:miter lim="800000"/>
            <a:headEnd/>
            <a:tailEnd/>
          </a:ln>
        </p:spPr>
        <p:txBody>
          <a:bodyPr lIns="88304" tIns="44152" rIns="88304" bIns="44152">
            <a:spAutoFit/>
          </a:bodyPr>
          <a:lstStyle/>
          <a:p>
            <a:pPr defTabSz="3908425" eaLnBrk="0" hangingPunct="0"/>
            <a:r>
              <a:rPr lang="es-ES" sz="3600" b="1" dirty="0"/>
              <a:t>RULES </a:t>
            </a:r>
            <a:r>
              <a:rPr lang="es-ES" sz="3600" dirty="0"/>
              <a:t>are </a:t>
            </a:r>
            <a:r>
              <a:rPr lang="es-ES" sz="3600" dirty="0" err="1"/>
              <a:t>stored</a:t>
            </a:r>
            <a:r>
              <a:rPr lang="es-ES" sz="3600" dirty="0"/>
              <a:t> and </a:t>
            </a:r>
            <a:r>
              <a:rPr lang="es-ES" sz="3600" dirty="0" err="1"/>
              <a:t>passed</a:t>
            </a:r>
            <a:r>
              <a:rPr lang="es-ES" sz="3600" dirty="0"/>
              <a:t> </a:t>
            </a:r>
            <a:r>
              <a:rPr lang="es-ES" sz="3600" dirty="0" err="1"/>
              <a:t>to</a:t>
            </a:r>
            <a:r>
              <a:rPr lang="es-ES" sz="3600" dirty="0"/>
              <a:t> a rule </a:t>
            </a:r>
            <a:r>
              <a:rPr lang="es-ES" sz="3600" b="1" dirty="0" err="1">
                <a:solidFill>
                  <a:srgbClr val="FFC000"/>
                </a:solidFill>
              </a:rPr>
              <a:t>Inference</a:t>
            </a:r>
            <a:r>
              <a:rPr lang="es-ES" sz="3600" b="1" dirty="0">
                <a:solidFill>
                  <a:srgbClr val="FFC000"/>
                </a:solidFill>
              </a:rPr>
              <a:t> </a:t>
            </a:r>
            <a:r>
              <a:rPr lang="es-ES" sz="3600" b="1" dirty="0" err="1">
                <a:solidFill>
                  <a:srgbClr val="FFC000"/>
                </a:solidFill>
              </a:rPr>
              <a:t>Engine</a:t>
            </a:r>
            <a:r>
              <a:rPr lang="es-ES" sz="3600" b="1" dirty="0">
                <a:solidFill>
                  <a:srgbClr val="FFC000"/>
                </a:solidFill>
              </a:rPr>
              <a:t> </a:t>
            </a:r>
            <a:r>
              <a:rPr lang="es-ES" sz="3600" dirty="0" err="1"/>
              <a:t>which</a:t>
            </a:r>
            <a:r>
              <a:rPr lang="es-ES" sz="3600" dirty="0"/>
              <a:t>, </a:t>
            </a:r>
            <a:r>
              <a:rPr lang="es-ES" sz="3600" dirty="0" err="1"/>
              <a:t>based</a:t>
            </a:r>
            <a:r>
              <a:rPr lang="es-ES" sz="3600" dirty="0"/>
              <a:t> </a:t>
            </a:r>
            <a:r>
              <a:rPr lang="es-ES" sz="3600" dirty="0" err="1"/>
              <a:t>on</a:t>
            </a:r>
            <a:r>
              <a:rPr lang="es-ES" sz="3600" dirty="0"/>
              <a:t> </a:t>
            </a:r>
            <a:r>
              <a:rPr lang="en-GB" sz="3600" dirty="0"/>
              <a:t>given/sensed </a:t>
            </a:r>
            <a:r>
              <a:rPr lang="es-ES" sz="3600" dirty="0"/>
              <a:t>(</a:t>
            </a:r>
            <a:r>
              <a:rPr lang="es-ES" sz="3600" dirty="0" err="1"/>
              <a:t>sensors</a:t>
            </a:r>
            <a:r>
              <a:rPr lang="es-ES" sz="3600" dirty="0"/>
              <a:t>, RFID, </a:t>
            </a:r>
            <a:r>
              <a:rPr lang="es-ES" sz="3600" dirty="0" err="1"/>
              <a:t>devices</a:t>
            </a:r>
            <a:r>
              <a:rPr lang="es-ES" sz="3600" dirty="0"/>
              <a:t>, </a:t>
            </a:r>
            <a:r>
              <a:rPr lang="es-ES" sz="3600" dirty="0" err="1"/>
              <a:t>etc</a:t>
            </a:r>
            <a:r>
              <a:rPr lang="es-ES" sz="3600" dirty="0"/>
              <a:t>) </a:t>
            </a:r>
            <a:r>
              <a:rPr lang="en-GB" sz="3600" dirty="0"/>
              <a:t>atomic context information, will</a:t>
            </a:r>
            <a:r>
              <a:rPr lang="es-ES" sz="3600" dirty="0"/>
              <a:t> </a:t>
            </a:r>
            <a:r>
              <a:rPr lang="es-ES" sz="3600" b="1" dirty="0" err="1"/>
              <a:t>infer</a:t>
            </a:r>
            <a:r>
              <a:rPr lang="es-ES" sz="3600" dirty="0"/>
              <a:t> </a:t>
            </a:r>
            <a:r>
              <a:rPr lang="es-ES" sz="3600" dirty="0" err="1"/>
              <a:t>higher</a:t>
            </a:r>
            <a:r>
              <a:rPr lang="es-ES" sz="3600" dirty="0"/>
              <a:t> </a:t>
            </a:r>
            <a:r>
              <a:rPr lang="es-ES" sz="3600" dirty="0" err="1"/>
              <a:t>level</a:t>
            </a:r>
            <a:r>
              <a:rPr lang="es-ES" sz="3600" dirty="0"/>
              <a:t> </a:t>
            </a:r>
            <a:r>
              <a:rPr lang="es-ES" sz="3600" b="1" dirty="0" err="1"/>
              <a:t>Context</a:t>
            </a:r>
            <a:r>
              <a:rPr lang="es-ES" sz="3600" b="1" dirty="0"/>
              <a:t> </a:t>
            </a:r>
            <a:r>
              <a:rPr lang="es-ES" sz="3600" b="1" dirty="0" err="1"/>
              <a:t>Information</a:t>
            </a:r>
            <a:r>
              <a:rPr lang="es-ES" sz="3600" dirty="0"/>
              <a:t>.</a:t>
            </a:r>
          </a:p>
        </p:txBody>
      </p:sp>
      <p:pic>
        <p:nvPicPr>
          <p:cNvPr id="2064" name="Picture 5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331913" y="33848675"/>
            <a:ext cx="12569825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65" name="Text Box 17"/>
          <p:cNvSpPr txBox="1">
            <a:spLocks noChangeArrowheads="1"/>
          </p:cNvSpPr>
          <p:nvPr/>
        </p:nvSpPr>
        <p:spPr bwMode="auto">
          <a:xfrm>
            <a:off x="1368203" y="28731616"/>
            <a:ext cx="13844587" cy="1565275"/>
          </a:xfrm>
          <a:prstGeom prst="rect">
            <a:avLst/>
          </a:prstGeom>
          <a:solidFill>
            <a:srgbClr val="9933FF"/>
          </a:solidFill>
          <a:ln w="9525">
            <a:solidFill>
              <a:srgbClr val="CC00CC"/>
            </a:solidFill>
            <a:miter lim="800000"/>
            <a:headEnd/>
            <a:tailEnd/>
          </a:ln>
        </p:spPr>
        <p:txBody>
          <a:bodyPr lIns="88304" tIns="44152" rIns="88304" bIns="44152">
            <a:spAutoFit/>
          </a:bodyPr>
          <a:lstStyle/>
          <a:p>
            <a:pPr algn="just" defTabSz="3908425" eaLnBrk="0" hangingPunct="0"/>
            <a:r>
              <a:rPr lang="sv-FI" sz="3200" dirty="0" err="1"/>
              <a:t>Since</a:t>
            </a:r>
            <a:r>
              <a:rPr lang="sv-FI" sz="3200" dirty="0"/>
              <a:t> the </a:t>
            </a:r>
            <a:r>
              <a:rPr lang="sv-FI" sz="3200" dirty="0" err="1"/>
              <a:t>end-user</a:t>
            </a:r>
            <a:r>
              <a:rPr lang="sv-FI" sz="3200" dirty="0"/>
              <a:t> </a:t>
            </a:r>
            <a:r>
              <a:rPr lang="sv-FI" sz="3200" dirty="0" err="1"/>
              <a:t>should</a:t>
            </a:r>
            <a:r>
              <a:rPr lang="sv-FI" sz="3200" dirty="0"/>
              <a:t> not deal with the RDF store </a:t>
            </a:r>
            <a:r>
              <a:rPr lang="sv-FI" sz="3200" dirty="0" err="1"/>
              <a:t>directly</a:t>
            </a:r>
            <a:r>
              <a:rPr lang="sv-FI" sz="3200" dirty="0"/>
              <a:t>, a </a:t>
            </a:r>
            <a:r>
              <a:rPr lang="sv-FI" sz="3200" dirty="0" err="1"/>
              <a:t>PythonRules</a:t>
            </a:r>
            <a:r>
              <a:rPr lang="sv-FI" sz="3200" dirty="0"/>
              <a:t> </a:t>
            </a:r>
            <a:r>
              <a:rPr lang="sv-FI" sz="3200" dirty="0" err="1"/>
              <a:t>module</a:t>
            </a:r>
            <a:r>
              <a:rPr lang="sv-FI" sz="3200" dirty="0"/>
              <a:t> is </a:t>
            </a:r>
            <a:r>
              <a:rPr lang="sv-FI" sz="3200" dirty="0" err="1"/>
              <a:t>presented</a:t>
            </a:r>
            <a:r>
              <a:rPr lang="sv-FI" sz="3200" dirty="0"/>
              <a:t> to </a:t>
            </a:r>
            <a:r>
              <a:rPr lang="sv-FI" sz="3200" dirty="0" err="1"/>
              <a:t>translate</a:t>
            </a:r>
            <a:r>
              <a:rPr lang="sv-FI" sz="3200" dirty="0"/>
              <a:t> </a:t>
            </a:r>
            <a:r>
              <a:rPr lang="sv-FI" sz="3200" dirty="0" err="1"/>
              <a:t>Python</a:t>
            </a:r>
            <a:r>
              <a:rPr lang="sv-FI" sz="3200" dirty="0"/>
              <a:t> </a:t>
            </a:r>
            <a:r>
              <a:rPr lang="sv-FI" sz="3200" dirty="0" err="1"/>
              <a:t>logic</a:t>
            </a:r>
            <a:r>
              <a:rPr lang="sv-FI" sz="3200" dirty="0"/>
              <a:t> expressions to the SIB API (</a:t>
            </a:r>
            <a:r>
              <a:rPr lang="sv-FI" sz="3200" i="1" dirty="0">
                <a:solidFill>
                  <a:srgbClr val="FFC000"/>
                </a:solidFill>
              </a:rPr>
              <a:t>Query, </a:t>
            </a:r>
            <a:r>
              <a:rPr lang="sv-FI" sz="3200" i="1" dirty="0" err="1">
                <a:solidFill>
                  <a:srgbClr val="FFC000"/>
                </a:solidFill>
              </a:rPr>
              <a:t>Subscribe</a:t>
            </a:r>
            <a:r>
              <a:rPr lang="sv-FI" sz="3200" i="1" dirty="0">
                <a:solidFill>
                  <a:srgbClr val="FFC000"/>
                </a:solidFill>
              </a:rPr>
              <a:t>, </a:t>
            </a:r>
            <a:r>
              <a:rPr lang="sv-FI" sz="3200" i="1" dirty="0" err="1">
                <a:solidFill>
                  <a:srgbClr val="FFC000"/>
                </a:solidFill>
              </a:rPr>
              <a:t>Insert</a:t>
            </a:r>
            <a:r>
              <a:rPr lang="sv-FI" sz="3200" i="1" dirty="0">
                <a:solidFill>
                  <a:srgbClr val="FFC000"/>
                </a:solidFill>
              </a:rPr>
              <a:t>, </a:t>
            </a:r>
            <a:r>
              <a:rPr lang="sv-FI" sz="3200" i="1" dirty="0" err="1">
                <a:solidFill>
                  <a:srgbClr val="FFC000"/>
                </a:solidFill>
              </a:rPr>
              <a:t>Remove</a:t>
            </a:r>
            <a:r>
              <a:rPr lang="sv-FI" sz="3200" i="1" dirty="0">
                <a:solidFill>
                  <a:srgbClr val="FFC000"/>
                </a:solidFill>
              </a:rPr>
              <a:t>, </a:t>
            </a:r>
            <a:r>
              <a:rPr lang="sv-FI" sz="3200" i="1" dirty="0" err="1">
                <a:solidFill>
                  <a:srgbClr val="FFC000"/>
                </a:solidFill>
              </a:rPr>
              <a:t>Update</a:t>
            </a:r>
            <a:r>
              <a:rPr lang="sv-FI" sz="3200" dirty="0"/>
              <a:t>).</a:t>
            </a:r>
            <a:endParaRPr lang="es-ES" sz="3100" dirty="0"/>
          </a:p>
        </p:txBody>
      </p:sp>
      <p:sp>
        <p:nvSpPr>
          <p:cNvPr id="2066" name="Text Box 17"/>
          <p:cNvSpPr txBox="1">
            <a:spLocks noChangeArrowheads="1"/>
          </p:cNvSpPr>
          <p:nvPr/>
        </p:nvSpPr>
        <p:spPr bwMode="auto">
          <a:xfrm>
            <a:off x="15625787" y="29019648"/>
            <a:ext cx="13069888" cy="1566862"/>
          </a:xfrm>
          <a:prstGeom prst="rect">
            <a:avLst/>
          </a:prstGeom>
          <a:solidFill>
            <a:srgbClr val="9933FF"/>
          </a:solidFill>
          <a:ln w="9525">
            <a:solidFill>
              <a:srgbClr val="CC00CC"/>
            </a:solidFill>
            <a:miter lim="800000"/>
            <a:headEnd/>
            <a:tailEnd/>
          </a:ln>
        </p:spPr>
        <p:txBody>
          <a:bodyPr lIns="88304" tIns="44152" rIns="88304" bIns="44152">
            <a:spAutoFit/>
          </a:bodyPr>
          <a:lstStyle/>
          <a:p>
            <a:pPr defTabSz="3908425" eaLnBrk="0" hangingPunct="0"/>
            <a:r>
              <a:rPr lang="sv-FI" sz="3200" b="1" dirty="0"/>
              <a:t>AIM</a:t>
            </a:r>
            <a:r>
              <a:rPr lang="sv-FI" sz="3200" dirty="0"/>
              <a:t>: Design a </a:t>
            </a:r>
            <a:r>
              <a:rPr lang="sv-FI" sz="3200" b="1" dirty="0" err="1"/>
              <a:t>Rule</a:t>
            </a:r>
            <a:r>
              <a:rPr lang="sv-FI" sz="3200" b="1" dirty="0"/>
              <a:t> syntax</a:t>
            </a:r>
            <a:r>
              <a:rPr lang="sv-FI" sz="3200" dirty="0"/>
              <a:t> for </a:t>
            </a:r>
            <a:r>
              <a:rPr lang="sv-FI" sz="3200" dirty="0" err="1"/>
              <a:t>allowing</a:t>
            </a:r>
            <a:r>
              <a:rPr lang="sv-FI" sz="3200" dirty="0"/>
              <a:t> </a:t>
            </a:r>
            <a:r>
              <a:rPr lang="sv-FI" sz="3200" dirty="0" err="1"/>
              <a:t>users</a:t>
            </a:r>
            <a:r>
              <a:rPr lang="sv-FI" sz="3200" dirty="0"/>
              <a:t> </a:t>
            </a:r>
            <a:r>
              <a:rPr lang="sv-FI" sz="3200" dirty="0" err="1"/>
              <a:t>-with</a:t>
            </a:r>
            <a:r>
              <a:rPr lang="sv-FI" sz="3200" dirty="0"/>
              <a:t> </a:t>
            </a:r>
            <a:r>
              <a:rPr lang="sv-FI" sz="3200" dirty="0" err="1"/>
              <a:t>knowledge</a:t>
            </a:r>
            <a:r>
              <a:rPr lang="sv-FI" sz="3200" dirty="0"/>
              <a:t> of </a:t>
            </a:r>
            <a:r>
              <a:rPr lang="sv-FI" sz="3200" dirty="0" err="1"/>
              <a:t>basic</a:t>
            </a:r>
            <a:r>
              <a:rPr lang="sv-FI" sz="3200" dirty="0"/>
              <a:t> </a:t>
            </a:r>
            <a:r>
              <a:rPr lang="sv-FI" sz="3200" dirty="0" err="1"/>
              <a:t>programming-</a:t>
            </a:r>
            <a:r>
              <a:rPr lang="sv-FI" sz="3200" dirty="0"/>
              <a:t> easy definition of </a:t>
            </a:r>
            <a:r>
              <a:rPr lang="sv-FI" sz="3200" dirty="0" err="1"/>
              <a:t>Rules</a:t>
            </a:r>
            <a:r>
              <a:rPr lang="sv-FI" sz="3200" dirty="0"/>
              <a:t> to </a:t>
            </a:r>
            <a:r>
              <a:rPr lang="sv-FI" sz="3200" dirty="0" err="1"/>
              <a:t>model</a:t>
            </a:r>
            <a:r>
              <a:rPr lang="sv-FI" sz="3200" dirty="0"/>
              <a:t> Smart Space </a:t>
            </a:r>
            <a:r>
              <a:rPr lang="sv-FI" sz="3200" dirty="0" err="1"/>
              <a:t>applications</a:t>
            </a:r>
            <a:r>
              <a:rPr lang="sv-FI" sz="3200" dirty="0"/>
              <a:t>.</a:t>
            </a:r>
          </a:p>
        </p:txBody>
      </p:sp>
      <p:cxnSp>
        <p:nvCxnSpPr>
          <p:cNvPr id="2068" name="Straight Arrow Connector 7"/>
          <p:cNvCxnSpPr>
            <a:cxnSpLocks noChangeShapeType="1"/>
          </p:cNvCxnSpPr>
          <p:nvPr/>
        </p:nvCxnSpPr>
        <p:spPr bwMode="auto">
          <a:xfrm>
            <a:off x="9937750" y="31291213"/>
            <a:ext cx="4535488" cy="3416300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arrow" w="med" len="med"/>
          </a:ln>
        </p:spPr>
      </p:cxnSp>
      <p:cxnSp>
        <p:nvCxnSpPr>
          <p:cNvPr id="2069" name="Straight Arrow Connector 10"/>
          <p:cNvCxnSpPr>
            <a:cxnSpLocks noChangeShapeType="1"/>
          </p:cNvCxnSpPr>
          <p:nvPr/>
        </p:nvCxnSpPr>
        <p:spPr bwMode="auto">
          <a:xfrm flipH="1">
            <a:off x="6624639" y="35860408"/>
            <a:ext cx="7777012" cy="282205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arrow" w="med" len="med"/>
          </a:ln>
        </p:spPr>
      </p:cxnSp>
      <p:sp>
        <p:nvSpPr>
          <p:cNvPr id="84" name="Text Box 17"/>
          <p:cNvSpPr txBox="1">
            <a:spLocks noChangeArrowheads="1"/>
          </p:cNvSpPr>
          <p:nvPr/>
        </p:nvSpPr>
        <p:spPr bwMode="auto">
          <a:xfrm>
            <a:off x="15470188" y="37731700"/>
            <a:ext cx="14081125" cy="2859155"/>
          </a:xfrm>
          <a:prstGeom prst="rect">
            <a:avLst/>
          </a:prstGeom>
          <a:solidFill>
            <a:srgbClr val="9933FF"/>
          </a:solidFill>
          <a:ln w="9525">
            <a:solidFill>
              <a:srgbClr val="CC00CC"/>
            </a:solidFill>
            <a:miter lim="800000"/>
            <a:headEnd/>
            <a:tailEnd/>
          </a:ln>
        </p:spPr>
        <p:txBody>
          <a:bodyPr lIns="88304" tIns="44152" rIns="88304" bIns="44152">
            <a:spAutoFit/>
          </a:bodyPr>
          <a:lstStyle>
            <a:lvl1pPr defTabSz="3908425" eaLnBrk="0" hangingPunct="0">
              <a:defRPr sz="77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908425" eaLnBrk="0" hangingPunct="0">
              <a:defRPr sz="77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908425" eaLnBrk="0" hangingPunct="0">
              <a:defRPr sz="77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908425" eaLnBrk="0" hangingPunct="0">
              <a:defRPr sz="77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908425" eaLnBrk="0" hangingPunct="0">
              <a:defRPr sz="77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3908425" eaLnBrk="0" fontAlgn="base" hangingPunct="0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3908425" eaLnBrk="0" fontAlgn="base" hangingPunct="0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3908425" eaLnBrk="0" fontAlgn="base" hangingPunct="0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3908425" eaLnBrk="0" fontAlgn="base" hangingPunct="0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>
              <a:defRPr/>
            </a:pPr>
            <a:r>
              <a:rPr lang="es-ES" sz="3600" b="1" dirty="0" smtClean="0"/>
              <a:t>APPLICATION DOMAIN</a:t>
            </a:r>
            <a:r>
              <a:rPr lang="es-ES" sz="3600" dirty="0" smtClean="0"/>
              <a:t> </a:t>
            </a:r>
            <a:r>
              <a:rPr lang="es-ES" sz="3600" dirty="0" err="1" smtClean="0"/>
              <a:t>for</a:t>
            </a:r>
            <a:r>
              <a:rPr lang="es-ES" sz="3600" dirty="0" smtClean="0"/>
              <a:t> </a:t>
            </a:r>
            <a:r>
              <a:rPr lang="es-ES" sz="3600" dirty="0" err="1" smtClean="0"/>
              <a:t>the</a:t>
            </a:r>
            <a:r>
              <a:rPr lang="es-ES" sz="3600" dirty="0" smtClean="0"/>
              <a:t> Smart </a:t>
            </a:r>
            <a:r>
              <a:rPr lang="es-ES" sz="3600" dirty="0" err="1" smtClean="0"/>
              <a:t>Space</a:t>
            </a:r>
            <a:r>
              <a:rPr lang="es-ES" sz="3600" dirty="0" smtClean="0"/>
              <a:t> </a:t>
            </a:r>
            <a:r>
              <a:rPr lang="es-ES" sz="3600" dirty="0" err="1" smtClean="0"/>
              <a:t>Development</a:t>
            </a:r>
            <a:r>
              <a:rPr lang="es-ES" sz="3600" dirty="0" smtClean="0"/>
              <a:t> </a:t>
            </a:r>
            <a:r>
              <a:rPr lang="es-ES" sz="3600" dirty="0" err="1" smtClean="0"/>
              <a:t>framework</a:t>
            </a:r>
            <a:r>
              <a:rPr lang="es-ES" sz="3600" dirty="0" smtClean="0"/>
              <a:t>: </a:t>
            </a:r>
          </a:p>
          <a:p>
            <a:pPr marL="457200" indent="-457200" algn="just">
              <a:buFont typeface="Arial" pitchFamily="34" charset="0"/>
              <a:buChar char="•"/>
              <a:defRPr/>
            </a:pPr>
            <a:r>
              <a:rPr lang="es-ES" sz="3600" dirty="0" smtClean="0"/>
              <a:t>Office and Personal </a:t>
            </a:r>
            <a:r>
              <a:rPr lang="es-ES" sz="3600" dirty="0" err="1" smtClean="0"/>
              <a:t>domain</a:t>
            </a:r>
            <a:r>
              <a:rPr lang="es-ES" sz="3600" dirty="0" smtClean="0"/>
              <a:t>. Home </a:t>
            </a:r>
            <a:r>
              <a:rPr lang="es-ES" sz="3600" dirty="0" err="1" smtClean="0"/>
              <a:t>Automation</a:t>
            </a:r>
            <a:r>
              <a:rPr lang="es-ES" sz="3600" dirty="0" smtClean="0"/>
              <a:t>.</a:t>
            </a:r>
          </a:p>
          <a:p>
            <a:pPr marL="457200" indent="-457200" algn="just">
              <a:buFont typeface="Arial" pitchFamily="34" charset="0"/>
              <a:buChar char="•"/>
              <a:defRPr/>
            </a:pPr>
            <a:r>
              <a:rPr lang="es-ES" sz="3600" dirty="0" err="1" smtClean="0"/>
              <a:t>BioMedical</a:t>
            </a:r>
            <a:r>
              <a:rPr lang="es-ES" sz="3600" dirty="0" smtClean="0"/>
              <a:t>  and </a:t>
            </a:r>
            <a:r>
              <a:rPr lang="es-ES" sz="3600" dirty="0" err="1" smtClean="0"/>
              <a:t>Healthcare</a:t>
            </a:r>
            <a:r>
              <a:rPr lang="es-ES" sz="3600" dirty="0" smtClean="0"/>
              <a:t> </a:t>
            </a:r>
            <a:r>
              <a:rPr lang="es-ES" sz="3600" dirty="0" err="1" smtClean="0"/>
              <a:t>domain</a:t>
            </a:r>
            <a:r>
              <a:rPr lang="es-ES" sz="3600" dirty="0" smtClean="0"/>
              <a:t>.</a:t>
            </a:r>
          </a:p>
          <a:p>
            <a:pPr marL="457200" indent="-457200" algn="just">
              <a:buFont typeface="Arial" pitchFamily="34" charset="0"/>
              <a:buChar char="•"/>
              <a:defRPr/>
            </a:pPr>
            <a:r>
              <a:rPr lang="es-ES" sz="3600" dirty="0" err="1" smtClean="0"/>
              <a:t>Elderly</a:t>
            </a:r>
            <a:r>
              <a:rPr lang="es-ES" sz="3600" dirty="0" smtClean="0"/>
              <a:t> </a:t>
            </a:r>
            <a:r>
              <a:rPr lang="es-ES" sz="3600" dirty="0" err="1" smtClean="0"/>
              <a:t>Monitoring</a:t>
            </a:r>
            <a:r>
              <a:rPr lang="es-ES" sz="3600" dirty="0" smtClean="0"/>
              <a:t> </a:t>
            </a:r>
            <a:r>
              <a:rPr lang="es-ES" sz="3600" dirty="0" err="1" smtClean="0"/>
              <a:t>Systems</a:t>
            </a:r>
            <a:r>
              <a:rPr lang="es-ES" sz="3600" dirty="0" smtClean="0"/>
              <a:t>, </a:t>
            </a:r>
            <a:r>
              <a:rPr lang="es-ES" sz="3600" dirty="0" err="1" smtClean="0"/>
              <a:t>Special</a:t>
            </a:r>
            <a:r>
              <a:rPr lang="es-ES" sz="3600" dirty="0" smtClean="0"/>
              <a:t> </a:t>
            </a:r>
            <a:r>
              <a:rPr lang="es-ES" sz="3600" dirty="0" err="1" smtClean="0"/>
              <a:t>needs</a:t>
            </a:r>
            <a:r>
              <a:rPr lang="es-ES" sz="3600" dirty="0" smtClean="0"/>
              <a:t> </a:t>
            </a:r>
            <a:r>
              <a:rPr lang="es-ES" sz="3600" dirty="0" err="1" smtClean="0"/>
              <a:t>self-care</a:t>
            </a:r>
            <a:r>
              <a:rPr lang="es-ES" sz="3600" dirty="0" smtClean="0"/>
              <a:t> etc.</a:t>
            </a:r>
          </a:p>
        </p:txBody>
      </p:sp>
      <p:sp>
        <p:nvSpPr>
          <p:cNvPr id="2071" name="Text Box 19"/>
          <p:cNvSpPr txBox="1">
            <a:spLocks noChangeArrowheads="1"/>
          </p:cNvSpPr>
          <p:nvPr/>
        </p:nvSpPr>
        <p:spPr bwMode="auto">
          <a:xfrm>
            <a:off x="16633899" y="31323904"/>
            <a:ext cx="9613900" cy="642937"/>
          </a:xfrm>
          <a:prstGeom prst="rect">
            <a:avLst/>
          </a:prstGeom>
          <a:solidFill>
            <a:schemeClr val="tx1"/>
          </a:solidFill>
          <a:ln w="9525">
            <a:solidFill>
              <a:srgbClr val="CC00CC"/>
            </a:solidFill>
            <a:miter lim="800000"/>
            <a:headEnd/>
            <a:tailEnd/>
          </a:ln>
        </p:spPr>
        <p:txBody>
          <a:bodyPr lIns="88304" tIns="44152" rIns="88304" bIns="44152">
            <a:spAutoFit/>
          </a:bodyPr>
          <a:lstStyle/>
          <a:p>
            <a:pPr defTabSz="3908425" eaLnBrk="0" hangingPunct="0"/>
            <a:r>
              <a:rPr lang="fi-FI" sz="3600" b="1" dirty="0" err="1">
                <a:solidFill>
                  <a:srgbClr val="006666"/>
                </a:solidFill>
              </a:rPr>
              <a:t>Knowledge</a:t>
            </a:r>
            <a:r>
              <a:rPr lang="fi-FI" sz="3600" b="1" dirty="0">
                <a:solidFill>
                  <a:srgbClr val="006666"/>
                </a:solidFill>
              </a:rPr>
              <a:t> </a:t>
            </a:r>
            <a:r>
              <a:rPr lang="fi-FI" sz="3600" b="1" dirty="0" err="1">
                <a:solidFill>
                  <a:srgbClr val="006666"/>
                </a:solidFill>
              </a:rPr>
              <a:t>Processor</a:t>
            </a:r>
            <a:r>
              <a:rPr lang="fi-FI" sz="3600" b="1" dirty="0">
                <a:solidFill>
                  <a:srgbClr val="006666"/>
                </a:solidFill>
              </a:rPr>
              <a:t> </a:t>
            </a:r>
            <a:r>
              <a:rPr lang="fi-FI" sz="3600" b="1" dirty="0" err="1">
                <a:solidFill>
                  <a:srgbClr val="006666"/>
                </a:solidFill>
              </a:rPr>
              <a:t>Programming</a:t>
            </a:r>
            <a:endParaRPr lang="es-ES" sz="3600" dirty="0">
              <a:solidFill>
                <a:srgbClr val="006666"/>
              </a:solidFill>
            </a:endParaRPr>
          </a:p>
        </p:txBody>
      </p:sp>
      <p:sp>
        <p:nvSpPr>
          <p:cNvPr id="2072" name="Text Box 19"/>
          <p:cNvSpPr txBox="1">
            <a:spLocks noChangeArrowheads="1"/>
          </p:cNvSpPr>
          <p:nvPr/>
        </p:nvSpPr>
        <p:spPr bwMode="auto">
          <a:xfrm>
            <a:off x="13537555" y="24267120"/>
            <a:ext cx="1560512" cy="642938"/>
          </a:xfrm>
          <a:prstGeom prst="rect">
            <a:avLst/>
          </a:prstGeom>
          <a:solidFill>
            <a:schemeClr val="tx1"/>
          </a:solidFill>
          <a:ln w="9525">
            <a:solidFill>
              <a:srgbClr val="CC00CC"/>
            </a:solidFill>
            <a:miter lim="800000"/>
            <a:headEnd/>
            <a:tailEnd/>
          </a:ln>
        </p:spPr>
        <p:txBody>
          <a:bodyPr lIns="88304" tIns="44152" rIns="88304" bIns="44152">
            <a:spAutoFit/>
          </a:bodyPr>
          <a:lstStyle/>
          <a:p>
            <a:pPr defTabSz="3908425" eaLnBrk="0" hangingPunct="0"/>
            <a:r>
              <a:rPr lang="fi-FI" sz="3600" b="1" dirty="0" err="1">
                <a:solidFill>
                  <a:srgbClr val="006666"/>
                </a:solidFill>
              </a:rPr>
              <a:t>Tools</a:t>
            </a:r>
            <a:endParaRPr lang="es-ES" sz="3600" dirty="0">
              <a:solidFill>
                <a:srgbClr val="006666"/>
              </a:solidFill>
            </a:endParaRPr>
          </a:p>
        </p:txBody>
      </p:sp>
      <p:cxnSp>
        <p:nvCxnSpPr>
          <p:cNvPr id="2073" name="Straight Arrow Connector 7"/>
          <p:cNvCxnSpPr>
            <a:cxnSpLocks noChangeShapeType="1"/>
          </p:cNvCxnSpPr>
          <p:nvPr/>
        </p:nvCxnSpPr>
        <p:spPr bwMode="auto">
          <a:xfrm flipV="1">
            <a:off x="29451323" y="23907081"/>
            <a:ext cx="0" cy="8640959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2074" name="Straight Arrow Connector 7"/>
          <p:cNvCxnSpPr>
            <a:cxnSpLocks noChangeShapeType="1"/>
          </p:cNvCxnSpPr>
          <p:nvPr/>
        </p:nvCxnSpPr>
        <p:spPr bwMode="auto">
          <a:xfrm flipH="1">
            <a:off x="25202853" y="23907080"/>
            <a:ext cx="4248470" cy="1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2075" name="Straight Arrow Connector 7"/>
          <p:cNvCxnSpPr>
            <a:cxnSpLocks noChangeShapeType="1"/>
          </p:cNvCxnSpPr>
          <p:nvPr/>
        </p:nvCxnSpPr>
        <p:spPr bwMode="auto">
          <a:xfrm flipH="1">
            <a:off x="27075059" y="32548040"/>
            <a:ext cx="2376264" cy="1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arrow" w="med" len="med"/>
          </a:ln>
        </p:spPr>
      </p:cxnSp>
      <p:sp>
        <p:nvSpPr>
          <p:cNvPr id="2076" name="AutoShape 25"/>
          <p:cNvSpPr>
            <a:spLocks/>
          </p:cNvSpPr>
          <p:nvPr/>
        </p:nvSpPr>
        <p:spPr bwMode="auto">
          <a:xfrm>
            <a:off x="26715019" y="32188000"/>
            <a:ext cx="287337" cy="863600"/>
          </a:xfrm>
          <a:prstGeom prst="rightBrace">
            <a:avLst>
              <a:gd name="adj1" fmla="val 53696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sv-FI"/>
          </a:p>
        </p:txBody>
      </p:sp>
      <p:cxnSp>
        <p:nvCxnSpPr>
          <p:cNvPr id="2077" name="Straight Arrow Connector 7"/>
          <p:cNvCxnSpPr>
            <a:cxnSpLocks noChangeShapeType="1"/>
          </p:cNvCxnSpPr>
          <p:nvPr/>
        </p:nvCxnSpPr>
        <p:spPr bwMode="auto">
          <a:xfrm>
            <a:off x="792163" y="35140900"/>
            <a:ext cx="1152525" cy="1588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 type="arrow" w="med" len="med"/>
          </a:ln>
        </p:spPr>
      </p:cxnSp>
      <p:cxnSp>
        <p:nvCxnSpPr>
          <p:cNvPr id="2078" name="Straight Arrow Connector 7"/>
          <p:cNvCxnSpPr>
            <a:cxnSpLocks noChangeShapeType="1"/>
          </p:cNvCxnSpPr>
          <p:nvPr/>
        </p:nvCxnSpPr>
        <p:spPr bwMode="auto">
          <a:xfrm flipV="1">
            <a:off x="792163" y="25419248"/>
            <a:ext cx="71982" cy="9721653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/>
          </a:ln>
        </p:spPr>
      </p:cxnSp>
      <p:cxnSp>
        <p:nvCxnSpPr>
          <p:cNvPr id="2079" name="Straight Arrow Connector 7"/>
          <p:cNvCxnSpPr>
            <a:cxnSpLocks noChangeShapeType="1"/>
          </p:cNvCxnSpPr>
          <p:nvPr/>
        </p:nvCxnSpPr>
        <p:spPr bwMode="auto">
          <a:xfrm flipH="1" flipV="1">
            <a:off x="864147" y="25419248"/>
            <a:ext cx="2519686" cy="346"/>
          </a:xfrm>
          <a:prstGeom prst="straightConnector1">
            <a:avLst/>
          </a:prstGeom>
          <a:noFill/>
          <a:ln w="76200" algn="ctr">
            <a:solidFill>
              <a:schemeClr val="bg2"/>
            </a:solidFill>
            <a:round/>
            <a:headEnd/>
            <a:tailEnd/>
          </a:ln>
        </p:spPr>
      </p:cxnSp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9289083" y="6769176"/>
            <a:ext cx="15481720" cy="689331"/>
          </a:xfrm>
          <a:prstGeom prst="rect">
            <a:avLst/>
          </a:prstGeom>
          <a:gradFill rotWithShape="1">
            <a:gsLst>
              <a:gs pos="0">
                <a:srgbClr val="008080"/>
              </a:gs>
              <a:gs pos="100000">
                <a:srgbClr val="003B3B"/>
              </a:gs>
            </a:gsLst>
            <a:lin ang="5400000" scaled="1"/>
          </a:gradFill>
          <a:ln w="9525">
            <a:solidFill>
              <a:srgbClr val="CC00CC"/>
            </a:solidFill>
            <a:miter lim="800000"/>
            <a:headEnd/>
            <a:tailEnd/>
          </a:ln>
        </p:spPr>
        <p:txBody>
          <a:bodyPr wrap="square" lIns="88304" tIns="44152" rIns="88304" bIns="44152">
            <a:spAutoFit/>
          </a:bodyPr>
          <a:lstStyle/>
          <a:p>
            <a:pPr algn="ctr" defTabSz="3908425"/>
            <a:r>
              <a:rPr lang="es-ES" sz="3900" dirty="0" err="1" smtClean="0"/>
              <a:t>Main</a:t>
            </a:r>
            <a:r>
              <a:rPr lang="es-ES" sz="3900" dirty="0" smtClean="0"/>
              <a:t> </a:t>
            </a:r>
            <a:r>
              <a:rPr lang="es-ES" sz="3900" dirty="0" err="1" smtClean="0"/>
              <a:t>Contributions</a:t>
            </a:r>
            <a:r>
              <a:rPr lang="es-ES" sz="3900" dirty="0" smtClean="0"/>
              <a:t> -</a:t>
            </a:r>
            <a:r>
              <a:rPr lang="es-ES" sz="3900" dirty="0" err="1" smtClean="0"/>
              <a:t>Development</a:t>
            </a:r>
            <a:r>
              <a:rPr lang="es-ES" sz="3900" dirty="0" smtClean="0"/>
              <a:t> Tools-:</a:t>
            </a:r>
            <a:endParaRPr lang="es-ES" sz="6400" dirty="0"/>
          </a:p>
        </p:txBody>
      </p:sp>
      <p:sp>
        <p:nvSpPr>
          <p:cNvPr id="33" name="Text Box 16"/>
          <p:cNvSpPr txBox="1">
            <a:spLocks noChangeArrowheads="1"/>
          </p:cNvSpPr>
          <p:nvPr/>
        </p:nvSpPr>
        <p:spPr bwMode="auto">
          <a:xfrm>
            <a:off x="1512219" y="13177888"/>
            <a:ext cx="27075008" cy="2058936"/>
          </a:xfrm>
          <a:prstGeom prst="rect">
            <a:avLst/>
          </a:prstGeom>
          <a:solidFill>
            <a:srgbClr val="9933FF"/>
          </a:solidFill>
          <a:ln w="9525">
            <a:solidFill>
              <a:srgbClr val="CC00CC"/>
            </a:solidFill>
            <a:miter lim="800000"/>
            <a:headEnd/>
            <a:tailEnd/>
          </a:ln>
        </p:spPr>
        <p:txBody>
          <a:bodyPr wrap="square" lIns="88304" tIns="44152" rIns="88304" bIns="44152">
            <a:spAutoFit/>
          </a:bodyPr>
          <a:lstStyle>
            <a:lvl1pPr defTabSz="3908425" eaLnBrk="0" hangingPunct="0">
              <a:defRPr sz="77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3908425" eaLnBrk="0" hangingPunct="0">
              <a:defRPr sz="77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3908425" eaLnBrk="0" hangingPunct="0">
              <a:defRPr sz="77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3908425" eaLnBrk="0" hangingPunct="0">
              <a:defRPr sz="77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3908425" eaLnBrk="0" hangingPunct="0">
              <a:defRPr sz="77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3908425" eaLnBrk="0" fontAlgn="base" hangingPunct="0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3908425" eaLnBrk="0" fontAlgn="base" hangingPunct="0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3908425" eaLnBrk="0" fontAlgn="base" hangingPunct="0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3908425" eaLnBrk="0" fontAlgn="base" hangingPunct="0">
              <a:spcBef>
                <a:spcPct val="0"/>
              </a:spcBef>
              <a:spcAft>
                <a:spcPct val="0"/>
              </a:spcAft>
              <a:defRPr sz="77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>
              <a:defRPr/>
            </a:pPr>
            <a:r>
              <a:rPr lang="es-ES" sz="3200" b="1" dirty="0" smtClean="0"/>
              <a:t>MASTER THESIS:</a:t>
            </a:r>
            <a:endParaRPr lang="es-ES" sz="3200" dirty="0" smtClean="0"/>
          </a:p>
          <a:p>
            <a:pPr eaLnBrk="1" hangingPunct="1">
              <a:buFont typeface="Arial" pitchFamily="34" charset="0"/>
              <a:buChar char="•"/>
              <a:defRPr/>
            </a:pPr>
            <a:r>
              <a:rPr lang="en-US" sz="3200" i="1" dirty="0" smtClean="0"/>
              <a:t>Semantic Interoperability in Smart Environments</a:t>
            </a:r>
            <a:r>
              <a:rPr lang="en-US" sz="3200" dirty="0" smtClean="0"/>
              <a:t>. </a:t>
            </a:r>
            <a:r>
              <a:rPr lang="en-US" sz="3200" dirty="0" err="1" smtClean="0"/>
              <a:t>Lakshman</a:t>
            </a:r>
            <a:r>
              <a:rPr lang="en-US" sz="3200" dirty="0" smtClean="0"/>
              <a:t> </a:t>
            </a:r>
            <a:r>
              <a:rPr lang="en-US" sz="3200" dirty="0" err="1" smtClean="0"/>
              <a:t>Veer.Ponguwala</a:t>
            </a:r>
            <a:r>
              <a:rPr lang="en-US" sz="32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3200" i="1" dirty="0" smtClean="0"/>
              <a:t>Calendar synchronization in a RDF-based </a:t>
            </a:r>
            <a:r>
              <a:rPr lang="en-US" sz="3200" i="1" dirty="0" err="1" smtClean="0"/>
              <a:t>smartspace</a:t>
            </a:r>
            <a:r>
              <a:rPr lang="en-US" sz="3200" i="1" dirty="0" smtClean="0"/>
              <a:t> environment. </a:t>
            </a:r>
            <a:r>
              <a:rPr lang="en-US" sz="3200" dirty="0" smtClean="0"/>
              <a:t>Emil </a:t>
            </a:r>
            <a:r>
              <a:rPr lang="en-US" sz="3200" dirty="0" err="1" smtClean="0"/>
              <a:t>Karlsson</a:t>
            </a:r>
            <a:r>
              <a:rPr lang="en-US" sz="3200" dirty="0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3200" i="1" dirty="0" smtClean="0"/>
              <a:t>Ontology driven application prototyping in a </a:t>
            </a:r>
            <a:r>
              <a:rPr lang="en-US" sz="3200" i="1" dirty="0" err="1" smtClean="0"/>
              <a:t>smartspace</a:t>
            </a:r>
            <a:r>
              <a:rPr lang="en-US" sz="3200" i="1" dirty="0" smtClean="0"/>
              <a:t> environment. </a:t>
            </a:r>
            <a:r>
              <a:rPr lang="en-US" sz="3200" dirty="0" smtClean="0"/>
              <a:t>Jon von </a:t>
            </a:r>
            <a:r>
              <a:rPr lang="en-US" sz="3200" dirty="0" err="1" smtClean="0"/>
              <a:t>Weymarn</a:t>
            </a:r>
            <a:r>
              <a:rPr lang="en-US" sz="3200" dirty="0" smtClean="0"/>
              <a:t>.</a:t>
            </a:r>
            <a:endParaRPr lang="es-ES" sz="3200" dirty="0" smtClean="0"/>
          </a:p>
        </p:txBody>
      </p:sp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14617675" y="9505481"/>
            <a:ext cx="12889432" cy="581609"/>
          </a:xfrm>
          <a:prstGeom prst="rect">
            <a:avLst/>
          </a:prstGeom>
          <a:solidFill>
            <a:srgbClr val="006666"/>
          </a:solidFill>
          <a:ln w="9525">
            <a:solidFill>
              <a:srgbClr val="CC00CC"/>
            </a:solidFill>
            <a:miter lim="800000"/>
            <a:headEnd/>
            <a:tailEnd/>
          </a:ln>
        </p:spPr>
        <p:txBody>
          <a:bodyPr wrap="square" lIns="88304" tIns="44152" rIns="88304" bIns="44152">
            <a:spAutoFit/>
          </a:bodyPr>
          <a:lstStyle/>
          <a:p>
            <a:pPr algn="just" defTabSz="3908425" eaLnBrk="0" hangingPunct="0"/>
            <a:r>
              <a:rPr lang="en-GB" sz="3200" dirty="0"/>
              <a:t>4</a:t>
            </a:r>
            <a:r>
              <a:rPr lang="en-GB" sz="3200" dirty="0" smtClean="0"/>
              <a:t>)</a:t>
            </a:r>
            <a:r>
              <a:rPr lang="en-GB" sz="3200" b="1" dirty="0" smtClean="0"/>
              <a:t> OWL </a:t>
            </a:r>
            <a:r>
              <a:rPr lang="en-GB" sz="3200" dirty="0" smtClean="0"/>
              <a:t>as a</a:t>
            </a:r>
            <a:r>
              <a:rPr lang="en-GB" sz="3200" b="1" dirty="0" smtClean="0"/>
              <a:t> Scripting </a:t>
            </a:r>
            <a:r>
              <a:rPr lang="en-GB" sz="3200" dirty="0" smtClean="0"/>
              <a:t>Language.</a:t>
            </a:r>
            <a:endParaRPr lang="es-ES" sz="3100" dirty="0"/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1584227" y="9505480"/>
            <a:ext cx="12869863" cy="581609"/>
          </a:xfrm>
          <a:prstGeom prst="rect">
            <a:avLst/>
          </a:prstGeom>
          <a:solidFill>
            <a:srgbClr val="006666"/>
          </a:solidFill>
          <a:ln w="9525">
            <a:solidFill>
              <a:srgbClr val="CC00CC"/>
            </a:solidFill>
            <a:miter lim="800000"/>
            <a:headEnd/>
            <a:tailEnd/>
          </a:ln>
        </p:spPr>
        <p:txBody>
          <a:bodyPr lIns="88304" tIns="44152" rIns="88304" bIns="44152">
            <a:spAutoFit/>
          </a:bodyPr>
          <a:lstStyle/>
          <a:p>
            <a:pPr algn="just" defTabSz="3908425" eaLnBrk="0" hangingPunct="0"/>
            <a:r>
              <a:rPr lang="en-GB" sz="3200" dirty="0" smtClean="0"/>
              <a:t>3) </a:t>
            </a:r>
            <a:r>
              <a:rPr lang="en-GB" sz="3200" b="1" dirty="0" err="1" smtClean="0"/>
              <a:t>PythonRules</a:t>
            </a:r>
            <a:r>
              <a:rPr lang="en-GB" sz="3200" dirty="0" smtClean="0"/>
              <a:t> module for modelling  behaviour in the Smart Space.</a:t>
            </a:r>
            <a:endParaRPr lang="es-ES" sz="3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Diseño predeterminado 12">
      <a:dk1>
        <a:srgbClr val="2D2015"/>
      </a:dk1>
      <a:lt1>
        <a:srgbClr val="FFFFFF"/>
      </a:lt1>
      <a:dk2>
        <a:srgbClr val="523E26"/>
      </a:dk2>
      <a:lt2>
        <a:srgbClr val="DFC08D"/>
      </a:lt2>
      <a:accent1>
        <a:srgbClr val="8C7B70"/>
      </a:accent1>
      <a:accent2>
        <a:srgbClr val="8F5F2F"/>
      </a:accent2>
      <a:accent3>
        <a:srgbClr val="B3AFAC"/>
      </a:accent3>
      <a:accent4>
        <a:srgbClr val="DADADA"/>
      </a:accent4>
      <a:accent5>
        <a:srgbClr val="C5BFBB"/>
      </a:accent5>
      <a:accent6>
        <a:srgbClr val="81552A"/>
      </a:accent6>
      <a:hlink>
        <a:srgbClr val="CCB400"/>
      </a:hlink>
      <a:folHlink>
        <a:srgbClr val="8C9EA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9084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7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39084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77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Compass</Template>
  <TotalTime>2772</TotalTime>
  <Words>398</Words>
  <Application>Microsoft Office PowerPoint</Application>
  <PresentationFormat>Custom</PresentationFormat>
  <Paragraphs>38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Diseño predeterminado</vt:lpstr>
      <vt:lpstr>Slide 1</vt:lpstr>
    </vt:vector>
  </TitlesOfParts>
  <Company>SuperSAT 2004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Propietario</dc:creator>
  <cp:lastModifiedBy>ndiaz</cp:lastModifiedBy>
  <cp:revision>92</cp:revision>
  <dcterms:created xsi:type="dcterms:W3CDTF">2009-06-17T10:43:41Z</dcterms:created>
  <dcterms:modified xsi:type="dcterms:W3CDTF">2011-11-07T11:45:10Z</dcterms:modified>
</cp:coreProperties>
</file>