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12192000"/>
  <p:notesSz cx="6858000" cy="9144000"/>
  <p:embeddedFontLst>
    <p:embeddedFont>
      <p:font typeface="Constantia"/>
      <p:regular r:id="rId30"/>
      <p:bold r:id="rId31"/>
      <p:italic r:id="rId32"/>
      <p:boldItalic r:id="rId33"/>
    </p:embeddedFont>
    <p:embeddedFont>
      <p:font typeface="Pacifico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nstantia-bold.fntdata"/><Relationship Id="rId30" Type="http://schemas.openxmlformats.org/officeDocument/2006/relationships/font" Target="fonts/Constantia-regular.fntdata"/><Relationship Id="rId11" Type="http://schemas.openxmlformats.org/officeDocument/2006/relationships/slide" Target="slides/slide5.xml"/><Relationship Id="rId33" Type="http://schemas.openxmlformats.org/officeDocument/2006/relationships/font" Target="fonts/Constantia-boldItalic.fntdata"/><Relationship Id="rId10" Type="http://schemas.openxmlformats.org/officeDocument/2006/relationships/slide" Target="slides/slide4.xml"/><Relationship Id="rId32" Type="http://schemas.openxmlformats.org/officeDocument/2006/relationships/font" Target="fonts/Constantia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Pacifico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bg>
      <p:bgPr>
        <a:gradFill>
          <a:gsLst>
            <a:gs pos="0">
              <a:srgbClr val="838383"/>
            </a:gs>
            <a:gs pos="25000">
              <a:srgbClr val="7C7C7C"/>
            </a:gs>
            <a:gs pos="100000">
              <a:srgbClr val="18181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9B97B2"/>
              </a:buClr>
              <a:buSzPts val="5600"/>
              <a:buFont typeface="Calibri"/>
              <a:buNone/>
              <a:defRPr b="1" sz="5600">
                <a:solidFill>
                  <a:srgbClr val="9B97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 flipH="1" rot="-10380000">
            <a:off x="4221004" y="1108077"/>
            <a:ext cx="70104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9" name="Google Shape;89;p12"/>
          <p:cNvSpPr/>
          <p:nvPr/>
        </p:nvSpPr>
        <p:spPr>
          <a:xfrm flipH="1" rot="-10380000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0" name="Google Shape;90;p12"/>
          <p:cNvSpPr txBox="1"/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769600" y="6356351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5" name="Google Shape;95;p12"/>
          <p:cNvSpPr/>
          <p:nvPr>
            <p:ph idx="2" type="pic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2"/>
          <p:cNvSpPr/>
          <p:nvPr/>
        </p:nvSpPr>
        <p:spPr>
          <a:xfrm flipH="1" rot="10800000">
            <a:off x="-12700" y="5816600"/>
            <a:ext cx="1221740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A28800">
                  <a:alpha val="44705"/>
                </a:srgbClr>
              </a:gs>
              <a:gs pos="100000">
                <a:srgbClr val="7A749A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7" name="Google Shape;97;p12"/>
          <p:cNvSpPr/>
          <p:nvPr/>
        </p:nvSpPr>
        <p:spPr>
          <a:xfrm flipH="1" rot="10800000">
            <a:off x="5842000" y="6219826"/>
            <a:ext cx="63500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63607A">
                  <a:alpha val="29803"/>
                </a:srgbClr>
              </a:gs>
              <a:gs pos="80000">
                <a:srgbClr val="D4B100">
                  <a:alpha val="44705"/>
                </a:srgbClr>
              </a:gs>
              <a:gs pos="100000">
                <a:srgbClr val="D4B100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 rot="5400000">
            <a:off x="3901440" y="-1356360"/>
            <a:ext cx="438912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bg>
      <p:bgPr>
        <a:gradFill>
          <a:gsLst>
            <a:gs pos="0">
              <a:srgbClr val="838383"/>
            </a:gs>
            <a:gs pos="25000">
              <a:srgbClr val="7C7C7C"/>
            </a:gs>
            <a:gs pos="100000">
              <a:srgbClr val="18181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9B97B2"/>
              </a:buClr>
              <a:buSzPts val="5600"/>
              <a:buFont typeface="Calibri"/>
              <a:buNone/>
              <a:defRPr b="1" sz="5600">
                <a:solidFill>
                  <a:srgbClr val="9B97B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bg>
      <p:bgPr>
        <a:gradFill>
          <a:gsLst>
            <a:gs pos="0">
              <a:srgbClr val="838383"/>
            </a:gs>
            <a:gs pos="25000">
              <a:srgbClr val="7C7C7C"/>
            </a:gs>
            <a:gs pos="100000">
              <a:srgbClr val="18181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A9A78"/>
              </a:buClr>
              <a:buSzPts val="5600"/>
              <a:buFont typeface="Calibri"/>
              <a:buNone/>
              <a:defRPr b="1" sz="5600" cap="none">
                <a:solidFill>
                  <a:srgbClr val="8A9A7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2" type="body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3" type="body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4" type="body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12700" y="-7144"/>
            <a:ext cx="1221740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A28800">
                  <a:alpha val="44705"/>
                </a:srgbClr>
              </a:gs>
              <a:gs pos="100000">
                <a:srgbClr val="7A749A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5842000" y="-7144"/>
            <a:ext cx="63500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63607A">
                  <a:alpha val="29803"/>
                </a:srgbClr>
              </a:gs>
              <a:gs pos="80000">
                <a:srgbClr val="D4B100">
                  <a:alpha val="44705"/>
                </a:srgbClr>
              </a:gs>
              <a:gs pos="100000">
                <a:srgbClr val="D4B100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CAC8C6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CAC8C6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CAC8C6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CAC8C6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CAC8C6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CAC8C6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CAC8C6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CAC8C6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CAC8C6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CAC8C6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CAC8C6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7" name="Google Shape;17;p1"/>
          <p:cNvGrpSpPr/>
          <p:nvPr/>
        </p:nvGrpSpPr>
        <p:grpSpPr>
          <a:xfrm>
            <a:off x="-39059" y="-16113"/>
            <a:ext cx="12264340" cy="1086266"/>
            <a:chOff x="-29322" y="-1971"/>
            <a:chExt cx="9198255" cy="1086266"/>
          </a:xfrm>
        </p:grpSpPr>
        <p:sp>
          <p:nvSpPr>
            <p:cNvPr id="18" name="Google Shape;18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7B78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-12700" y="-7144"/>
            <a:ext cx="1221740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A28800">
                  <a:alpha val="44705"/>
                </a:srgbClr>
              </a:gs>
              <a:gs pos="100000">
                <a:srgbClr val="7A749A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5842000" y="-7144"/>
            <a:ext cx="63500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63607A">
                  <a:alpha val="29803"/>
                </a:srgbClr>
              </a:gs>
              <a:gs pos="80000">
                <a:srgbClr val="D4B100">
                  <a:alpha val="44705"/>
                </a:srgbClr>
              </a:gs>
              <a:gs pos="100000">
                <a:srgbClr val="D4B100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83838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383838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383838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383838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383838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383838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383838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383838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383838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383838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383838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>
            <a:off x="-39059" y="-16113"/>
            <a:ext cx="12264340" cy="1086266"/>
            <a:chOff x="-29322" y="-1971"/>
            <a:chExt cx="9198255" cy="1086266"/>
          </a:xfrm>
        </p:grpSpPr>
        <p:sp>
          <p:nvSpPr>
            <p:cNvPr id="35" name="Google Shape;35;p3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7B78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Relationship Id="rId5" Type="http://schemas.openxmlformats.org/officeDocument/2006/relationships/image" Target="../media/image25.png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0.png"/><Relationship Id="rId4" Type="http://schemas.openxmlformats.org/officeDocument/2006/relationships/image" Target="../media/image32.png"/><Relationship Id="rId5" Type="http://schemas.openxmlformats.org/officeDocument/2006/relationships/image" Target="../media/image27.png"/><Relationship Id="rId6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34.png"/><Relationship Id="rId5" Type="http://schemas.openxmlformats.org/officeDocument/2006/relationships/image" Target="../media/image30.png"/><Relationship Id="rId6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Relationship Id="rId5" Type="http://schemas.openxmlformats.org/officeDocument/2006/relationships/image" Target="../media/image35.png"/><Relationship Id="rId6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Uhbifg/last_minute_xakaton/blob/main/Cancer_predict.ipynb" TargetMode="External"/><Relationship Id="rId4" Type="http://schemas.openxmlformats.org/officeDocument/2006/relationships/hyperlink" Target="https://github.com/Uhbifg/last_minute_xakaton/blob/main/Cancer_predict.ipynb" TargetMode="External"/><Relationship Id="rId5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xkcd.com/1838/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62000"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/>
        </p:nvSpPr>
        <p:spPr>
          <a:xfrm>
            <a:off x="0" y="4708842"/>
            <a:ext cx="3435928" cy="2149158"/>
          </a:xfrm>
          <a:prstGeom prst="rect">
            <a:avLst/>
          </a:prstGeom>
          <a:gradFill>
            <a:gsLst>
              <a:gs pos="0">
                <a:srgbClr val="FDF6C3">
                  <a:alpha val="12941"/>
                </a:srgb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0"/>
          </a:gradFill>
          <a:ln cap="flat" cmpd="sng" w="38100">
            <a:solidFill>
              <a:srgbClr val="E7E6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665704"/>
                </a:solidFill>
                <a:latin typeface="Pacifico"/>
                <a:ea typeface="Pacifico"/>
                <a:cs typeface="Pacifico"/>
                <a:sym typeface="Pacifico"/>
              </a:rPr>
              <a:t>Колесник Наталья (</a:t>
            </a:r>
            <a:r>
              <a:rPr lang="ru-RU" sz="2800">
                <a:solidFill>
                  <a:srgbClr val="665704"/>
                </a:solidFill>
                <a:latin typeface="Pacifico"/>
                <a:ea typeface="Pacifico"/>
                <a:cs typeface="Pacifico"/>
                <a:sym typeface="Pacifico"/>
              </a:rPr>
              <a:t>капитан</a:t>
            </a:r>
            <a:r>
              <a:rPr lang="ru-RU" sz="2400">
                <a:solidFill>
                  <a:srgbClr val="665704"/>
                </a:solidFill>
                <a:latin typeface="Pacifico"/>
                <a:ea typeface="Pacifico"/>
                <a:cs typeface="Pacifico"/>
                <a:sym typeface="Pacifico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665704"/>
                </a:solidFill>
                <a:latin typeface="Pacifico"/>
                <a:ea typeface="Pacifico"/>
                <a:cs typeface="Pacifico"/>
                <a:sym typeface="Pacifico"/>
              </a:rPr>
              <a:t>Григорьева Людмила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665704"/>
                </a:solidFill>
                <a:latin typeface="Pacifico"/>
                <a:ea typeface="Pacifico"/>
                <a:cs typeface="Pacifico"/>
                <a:sym typeface="Pacifico"/>
              </a:rPr>
              <a:t>Ямилова Алсу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665704"/>
                </a:solidFill>
                <a:latin typeface="Pacifico"/>
                <a:ea typeface="Pacifico"/>
                <a:cs typeface="Pacifico"/>
                <a:sym typeface="Pacifico"/>
              </a:rPr>
              <a:t>Ковалева Надежда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665704"/>
                </a:solidFill>
                <a:latin typeface="Pacifico"/>
                <a:ea typeface="Pacifico"/>
                <a:cs typeface="Pacifico"/>
                <a:sym typeface="Pacifico"/>
              </a:rPr>
              <a:t>Фараджзаде Руслан</a:t>
            </a:r>
            <a:endParaRPr/>
          </a:p>
        </p:txBody>
      </p:sp>
      <p:sp>
        <p:nvSpPr>
          <p:cNvPr id="116" name="Google Shape;116;p15"/>
          <p:cNvSpPr txBox="1"/>
          <p:nvPr>
            <p:ph type="ctrTitle"/>
          </p:nvPr>
        </p:nvSpPr>
        <p:spPr>
          <a:xfrm>
            <a:off x="2425965" y="1370087"/>
            <a:ext cx="8894618" cy="1996567"/>
          </a:xfrm>
          <a:prstGeom prst="rect">
            <a:avLst/>
          </a:prstGeom>
          <a:gradFill>
            <a:gsLst>
              <a:gs pos="0">
                <a:srgbClr val="FDF6C3">
                  <a:alpha val="12941"/>
                </a:srgbClr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  <a:ln cap="flat" cmpd="sng" w="9525">
            <a:solidFill>
              <a:srgbClr val="35353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92A4"/>
              </a:buClr>
              <a:buSzPts val="4000"/>
              <a:buFont typeface="Arial"/>
              <a:buNone/>
            </a:pPr>
            <a:r>
              <a:rPr b="1" i="1" lang="ru-RU" sz="4000">
                <a:solidFill>
                  <a:srgbClr val="5992A4"/>
                </a:solidFill>
                <a:latin typeface="Arial"/>
                <a:ea typeface="Arial"/>
                <a:cs typeface="Arial"/>
                <a:sym typeface="Arial"/>
              </a:rPr>
              <a:t>Задача № 2 Бухгалтерская отчетность НКО </a:t>
            </a:r>
            <a:br>
              <a:rPr b="1" i="1" lang="ru-RU" sz="4000">
                <a:solidFill>
                  <a:srgbClr val="5992A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1" lang="ru-RU" sz="4000">
                <a:solidFill>
                  <a:srgbClr val="5992A4"/>
                </a:solidFill>
                <a:latin typeface="Arial"/>
                <a:ea typeface="Arial"/>
                <a:cs typeface="Arial"/>
                <a:sym typeface="Arial"/>
              </a:rPr>
              <a:t> команда -1 </a:t>
            </a:r>
            <a:r>
              <a:rPr b="1" i="1" lang="ru-RU" sz="4800">
                <a:solidFill>
                  <a:srgbClr val="566347"/>
                </a:solidFill>
                <a:latin typeface="Arial"/>
                <a:ea typeface="Arial"/>
                <a:cs typeface="Arial"/>
                <a:sym typeface="Arial"/>
              </a:rPr>
              <a:t>”Researchers”</a:t>
            </a:r>
            <a:endParaRPr b="1" i="1" sz="4800">
              <a:solidFill>
                <a:srgbClr val="56634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8174183" y="180110"/>
            <a:ext cx="3505200" cy="12192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и что же дальше…</a:t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1385454" y="1953491"/>
            <a:ext cx="65116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504937"/>
                </a:solidFill>
                <a:latin typeface="Constantia"/>
                <a:ea typeface="Constantia"/>
                <a:cs typeface="Constantia"/>
                <a:sym typeface="Constantia"/>
              </a:rPr>
              <a:t>т.к. отчетность в РФ подается в тыс.рублях, все значения отчетности перевели из рублей в тысячи.</a:t>
            </a:r>
            <a:endParaRPr sz="1800">
              <a:solidFill>
                <a:srgbClr val="504937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3505200" y="2618511"/>
            <a:ext cx="7509164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665704"/>
                </a:solidFill>
                <a:latin typeface="Constantia"/>
                <a:ea typeface="Constantia"/>
                <a:cs typeface="Constantia"/>
                <a:sym typeface="Constantia"/>
              </a:rPr>
              <a:t>Кроме устранения ранее </a:t>
            </a:r>
            <a:r>
              <a:rPr i="1" lang="ru-RU" sz="1800">
                <a:solidFill>
                  <a:srgbClr val="665704"/>
                </a:solidFill>
                <a:latin typeface="Constantia"/>
                <a:ea typeface="Constantia"/>
                <a:cs typeface="Constantia"/>
                <a:sym typeface="Constantia"/>
              </a:rPr>
              <a:t>грубых ошибок в отчетности</a:t>
            </a:r>
            <a:r>
              <a:rPr lang="ru-RU" sz="1800">
                <a:solidFill>
                  <a:srgbClr val="665704"/>
                </a:solidFill>
                <a:latin typeface="Constantia"/>
                <a:ea typeface="Constantia"/>
                <a:cs typeface="Constantia"/>
                <a:sym typeface="Constantia"/>
              </a:rPr>
              <a:t>, </a:t>
            </a:r>
            <a:r>
              <a:rPr i="1" lang="ru-RU" sz="1800">
                <a:solidFill>
                  <a:srgbClr val="665704"/>
                </a:solidFill>
                <a:latin typeface="Constantia"/>
                <a:ea typeface="Constantia"/>
                <a:cs typeface="Constantia"/>
                <a:sym typeface="Constantia"/>
              </a:rPr>
              <a:t>показатели</a:t>
            </a:r>
            <a:r>
              <a:rPr lang="ru-RU" sz="1800">
                <a:solidFill>
                  <a:srgbClr val="665704"/>
                </a:solidFill>
                <a:latin typeface="Constantia"/>
                <a:ea typeface="Constantia"/>
                <a:cs typeface="Constantia"/>
                <a:sym typeface="Constantia"/>
              </a:rPr>
              <a:t> в отчетности компаний </a:t>
            </a:r>
            <a:r>
              <a:rPr i="1" lang="ru-RU" sz="1800">
                <a:solidFill>
                  <a:srgbClr val="665704"/>
                </a:solidFill>
                <a:latin typeface="Constantia"/>
                <a:ea typeface="Constantia"/>
                <a:cs typeface="Constantia"/>
                <a:sym typeface="Constantia"/>
              </a:rPr>
              <a:t>некорректны</a:t>
            </a:r>
            <a:r>
              <a:rPr lang="ru-RU" sz="1800">
                <a:solidFill>
                  <a:srgbClr val="665704"/>
                </a:solidFill>
                <a:latin typeface="Constantia"/>
                <a:ea typeface="Constantia"/>
                <a:cs typeface="Constantia"/>
                <a:sym typeface="Constantia"/>
              </a:rPr>
              <a:t> из-за неправильного их составления </a:t>
            </a:r>
            <a:r>
              <a:rPr i="1" lang="ru-RU" sz="1800">
                <a:solidFill>
                  <a:srgbClr val="665704"/>
                </a:solidFill>
                <a:latin typeface="Constantia"/>
                <a:ea typeface="Constantia"/>
                <a:cs typeface="Constantia"/>
                <a:sym typeface="Constantia"/>
              </a:rPr>
              <a:t>во всех формах </a:t>
            </a:r>
            <a:r>
              <a:rPr lang="ru-RU" sz="1800">
                <a:solidFill>
                  <a:srgbClr val="665704"/>
                </a:solidFill>
                <a:latin typeface="Constantia"/>
                <a:ea typeface="Constantia"/>
                <a:cs typeface="Constantia"/>
                <a:sym typeface="Constantia"/>
              </a:rPr>
              <a:t>по некоторым организациям, т.к. </a:t>
            </a:r>
            <a:r>
              <a:rPr b="1" i="1" lang="ru-RU" sz="1800">
                <a:solidFill>
                  <a:srgbClr val="665704"/>
                </a:solidFill>
                <a:latin typeface="Constantia"/>
                <a:ea typeface="Constantia"/>
                <a:cs typeface="Constantia"/>
                <a:sym typeface="Constantia"/>
              </a:rPr>
              <a:t>содержат пропуски в данных и не соблюдается баланс и стыковка показателей друг с другом.</a:t>
            </a:r>
            <a:br>
              <a:rPr lang="ru-RU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lang="ru-RU" sz="1800">
                <a:solidFill>
                  <a:srgbClr val="32525C"/>
                </a:solidFill>
                <a:latin typeface="Constantia"/>
                <a:ea typeface="Constantia"/>
                <a:cs typeface="Constantia"/>
                <a:sym typeface="Constantia"/>
              </a:rPr>
              <a:t>Это будет является причиной некорректного расчета показателей финансово-экономической деятельности для дальнейшего анализа. Для устранения этой ошибки </a:t>
            </a:r>
            <a:r>
              <a:rPr b="1" i="1" lang="ru-RU" sz="1800">
                <a:solidFill>
                  <a:srgbClr val="32525C"/>
                </a:solidFill>
                <a:latin typeface="Constantia"/>
                <a:ea typeface="Constantia"/>
                <a:cs typeface="Constantia"/>
                <a:sym typeface="Constantia"/>
              </a:rPr>
              <a:t>сделали проверку корректности заполнения тех показателей отчетности, в которых пропущены значения</a:t>
            </a:r>
            <a:r>
              <a:rPr lang="ru-RU" sz="1800">
                <a:solidFill>
                  <a:srgbClr val="32525C"/>
                </a:solidFill>
                <a:latin typeface="Constantia"/>
                <a:ea typeface="Constantia"/>
                <a:cs typeface="Constantia"/>
                <a:sym typeface="Constantia"/>
              </a:rPr>
              <a:t>, </a:t>
            </a:r>
            <a:r>
              <a:rPr b="1" i="1" lang="ru-RU" sz="1800">
                <a:solidFill>
                  <a:srgbClr val="32525C"/>
                </a:solidFill>
                <a:latin typeface="Constantia"/>
                <a:ea typeface="Constantia"/>
                <a:cs typeface="Constantia"/>
                <a:sym typeface="Constantia"/>
              </a:rPr>
              <a:t>однако этот способ </a:t>
            </a:r>
            <a:r>
              <a:rPr lang="ru-RU" sz="1800">
                <a:solidFill>
                  <a:srgbClr val="32525C"/>
                </a:solidFill>
                <a:latin typeface="Constantia"/>
                <a:ea typeface="Constantia"/>
                <a:cs typeface="Constantia"/>
                <a:sym typeface="Constantia"/>
              </a:rPr>
              <a:t>без более детального рассмотрения некорректной отчетности </a:t>
            </a:r>
            <a:r>
              <a:rPr b="1" i="1" lang="ru-RU" sz="1800">
                <a:solidFill>
                  <a:srgbClr val="32525C"/>
                </a:solidFill>
                <a:latin typeface="Constantia"/>
                <a:ea typeface="Constantia"/>
                <a:cs typeface="Constantia"/>
                <a:sym typeface="Constantia"/>
              </a:rPr>
              <a:t>является чисто техническим и поверхностным</a:t>
            </a:r>
            <a:r>
              <a:rPr lang="ru-RU" sz="1800">
                <a:solidFill>
                  <a:srgbClr val="32525C"/>
                </a:solidFill>
                <a:latin typeface="Constantia"/>
                <a:ea typeface="Constantia"/>
                <a:cs typeface="Constantia"/>
                <a:sym typeface="Constantia"/>
              </a:rPr>
              <a:t> и возможно не даст должного эффекта и правильного заполнения пропущенных данных в отчетности</a:t>
            </a:r>
            <a:endParaRPr sz="1800">
              <a:solidFill>
                <a:srgbClr val="32525C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540327" y="1039092"/>
            <a:ext cx="1898072" cy="369332"/>
          </a:xfrm>
          <a:prstGeom prst="rect">
            <a:avLst/>
          </a:prstGeom>
          <a:solidFill>
            <a:srgbClr val="E1EBE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А дальше…, </a:t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498764" y="1482436"/>
            <a:ext cx="731520" cy="1216152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2050473" y="3602181"/>
            <a:ext cx="731520" cy="1216152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1" y="6176963"/>
            <a:ext cx="520626" cy="52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1496291" y="704087"/>
            <a:ext cx="10266217" cy="1290967"/>
          </a:xfrm>
          <a:prstGeom prst="rect">
            <a:avLst/>
          </a:prstGeom>
          <a:solidFill>
            <a:srgbClr val="E1EBEF"/>
          </a:solidFill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nstantia"/>
              <a:buNone/>
            </a:pPr>
            <a:r>
              <a:rPr lang="ru-RU" sz="2000">
                <a:latin typeface="Constantia"/>
                <a:ea typeface="Constantia"/>
                <a:cs typeface="Constantia"/>
                <a:sym typeface="Constantia"/>
              </a:rPr>
              <a:t>Сделали расчет показателей финансовой эффективности</a:t>
            </a:r>
            <a:br>
              <a:rPr lang="ru-RU" sz="2000">
                <a:latin typeface="Constantia"/>
                <a:ea typeface="Constantia"/>
                <a:cs typeface="Constantia"/>
                <a:sym typeface="Constantia"/>
              </a:rPr>
            </a:br>
            <a:r>
              <a:rPr lang="ru-RU" sz="1600"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i="1" lang="ru-RU" sz="1800">
                <a:latin typeface="Constantia"/>
                <a:ea typeface="Constantia"/>
                <a:cs typeface="Constantia"/>
                <a:sym typeface="Constantia"/>
              </a:rPr>
              <a:t>Показатели финансовой эффективности позволяют выявлять те фонды, которые направляют большую долю ресурсов непосредственно на выполнение своей миссии, минимизируя расходы на поддержание деятельности фонда (персонал, банковское обслуживание, расходы на содержание офиса) и фандрайзинговую активность.</a:t>
            </a:r>
            <a:endParaRPr i="1" sz="1800"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Снимок10.PNG" id="198" name="Google Shape;198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0490" y="2142981"/>
            <a:ext cx="8974148" cy="446563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/>
          <p:nvPr/>
        </p:nvSpPr>
        <p:spPr>
          <a:xfrm>
            <a:off x="332509" y="1025236"/>
            <a:ext cx="731520" cy="1216152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29899" y="6151418"/>
            <a:ext cx="540934" cy="54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609600" y="900544"/>
            <a:ext cx="10972800" cy="946543"/>
          </a:xfrm>
          <a:prstGeom prst="rect">
            <a:avLst/>
          </a:prstGeom>
          <a:solidFill>
            <a:srgbClr val="E1EBEF"/>
          </a:solidFill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nstantia"/>
              <a:buNone/>
            </a:pPr>
            <a:r>
              <a:rPr lang="ru-RU" sz="2200">
                <a:latin typeface="Constantia"/>
                <a:ea typeface="Constantia"/>
                <a:cs typeface="Constantia"/>
                <a:sym typeface="Constantia"/>
              </a:rPr>
              <a:t>И перешли к кластеризации данных, но перед этим построили в 2-м мерном пространстве 3 графика нашего датасета на 2-х признаках</a:t>
            </a:r>
            <a:br>
              <a:rPr lang="ru-RU" sz="2000">
                <a:latin typeface="Constantia"/>
                <a:ea typeface="Constantia"/>
                <a:cs typeface="Constantia"/>
                <a:sym typeface="Constantia"/>
              </a:rPr>
            </a:br>
            <a:endParaRPr sz="2000"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9899" y="6151418"/>
            <a:ext cx="540934" cy="5409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Ludmila\Notebooks (PY)\Соревнования\IT-волонтер2022\Task2\Снимок11.PNG" id="207" name="Google Shape;207;p2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819" y="1745673"/>
            <a:ext cx="5334000" cy="22444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Ludmila\Notebooks (PY)\Соревнования\IT-волонтер2022\Task2\Снимок12.PNG" id="208" name="Google Shape;20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45469" y="4133694"/>
            <a:ext cx="9116698" cy="22482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Ludmila\Notebooks (PY)\Соревнования\IT-волонтер2022\Task2\Снимок13.PNG" id="209" name="Google Shape;209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52655" y="1800496"/>
            <a:ext cx="6274551" cy="2314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914400" y="775854"/>
            <a:ext cx="3657600" cy="900547"/>
          </a:xfrm>
          <a:prstGeom prst="rect">
            <a:avLst/>
          </a:prstGeom>
          <a:solidFill>
            <a:srgbClr val="E1EBEF"/>
          </a:solidFill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None/>
            </a:pPr>
            <a:r>
              <a:rPr lang="ru-RU" sz="1400">
                <a:latin typeface="Constantia"/>
                <a:ea typeface="Constantia"/>
                <a:cs typeface="Constantia"/>
                <a:sym typeface="Constantia"/>
              </a:rPr>
              <a:t>Кластеризацию пробовали сделать 2-мя методами:</a:t>
            </a:r>
            <a:br>
              <a:rPr lang="ru-RU" sz="1400">
                <a:latin typeface="Constantia"/>
                <a:ea typeface="Constantia"/>
                <a:cs typeface="Constantia"/>
                <a:sym typeface="Constantia"/>
              </a:rPr>
            </a:br>
            <a:r>
              <a:rPr lang="ru-RU" sz="1400">
                <a:latin typeface="Constantia"/>
                <a:ea typeface="Constantia"/>
                <a:cs typeface="Constantia"/>
                <a:sym typeface="Constantia"/>
              </a:rPr>
              <a:t>* </a:t>
            </a:r>
            <a:r>
              <a:rPr b="1" i="1" lang="ru-RU" sz="1400">
                <a:latin typeface="Constantia"/>
                <a:ea typeface="Constantia"/>
                <a:cs typeface="Constantia"/>
                <a:sym typeface="Constantia"/>
              </a:rPr>
              <a:t>K-means</a:t>
            </a:r>
            <a:br>
              <a:rPr lang="ru-RU" sz="1400">
                <a:latin typeface="Constantia"/>
                <a:ea typeface="Constantia"/>
                <a:cs typeface="Constantia"/>
                <a:sym typeface="Constantia"/>
              </a:rPr>
            </a:br>
            <a:r>
              <a:rPr lang="ru-RU" sz="1400">
                <a:latin typeface="Constantia"/>
                <a:ea typeface="Constantia"/>
                <a:cs typeface="Constantia"/>
                <a:sym typeface="Constantia"/>
              </a:rPr>
              <a:t>* </a:t>
            </a:r>
            <a:r>
              <a:rPr b="1" i="1" lang="ru-RU" sz="1400">
                <a:latin typeface="Constantia"/>
                <a:ea typeface="Constantia"/>
                <a:cs typeface="Constantia"/>
                <a:sym typeface="Constantia"/>
              </a:rPr>
              <a:t>DBSCAN</a:t>
            </a:r>
            <a:endParaRPr b="1" i="1" sz="14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 fontScale="92500"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ct val="95000"/>
              <a:buAutoNum type="arabicPeriod"/>
            </a:pPr>
            <a:r>
              <a:rPr lang="ru-RU" sz="1600"/>
              <a:t>Для K-means методом логтя определили необходимое число кластеров </a:t>
            </a:r>
            <a:r>
              <a:rPr lang="ru-RU" sz="1800"/>
              <a:t>60</a:t>
            </a:r>
            <a:r>
              <a:rPr lang="ru-RU" sz="1600"/>
              <a:t> для обучения модели. На следующем слайде картинки разбиения датасета этим методом.</a:t>
            </a:r>
            <a:endParaRPr/>
          </a:p>
          <a:p>
            <a:pPr indent="-342900" lvl="0" marL="342900" rtl="0" algn="just">
              <a:spcBef>
                <a:spcPts val="333"/>
              </a:spcBef>
              <a:spcAft>
                <a:spcPts val="0"/>
              </a:spcAft>
              <a:buSzPct val="95000"/>
              <a:buAutoNum type="arabicPeriod"/>
            </a:pPr>
            <a:r>
              <a:rPr lang="ru-RU" sz="1600"/>
              <a:t>DBSCAN первоначально обучали на дефолтных параметрах по </a:t>
            </a:r>
            <a:r>
              <a:rPr lang="ru-RU" sz="1800"/>
              <a:t>2</a:t>
            </a:r>
            <a:r>
              <a:rPr lang="ru-RU" sz="1600"/>
              <a:t>-м парам признаков численности и финансовой эффективности, а также по всем признакам. На слайде дальше </a:t>
            </a:r>
            <a:r>
              <a:rPr lang="ru-RU" sz="1800"/>
              <a:t>3 </a:t>
            </a:r>
            <a:r>
              <a:rPr lang="ru-RU" sz="1600"/>
              <a:t>графика получившегося разбиения.</a:t>
            </a:r>
            <a:endParaRPr sz="1600"/>
          </a:p>
          <a:p>
            <a:pPr indent="-342900" lvl="0" marL="342900" rtl="0" algn="just">
              <a:spcBef>
                <a:spcPts val="370"/>
              </a:spcBef>
              <a:spcAft>
                <a:spcPts val="0"/>
              </a:spcAft>
              <a:buSzPct val="95000"/>
              <a:buAutoNum type="arabicPeriod"/>
            </a:pPr>
            <a:r>
              <a:rPr lang="ru-RU" sz="1600"/>
              <a:t>Алгоритмом поиска ближайших соседей попытались определить корректное число </a:t>
            </a:r>
            <a:r>
              <a:rPr lang="ru-RU" sz="2000"/>
              <a:t>ε </a:t>
            </a:r>
            <a:r>
              <a:rPr lang="ru-RU" sz="1600"/>
              <a:t>для обучения. На слайде дальше </a:t>
            </a:r>
            <a:r>
              <a:rPr lang="ru-RU" sz="1800"/>
              <a:t>3 </a:t>
            </a:r>
            <a:r>
              <a:rPr lang="ru-RU" sz="1600"/>
              <a:t>графика получившегося разбиения.</a:t>
            </a:r>
            <a:endParaRPr/>
          </a:p>
          <a:p>
            <a:pPr indent="-342900" lvl="0" marL="342900" rtl="0" algn="just">
              <a:spcBef>
                <a:spcPts val="222"/>
              </a:spcBef>
              <a:spcAft>
                <a:spcPts val="0"/>
              </a:spcAft>
              <a:buSzPct val="95000"/>
              <a:buNone/>
            </a:pPr>
            <a:r>
              <a:rPr b="1" i="1" lang="ru-RU" sz="1200"/>
              <a:t>           На наш взгляд наилучшее разделение было методом DBSCAN на дефолтных параметрах по 2-м признакам "2017, СЧР_пред макс" и "2018, СЧР макс"</a:t>
            </a:r>
            <a:endParaRPr sz="1200"/>
          </a:p>
        </p:txBody>
      </p:sp>
      <p:pic>
        <p:nvPicPr>
          <p:cNvPr descr="Снимок14.PNG" id="216" name="Google Shape;216;p2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1089" y="1842791"/>
            <a:ext cx="6687484" cy="4239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1" y="6176963"/>
            <a:ext cx="520626" cy="52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Ludmila\Notebooks (PY)\Соревнования\IT-волонтер2022\Task2\Снимок15.PNG" id="222" name="Google Shape;22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2097" y="640194"/>
            <a:ext cx="9316751" cy="20862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Ludmila\Notebooks (PY)\Соревнования\IT-волонтер2022\Task2\Снимок16.PNG" id="223" name="Google Shape;22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9501" y="2646079"/>
            <a:ext cx="9040487" cy="19814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Ludmila\Notebooks (PY)\Соревнования\IT-волонтер2022\Task2\Снимок17.PNG" id="224" name="Google Shape;22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3817" y="4687461"/>
            <a:ext cx="8811855" cy="19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/>
        </p:nvSpPr>
        <p:spPr>
          <a:xfrm>
            <a:off x="10875818" y="1122218"/>
            <a:ext cx="1122218" cy="369332"/>
          </a:xfrm>
          <a:prstGeom prst="rect">
            <a:avLst/>
          </a:prstGeom>
          <a:solidFill>
            <a:srgbClr val="E1EBE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K-means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226" name="Google Shape;22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29899" y="6151418"/>
            <a:ext cx="540934" cy="54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Ludmila\Notebooks (PY)\Соревнования\IT-волонтер2022\Task2\Снимок18.PNG" id="231" name="Google Shape;2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1926" y="678873"/>
            <a:ext cx="9535857" cy="20697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Ludmila\Notebooks (PY)\Соревнования\IT-волонтер2022\Task2\Снимок19.PNG" id="232" name="Google Shape;23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9057" y="2743200"/>
            <a:ext cx="9621593" cy="22444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Ludmila\Notebooks (PY)\Соревнования\IT-волонтер2022\Task2\Снимок20.PNG" id="233" name="Google Shape;233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0873" y="4765964"/>
            <a:ext cx="9698181" cy="1793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29899" y="6151418"/>
            <a:ext cx="540934" cy="54093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9"/>
          <p:cNvSpPr/>
          <p:nvPr/>
        </p:nvSpPr>
        <p:spPr>
          <a:xfrm>
            <a:off x="3068985" y="3228945"/>
            <a:ext cx="60540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На слайде дальше </a:t>
            </a:r>
            <a:r>
              <a:rPr lang="ru-RU"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3 </a:t>
            </a:r>
            <a:r>
              <a:rPr lang="ru-RU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графика получившегося разбиения.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10875818" y="1066797"/>
            <a:ext cx="11360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Дефолтные параметры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9899" y="6151418"/>
            <a:ext cx="540934" cy="5409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Ludmila\Notebooks (PY)\Соревнования\IT-волонтер2022\Task2\Снимок22.PNG" id="242" name="Google Shape;24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0044" y="2742605"/>
            <a:ext cx="8973803" cy="18848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Ludmila\Notebooks (PY)\Соревнования\IT-волонтер2022\Task2\Снимок23.PNG" id="243" name="Google Shape;243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5160" y="4835236"/>
            <a:ext cx="8735645" cy="17733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Ludmila\Notebooks (PY)\Соревнования\IT-волонтер2022\Task2\Снимок21.PNG" id="244" name="Google Shape;244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30257" y="964875"/>
            <a:ext cx="9602541" cy="1764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609600" y="969818"/>
            <a:ext cx="11074400" cy="720437"/>
          </a:xfrm>
          <a:prstGeom prst="rect">
            <a:avLst/>
          </a:prstGeom>
          <a:solidFill>
            <a:srgbClr val="C4D8DF"/>
          </a:solidFill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tantia"/>
              <a:buNone/>
            </a:pPr>
            <a:r>
              <a:rPr lang="ru-RU" sz="2000">
                <a:latin typeface="Constantia"/>
                <a:ea typeface="Constantia"/>
                <a:cs typeface="Constantia"/>
                <a:sym typeface="Constantia"/>
              </a:rPr>
              <a:t>Добавили коэффициенты</a:t>
            </a:r>
            <a:br>
              <a:rPr lang="ru-RU" sz="2000">
                <a:latin typeface="Constantia"/>
                <a:ea typeface="Constantia"/>
                <a:cs typeface="Constantia"/>
                <a:sym typeface="Constantia"/>
              </a:rPr>
            </a:br>
            <a:endParaRPr sz="2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1551708" y="1995054"/>
            <a:ext cx="166254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Коэф финансовой устойчивости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3934691" y="1801091"/>
            <a:ext cx="17390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Капитал и резервы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2" name="Google Shape;252;p31"/>
          <p:cNvSpPr txBox="1"/>
          <p:nvPr/>
        </p:nvSpPr>
        <p:spPr>
          <a:xfrm>
            <a:off x="4073235" y="2369127"/>
            <a:ext cx="13670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Пассивы всего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3" name="Google Shape;253;p31"/>
          <p:cNvSpPr txBox="1"/>
          <p:nvPr/>
        </p:nvSpPr>
        <p:spPr>
          <a:xfrm>
            <a:off x="1510146" y="3131127"/>
            <a:ext cx="16486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Коэф финансовой 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независимости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4" name="Google Shape;254;p31"/>
          <p:cNvSpPr txBox="1"/>
          <p:nvPr/>
        </p:nvSpPr>
        <p:spPr>
          <a:xfrm>
            <a:off x="4003964" y="2798619"/>
            <a:ext cx="17390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Капитал и резервы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5" name="Google Shape;255;p31"/>
          <p:cNvSpPr txBox="1"/>
          <p:nvPr/>
        </p:nvSpPr>
        <p:spPr>
          <a:xfrm>
            <a:off x="4031671" y="3394363"/>
            <a:ext cx="16505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Заёмные средства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(краткосрочные)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6" name="Google Shape;256;p31"/>
          <p:cNvSpPr txBox="1"/>
          <p:nvPr/>
        </p:nvSpPr>
        <p:spPr>
          <a:xfrm>
            <a:off x="1537854" y="4128654"/>
            <a:ext cx="137691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Коэф текущей 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ликвидности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3837710" y="3934690"/>
            <a:ext cx="22034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Всего поступило средств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8" name="Google Shape;258;p31"/>
          <p:cNvSpPr txBox="1"/>
          <p:nvPr/>
        </p:nvSpPr>
        <p:spPr>
          <a:xfrm>
            <a:off x="3699163" y="4572000"/>
            <a:ext cx="24590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Всего использовано средств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1593273" y="5181600"/>
            <a:ext cx="117968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Индикатор 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сбережений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3616037" y="4876800"/>
            <a:ext cx="15828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Всего поступило 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средств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3906982" y="5874329"/>
            <a:ext cx="24590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Всего использовано средств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2" name="Google Shape;262;p31"/>
          <p:cNvSpPr txBox="1"/>
          <p:nvPr/>
        </p:nvSpPr>
        <p:spPr>
          <a:xfrm>
            <a:off x="5832764" y="4876801"/>
            <a:ext cx="1797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Всего использовано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средств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3" name="Google Shape;263;p31"/>
          <p:cNvSpPr txBox="1"/>
          <p:nvPr/>
        </p:nvSpPr>
        <p:spPr>
          <a:xfrm>
            <a:off x="7495308" y="2161308"/>
            <a:ext cx="102624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Динамика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расходов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4" name="Google Shape;264;p31"/>
          <p:cNvSpPr/>
          <p:nvPr/>
        </p:nvSpPr>
        <p:spPr>
          <a:xfrm>
            <a:off x="4294909" y="2050472"/>
            <a:ext cx="914400" cy="374073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1"/>
          </a:solidFill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5" name="Google Shape;265;p31"/>
          <p:cNvSpPr/>
          <p:nvPr/>
        </p:nvSpPr>
        <p:spPr>
          <a:xfrm>
            <a:off x="3089564" y="2119746"/>
            <a:ext cx="637309" cy="277091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1"/>
          </a:solidFill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6" name="Google Shape;266;p31"/>
          <p:cNvSpPr/>
          <p:nvPr/>
        </p:nvSpPr>
        <p:spPr>
          <a:xfrm>
            <a:off x="4308762" y="3103418"/>
            <a:ext cx="914400" cy="374073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1"/>
          </a:solidFill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7" name="Google Shape;267;p31"/>
          <p:cNvSpPr/>
          <p:nvPr/>
        </p:nvSpPr>
        <p:spPr>
          <a:xfrm>
            <a:off x="9504219" y="2189018"/>
            <a:ext cx="914400" cy="374073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1"/>
          </a:solidFill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8" name="Google Shape;268;p31"/>
          <p:cNvSpPr/>
          <p:nvPr/>
        </p:nvSpPr>
        <p:spPr>
          <a:xfrm>
            <a:off x="3602182" y="5389417"/>
            <a:ext cx="3020290" cy="374073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1"/>
          </a:solidFill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9" name="Google Shape;269;p31"/>
          <p:cNvSpPr/>
          <p:nvPr/>
        </p:nvSpPr>
        <p:spPr>
          <a:xfrm>
            <a:off x="4322618" y="4184072"/>
            <a:ext cx="914400" cy="374073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1"/>
          </a:solidFill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0" name="Google Shape;270;p31"/>
          <p:cNvSpPr/>
          <p:nvPr/>
        </p:nvSpPr>
        <p:spPr>
          <a:xfrm>
            <a:off x="3061856" y="5292438"/>
            <a:ext cx="637309" cy="277091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1"/>
          </a:solidFill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3131128" y="4294909"/>
            <a:ext cx="637309" cy="277091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1"/>
          </a:solidFill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2" name="Google Shape;272;p31"/>
          <p:cNvSpPr/>
          <p:nvPr/>
        </p:nvSpPr>
        <p:spPr>
          <a:xfrm>
            <a:off x="3117274" y="3186546"/>
            <a:ext cx="637309" cy="277091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1"/>
          </a:solidFill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3" name="Google Shape;273;p31"/>
          <p:cNvSpPr/>
          <p:nvPr/>
        </p:nvSpPr>
        <p:spPr>
          <a:xfrm>
            <a:off x="5237019" y="4973781"/>
            <a:ext cx="360218" cy="401782"/>
          </a:xfrm>
          <a:prstGeom prst="mathMinus">
            <a:avLst>
              <a:gd fmla="val 23520" name="adj1"/>
            </a:avLst>
          </a:prstGeom>
          <a:solidFill>
            <a:schemeClr val="accent1"/>
          </a:solidFill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9268691" y="2466110"/>
            <a:ext cx="1797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Всего использовано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средств t-1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9185564" y="1717965"/>
            <a:ext cx="1797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Всего использовано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средств t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6" name="Google Shape;276;p31"/>
          <p:cNvSpPr/>
          <p:nvPr/>
        </p:nvSpPr>
        <p:spPr>
          <a:xfrm>
            <a:off x="8631384" y="3754583"/>
            <a:ext cx="637309" cy="277091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1"/>
          </a:solidFill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7" name="Google Shape;277;p31"/>
          <p:cNvSpPr/>
          <p:nvPr/>
        </p:nvSpPr>
        <p:spPr>
          <a:xfrm>
            <a:off x="8589819" y="2258293"/>
            <a:ext cx="637309" cy="277091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1"/>
          </a:solidFill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7481455" y="3616037"/>
            <a:ext cx="10667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Динамика 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доходов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9" name="Google Shape;279;p31"/>
          <p:cNvSpPr/>
          <p:nvPr/>
        </p:nvSpPr>
        <p:spPr>
          <a:xfrm>
            <a:off x="9587343" y="3685309"/>
            <a:ext cx="914400" cy="374073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1"/>
          </a:solidFill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9448801" y="4128655"/>
            <a:ext cx="15828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Всего поступило 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Средств t-1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1" name="Google Shape;281;p31"/>
          <p:cNvSpPr txBox="1"/>
          <p:nvPr/>
        </p:nvSpPr>
        <p:spPr>
          <a:xfrm>
            <a:off x="9337965" y="3103418"/>
            <a:ext cx="15828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Всего поступило 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Средств t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2" name="Google Shape;282;p31"/>
          <p:cNvSpPr/>
          <p:nvPr/>
        </p:nvSpPr>
        <p:spPr>
          <a:xfrm>
            <a:off x="1427018" y="4890655"/>
            <a:ext cx="6123709" cy="1385454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3" name="Google Shape;283;p31"/>
          <p:cNvSpPr/>
          <p:nvPr/>
        </p:nvSpPr>
        <p:spPr>
          <a:xfrm>
            <a:off x="1496291" y="3851564"/>
            <a:ext cx="4932218" cy="983673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1496291" y="2729345"/>
            <a:ext cx="4932218" cy="1108364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5" name="Google Shape;285;p31"/>
          <p:cNvSpPr/>
          <p:nvPr/>
        </p:nvSpPr>
        <p:spPr>
          <a:xfrm>
            <a:off x="1510146" y="1690254"/>
            <a:ext cx="4932218" cy="983673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6" name="Google Shape;286;p31"/>
          <p:cNvSpPr/>
          <p:nvPr/>
        </p:nvSpPr>
        <p:spPr>
          <a:xfrm>
            <a:off x="7384473" y="3075710"/>
            <a:ext cx="4599710" cy="1607126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7" name="Google Shape;287;p31"/>
          <p:cNvSpPr/>
          <p:nvPr/>
        </p:nvSpPr>
        <p:spPr>
          <a:xfrm>
            <a:off x="7329055" y="1745673"/>
            <a:ext cx="4655127" cy="1260763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8" name="Google Shape;288;p31"/>
          <p:cNvSpPr txBox="1"/>
          <p:nvPr/>
        </p:nvSpPr>
        <p:spPr>
          <a:xfrm>
            <a:off x="7633855" y="5264727"/>
            <a:ext cx="17484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Соотношение всех 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доходов и расходов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9822873" y="5777346"/>
            <a:ext cx="15828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Всего поступило 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средств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0" name="Google Shape;290;p31"/>
          <p:cNvSpPr/>
          <p:nvPr/>
        </p:nvSpPr>
        <p:spPr>
          <a:xfrm>
            <a:off x="9254838" y="5361710"/>
            <a:ext cx="637309" cy="277091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1"/>
          </a:solidFill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1" name="Google Shape;291;p31"/>
          <p:cNvSpPr/>
          <p:nvPr/>
        </p:nvSpPr>
        <p:spPr>
          <a:xfrm>
            <a:off x="10196943" y="5347854"/>
            <a:ext cx="914400" cy="374073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chemeClr val="accent1"/>
          </a:solidFill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9906001" y="4835238"/>
            <a:ext cx="1797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Всего использовано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средств 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3" name="Google Shape;293;p31"/>
          <p:cNvSpPr/>
          <p:nvPr/>
        </p:nvSpPr>
        <p:spPr>
          <a:xfrm>
            <a:off x="7620000" y="4862946"/>
            <a:ext cx="4364181" cy="1482436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/>
          <p:nvPr>
            <p:ph type="title"/>
          </p:nvPr>
        </p:nvSpPr>
        <p:spPr>
          <a:xfrm>
            <a:off x="609600" y="955964"/>
            <a:ext cx="11074400" cy="891124"/>
          </a:xfrm>
          <a:prstGeom prst="rect">
            <a:avLst/>
          </a:prstGeom>
          <a:solidFill>
            <a:srgbClr val="E1EBEF"/>
          </a:solidFill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b="1" lang="ru-RU" sz="2000"/>
              <a:t>Есть ли связь между материальным благополучием фонда и количеством штатных работников?</a:t>
            </a:r>
            <a:br>
              <a:rPr b="1" lang="ru-RU" sz="2000"/>
            </a:br>
            <a:br>
              <a:rPr b="1" lang="ru-RU" sz="2000"/>
            </a:br>
            <a:endParaRPr sz="20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9" name="Google Shape;299;p32"/>
          <p:cNvSpPr txBox="1"/>
          <p:nvPr/>
        </p:nvSpPr>
        <p:spPr>
          <a:xfrm>
            <a:off x="955964" y="2272145"/>
            <a:ext cx="1080565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Материальное благополучение фонда</a:t>
            </a: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с нашей точки зрения, будем оценивать, используя, следующий набор коэффициентов: 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`</a:t>
            </a:r>
            <a:r>
              <a:rPr i="1"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соотношение доходов и расходов</a:t>
            </a: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`, `</a:t>
            </a:r>
            <a:r>
              <a:rPr i="1"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коэффициент финансовой устойчивости</a:t>
            </a: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`, `</a:t>
            </a:r>
            <a:r>
              <a:rPr i="1"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коэффициент финансовой независимости</a:t>
            </a: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`,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`</a:t>
            </a:r>
            <a:r>
              <a:rPr i="1"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коэффициент текущей ликвидности</a:t>
            </a: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`, `</a:t>
            </a:r>
            <a:r>
              <a:rPr i="1"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индикатор сбережений</a:t>
            </a: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`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00" name="Google Shape;300;p32"/>
          <p:cNvSpPr/>
          <p:nvPr/>
        </p:nvSpPr>
        <p:spPr>
          <a:xfrm>
            <a:off x="914399" y="2161309"/>
            <a:ext cx="10695709" cy="9144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C:\Users\Ludmila\Notebooks (PY)\Соревнования\IT-волонтер2022\Task2\Снимок24.PNG" id="301" name="Google Shape;30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936" y="3215050"/>
            <a:ext cx="2743583" cy="10097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Ludmila\Notebooks (PY)\Соревнования\IT-волонтер2022\Task2\Снимок25.PNG" id="302" name="Google Shape;30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8761" y="3196432"/>
            <a:ext cx="2152951" cy="10193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Ludmila\Notebooks (PY)\Соревнования\IT-волонтер2022\Task2\Снимок26.PNG" id="303" name="Google Shape;30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56901" y="3183012"/>
            <a:ext cx="2067214" cy="990738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/>
        </p:nvSpPr>
        <p:spPr>
          <a:xfrm>
            <a:off x="1108364" y="4765964"/>
            <a:ext cx="457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2161308" y="4447310"/>
            <a:ext cx="745374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Видно, что по изначально представленным данным ввиду их малого наличия установить какую-то зависимость с материальным благополучением фонда невозможно, однако, используя предсказанные значения среднесписочной численности в 2017 г., сразу выделилась пусть и не очень значительная по своему размеру связь с коэффициентом ликвидности фонда, другими словами, платежеспособностью фонда, что впрочем и не удивительно.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306" name="Google Shape;306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30001" y="6176963"/>
            <a:ext cx="520626" cy="52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/>
        </p:nvSpPr>
        <p:spPr>
          <a:xfrm>
            <a:off x="734292" y="1025237"/>
            <a:ext cx="1061258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Однако, если рассматривать взаимосвязь численности сотрудников с материальным благополучием фонда в разрезе когорт, то наблюдаем, что с увеличением численности сотрудников в компании увеличивается эта зависимость при чем по всем коэффициентам, но во всех когортах преобладает положительная зависимость численности с коэффциентов финансовой устойчивости компании. Пик зависимости численности сотрудников от материального благосостояния фонда приходится на 6 когорту, в которую вошли компании с численностью сотрудников от 151 до 200 в 2017 году. Для компаний с численностью меньше или уже больше взаимосвязь снижается</a:t>
            </a:r>
            <a:endParaRPr sz="1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C:\Users\Ludmila\Notebooks (PY)\Соревнования\IT-волонтер2022\Task2\Снимок27.PNG" id="312" name="Google Shape;31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1964" y="2805025"/>
            <a:ext cx="5029199" cy="158686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/>
          <p:nvPr/>
        </p:nvSpPr>
        <p:spPr>
          <a:xfrm>
            <a:off x="8354292" y="4336473"/>
            <a:ext cx="3505200" cy="12192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Вывод….</a:t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4" name="Google Shape;314;p33"/>
          <p:cNvSpPr txBox="1"/>
          <p:nvPr/>
        </p:nvSpPr>
        <p:spPr>
          <a:xfrm>
            <a:off x="955964" y="4807528"/>
            <a:ext cx="7176654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Есть ли связь между материальным благополучием фонда и количеством штатных работников? </a:t>
            </a:r>
            <a:endParaRPr b="1"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Нашим ответом будет, что такая </a:t>
            </a:r>
            <a:r>
              <a:rPr b="1" i="1"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связь есть </a:t>
            </a: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и она усиливается с увеличением численности сотрудников в компании, особенно характерна для средних компаний с численностью сотрудников </a:t>
            </a:r>
            <a:r>
              <a:rPr lang="ru-RU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от 151 до 200 </a:t>
            </a: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человек при чем по всем показателям материального благополучия, с ростом же численности эта зависимость несколько снижается.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315" name="Google Shape;31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1" y="6176963"/>
            <a:ext cx="520626" cy="52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8160327" y="193964"/>
            <a:ext cx="3505200" cy="12192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Наша задача???</a:t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540325" y="1094509"/>
            <a:ext cx="7661565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По предоставленным данным отчетности НКО за </a:t>
            </a:r>
            <a:r>
              <a:rPr b="1" lang="ru-RU" sz="2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2017-2021 </a:t>
            </a:r>
            <a:r>
              <a:rPr b="1" lang="ru-RU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г.г.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ru-RU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  узнать, есть ли связь между материальным благополучием   фонда и количеством штатных сотрудников;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ru-RU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определить факторы, влияющие на закредитованность, финансовое благополучие организации;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ru-RU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любые дополнительные выводы и проверки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568035" y="4100945"/>
            <a:ext cx="50014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Данные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Источник данных: ЕГРЮЛ, Росстат, ФНС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800" y="6109855"/>
            <a:ext cx="565265" cy="565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/>
          <p:nvPr>
            <p:ph type="title"/>
          </p:nvPr>
        </p:nvSpPr>
        <p:spPr>
          <a:xfrm>
            <a:off x="609600" y="911906"/>
            <a:ext cx="10972800" cy="1143000"/>
          </a:xfrm>
          <a:prstGeom prst="rect">
            <a:avLst/>
          </a:prstGeom>
          <a:solidFill>
            <a:srgbClr val="E1EBEF"/>
          </a:solidFill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b="1" lang="ru-RU" sz="2000"/>
              <a:t>Определить факторы, влияющие на закредитованность, финансовое благополучие организации</a:t>
            </a:r>
            <a:br>
              <a:rPr b="1" lang="ru-RU" sz="2000"/>
            </a:br>
            <a:br>
              <a:rPr b="1" lang="ru-RU" sz="2000"/>
            </a:br>
            <a:r>
              <a:rPr lang="ru-RU" sz="2000"/>
              <a:t> Видно, что наличие заемных средств компаний имеет отрицательную связь с годом регистрации компании </a:t>
            </a:r>
            <a:br>
              <a:rPr b="1" lang="ru-RU" sz="2000"/>
            </a:br>
            <a:endParaRPr sz="2000"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Снимок28.PNG" id="321" name="Google Shape;321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183" y="2230438"/>
            <a:ext cx="11208326" cy="409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1" y="6176963"/>
            <a:ext cx="520626" cy="52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Ludmila\Notebooks (PY)\Соревнования\IT-волонтер2022\Task2\Снимок29.PNG" id="327" name="Google Shape;32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953" y="1034104"/>
            <a:ext cx="9697804" cy="3210373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5"/>
          <p:cNvSpPr/>
          <p:nvPr/>
        </p:nvSpPr>
        <p:spPr>
          <a:xfrm>
            <a:off x="8354292" y="4336473"/>
            <a:ext cx="3505200" cy="12192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Вывод….</a:t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29" name="Google Shape;32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1" y="6176963"/>
            <a:ext cx="520626" cy="52062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5"/>
          <p:cNvSpPr txBox="1"/>
          <p:nvPr/>
        </p:nvSpPr>
        <p:spPr>
          <a:xfrm>
            <a:off x="609600" y="4710545"/>
            <a:ext cx="6968837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Пока был определен один фактор, повлиявший на закредитованность - </a:t>
            </a:r>
            <a:r>
              <a:rPr i="1"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это год регистрации</a:t>
            </a: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но он с закредитованность на данный момент имеет отрицательную взаимосвязь и наибольший объем заемный средств приходится на компании, зарегистрированные </a:t>
            </a:r>
            <a:r>
              <a:rPr i="1"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в 1998 и 1999 г.г</a:t>
            </a: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., наверное это не просто так? А до этих дат и после объем заимствований НКО невелик.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Можно было бы еще посмотреть на взаимосвязь заемных средств с </a:t>
            </a:r>
            <a:r>
              <a:rPr i="1"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организационно-правовой формой компании и регионом ее регистрации</a:t>
            </a:r>
            <a:r>
              <a:rPr lang="ru-RU" sz="14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</a:t>
            </a:r>
            <a:endParaRPr sz="14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B7B8A"/>
              </a:buClr>
              <a:buSzPts val="5000"/>
              <a:buFont typeface="Calibri"/>
              <a:buNone/>
            </a:pPr>
            <a:r>
              <a:rPr b="1" lang="ru-RU">
                <a:solidFill>
                  <a:srgbClr val="4B7B8A"/>
                </a:solidFill>
              </a:rPr>
              <a:t>Ссылки:</a:t>
            </a:r>
            <a:endParaRPr b="1">
              <a:solidFill>
                <a:srgbClr val="4B7B8A"/>
              </a:solidFill>
            </a:endParaRPr>
          </a:p>
        </p:txBody>
      </p:sp>
      <p:sp>
        <p:nvSpPr>
          <p:cNvPr id="336" name="Google Shape;336;p36"/>
          <p:cNvSpPr txBox="1"/>
          <p:nvPr>
            <p:ph idx="1" type="body"/>
          </p:nvPr>
        </p:nvSpPr>
        <p:spPr>
          <a:xfrm>
            <a:off x="1648691" y="2129213"/>
            <a:ext cx="9448800" cy="1194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lang="ru-RU" u="sng">
                <a:solidFill>
                  <a:srgbClr val="363432"/>
                </a:solidFill>
                <a:latin typeface="Arial"/>
                <a:ea typeface="Arial"/>
                <a:cs typeface="Arial"/>
                <a:sym typeface="Arial"/>
              </a:rPr>
              <a:t>Препроцессинг_данных.ipynb - ноутбук с предобработкой данных: </a:t>
            </a:r>
            <a:r>
              <a:rPr lang="ru-RU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https://github.com/NataliaKolesnik/IT_volunteer </a:t>
            </a:r>
            <a:endParaRPr u="sng">
              <a:solidFill>
                <a:srgbClr val="3634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95000"/>
              <a:buChar char="⚫"/>
            </a:pPr>
            <a:r>
              <a:rPr lang="ru-RU" u="sng">
                <a:solidFill>
                  <a:srgbClr val="363432"/>
                </a:solidFill>
                <a:latin typeface="Arial"/>
                <a:ea typeface="Arial"/>
                <a:cs typeface="Arial"/>
                <a:sym typeface="Arial"/>
              </a:rPr>
              <a:t>Анализ_данных.ipynb - ноутбук с анализом и решением: </a:t>
            </a:r>
            <a:r>
              <a:rPr lang="ru-RU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https://github.com/NataliaKolesnik/IT_volunteer </a:t>
            </a:r>
            <a:endParaRPr u="sng">
              <a:solidFill>
                <a:srgbClr val="3634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95116" y="6201294"/>
            <a:ext cx="430571" cy="430571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6"/>
          <p:cNvSpPr/>
          <p:nvPr/>
        </p:nvSpPr>
        <p:spPr>
          <a:xfrm>
            <a:off x="1672283" y="3463834"/>
            <a:ext cx="90376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63432"/>
                </a:solidFill>
                <a:latin typeface="Arial"/>
                <a:ea typeface="Arial"/>
                <a:cs typeface="Arial"/>
                <a:sym typeface="Arial"/>
              </a:rPr>
              <a:t>уютно в архиве вместе с ними лежит данная презентация</a:t>
            </a:r>
            <a:endParaRPr sz="1800" u="sng">
              <a:solidFill>
                <a:srgbClr val="3634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/>
          <p:nvPr>
            <p:ph idx="1" type="body"/>
          </p:nvPr>
        </p:nvSpPr>
        <p:spPr>
          <a:xfrm>
            <a:off x="2509058" y="3165178"/>
            <a:ext cx="7391402" cy="723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25"/>
              <a:buNone/>
            </a:pPr>
            <a:r>
              <a:rPr lang="ru-RU" sz="5500">
                <a:solidFill>
                  <a:srgbClr val="4B7B8A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 sz="5500">
              <a:solidFill>
                <a:srgbClr val="4B7B8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8174183" y="180110"/>
            <a:ext cx="3505200" cy="12192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С чего мы начали…</a:t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800" y="6109855"/>
            <a:ext cx="565265" cy="56526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>
            <p:ph type="title"/>
          </p:nvPr>
        </p:nvSpPr>
        <p:spPr>
          <a:xfrm>
            <a:off x="914400" y="803564"/>
            <a:ext cx="3657600" cy="872838"/>
          </a:xfrm>
          <a:prstGeom prst="rect">
            <a:avLst/>
          </a:prstGeom>
          <a:solidFill>
            <a:srgbClr val="E1EBEF"/>
          </a:solidFill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1" lang="ru-RU" sz="1400"/>
              <a:t>На вопрос сколько и какие организации действительно работают, а не существуют на "бумаге", будет ответ сколько организаций предоставили отчеты</a:t>
            </a:r>
            <a:endParaRPr b="1" sz="1400"/>
          </a:p>
        </p:txBody>
      </p:sp>
      <p:pic>
        <p:nvPicPr>
          <p:cNvPr descr="Снимок.PNG" id="132" name="Google Shape;132;p17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600" y="1620982"/>
            <a:ext cx="6012873" cy="461356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 fontScale="92500"/>
          </a:bodyPr>
          <a:lstStyle/>
          <a:p>
            <a:pPr indent="-78120" lvl="0" marL="0" rtl="0" algn="just">
              <a:spcBef>
                <a:spcPts val="0"/>
              </a:spcBef>
              <a:spcAft>
                <a:spcPts val="0"/>
              </a:spcAft>
              <a:buSzPct val="95000"/>
              <a:buFont typeface="Noto Sans Symbols"/>
              <a:buChar char="✔"/>
            </a:pPr>
            <a:r>
              <a:rPr lang="ru-RU">
                <a:solidFill>
                  <a:srgbClr val="0C0C0C"/>
                </a:solidFill>
              </a:rPr>
              <a:t> на первом этапе выяснилось, что только </a:t>
            </a:r>
            <a:r>
              <a:rPr lang="ru-RU" sz="1800">
                <a:solidFill>
                  <a:srgbClr val="0C0C0C"/>
                </a:solidFill>
              </a:rPr>
              <a:t>61,21% </a:t>
            </a:r>
            <a:r>
              <a:rPr lang="ru-RU">
                <a:solidFill>
                  <a:srgbClr val="0C0C0C"/>
                </a:solidFill>
              </a:rPr>
              <a:t>компаний за </a:t>
            </a:r>
            <a:r>
              <a:rPr lang="ru-RU" sz="1800">
                <a:solidFill>
                  <a:srgbClr val="0C0C0C"/>
                </a:solidFill>
              </a:rPr>
              <a:t>2017-2021</a:t>
            </a:r>
            <a:r>
              <a:rPr lang="ru-RU">
                <a:solidFill>
                  <a:srgbClr val="0C0C0C"/>
                </a:solidFill>
              </a:rPr>
              <a:t> г.г. предоставили хоть какую-то отчетность. В результате из 11172 компаний , осталось только </a:t>
            </a:r>
            <a:r>
              <a:rPr lang="ru-RU" sz="1800">
                <a:solidFill>
                  <a:srgbClr val="0C0C0C"/>
                </a:solidFill>
              </a:rPr>
              <a:t>6838</a:t>
            </a:r>
            <a:endParaRPr/>
          </a:p>
          <a:p>
            <a:pPr indent="-78120" lvl="0" marL="0" rtl="0" algn="just">
              <a:spcBef>
                <a:spcPts val="333"/>
              </a:spcBef>
              <a:spcAft>
                <a:spcPts val="0"/>
              </a:spcAft>
              <a:buSzPct val="95000"/>
              <a:buFont typeface="Noto Sans Symbols"/>
              <a:buChar char="✔"/>
            </a:pPr>
            <a:r>
              <a:rPr lang="ru-RU">
                <a:solidFill>
                  <a:srgbClr val="0C0C0C"/>
                </a:solidFill>
              </a:rPr>
              <a:t>при дальнейшем анализе данных выяснилось, что отчетность по некоторым компаниям составлена некорректно, есть отрицательные значения в тех показателях  где они отрицательными в принципе не могут быть. Таких компаний оказалось </a:t>
            </a:r>
            <a:r>
              <a:rPr lang="ru-RU" sz="1800">
                <a:solidFill>
                  <a:srgbClr val="0C0C0C"/>
                </a:solidFill>
              </a:rPr>
              <a:t>548</a:t>
            </a:r>
            <a:r>
              <a:rPr lang="ru-RU">
                <a:solidFill>
                  <a:srgbClr val="0C0C0C"/>
                </a:solidFill>
              </a:rPr>
              <a:t>, их мы удалили, в результате чего для анализа остались </a:t>
            </a:r>
            <a:r>
              <a:rPr lang="ru-RU" sz="1800">
                <a:solidFill>
                  <a:srgbClr val="0C0C0C"/>
                </a:solidFill>
              </a:rPr>
              <a:t>6290</a:t>
            </a:r>
            <a:r>
              <a:rPr lang="ru-RU">
                <a:solidFill>
                  <a:srgbClr val="0C0C0C"/>
                </a:solidFill>
              </a:rPr>
              <a:t> компании.</a:t>
            </a:r>
            <a:endParaRPr/>
          </a:p>
          <a:p>
            <a:pPr indent="-78120" lvl="0" marL="0" rtl="0" algn="just">
              <a:spcBef>
                <a:spcPts val="333"/>
              </a:spcBef>
              <a:spcAft>
                <a:spcPts val="0"/>
              </a:spcAft>
              <a:buSzPct val="95000"/>
              <a:buFont typeface="Noto Sans Symbols"/>
              <a:buChar char="✔"/>
            </a:pPr>
            <a:r>
              <a:rPr lang="ru-RU">
                <a:solidFill>
                  <a:srgbClr val="0C0C0C"/>
                </a:solidFill>
              </a:rPr>
              <a:t>на третьем этапе нам пришлось удалить еще </a:t>
            </a:r>
            <a:r>
              <a:rPr lang="ru-RU" sz="1800">
                <a:solidFill>
                  <a:srgbClr val="0C0C0C"/>
                </a:solidFill>
              </a:rPr>
              <a:t>437</a:t>
            </a:r>
            <a:r>
              <a:rPr lang="ru-RU">
                <a:solidFill>
                  <a:srgbClr val="0C0C0C"/>
                </a:solidFill>
              </a:rPr>
              <a:t> компаний, т.к. расчетные показатели по ним получились не естественно завышены из-за некорректно составленной отчетности. В итоге у нас для анализа осталось всего </a:t>
            </a:r>
            <a:r>
              <a:rPr lang="ru-RU" sz="1800">
                <a:solidFill>
                  <a:srgbClr val="0C0C0C"/>
                </a:solidFill>
              </a:rPr>
              <a:t>5853</a:t>
            </a:r>
            <a:r>
              <a:rPr lang="ru-RU">
                <a:solidFill>
                  <a:srgbClr val="0C0C0C"/>
                </a:solidFill>
              </a:rPr>
              <a:t> компании, что составляет </a:t>
            </a:r>
            <a:r>
              <a:rPr lang="ru-RU" sz="1800">
                <a:solidFill>
                  <a:srgbClr val="0C0C0C"/>
                </a:solidFill>
              </a:rPr>
              <a:t>52,39%</a:t>
            </a:r>
            <a:r>
              <a:rPr lang="ru-RU">
                <a:solidFill>
                  <a:srgbClr val="0C0C0C"/>
                </a:solidFill>
              </a:rPr>
              <a:t> от первона-чальных данных</a:t>
            </a:r>
            <a:endParaRPr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609600" y="1122218"/>
            <a:ext cx="10972800" cy="724869"/>
          </a:xfrm>
          <a:prstGeom prst="rect">
            <a:avLst/>
          </a:prstGeom>
          <a:solidFill>
            <a:srgbClr val="E1EBEF"/>
          </a:solidFill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tantia"/>
              <a:buNone/>
            </a:pPr>
            <a:r>
              <a:rPr lang="ru-RU" sz="2000">
                <a:latin typeface="Constantia"/>
                <a:ea typeface="Constantia"/>
                <a:cs typeface="Constantia"/>
                <a:sym typeface="Constantia"/>
              </a:rPr>
              <a:t>Даже давно зарегистрированные компании не за каждый год предоставили свою отчетность</a:t>
            </a:r>
            <a:br>
              <a:rPr lang="ru-RU" sz="1800">
                <a:latin typeface="Constantia"/>
                <a:ea typeface="Constantia"/>
                <a:cs typeface="Constantia"/>
                <a:sym typeface="Constantia"/>
              </a:rPr>
            </a:br>
            <a:endParaRPr sz="1800"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Снимок2.PNG" id="139" name="Google Shape;139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470" y="1898073"/>
            <a:ext cx="4725060" cy="42974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нимок1.PNG" id="140" name="Google Shape;140;p1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4575" y="2327563"/>
            <a:ext cx="5322516" cy="367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0001" y="6176963"/>
            <a:ext cx="520626" cy="52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609600" y="983673"/>
            <a:ext cx="10972800" cy="942108"/>
          </a:xfrm>
          <a:prstGeom prst="rect">
            <a:avLst/>
          </a:prstGeom>
          <a:solidFill>
            <a:srgbClr val="E1EBEF"/>
          </a:solidFill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nstantia"/>
              <a:buNone/>
            </a:pPr>
            <a:br>
              <a:rPr lang="ru-RU" sz="2000">
                <a:latin typeface="Constantia"/>
                <a:ea typeface="Constantia"/>
                <a:cs typeface="Constantia"/>
                <a:sym typeface="Constantia"/>
              </a:rPr>
            </a:br>
            <a:br>
              <a:rPr lang="ru-RU" sz="2000">
                <a:latin typeface="Constantia"/>
                <a:ea typeface="Constantia"/>
                <a:cs typeface="Constantia"/>
                <a:sym typeface="Constantia"/>
              </a:rPr>
            </a:br>
            <a:br>
              <a:rPr lang="ru-RU" sz="2000">
                <a:latin typeface="Constantia"/>
                <a:ea typeface="Constantia"/>
                <a:cs typeface="Constantia"/>
                <a:sym typeface="Constantia"/>
              </a:rPr>
            </a:br>
            <a:br>
              <a:rPr lang="ru-RU" sz="2000">
                <a:latin typeface="Constantia"/>
                <a:ea typeface="Constantia"/>
                <a:cs typeface="Constantia"/>
                <a:sym typeface="Constantia"/>
              </a:rPr>
            </a:br>
            <a:br>
              <a:rPr lang="ru-RU" sz="2000">
                <a:latin typeface="Constantia"/>
                <a:ea typeface="Constantia"/>
                <a:cs typeface="Constantia"/>
                <a:sym typeface="Constantia"/>
              </a:rPr>
            </a:br>
            <a:br>
              <a:rPr lang="ru-RU" sz="2000">
                <a:latin typeface="Constantia"/>
                <a:ea typeface="Constantia"/>
                <a:cs typeface="Constantia"/>
                <a:sym typeface="Constantia"/>
              </a:rPr>
            </a:br>
            <a:r>
              <a:rPr lang="ru-RU" sz="2200">
                <a:latin typeface="Constantia"/>
                <a:ea typeface="Constantia"/>
                <a:cs typeface="Constantia"/>
                <a:sym typeface="Constantia"/>
              </a:rPr>
              <a:t>Дата создания организации</a:t>
            </a:r>
            <a:br>
              <a:rPr lang="ru-RU" sz="2000">
                <a:latin typeface="Constantia"/>
                <a:ea typeface="Constantia"/>
                <a:cs typeface="Constantia"/>
                <a:sym typeface="Constantia"/>
              </a:rPr>
            </a:br>
            <a:br>
              <a:rPr lang="ru-RU" sz="2000">
                <a:latin typeface="Constantia"/>
                <a:ea typeface="Constantia"/>
                <a:cs typeface="Constantia"/>
                <a:sym typeface="Constantia"/>
              </a:rPr>
            </a:br>
            <a:endParaRPr sz="2000"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Снимок3.PNG" id="147" name="Google Shape;147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891" y="2119745"/>
            <a:ext cx="11055927" cy="4281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29899" y="6151418"/>
            <a:ext cx="540934" cy="54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609600" y="969818"/>
            <a:ext cx="10972800" cy="877270"/>
          </a:xfrm>
          <a:prstGeom prst="rect">
            <a:avLst/>
          </a:prstGeom>
          <a:solidFill>
            <a:srgbClr val="E1EBEF"/>
          </a:solidFill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ru-RU" sz="2000"/>
              <a:t>Регион регистрации </a:t>
            </a:r>
            <a:r>
              <a:rPr lang="ru-RU" sz="2000">
                <a:latin typeface="Constantia"/>
                <a:ea typeface="Constantia"/>
                <a:cs typeface="Constantia"/>
                <a:sym typeface="Constantia"/>
              </a:rPr>
              <a:t>организации</a:t>
            </a:r>
            <a:br>
              <a:rPr lang="ru-RU" sz="2000">
                <a:latin typeface="Constantia"/>
                <a:ea typeface="Constantia"/>
                <a:cs typeface="Constantia"/>
                <a:sym typeface="Constantia"/>
              </a:rPr>
            </a:br>
            <a:endParaRPr sz="2000"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Снимок4.PNG" id="154" name="Google Shape;154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3" y="1935163"/>
            <a:ext cx="10792690" cy="4534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29899" y="6151418"/>
            <a:ext cx="540934" cy="54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/>
        </p:nvSpPr>
        <p:spPr>
          <a:xfrm>
            <a:off x="10076559" y="6594247"/>
            <a:ext cx="21993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u="sng">
                <a:solidFill>
                  <a:schemeClr val="hlink"/>
                </a:solidFill>
                <a:latin typeface="Constantia"/>
                <a:ea typeface="Constantia"/>
                <a:cs typeface="Constantia"/>
                <a:sym typeface="Constantia"/>
                <a:hlinkClick r:id="rId3"/>
              </a:rPr>
              <a:t> </a:t>
            </a:r>
            <a:endParaRPr sz="11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1" name="Google Shape;161;p21"/>
          <p:cNvSpPr txBox="1"/>
          <p:nvPr>
            <p:ph type="title"/>
          </p:nvPr>
        </p:nvSpPr>
        <p:spPr>
          <a:xfrm>
            <a:off x="609600" y="997526"/>
            <a:ext cx="10972800" cy="849561"/>
          </a:xfrm>
          <a:prstGeom prst="rect">
            <a:avLst/>
          </a:prstGeom>
          <a:solidFill>
            <a:srgbClr val="E1EBEF"/>
          </a:solidFill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tantia"/>
              <a:buNone/>
            </a:pPr>
            <a:r>
              <a:rPr lang="ru-RU" sz="2000">
                <a:latin typeface="Constantia"/>
                <a:ea typeface="Constantia"/>
                <a:cs typeface="Constantia"/>
                <a:sym typeface="Constantia"/>
              </a:rPr>
              <a:t>Статус компании</a:t>
            </a:r>
            <a:br>
              <a:rPr lang="ru-RU" sz="2000">
                <a:latin typeface="Constantia"/>
                <a:ea typeface="Constantia"/>
                <a:cs typeface="Constantia"/>
                <a:sym typeface="Constantia"/>
              </a:rPr>
            </a:br>
            <a:endParaRPr sz="2000"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Снимок5.PNG" id="162" name="Google Shape;162;p2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9890" y="2215089"/>
            <a:ext cx="4946073" cy="3829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29899" y="6151418"/>
            <a:ext cx="540934" cy="54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609600" y="1011382"/>
            <a:ext cx="10972800" cy="835706"/>
          </a:xfrm>
          <a:prstGeom prst="rect">
            <a:avLst/>
          </a:prstGeom>
          <a:solidFill>
            <a:srgbClr val="E1EBEF"/>
          </a:solidFill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tantia"/>
              <a:buNone/>
            </a:pPr>
            <a:r>
              <a:rPr lang="ru-RU" sz="2000">
                <a:latin typeface="Constantia"/>
                <a:ea typeface="Constantia"/>
                <a:cs typeface="Constantia"/>
                <a:sym typeface="Constantia"/>
              </a:rPr>
              <a:t>Организационно-правовая форма компаний</a:t>
            </a:r>
            <a:br>
              <a:rPr lang="ru-RU" sz="2000">
                <a:latin typeface="Constantia"/>
                <a:ea typeface="Constantia"/>
                <a:cs typeface="Constantia"/>
                <a:sym typeface="Constantia"/>
              </a:rPr>
            </a:br>
            <a:endParaRPr sz="2000"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Снимок6.PNG" id="169" name="Google Shape;169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654" y="2216727"/>
            <a:ext cx="4362037" cy="28022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Снимок7.PNG" id="170" name="Google Shape;170;p2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3088" y="2164279"/>
            <a:ext cx="5929312" cy="426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29899" y="6151418"/>
            <a:ext cx="540934" cy="54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800" y="6109855"/>
            <a:ext cx="565265" cy="56526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8174183" y="180110"/>
            <a:ext cx="3505200" cy="12192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25400">
            <a:solidFill>
              <a:srgbClr val="5074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А что же со среднесписочной численностью…?</a:t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8" name="Google Shape;178;p23"/>
          <p:cNvSpPr txBox="1"/>
          <p:nvPr>
            <p:ph type="title"/>
          </p:nvPr>
        </p:nvSpPr>
        <p:spPr>
          <a:xfrm>
            <a:off x="914400" y="789708"/>
            <a:ext cx="3657600" cy="900547"/>
          </a:xfrm>
          <a:prstGeom prst="rect">
            <a:avLst/>
          </a:prstGeom>
          <a:solidFill>
            <a:srgbClr val="E1EBEF"/>
          </a:solidFill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None/>
            </a:pPr>
            <a:r>
              <a:rPr lang="ru-RU" sz="1400">
                <a:latin typeface="Constantia"/>
                <a:ea typeface="Constantia"/>
                <a:cs typeface="Constantia"/>
                <a:sym typeface="Constantia"/>
              </a:rPr>
              <a:t>А со среднесписочной численностью совсем плохо…В предоставленных данных она практически полностью отсутствует, и взять ее нет возможности</a:t>
            </a:r>
            <a:endParaRPr sz="1400"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Снимок9.PNG" id="179" name="Google Shape;179;p2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0301" y="2895600"/>
            <a:ext cx="6007408" cy="328352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 lnSpcReduction="10000"/>
          </a:bodyPr>
          <a:lstStyle/>
          <a:p>
            <a:pPr indent="-84455" lvl="0" marL="0" rtl="0" algn="l">
              <a:spcBef>
                <a:spcPts val="0"/>
              </a:spcBef>
              <a:spcAft>
                <a:spcPts val="0"/>
              </a:spcAft>
              <a:buSzPts val="1330"/>
              <a:buFont typeface="Noto Sans Symbols"/>
              <a:buChar char="⮚"/>
            </a:pPr>
            <a:r>
              <a:rPr lang="ru-RU"/>
              <a:t> Столбцы с этим показателем за </a:t>
            </a:r>
            <a:r>
              <a:rPr lang="ru-RU" sz="1800"/>
              <a:t>2019 – 2021 </a:t>
            </a:r>
            <a:r>
              <a:rPr lang="ru-RU"/>
              <a:t>г.г. пришлось удалить ввиду полного отсутствия данных</a:t>
            </a:r>
            <a:endParaRPr/>
          </a:p>
          <a:p>
            <a:pPr indent="-84455" lvl="0" marL="0" rtl="0" algn="l">
              <a:spcBef>
                <a:spcPts val="360"/>
              </a:spcBef>
              <a:spcAft>
                <a:spcPts val="0"/>
              </a:spcAft>
              <a:buSzPts val="1330"/>
              <a:buFont typeface="Noto Sans Symbols"/>
              <a:buChar char="⮚"/>
            </a:pPr>
            <a:r>
              <a:rPr lang="ru-RU"/>
              <a:t>Но в данных за </a:t>
            </a:r>
            <a:r>
              <a:rPr lang="ru-RU" sz="1800"/>
              <a:t>2017-2018 г.г</a:t>
            </a:r>
            <a:r>
              <a:rPr lang="ru-RU"/>
              <a:t>. также очень много пропусков в этом признаке. </a:t>
            </a:r>
            <a:endParaRPr/>
          </a:p>
          <a:p>
            <a:pPr indent="-84455" lvl="0" marL="0" rtl="0" algn="l">
              <a:spcBef>
                <a:spcPts val="360"/>
              </a:spcBef>
              <a:spcAft>
                <a:spcPts val="0"/>
              </a:spcAft>
              <a:buSzPts val="1330"/>
              <a:buFont typeface="Noto Sans Symbols"/>
              <a:buChar char="⮚"/>
            </a:pPr>
            <a:r>
              <a:rPr lang="ru-RU"/>
              <a:t>Было решено построить логрегрессию на многоклассовой классификации для предсказания пропущенных значений в этом признаке за </a:t>
            </a:r>
            <a:r>
              <a:rPr lang="ru-RU" sz="1800"/>
              <a:t>2017-2018</a:t>
            </a:r>
            <a:r>
              <a:rPr lang="ru-RU"/>
              <a:t> г.г.</a:t>
            </a:r>
            <a:endParaRPr/>
          </a:p>
          <a:p>
            <a:pPr indent="-84455" lvl="0" marL="0" rtl="0" algn="l">
              <a:spcBef>
                <a:spcPts val="360"/>
              </a:spcBef>
              <a:spcAft>
                <a:spcPts val="0"/>
              </a:spcAft>
              <a:buSzPts val="1330"/>
              <a:buFont typeface="Noto Sans Symbols"/>
              <a:buChar char="⮚"/>
            </a:pPr>
            <a:r>
              <a:rPr lang="ru-RU"/>
              <a:t>Но так как для </a:t>
            </a:r>
            <a:r>
              <a:rPr lang="ru-RU" sz="1800"/>
              <a:t>2018</a:t>
            </a:r>
            <a:r>
              <a:rPr lang="ru-RU"/>
              <a:t> г.г. данных для обучения всего </a:t>
            </a:r>
            <a:r>
              <a:rPr lang="ru-RU" sz="1800"/>
              <a:t>54</a:t>
            </a:r>
            <a:r>
              <a:rPr lang="ru-RU"/>
              <a:t> объекта, то удалось сделать предсказания пропущенных значений этого признака только для </a:t>
            </a:r>
            <a:r>
              <a:rPr lang="ru-RU" sz="1800"/>
              <a:t>2017</a:t>
            </a:r>
            <a:r>
              <a:rPr lang="ru-RU"/>
              <a:t> г.</a:t>
            </a:r>
            <a:endParaRPr/>
          </a:p>
          <a:p>
            <a:pPr indent="-84455" lvl="0" marL="0" rtl="0" algn="l">
              <a:spcBef>
                <a:spcPts val="280"/>
              </a:spcBef>
              <a:spcAft>
                <a:spcPts val="0"/>
              </a:spcAft>
              <a:buSzPts val="1330"/>
              <a:buFont typeface="Noto Sans Symbols"/>
              <a:buChar char="⮚"/>
            </a:pPr>
            <a:r>
              <a:rPr lang="ru-RU" u="sng"/>
              <a:t>Получили: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330"/>
              <a:buNone/>
            </a:pPr>
            <a:r>
              <a:rPr lang="ru-RU"/>
              <a:t>Точность модели</a:t>
            </a:r>
            <a:r>
              <a:rPr i="1" lang="ru-RU" sz="1600"/>
              <a:t> model_2017 </a:t>
            </a:r>
            <a:r>
              <a:rPr lang="ru-RU"/>
              <a:t>по метрике </a:t>
            </a:r>
            <a:r>
              <a:rPr b="1" lang="ru-RU"/>
              <a:t>balanced_accuracy_score</a:t>
            </a:r>
            <a:r>
              <a:rPr lang="ru-RU"/>
              <a:t>: </a:t>
            </a:r>
            <a:r>
              <a:rPr b="1" i="1" lang="ru-RU"/>
              <a:t>84.48%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330"/>
              <a:buNone/>
            </a:pPr>
            <a:r>
              <a:rPr lang="ru-RU"/>
              <a:t>Точность модели </a:t>
            </a:r>
            <a:r>
              <a:rPr i="1" lang="ru-RU" sz="1600"/>
              <a:t>model_2018</a:t>
            </a:r>
            <a:r>
              <a:rPr lang="ru-RU"/>
              <a:t> по метрике </a:t>
            </a:r>
            <a:r>
              <a:rPr b="1" lang="ru-RU"/>
              <a:t>balanced_accuracy_score: </a:t>
            </a:r>
            <a:r>
              <a:rPr b="1" i="1" lang="ru-RU" sz="2000"/>
              <a:t>2.44%</a:t>
            </a:r>
            <a:endParaRPr b="1" i="1" sz="2000"/>
          </a:p>
        </p:txBody>
      </p:sp>
      <p:pic>
        <p:nvPicPr>
          <p:cNvPr descr="C:\Users\Ludmila\Notebooks (PY)\Соревнования\IT-волонтер2022\Task2\Снимок8.PNG" id="181" name="Google Shape;18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9526" y="1651660"/>
            <a:ext cx="5777347" cy="1188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Поток">
  <a:themeElements>
    <a:clrScheme name="Техническая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Поток">
  <a:themeElements>
    <a:clrScheme name="Техническая">
      <a:dk1>
        <a:srgbClr val="000000"/>
      </a:dk1>
      <a:lt1>
        <a:srgbClr val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