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8"/>
  </p:notesMasterIdLst>
  <p:handoutMasterIdLst>
    <p:handoutMasterId r:id="rId9"/>
  </p:handoutMasterIdLst>
  <p:sldIdLst>
    <p:sldId id="1795" r:id="rId3"/>
    <p:sldId id="1798" r:id="rId4"/>
    <p:sldId id="1796" r:id="rId5"/>
    <p:sldId id="1769" r:id="rId6"/>
    <p:sldId id="176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5" autoAdjust="0"/>
    <p:restoredTop sz="94434" autoAdjust="0"/>
  </p:normalViewPr>
  <p:slideViewPr>
    <p:cSldViewPr>
      <p:cViewPr varScale="1">
        <p:scale>
          <a:sx n="145" d="100"/>
          <a:sy n="145" d="100"/>
        </p:scale>
        <p:origin x="184" y="9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rAngAx val="0"/>
    </c:view3D>
    <c:floor>
      <c:thickness val="0"/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E-FA4F-AE5D-F809B182399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E-FA4F-AE5D-F809B18239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E-FA4F-AE5D-F809B182399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4E-FA4F-AE5D-F809B182399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4E-FA4F-AE5D-F809B182399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04E-FA4F-AE5D-F809B182399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04E-FA4F-AE5D-F809B182399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04E-FA4F-AE5D-F809B1823994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04E-FA4F-AE5D-F809B182399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04E-FA4F-AE5D-F809B18239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Pre-Campaign</c:v>
                </c:pt>
                <c:pt idx="1">
                  <c:v>Campaign</c:v>
                </c:pt>
                <c:pt idx="2">
                  <c:v>Post-Campaign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5352</c:v>
                </c:pt>
                <c:pt idx="1">
                  <c:v>6111</c:v>
                </c:pt>
                <c:pt idx="2">
                  <c:v>6511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04E-FA4F-AE5D-F809B1823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606320"/>
        <c:axId val="212606880"/>
        <c:axId val="0"/>
      </c:bar3DChart>
      <c:catAx>
        <c:axId val="21260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06880"/>
        <c:crosses val="autoZero"/>
        <c:auto val="1"/>
        <c:lblAlgn val="ctr"/>
        <c:lblOffset val="100"/>
        <c:noMultiLvlLbl val="0"/>
      </c:catAx>
      <c:valAx>
        <c:axId val="212606880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063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10/18/20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34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21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105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4127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81124"/>
            <a:ext cx="9144000" cy="21050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089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004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2004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800600" cy="5143500"/>
          </a:xfrm>
          <a:custGeom>
            <a:avLst/>
            <a:gdLst>
              <a:gd name="connsiteX0" fmla="*/ 0 w 4800600"/>
              <a:gd name="connsiteY0" fmla="*/ 0 h 5143500"/>
              <a:gd name="connsiteX1" fmla="*/ 2399668 w 4800600"/>
              <a:gd name="connsiteY1" fmla="*/ 0 h 5143500"/>
              <a:gd name="connsiteX2" fmla="*/ 4800600 w 4800600"/>
              <a:gd name="connsiteY2" fmla="*/ 5143500 h 5143500"/>
              <a:gd name="connsiteX3" fmla="*/ 2399668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0" y="0"/>
                </a:moveTo>
                <a:lnTo>
                  <a:pt x="2399668" y="0"/>
                </a:lnTo>
                <a:lnTo>
                  <a:pt x="4800600" y="5143500"/>
                </a:lnTo>
                <a:lnTo>
                  <a:pt x="239966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34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29" hasCustomPrompt="1"/>
          </p:nvPr>
        </p:nvSpPr>
        <p:spPr>
          <a:xfrm>
            <a:off x="3782726" y="307116"/>
            <a:ext cx="1578546" cy="1578546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535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723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0296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3975" r:id="rId10"/>
    <p:sldLayoutId id="2147484246" r:id="rId11"/>
    <p:sldLayoutId id="214748426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58" b="14258"/>
          <a:stretch>
            <a:fillRect/>
          </a:stretch>
        </p:blipFill>
        <p:spPr/>
      </p:pic>
      <p:sp>
        <p:nvSpPr>
          <p:cNvPr id="51" name="Rectangle 50"/>
          <p:cNvSpPr/>
          <p:nvPr/>
        </p:nvSpPr>
        <p:spPr bwMode="auto">
          <a:xfrm flipH="1">
            <a:off x="0" y="0"/>
            <a:ext cx="9144000" cy="51435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5" name="Footer Text"/>
          <p:cNvSpPr txBox="1"/>
          <p:nvPr/>
        </p:nvSpPr>
        <p:spPr>
          <a:xfrm>
            <a:off x="1186774" y="2038350"/>
            <a:ext cx="67704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TV spots campaign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2827102"/>
            <a:ext cx="3048000" cy="278048"/>
          </a:xfrm>
          <a:prstGeom prst="rect">
            <a:avLst/>
          </a:prstGeom>
          <a:solidFill>
            <a:schemeClr val="accent1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Impact on website visits</a:t>
            </a:r>
          </a:p>
        </p:txBody>
      </p:sp>
    </p:spTree>
    <p:extLst>
      <p:ext uri="{BB962C8B-B14F-4D97-AF65-F5344CB8AC3E}">
        <p14:creationId xmlns:p14="http://schemas.microsoft.com/office/powerpoint/2010/main" val="29544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Campaign and Post-Campaign website visits compared to baseline (Pre-Campaign)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spots impact on website visits</a:t>
            </a:r>
          </a:p>
        </p:txBody>
      </p:sp>
      <p:grpSp>
        <p:nvGrpSpPr>
          <p:cNvPr id="4" name="Group 274"/>
          <p:cNvGrpSpPr/>
          <p:nvPr/>
        </p:nvGrpSpPr>
        <p:grpSpPr>
          <a:xfrm>
            <a:off x="969205" y="1170966"/>
            <a:ext cx="7205592" cy="3585568"/>
            <a:chOff x="538789" y="1131575"/>
            <a:chExt cx="5819028" cy="2895599"/>
          </a:xfrm>
          <a:solidFill>
            <a:schemeClr val="bg1">
              <a:lumMod val="95000"/>
              <a:alpha val="50000"/>
            </a:schemeClr>
          </a:solidFill>
        </p:grpSpPr>
        <p:grpSp>
          <p:nvGrpSpPr>
            <p:cNvPr id="5" name="Group 341"/>
            <p:cNvGrpSpPr/>
            <p:nvPr/>
          </p:nvGrpSpPr>
          <p:grpSpPr>
            <a:xfrm>
              <a:off x="2984523" y="2355982"/>
              <a:ext cx="1110009" cy="1241414"/>
              <a:chOff x="4097338" y="2217738"/>
              <a:chExt cx="1139825" cy="1274763"/>
            </a:xfrm>
            <a:grpFill/>
          </p:grpSpPr>
          <p:sp>
            <p:nvSpPr>
              <p:cNvPr id="176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274"/>
            <p:cNvGrpSpPr/>
            <p:nvPr/>
          </p:nvGrpSpPr>
          <p:grpSpPr>
            <a:xfrm>
              <a:off x="1945649" y="2801188"/>
              <a:ext cx="759077" cy="1225939"/>
              <a:chOff x="3030538" y="2674938"/>
              <a:chExt cx="779463" cy="1258888"/>
            </a:xfrm>
            <a:grpFill/>
          </p:grpSpPr>
          <p:sp>
            <p:nvSpPr>
              <p:cNvPr id="174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77"/>
            <p:cNvGrpSpPr/>
            <p:nvPr/>
          </p:nvGrpSpPr>
          <p:grpSpPr>
            <a:xfrm>
              <a:off x="538820" y="1131561"/>
              <a:ext cx="2523073" cy="1757739"/>
              <a:chOff x="1585913" y="960438"/>
              <a:chExt cx="2590800" cy="1804987"/>
            </a:xfrm>
            <a:grpFill/>
          </p:grpSpPr>
          <p:sp>
            <p:nvSpPr>
              <p:cNvPr id="111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345"/>
            <p:cNvGrpSpPr/>
            <p:nvPr/>
          </p:nvGrpSpPr>
          <p:grpSpPr>
            <a:xfrm>
              <a:off x="3103557" y="1256804"/>
              <a:ext cx="669406" cy="1125475"/>
              <a:chOff x="4219575" y="1089025"/>
              <a:chExt cx="687388" cy="1155701"/>
            </a:xfrm>
            <a:grpFill/>
          </p:grpSpPr>
          <p:sp>
            <p:nvSpPr>
              <p:cNvPr id="96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7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8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363"/>
            <p:cNvGrpSpPr/>
            <p:nvPr/>
          </p:nvGrpSpPr>
          <p:grpSpPr>
            <a:xfrm>
              <a:off x="5105593" y="3000641"/>
              <a:ext cx="941498" cy="822454"/>
              <a:chOff x="6275388" y="2879725"/>
              <a:chExt cx="966788" cy="844551"/>
            </a:xfrm>
            <a:grpFill/>
          </p:grpSpPr>
          <p:sp>
            <p:nvSpPr>
              <p:cNvPr id="78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9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0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85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0" name="Group 383"/>
            <p:cNvGrpSpPr/>
            <p:nvPr/>
          </p:nvGrpSpPr>
          <p:grpSpPr>
            <a:xfrm>
              <a:off x="3584347" y="1207329"/>
              <a:ext cx="2773471" cy="1960288"/>
              <a:chOff x="4713288" y="1038225"/>
              <a:chExt cx="2847975" cy="2012950"/>
            </a:xfrm>
            <a:grpFill/>
          </p:grpSpPr>
          <p:sp>
            <p:nvSpPr>
              <p:cNvPr id="11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aphicFrame>
        <p:nvGraphicFramePr>
          <p:cNvPr id="185" name="Chart 184"/>
          <p:cNvGraphicFramePr/>
          <p:nvPr>
            <p:extLst>
              <p:ext uri="{D42A27DB-BD31-4B8C-83A1-F6EECF244321}">
                <p14:modId xmlns:p14="http://schemas.microsoft.com/office/powerpoint/2010/main" val="1948886583"/>
              </p:ext>
            </p:extLst>
          </p:nvPr>
        </p:nvGraphicFramePr>
        <p:xfrm>
          <a:off x="503842" y="1201578"/>
          <a:ext cx="3839558" cy="243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6" name="Rectangle 185"/>
          <p:cNvSpPr/>
          <p:nvPr/>
        </p:nvSpPr>
        <p:spPr>
          <a:xfrm>
            <a:off x="419100" y="3638550"/>
            <a:ext cx="8305800" cy="94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There’s a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positive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impact on the website visits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during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and after the campaign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(the chart on the left-hand side). There’re specific days of week with the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biggest uplift: Monday and Sunday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while Wednesday doesn’t report any (the chart on the right-hand side).</a:t>
            </a:r>
          </a:p>
          <a:p>
            <a:pPr algn="ctr">
              <a:lnSpc>
                <a:spcPct val="150000"/>
              </a:lnSpc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Pre-Campaign: 1st October 2014 to 9th November 2014. Campaign: 10th November 2014 to 23rd November 2014. Post-Campaign: 24th November to 19th December 2014.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993A8E-33DA-814C-9506-77B29B6F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93" y="1115514"/>
            <a:ext cx="3839559" cy="25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5" grpId="0">
        <p:bldSub>
          <a:bldChart bld="category"/>
        </p:bldSub>
      </p:bldGraphic>
      <p:bldP spid="1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58" b="14258"/>
          <a:stretch>
            <a:fillRect/>
          </a:stretch>
        </p:blipFill>
        <p:spPr/>
      </p:pic>
      <p:sp>
        <p:nvSpPr>
          <p:cNvPr id="51" name="Rectangle 50"/>
          <p:cNvSpPr/>
          <p:nvPr/>
        </p:nvSpPr>
        <p:spPr bwMode="auto">
          <a:xfrm flipH="1">
            <a:off x="0" y="0"/>
            <a:ext cx="9144000" cy="51435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Summary of the TV spot features having impact on the uplift to website visits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TV spot features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180975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1295400" y="197598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&gt; 100%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647950"/>
            <a:ext cx="2438400" cy="9871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TV spots having more than 100% uplift were shown during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Day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timeband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on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Monday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Tuesday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and between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18-22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or at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Midnight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1000" y="4201478"/>
            <a:ext cx="2138464" cy="7220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345982" y="180975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Footer Text"/>
          <p:cNvSpPr txBox="1"/>
          <p:nvPr/>
        </p:nvSpPr>
        <p:spPr>
          <a:xfrm>
            <a:off x="4260382" y="197598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&gt; 50%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5982" y="2647950"/>
            <a:ext cx="2438400" cy="7562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For TV spots with under 100%, but more than 50% uplift the most important factors were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Prime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timeband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18-22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45982" y="4201478"/>
            <a:ext cx="2138464" cy="72207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6310963" y="1809750"/>
            <a:ext cx="762000" cy="76200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Footer Text"/>
          <p:cNvSpPr txBox="1"/>
          <p:nvPr/>
        </p:nvSpPr>
        <p:spPr>
          <a:xfrm>
            <a:off x="7225363" y="197598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NO IMPACT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0963" y="2647950"/>
            <a:ext cx="2438400" cy="121796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Analysis didn’t find any significant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between TV spot features like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GRP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main TV 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However,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thematic TV channels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had minor correlation with impact.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10963" y="4201478"/>
            <a:ext cx="2138464" cy="7220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4" grpId="0" animBg="1"/>
      <p:bldP spid="15" grpId="0"/>
      <p:bldP spid="16" grpId="0"/>
      <p:bldP spid="17" grpId="0" animBg="1"/>
      <p:bldP spid="19" grpId="0" animBg="1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model was created by extracting baseline, calculating uplift, grouping into 4 classes and extracting features.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1869701"/>
            <a:ext cx="236220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2420489" y="1661290"/>
            <a:ext cx="416822" cy="4168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68842" y="1869701"/>
            <a:ext cx="236220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6241531" y="1661290"/>
            <a:ext cx="416822" cy="4168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02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924800" y="1603938"/>
            <a:ext cx="709258" cy="531526"/>
            <a:chOff x="4932363" y="1844675"/>
            <a:chExt cx="2705100" cy="2027238"/>
          </a:xfrm>
          <a:solidFill>
            <a:schemeClr val="accent3"/>
          </a:solidFill>
        </p:grpSpPr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3498" y="1543050"/>
            <a:ext cx="653302" cy="653302"/>
            <a:chOff x="-1238250" y="2566988"/>
            <a:chExt cx="1381125" cy="1381125"/>
          </a:xfrm>
          <a:solidFill>
            <a:schemeClr val="accent1"/>
          </a:solidFill>
        </p:grpSpPr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48898" y="1590675"/>
            <a:ext cx="590248" cy="558052"/>
            <a:chOff x="415925" y="3217863"/>
            <a:chExt cx="436563" cy="412750"/>
          </a:xfrm>
          <a:solidFill>
            <a:schemeClr val="accent2"/>
          </a:solidFill>
        </p:grpSpPr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Notched Right Arrow 7"/>
          <p:cNvSpPr/>
          <p:nvPr/>
        </p:nvSpPr>
        <p:spPr bwMode="auto">
          <a:xfrm>
            <a:off x="381000" y="3707826"/>
            <a:ext cx="2895600" cy="578424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44" name="Notched Right Arrow 43"/>
          <p:cNvSpPr/>
          <p:nvPr/>
        </p:nvSpPr>
        <p:spPr bwMode="auto">
          <a:xfrm>
            <a:off x="3138954" y="3707826"/>
            <a:ext cx="2869095" cy="578424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6" name="Notched Right Arrow 45"/>
          <p:cNvSpPr/>
          <p:nvPr/>
        </p:nvSpPr>
        <p:spPr bwMode="auto">
          <a:xfrm>
            <a:off x="5870402" y="3707826"/>
            <a:ext cx="2868555" cy="578424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000" y="2305050"/>
            <a:ext cx="2286000" cy="121796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Baseline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was created by calculating a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median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of hourly website visits for each week in the period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the campaign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en-US" sz="10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October 2014 – 9</a:t>
            </a:r>
            <a:r>
              <a:rPr lang="en-US" sz="10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November 2014)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16978" y="2305050"/>
            <a:ext cx="2286000" cy="167962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Classes defined based on uplift from baseline: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&lt;0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– no uplift,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&gt;0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– minimal uplift,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&gt;50%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- greater than 50% from baseline,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&gt;100%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- greater than 100% from baseline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52957" y="2305050"/>
            <a:ext cx="2286000" cy="121796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Multi-class classification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model using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XGBoost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with one-vs-rest strategy and optimized using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GridSearch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with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StratifiedKFold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cross-validation method.</a:t>
            </a:r>
          </a:p>
        </p:txBody>
      </p:sp>
    </p:spTree>
    <p:extLst>
      <p:ext uri="{BB962C8B-B14F-4D97-AF65-F5344CB8AC3E}">
        <p14:creationId xmlns:p14="http://schemas.microsoft.com/office/powerpoint/2010/main" val="294426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8" grpId="0" animBg="1"/>
      <p:bldP spid="44" grpId="0" animBg="1"/>
      <p:bldP spid="46" grpId="0" animBg="1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F1-score and 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E8661-999E-2E4C-BC2A-A8B8B33E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8677"/>
            <a:ext cx="3271971" cy="1233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879A2E-1AC2-C64B-90CE-8543CAB0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3259632"/>
            <a:ext cx="3228009" cy="121711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94A38C-8DE0-5C42-AE98-B847D154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61602"/>
            <a:ext cx="4098925" cy="33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1213E792-A026-0440-B227-8736792210CA}"/>
              </a:ext>
            </a:extLst>
          </p:cNvPr>
          <p:cNvSpPr txBox="1">
            <a:spLocks/>
          </p:cNvSpPr>
          <p:nvPr/>
        </p:nvSpPr>
        <p:spPr>
          <a:xfrm>
            <a:off x="631825" y="1199352"/>
            <a:ext cx="2667000" cy="202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Classification report – train set</a:t>
            </a: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8FA01892-1500-8046-9579-462D04D2DCD2}"/>
              </a:ext>
            </a:extLst>
          </p:cNvPr>
          <p:cNvSpPr txBox="1">
            <a:spLocks/>
          </p:cNvSpPr>
          <p:nvPr/>
        </p:nvSpPr>
        <p:spPr>
          <a:xfrm>
            <a:off x="631825" y="2971674"/>
            <a:ext cx="2667000" cy="202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Classification report – test set</a:t>
            </a:r>
          </a:p>
        </p:txBody>
      </p:sp>
    </p:spTree>
    <p:extLst>
      <p:ext uri="{BB962C8B-B14F-4D97-AF65-F5344CB8AC3E}">
        <p14:creationId xmlns:p14="http://schemas.microsoft.com/office/powerpoint/2010/main" val="16857592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5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13505</TotalTime>
  <Words>338</Words>
  <Application>Microsoft Macintosh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PowerPoint Presentation</vt:lpstr>
      <vt:lpstr>TV spots impact on website visits</vt:lpstr>
      <vt:lpstr>Most important TV spot features</vt:lpstr>
      <vt:lpstr>Model definition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Natalia Anna Kusek</cp:lastModifiedBy>
  <cp:revision>1582</cp:revision>
  <dcterms:created xsi:type="dcterms:W3CDTF">2015-09-08T18:46:55Z</dcterms:created>
  <dcterms:modified xsi:type="dcterms:W3CDTF">2020-10-18T21:58:45Z</dcterms:modified>
</cp:coreProperties>
</file>