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5"/>
  </p:notesMasterIdLst>
  <p:sldIdLst>
    <p:sldId id="256" r:id="rId2"/>
    <p:sldId id="260" r:id="rId3"/>
    <p:sldId id="281" r:id="rId4"/>
    <p:sldId id="259" r:id="rId5"/>
    <p:sldId id="268" r:id="rId6"/>
    <p:sldId id="258" r:id="rId7"/>
    <p:sldId id="280" r:id="rId8"/>
    <p:sldId id="261" r:id="rId9"/>
    <p:sldId id="262" r:id="rId10"/>
    <p:sldId id="264" r:id="rId11"/>
    <p:sldId id="269" r:id="rId12"/>
    <p:sldId id="265" r:id="rId13"/>
    <p:sldId id="275" r:id="rId14"/>
    <p:sldId id="282" r:id="rId15"/>
    <p:sldId id="266" r:id="rId16"/>
    <p:sldId id="267" r:id="rId17"/>
    <p:sldId id="274" r:id="rId18"/>
    <p:sldId id="277" r:id="rId19"/>
    <p:sldId id="270" r:id="rId20"/>
    <p:sldId id="278" r:id="rId21"/>
    <p:sldId id="276" r:id="rId22"/>
    <p:sldId id="279" r:id="rId23"/>
    <p:sldId id="27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BF41"/>
    <a:srgbClr val="F81B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Frequency of the most common stems </a:t>
            </a:r>
            <a:endParaRPr lang="ru-R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Before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cat>
            <c:strRef>
              <c:f>Лист1!$A$2:$A$25</c:f>
              <c:strCache>
                <c:ptCount val="24"/>
                <c:pt idx="0">
                  <c:v>russian</c:v>
                </c:pt>
                <c:pt idx="1">
                  <c:v>russia</c:v>
                </c:pt>
                <c:pt idx="2">
                  <c:v>putin</c:v>
                </c:pt>
                <c:pt idx="3">
                  <c:v>moscow</c:v>
                </c:pt>
                <c:pt idx="4">
                  <c:v>presid-</c:v>
                </c:pt>
                <c:pt idx="5">
                  <c:v>time</c:v>
                </c:pt>
                <c:pt idx="6">
                  <c:v>peopl-</c:v>
                </c:pt>
                <c:pt idx="7">
                  <c:v>countri-</c:v>
                </c:pt>
                <c:pt idx="8">
                  <c:v>world</c:v>
                </c:pt>
                <c:pt idx="9">
                  <c:v>state</c:v>
                </c:pt>
                <c:pt idx="10">
                  <c:v>war</c:v>
                </c:pt>
                <c:pt idx="11">
                  <c:v>report</c:v>
                </c:pt>
                <c:pt idx="12">
                  <c:v>olymp-</c:v>
                </c:pt>
                <c:pt idx="13">
                  <c:v>govern-</c:v>
                </c:pt>
                <c:pt idx="14">
                  <c:v>vladimir</c:v>
                </c:pt>
                <c:pt idx="15">
                  <c:v>polit-</c:v>
                </c:pt>
                <c:pt idx="16">
                  <c:v>soviet</c:v>
                </c:pt>
                <c:pt idx="17">
                  <c:v>law</c:v>
                </c:pt>
                <c:pt idx="18">
                  <c:v>offici-</c:v>
                </c:pt>
                <c:pt idx="19">
                  <c:v>attack-</c:v>
                </c:pt>
                <c:pt idx="20">
                  <c:v>protest</c:v>
                </c:pt>
                <c:pt idx="21">
                  <c:v>foreign</c:v>
                </c:pt>
                <c:pt idx="22">
                  <c:v>gay</c:v>
                </c:pt>
                <c:pt idx="23">
                  <c:v>sochi</c:v>
                </c:pt>
              </c:strCache>
            </c:strRef>
          </c:cat>
          <c:val>
            <c:numRef>
              <c:f>Лист1!$B$2:$B$25</c:f>
              <c:numCache>
                <c:formatCode>General</c:formatCode>
                <c:ptCount val="24"/>
                <c:pt idx="0">
                  <c:v>1454</c:v>
                </c:pt>
                <c:pt idx="1">
                  <c:v>1451</c:v>
                </c:pt>
                <c:pt idx="2">
                  <c:v>823</c:v>
                </c:pt>
                <c:pt idx="3">
                  <c:v>564</c:v>
                </c:pt>
                <c:pt idx="4">
                  <c:v>517</c:v>
                </c:pt>
                <c:pt idx="5">
                  <c:v>478</c:v>
                </c:pt>
                <c:pt idx="6">
                  <c:v>463</c:v>
                </c:pt>
                <c:pt idx="7">
                  <c:v>427</c:v>
                </c:pt>
                <c:pt idx="8">
                  <c:v>399</c:v>
                </c:pt>
                <c:pt idx="9">
                  <c:v>355</c:v>
                </c:pt>
                <c:pt idx="10">
                  <c:v>326</c:v>
                </c:pt>
                <c:pt idx="11">
                  <c:v>309</c:v>
                </c:pt>
                <c:pt idx="12">
                  <c:v>309</c:v>
                </c:pt>
                <c:pt idx="13">
                  <c:v>305</c:v>
                </c:pt>
                <c:pt idx="14">
                  <c:v>294</c:v>
                </c:pt>
                <c:pt idx="15">
                  <c:v>267</c:v>
                </c:pt>
                <c:pt idx="16">
                  <c:v>262</c:v>
                </c:pt>
                <c:pt idx="17">
                  <c:v>256</c:v>
                </c:pt>
                <c:pt idx="18">
                  <c:v>250</c:v>
                </c:pt>
                <c:pt idx="19">
                  <c:v>249</c:v>
                </c:pt>
                <c:pt idx="20">
                  <c:v>239</c:v>
                </c:pt>
                <c:pt idx="21">
                  <c:v>239</c:v>
                </c:pt>
                <c:pt idx="22">
                  <c:v>238</c:v>
                </c:pt>
                <c:pt idx="23">
                  <c:v>233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68-4148-8C0A-C08EB7A252D4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After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cat>
            <c:strRef>
              <c:f>Лист1!$A$2:$A$25</c:f>
              <c:strCache>
                <c:ptCount val="24"/>
                <c:pt idx="0">
                  <c:v>russian</c:v>
                </c:pt>
                <c:pt idx="1">
                  <c:v>russia</c:v>
                </c:pt>
                <c:pt idx="2">
                  <c:v>putin</c:v>
                </c:pt>
                <c:pt idx="3">
                  <c:v>moscow</c:v>
                </c:pt>
                <c:pt idx="4">
                  <c:v>presid-</c:v>
                </c:pt>
                <c:pt idx="5">
                  <c:v>time</c:v>
                </c:pt>
                <c:pt idx="6">
                  <c:v>peopl-</c:v>
                </c:pt>
                <c:pt idx="7">
                  <c:v>countri-</c:v>
                </c:pt>
                <c:pt idx="8">
                  <c:v>world</c:v>
                </c:pt>
                <c:pt idx="9">
                  <c:v>state</c:v>
                </c:pt>
                <c:pt idx="10">
                  <c:v>war</c:v>
                </c:pt>
                <c:pt idx="11">
                  <c:v>report</c:v>
                </c:pt>
                <c:pt idx="12">
                  <c:v>olymp-</c:v>
                </c:pt>
                <c:pt idx="13">
                  <c:v>govern-</c:v>
                </c:pt>
                <c:pt idx="14">
                  <c:v>vladimir</c:v>
                </c:pt>
                <c:pt idx="15">
                  <c:v>polit-</c:v>
                </c:pt>
                <c:pt idx="16">
                  <c:v>soviet</c:v>
                </c:pt>
                <c:pt idx="17">
                  <c:v>law</c:v>
                </c:pt>
                <c:pt idx="18">
                  <c:v>offici-</c:v>
                </c:pt>
                <c:pt idx="19">
                  <c:v>attack-</c:v>
                </c:pt>
                <c:pt idx="20">
                  <c:v>protest</c:v>
                </c:pt>
                <c:pt idx="21">
                  <c:v>foreign</c:v>
                </c:pt>
                <c:pt idx="22">
                  <c:v>gay</c:v>
                </c:pt>
                <c:pt idx="23">
                  <c:v>sochi</c:v>
                </c:pt>
              </c:strCache>
            </c:strRef>
          </c:cat>
          <c:val>
            <c:numRef>
              <c:f>Лист1!$C$2:$C$25</c:f>
              <c:numCache>
                <c:formatCode>General</c:formatCode>
                <c:ptCount val="24"/>
                <c:pt idx="0">
                  <c:v>2901</c:v>
                </c:pt>
                <c:pt idx="1">
                  <c:v>2998</c:v>
                </c:pt>
                <c:pt idx="2">
                  <c:v>1277</c:v>
                </c:pt>
                <c:pt idx="3">
                  <c:v>739</c:v>
                </c:pt>
                <c:pt idx="4">
                  <c:v>805</c:v>
                </c:pt>
                <c:pt idx="5">
                  <c:v>518</c:v>
                </c:pt>
                <c:pt idx="6">
                  <c:v>600</c:v>
                </c:pt>
                <c:pt idx="7">
                  <c:v>735</c:v>
                </c:pt>
                <c:pt idx="8">
                  <c:v>588</c:v>
                </c:pt>
                <c:pt idx="9">
                  <c:v>588</c:v>
                </c:pt>
                <c:pt idx="10">
                  <c:v>491</c:v>
                </c:pt>
                <c:pt idx="11">
                  <c:v>558</c:v>
                </c:pt>
                <c:pt idx="12">
                  <c:v>116</c:v>
                </c:pt>
                <c:pt idx="13">
                  <c:v>497</c:v>
                </c:pt>
                <c:pt idx="14">
                  <c:v>395</c:v>
                </c:pt>
                <c:pt idx="15">
                  <c:v>332</c:v>
                </c:pt>
                <c:pt idx="16">
                  <c:v>353</c:v>
                </c:pt>
                <c:pt idx="17">
                  <c:v>168</c:v>
                </c:pt>
                <c:pt idx="18">
                  <c:v>336</c:v>
                </c:pt>
                <c:pt idx="19">
                  <c:v>219</c:v>
                </c:pt>
                <c:pt idx="20">
                  <c:v>237</c:v>
                </c:pt>
                <c:pt idx="21">
                  <c:v>376</c:v>
                </c:pt>
                <c:pt idx="22">
                  <c:v>18</c:v>
                </c:pt>
                <c:pt idx="23">
                  <c:v>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D68-4148-8C0A-C08EB7A252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382270192"/>
        <c:axId val="382275440"/>
      </c:barChart>
      <c:catAx>
        <c:axId val="3822701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Stem</a:t>
                </a:r>
                <a:endParaRPr lang="ru-RU" dirty="0"/>
              </a:p>
            </c:rich>
          </c:tx>
          <c:layout>
            <c:manualLayout>
              <c:xMode val="edge"/>
              <c:yMode val="edge"/>
              <c:x val="0.45163448969763098"/>
              <c:y val="0.9264077373919968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82275440"/>
        <c:crosses val="autoZero"/>
        <c:auto val="1"/>
        <c:lblAlgn val="ctr"/>
        <c:lblOffset val="100"/>
        <c:noMultiLvlLbl val="0"/>
      </c:catAx>
      <c:valAx>
        <c:axId val="38227544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Frequency</a:t>
                </a:r>
                <a:endParaRPr lang="ru-RU" dirty="0"/>
              </a:p>
            </c:rich>
          </c:tx>
          <c:layout>
            <c:manualLayout>
              <c:xMode val="edge"/>
              <c:yMode val="edge"/>
              <c:x val="1.5581044126253078E-2"/>
              <c:y val="0.3558190719954526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82270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/>
              <a:t>uptick</a:t>
            </a:r>
            <a:endParaRPr lang="ru-RU" sz="16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After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Лист1!$A$2:$A$13</c:f>
              <c:strCache>
                <c:ptCount val="12"/>
                <c:pt idx="0">
                  <c:v>ukrain</c:v>
                </c:pt>
                <c:pt idx="1">
                  <c:v>ukrainian</c:v>
                </c:pt>
                <c:pt idx="2">
                  <c:v>crimea</c:v>
                </c:pt>
                <c:pt idx="3">
                  <c:v>militari</c:v>
                </c:pt>
                <c:pt idx="4">
                  <c:v>forc-</c:v>
                </c:pt>
                <c:pt idx="5">
                  <c:v>sanction</c:v>
                </c:pt>
                <c:pt idx="6">
                  <c:v>leader</c:v>
                </c:pt>
                <c:pt idx="7">
                  <c:v>minist-</c:v>
                </c:pt>
                <c:pt idx="8">
                  <c:v>eu</c:v>
                </c:pt>
                <c:pt idx="9">
                  <c:v>region</c:v>
                </c:pt>
                <c:pt idx="10">
                  <c:v>eastern</c:v>
                </c:pt>
                <c:pt idx="11">
                  <c:v>kiev</c:v>
                </c:pt>
              </c:strCache>
            </c:strRef>
          </c:cat>
          <c:val>
            <c:numRef>
              <c:f>Лист1!$B$2:$B$13</c:f>
              <c:numCache>
                <c:formatCode>General</c:formatCode>
                <c:ptCount val="12"/>
                <c:pt idx="0">
                  <c:v>2128</c:v>
                </c:pt>
                <c:pt idx="1">
                  <c:v>842</c:v>
                </c:pt>
                <c:pt idx="2">
                  <c:v>765</c:v>
                </c:pt>
                <c:pt idx="3">
                  <c:v>590</c:v>
                </c:pt>
                <c:pt idx="4">
                  <c:v>559</c:v>
                </c:pt>
                <c:pt idx="5">
                  <c:v>492</c:v>
                </c:pt>
                <c:pt idx="6">
                  <c:v>449</c:v>
                </c:pt>
                <c:pt idx="7">
                  <c:v>434</c:v>
                </c:pt>
                <c:pt idx="8">
                  <c:v>429</c:v>
                </c:pt>
                <c:pt idx="9">
                  <c:v>427</c:v>
                </c:pt>
                <c:pt idx="10">
                  <c:v>412</c:v>
                </c:pt>
                <c:pt idx="11">
                  <c:v>404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27-4A66-903F-E3C406C6F9F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556968136"/>
        <c:axId val="556968792"/>
      </c:barChart>
      <c:catAx>
        <c:axId val="556968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56968792"/>
        <c:crosses val="autoZero"/>
        <c:auto val="1"/>
        <c:lblAlgn val="ctr"/>
        <c:lblOffset val="100"/>
        <c:noMultiLvlLbl val="0"/>
      </c:catAx>
      <c:valAx>
        <c:axId val="55696879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56968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AB782C-1261-49CE-8EB4-00A0EB5B66B2}" type="datetimeFigureOut">
              <a:rPr lang="ru-RU" smtClean="0"/>
              <a:t>08.07.2020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A27C2A-AD86-43F6-AD35-BC857334B5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319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1200" dirty="0"/>
              <a:t>Crimea had been part of Russia for 200 years until 1954, when it was gifted to the Soviet Republic of the Ukraine;</a:t>
            </a:r>
          </a:p>
          <a:p>
            <a:pPr algn="just"/>
            <a:r>
              <a:rPr lang="en-US" sz="1200" dirty="0"/>
              <a:t>The occupation of the peninsula by Russian special forces in February 2014 was followed by a regional referendum under Russian control on 16 March 2014, an official request by the Crimean authorities to become a part of the Russian Federation,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27C2A-AD86-43F6-AD35-BC857334B57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0962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27C2A-AD86-43F6-AD35-BC857334B57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785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Scraping the internet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27C2A-AD86-43F6-AD35-BC857334B57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6018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Scraping the internet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27C2A-AD86-43F6-AD35-BC857334B57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1384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Добавить данные и сверить с </a:t>
            </a:r>
            <a:r>
              <a:rPr lang="en-US" dirty="0"/>
              <a:t>wordsmith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27C2A-AD86-43F6-AD35-BC857334B57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9742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thesaurus is an automatically generated list of synonyms or words belonging to the same category (semantic field)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27C2A-AD86-43F6-AD35-BC857334B57D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65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thesaurus is an automatically generated list of synonyms or words belonging to the same category (semantic field)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27C2A-AD86-43F6-AD35-BC857334B57D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40144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thesaurus is an automatically generated list of synonyms or words belonging to the same category (semantic field)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27C2A-AD86-43F6-AD35-BC857334B57D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3689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F2810AB6-7D6A-44EC-AA94-EE489A6356AD}" type="datetimeFigureOut">
              <a:rPr lang="ru-RU" smtClean="0"/>
              <a:t>08.07.2020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15302C02-C2C3-4F07-A7B4-CC2A45DD8C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840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10AB6-7D6A-44EC-AA94-EE489A6356AD}" type="datetimeFigureOut">
              <a:rPr lang="ru-RU" smtClean="0"/>
              <a:t>08.07.2020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02C02-C2C3-4F07-A7B4-CC2A45DD8C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3158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2810AB6-7D6A-44EC-AA94-EE489A6356AD}" type="datetimeFigureOut">
              <a:rPr lang="ru-RU" smtClean="0"/>
              <a:t>08.07.2020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15302C02-C2C3-4F07-A7B4-CC2A45DD8C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0492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10AB6-7D6A-44EC-AA94-EE489A6356AD}" type="datetimeFigureOut">
              <a:rPr lang="ru-RU" smtClean="0"/>
              <a:t>08.07.2020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02C02-C2C3-4F07-A7B4-CC2A45DD8C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875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2810AB6-7D6A-44EC-AA94-EE489A6356AD}" type="datetimeFigureOut">
              <a:rPr lang="ru-RU" smtClean="0"/>
              <a:t>08.07.2020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15302C02-C2C3-4F07-A7B4-CC2A45DD8C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020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2810AB6-7D6A-44EC-AA94-EE489A6356AD}" type="datetimeFigureOut">
              <a:rPr lang="ru-RU" smtClean="0"/>
              <a:t>08.07.2020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15302C02-C2C3-4F07-A7B4-CC2A45DD8C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4397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2810AB6-7D6A-44EC-AA94-EE489A6356AD}" type="datetimeFigureOut">
              <a:rPr lang="ru-RU" smtClean="0"/>
              <a:t>08.07.2020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15302C02-C2C3-4F07-A7B4-CC2A45DD8C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4448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10AB6-7D6A-44EC-AA94-EE489A6356AD}" type="datetimeFigureOut">
              <a:rPr lang="ru-RU" smtClean="0"/>
              <a:t>08.07.2020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02C02-C2C3-4F07-A7B4-CC2A45DD8C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7619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2810AB6-7D6A-44EC-AA94-EE489A6356AD}" type="datetimeFigureOut">
              <a:rPr lang="ru-RU" smtClean="0"/>
              <a:t>08.07.2020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15302C02-C2C3-4F07-A7B4-CC2A45DD8C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8051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10AB6-7D6A-44EC-AA94-EE489A6356AD}" type="datetimeFigureOut">
              <a:rPr lang="ru-RU" smtClean="0"/>
              <a:t>08.07.2020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02C02-C2C3-4F07-A7B4-CC2A45DD8C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615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2810AB6-7D6A-44EC-AA94-EE489A6356AD}" type="datetimeFigureOut">
              <a:rPr lang="ru-RU" smtClean="0"/>
              <a:t>08.07.2020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15302C02-C2C3-4F07-A7B4-CC2A45DD8C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2062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10AB6-7D6A-44EC-AA94-EE489A6356AD}" type="datetimeFigureOut">
              <a:rPr lang="ru-RU" smtClean="0"/>
              <a:t>08.07.2020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02C02-C2C3-4F07-A7B4-CC2A45DD8C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40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7A1172-CA68-4446-8313-852DC65BB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0340" y="799902"/>
            <a:ext cx="8247189" cy="3115075"/>
          </a:xfrm>
        </p:spPr>
        <p:txBody>
          <a:bodyPr>
            <a:normAutofit/>
          </a:bodyPr>
          <a:lstStyle/>
          <a:p>
            <a:pPr algn="l"/>
            <a:r>
              <a:rPr lang="en-US" sz="7200" dirty="0">
                <a:solidFill>
                  <a:schemeClr val="accent1"/>
                </a:solidFill>
              </a:rPr>
              <a:t>Representation of Russia in British press</a:t>
            </a:r>
            <a:endParaRPr lang="ru-RU" sz="7200" dirty="0">
              <a:solidFill>
                <a:schemeClr val="accent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D5B1645-2DA7-46F7-BE9D-7617B0DD8F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9581" y="3979225"/>
            <a:ext cx="8300202" cy="1228171"/>
          </a:xfrm>
        </p:spPr>
        <p:txBody>
          <a:bodyPr>
            <a:normAutofit lnSpcReduction="10000"/>
          </a:bodyPr>
          <a:lstStyle/>
          <a:p>
            <a:pPr algn="r">
              <a:lnSpc>
                <a:spcPct val="90000"/>
              </a:lnSpc>
            </a:pPr>
            <a:r>
              <a:rPr lang="en-US" sz="2800" dirty="0">
                <a:solidFill>
                  <a:srgbClr val="F81B02"/>
                </a:solidFill>
              </a:rPr>
              <a:t>before and after Annexation of Crimea</a:t>
            </a:r>
          </a:p>
          <a:p>
            <a:pPr algn="l">
              <a:lnSpc>
                <a:spcPct val="90000"/>
              </a:lnSpc>
            </a:pPr>
            <a:endParaRPr lang="en-US" sz="2200" dirty="0">
              <a:solidFill>
                <a:srgbClr val="F81B02"/>
              </a:solidFill>
            </a:endParaRPr>
          </a:p>
          <a:p>
            <a:pPr algn="r">
              <a:lnSpc>
                <a:spcPct val="90000"/>
              </a:lnSpc>
            </a:pPr>
            <a:r>
              <a:rPr lang="en-US" sz="2000" dirty="0">
                <a:solidFill>
                  <a:srgbClr val="F81B02"/>
                </a:solidFill>
              </a:rPr>
              <a:t>Natalia Kuzminykh</a:t>
            </a:r>
          </a:p>
        </p:txBody>
      </p:sp>
      <p:sp>
        <p:nvSpPr>
          <p:cNvPr id="7" name="Isosceles Triangle 30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244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9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0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1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2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3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4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5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6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7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8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9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0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1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2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3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4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5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6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7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1" name="Isosceles Triangle 150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4" name="Rectangle 153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57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8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9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0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1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2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3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4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5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6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7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8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9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0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1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2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3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4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5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122" name="Заголовок 1">
            <a:extLst>
              <a:ext uri="{FF2B5EF4-FFF2-40B4-BE49-F238E27FC236}">
                <a16:creationId xmlns:a16="http://schemas.microsoft.com/office/drawing/2014/main" id="{7AA3DAC6-2604-4335-8203-3890E5675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40" y="5803348"/>
            <a:ext cx="10820399" cy="789673"/>
          </a:xfrm>
        </p:spPr>
        <p:txBody>
          <a:bodyPr vert="horz" lIns="228600" tIns="228600" rIns="228600" bIns="0" rtlCol="0" anchor="ctr"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b="1" dirty="0">
                <a:solidFill>
                  <a:schemeClr val="bg1"/>
                </a:solidFill>
              </a:rPr>
              <a:t>Frequency of the most common stems (Before Annexation)</a:t>
            </a:r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5B0F7EDC-6C4A-4703-8A50-31D9EB261D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9" t="5884" r="7668"/>
          <a:stretch/>
        </p:blipFill>
        <p:spPr>
          <a:xfrm>
            <a:off x="746103" y="75974"/>
            <a:ext cx="10820400" cy="578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958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9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0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1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2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3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4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5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6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7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8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9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0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1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2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3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4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5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6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7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1" name="Isosceles Triangle 150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4" name="Rectangle 153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57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8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9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0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1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2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3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4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5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6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7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8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9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0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1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2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3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4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5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122" name="Заголовок 1">
            <a:extLst>
              <a:ext uri="{FF2B5EF4-FFF2-40B4-BE49-F238E27FC236}">
                <a16:creationId xmlns:a16="http://schemas.microsoft.com/office/drawing/2014/main" id="{7AA3DAC6-2604-4335-8203-3890E5675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40" y="5819624"/>
            <a:ext cx="10820399" cy="789673"/>
          </a:xfrm>
        </p:spPr>
        <p:txBody>
          <a:bodyPr vert="horz" lIns="228600" tIns="228600" rIns="228600" bIns="0" rtlCol="0" anchor="ctr"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b="1" dirty="0">
                <a:solidFill>
                  <a:schemeClr val="bg1"/>
                </a:solidFill>
              </a:rPr>
              <a:t>Frequency of the most common stems (After Annexation)</a:t>
            </a:r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FEEFD83-BFD7-43A7-800B-0E495461AD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5" t="6803" r="8303"/>
          <a:stretch/>
        </p:blipFill>
        <p:spPr>
          <a:xfrm>
            <a:off x="749828" y="52943"/>
            <a:ext cx="11091863" cy="5942244"/>
          </a:xfrm>
        </p:spPr>
      </p:pic>
    </p:spTree>
    <p:extLst>
      <p:ext uri="{BB962C8B-B14F-4D97-AF65-F5344CB8AC3E}">
        <p14:creationId xmlns:p14="http://schemas.microsoft.com/office/powerpoint/2010/main" val="882697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2843DE-90DA-4101-B2F6-7632CB641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0467" y="167083"/>
            <a:ext cx="8673427" cy="104894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Comparison</a:t>
            </a:r>
            <a:endParaRPr lang="ru-RU" b="1" dirty="0">
              <a:solidFill>
                <a:schemeClr val="tx1"/>
              </a:solidFill>
            </a:endParaRP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64184582-E8BF-49BF-A47D-13D58CC9D8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7208851"/>
              </p:ext>
            </p:extLst>
          </p:nvPr>
        </p:nvGraphicFramePr>
        <p:xfrm>
          <a:off x="310357" y="1480070"/>
          <a:ext cx="7335837" cy="4841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Диаграмма 9">
            <a:extLst>
              <a:ext uri="{FF2B5EF4-FFF2-40B4-BE49-F238E27FC236}">
                <a16:creationId xmlns:a16="http://schemas.microsoft.com/office/drawing/2014/main" id="{AEF24064-5209-4731-B6E6-E062907DE9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4471962"/>
              </p:ext>
            </p:extLst>
          </p:nvPr>
        </p:nvGraphicFramePr>
        <p:xfrm>
          <a:off x="7813467" y="1047864"/>
          <a:ext cx="4032252" cy="53823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09881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9A517D76-CE12-47A5-BD95-9A8F05070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A2F2F994-D93C-4552-B9AD-DA9E8C94B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502B8064-B713-4DB8-AC36-3E576B348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1D700A84-AE55-4EDE-A656-62806F504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E04FC3D0-B839-4900-B5C8-86C794457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731A8D63-72B9-496F-BB43-DDD90FC7E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5B167ED7-B36F-4DDE-B273-7A309BD0F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1">
              <a:extLst>
                <a:ext uri="{FF2B5EF4-FFF2-40B4-BE49-F238E27FC236}">
                  <a16:creationId xmlns:a16="http://schemas.microsoft.com/office/drawing/2014/main" id="{1178D32B-E32A-4691-84EB-5FE693D3B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2">
              <a:extLst>
                <a:ext uri="{FF2B5EF4-FFF2-40B4-BE49-F238E27FC236}">
                  <a16:creationId xmlns:a16="http://schemas.microsoft.com/office/drawing/2014/main" id="{AB800FF0-63F8-4B30-96F4-E9601D026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3">
              <a:extLst>
                <a:ext uri="{FF2B5EF4-FFF2-40B4-BE49-F238E27FC236}">
                  <a16:creationId xmlns:a16="http://schemas.microsoft.com/office/drawing/2014/main" id="{A4616F81-02F6-4A18-949C-FB6CBA200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4">
              <a:extLst>
                <a:ext uri="{FF2B5EF4-FFF2-40B4-BE49-F238E27FC236}">
                  <a16:creationId xmlns:a16="http://schemas.microsoft.com/office/drawing/2014/main" id="{D31D2123-B363-42F3-8A04-43048C7BA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>
              <a:extLst>
                <a:ext uri="{FF2B5EF4-FFF2-40B4-BE49-F238E27FC236}">
                  <a16:creationId xmlns:a16="http://schemas.microsoft.com/office/drawing/2014/main" id="{C60973D3-0B9D-465C-8FD3-266BBA49E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>
              <a:extLst>
                <a:ext uri="{FF2B5EF4-FFF2-40B4-BE49-F238E27FC236}">
                  <a16:creationId xmlns:a16="http://schemas.microsoft.com/office/drawing/2014/main" id="{C6655AC3-A1D6-4A0B-861F-F94CB5F0D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>
              <a:extLst>
                <a:ext uri="{FF2B5EF4-FFF2-40B4-BE49-F238E27FC236}">
                  <a16:creationId xmlns:a16="http://schemas.microsoft.com/office/drawing/2014/main" id="{E8850C4A-AFA5-499E-8E1C-176A59C88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>
              <a:extLst>
                <a:ext uri="{FF2B5EF4-FFF2-40B4-BE49-F238E27FC236}">
                  <a16:creationId xmlns:a16="http://schemas.microsoft.com/office/drawing/2014/main" id="{8C06F8D4-97B5-4836-AD19-2151421B0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>
              <a:extLst>
                <a:ext uri="{FF2B5EF4-FFF2-40B4-BE49-F238E27FC236}">
                  <a16:creationId xmlns:a16="http://schemas.microsoft.com/office/drawing/2014/main" id="{89A2942D-1C1B-4AFF-9818-DA7B73EA48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>
              <a:extLst>
                <a:ext uri="{FF2B5EF4-FFF2-40B4-BE49-F238E27FC236}">
                  <a16:creationId xmlns:a16="http://schemas.microsoft.com/office/drawing/2014/main" id="{2B61C5D3-5852-403F-B4BA-A64B93312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>
              <a:extLst>
                <a:ext uri="{FF2B5EF4-FFF2-40B4-BE49-F238E27FC236}">
                  <a16:creationId xmlns:a16="http://schemas.microsoft.com/office/drawing/2014/main" id="{EF62A1A7-26C1-4804-93CB-A07F356CA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>
              <a:extLst>
                <a:ext uri="{FF2B5EF4-FFF2-40B4-BE49-F238E27FC236}">
                  <a16:creationId xmlns:a16="http://schemas.microsoft.com/office/drawing/2014/main" id="{490A1082-3E3A-4C61-9613-910BB024A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>
              <a:extLst>
                <a:ext uri="{FF2B5EF4-FFF2-40B4-BE49-F238E27FC236}">
                  <a16:creationId xmlns:a16="http://schemas.microsoft.com/office/drawing/2014/main" id="{5F452D69-A1DB-4A06-B933-896AED86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45D6626-A6F2-4475-922C-BE42D3365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ECFEB13-5D98-43DB-8DFF-78327AE13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9" name="Isosceles Triangle 98">
              <a:extLst>
                <a:ext uri="{FF2B5EF4-FFF2-40B4-BE49-F238E27FC236}">
                  <a16:creationId xmlns:a16="http://schemas.microsoft.com/office/drawing/2014/main" id="{29DA4AFD-8D10-4660-A842-40F4D1434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F2DBAFF0-48F5-43BB-87C6-CE56A16B6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5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1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2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3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4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5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6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7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8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9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0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1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2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3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5C0AF5-4863-490D-8084-4DA22FAAB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/>
                </a:solidFill>
              </a:rPr>
              <a:t>Word collocations (‘Russia’)</a:t>
            </a:r>
          </a:p>
        </p:txBody>
      </p:sp>
      <p:sp>
        <p:nvSpPr>
          <p:cNvPr id="125" name="Freeform: Shape 124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Рисунок 7" descr="Изображение выглядит как устройство&#10;&#10;Автоматически созданное описание">
            <a:extLst>
              <a:ext uri="{FF2B5EF4-FFF2-40B4-BE49-F238E27FC236}">
                <a16:creationId xmlns:a16="http://schemas.microsoft.com/office/drawing/2014/main" id="{CE5DB95E-9CB5-47F3-A6D6-FFEF8AA55A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51" y="105021"/>
            <a:ext cx="6124792" cy="4700778"/>
          </a:xfrm>
          <a:prstGeom prst="rect">
            <a:avLst/>
          </a:prstGeom>
        </p:spPr>
      </p:pic>
      <p:pic>
        <p:nvPicPr>
          <p:cNvPr id="10" name="Рисунок 9" descr="Изображение выглядит как устройство&#10;&#10;Автоматически созданное описание">
            <a:extLst>
              <a:ext uri="{FF2B5EF4-FFF2-40B4-BE49-F238E27FC236}">
                <a16:creationId xmlns:a16="http://schemas.microsoft.com/office/drawing/2014/main" id="{FBBD2113-D3EF-47EF-BE71-0B27E7C048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465" y="219290"/>
            <a:ext cx="6050535" cy="4432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409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9A517D76-CE12-47A5-BD95-9A8F05070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A2F2F994-D93C-4552-B9AD-DA9E8C94B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502B8064-B713-4DB8-AC36-3E576B348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1D700A84-AE55-4EDE-A656-62806F504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E04FC3D0-B839-4900-B5C8-86C794457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731A8D63-72B9-496F-BB43-DDD90FC7E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5B167ED7-B36F-4DDE-B273-7A309BD0F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1">
              <a:extLst>
                <a:ext uri="{FF2B5EF4-FFF2-40B4-BE49-F238E27FC236}">
                  <a16:creationId xmlns:a16="http://schemas.microsoft.com/office/drawing/2014/main" id="{1178D32B-E32A-4691-84EB-5FE693D3B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2">
              <a:extLst>
                <a:ext uri="{FF2B5EF4-FFF2-40B4-BE49-F238E27FC236}">
                  <a16:creationId xmlns:a16="http://schemas.microsoft.com/office/drawing/2014/main" id="{AB800FF0-63F8-4B30-96F4-E9601D026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3">
              <a:extLst>
                <a:ext uri="{FF2B5EF4-FFF2-40B4-BE49-F238E27FC236}">
                  <a16:creationId xmlns:a16="http://schemas.microsoft.com/office/drawing/2014/main" id="{A4616F81-02F6-4A18-949C-FB6CBA200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4">
              <a:extLst>
                <a:ext uri="{FF2B5EF4-FFF2-40B4-BE49-F238E27FC236}">
                  <a16:creationId xmlns:a16="http://schemas.microsoft.com/office/drawing/2014/main" id="{D31D2123-B363-42F3-8A04-43048C7BA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>
              <a:extLst>
                <a:ext uri="{FF2B5EF4-FFF2-40B4-BE49-F238E27FC236}">
                  <a16:creationId xmlns:a16="http://schemas.microsoft.com/office/drawing/2014/main" id="{C60973D3-0B9D-465C-8FD3-266BBA49E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>
              <a:extLst>
                <a:ext uri="{FF2B5EF4-FFF2-40B4-BE49-F238E27FC236}">
                  <a16:creationId xmlns:a16="http://schemas.microsoft.com/office/drawing/2014/main" id="{C6655AC3-A1D6-4A0B-861F-F94CB5F0D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>
              <a:extLst>
                <a:ext uri="{FF2B5EF4-FFF2-40B4-BE49-F238E27FC236}">
                  <a16:creationId xmlns:a16="http://schemas.microsoft.com/office/drawing/2014/main" id="{E8850C4A-AFA5-499E-8E1C-176A59C88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>
              <a:extLst>
                <a:ext uri="{FF2B5EF4-FFF2-40B4-BE49-F238E27FC236}">
                  <a16:creationId xmlns:a16="http://schemas.microsoft.com/office/drawing/2014/main" id="{8C06F8D4-97B5-4836-AD19-2151421B0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>
              <a:extLst>
                <a:ext uri="{FF2B5EF4-FFF2-40B4-BE49-F238E27FC236}">
                  <a16:creationId xmlns:a16="http://schemas.microsoft.com/office/drawing/2014/main" id="{89A2942D-1C1B-4AFF-9818-DA7B73EA48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>
              <a:extLst>
                <a:ext uri="{FF2B5EF4-FFF2-40B4-BE49-F238E27FC236}">
                  <a16:creationId xmlns:a16="http://schemas.microsoft.com/office/drawing/2014/main" id="{2B61C5D3-5852-403F-B4BA-A64B93312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>
              <a:extLst>
                <a:ext uri="{FF2B5EF4-FFF2-40B4-BE49-F238E27FC236}">
                  <a16:creationId xmlns:a16="http://schemas.microsoft.com/office/drawing/2014/main" id="{EF62A1A7-26C1-4804-93CB-A07F356CA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>
              <a:extLst>
                <a:ext uri="{FF2B5EF4-FFF2-40B4-BE49-F238E27FC236}">
                  <a16:creationId xmlns:a16="http://schemas.microsoft.com/office/drawing/2014/main" id="{490A1082-3E3A-4C61-9613-910BB024A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>
              <a:extLst>
                <a:ext uri="{FF2B5EF4-FFF2-40B4-BE49-F238E27FC236}">
                  <a16:creationId xmlns:a16="http://schemas.microsoft.com/office/drawing/2014/main" id="{5F452D69-A1DB-4A06-B933-896AED86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45D6626-A6F2-4475-922C-BE42D3365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ECFEB13-5D98-43DB-8DFF-78327AE13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9" name="Isosceles Triangle 98">
              <a:extLst>
                <a:ext uri="{FF2B5EF4-FFF2-40B4-BE49-F238E27FC236}">
                  <a16:creationId xmlns:a16="http://schemas.microsoft.com/office/drawing/2014/main" id="{29DA4AFD-8D10-4660-A842-40F4D1434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F2DBAFF0-48F5-43BB-87C6-CE56A16B6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5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1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2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3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4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5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6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7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8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9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0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1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2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3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5C0AF5-4863-490D-8084-4DA22FAAB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/>
                </a:solidFill>
              </a:rPr>
              <a:t>Word collocations (‘Russian’)</a:t>
            </a:r>
          </a:p>
        </p:txBody>
      </p:sp>
      <p:sp>
        <p:nvSpPr>
          <p:cNvPr id="125" name="Freeform: Shape 124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Рисунок 3" descr="Изображение выглядит как устройство,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0D7C2B54-5C5E-47EC-BB7B-D18A58BF8A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50" y="193701"/>
            <a:ext cx="5670017" cy="451024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D98A1BA-72BE-4ADA-9474-5040274EE1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3940" y="126866"/>
            <a:ext cx="5647942" cy="441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401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11">
            <a:extLst>
              <a:ext uri="{FF2B5EF4-FFF2-40B4-BE49-F238E27FC236}">
                <a16:creationId xmlns:a16="http://schemas.microsoft.com/office/drawing/2014/main" id="{9A517D76-CE12-47A5-BD95-9A8F05070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A2F2F994-D93C-4552-B9AD-DA9E8C94B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02B8064-B713-4DB8-AC36-3E576B348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1D700A84-AE55-4EDE-A656-62806F504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E04FC3D0-B839-4900-B5C8-86C794457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731A8D63-72B9-496F-BB43-DDD90FC7E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5B167ED7-B36F-4DDE-B273-7A309BD0F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1178D32B-E32A-4691-84EB-5FE693D3B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AB800FF0-63F8-4B30-96F4-E9601D026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A4616F81-02F6-4A18-949C-FB6CBA200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D31D2123-B363-42F3-8A04-43048C7BA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C60973D3-0B9D-465C-8FD3-266BBA49E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C6655AC3-A1D6-4A0B-861F-F94CB5F0D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E8850C4A-AFA5-499E-8E1C-176A59C88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8C06F8D4-97B5-4836-AD19-2151421B0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89A2942D-1C1B-4AFF-9818-DA7B73EA48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2B61C5D3-5852-403F-B4BA-A64B93312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EF62A1A7-26C1-4804-93CB-A07F356CA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490A1082-3E3A-4C61-9613-910BB024A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5F452D69-A1DB-4A06-B933-896AED86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8" name="Group 32">
            <a:extLst>
              <a:ext uri="{FF2B5EF4-FFF2-40B4-BE49-F238E27FC236}">
                <a16:creationId xmlns:a16="http://schemas.microsoft.com/office/drawing/2014/main" id="{445D6626-A6F2-4475-922C-BE42D3365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ECFEB13-5D98-43DB-8DFF-78327AE13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29DA4AFD-8D10-4660-A842-40F4D1434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2DBAFF0-48F5-43BB-87C6-CE56A16B6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9" name="Rectangle 3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3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5C0AF5-4863-490D-8084-4DA22FAAB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Distributional Thesaurus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1" name="Freeform: Shape 60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Объект 4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A0E26E0D-472C-4072-BC88-1EF7178972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140" y="266545"/>
            <a:ext cx="5084254" cy="4448722"/>
          </a:xfrm>
          <a:prstGeom prst="rect">
            <a:avLst/>
          </a:prstGeom>
        </p:spPr>
      </p:pic>
      <p:pic>
        <p:nvPicPr>
          <p:cNvPr id="7" name="Рисунок 6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8ED7AA86-6B2F-4EDD-B27E-8A46433F72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43" y="81625"/>
            <a:ext cx="6167433" cy="4671831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EAB5438-3A09-4204-862E-F57B5D9238EF}"/>
              </a:ext>
            </a:extLst>
          </p:cNvPr>
          <p:cNvSpPr/>
          <p:nvPr/>
        </p:nvSpPr>
        <p:spPr>
          <a:xfrm>
            <a:off x="2284620" y="5945966"/>
            <a:ext cx="69983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spc="-150" dirty="0">
                <a:solidFill>
                  <a:srgbClr val="FFFEFF"/>
                </a:solidFill>
                <a:ea typeface="+mj-ea"/>
                <a:cs typeface="+mj-cs"/>
              </a:rPr>
              <a:t>an automatically generated list of synonyms or words belonging to the same category</a:t>
            </a:r>
            <a:endParaRPr lang="ru-RU" sz="2000" spc="-150" dirty="0">
              <a:solidFill>
                <a:srgbClr val="FFFEFF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99337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0" name="Rectangle 109">
            <a:extLst>
              <a:ext uri="{FF2B5EF4-FFF2-40B4-BE49-F238E27FC236}">
                <a16:creationId xmlns:a16="http://schemas.microsoft.com/office/drawing/2014/main" id="{48CAE4AE-A9DF-45AF-9A9C-1712BC634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7" name="Group 111">
            <a:extLst>
              <a:ext uri="{FF2B5EF4-FFF2-40B4-BE49-F238E27FC236}">
                <a16:creationId xmlns:a16="http://schemas.microsoft.com/office/drawing/2014/main" id="{6C272060-BC98-4C91-A58F-4DFEC566C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3" name="Freeform 5">
              <a:extLst>
                <a:ext uri="{FF2B5EF4-FFF2-40B4-BE49-F238E27FC236}">
                  <a16:creationId xmlns:a16="http://schemas.microsoft.com/office/drawing/2014/main" id="{8BA2DCB9-0DC0-4109-B2A2-56896E35E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6">
              <a:extLst>
                <a:ext uri="{FF2B5EF4-FFF2-40B4-BE49-F238E27FC236}">
                  <a16:creationId xmlns:a16="http://schemas.microsoft.com/office/drawing/2014/main" id="{64A33555-1142-4AD7-8084-1A99422A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7">
              <a:extLst>
                <a:ext uri="{FF2B5EF4-FFF2-40B4-BE49-F238E27FC236}">
                  <a16:creationId xmlns:a16="http://schemas.microsoft.com/office/drawing/2014/main" id="{BC6E4081-1A88-453E-8CCF-B97B0CE20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8">
              <a:extLst>
                <a:ext uri="{FF2B5EF4-FFF2-40B4-BE49-F238E27FC236}">
                  <a16:creationId xmlns:a16="http://schemas.microsoft.com/office/drawing/2014/main" id="{5B7E0935-6EE8-4C61-AED5-09B9A2A99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9">
              <a:extLst>
                <a:ext uri="{FF2B5EF4-FFF2-40B4-BE49-F238E27FC236}">
                  <a16:creationId xmlns:a16="http://schemas.microsoft.com/office/drawing/2014/main" id="{EB962BD6-C878-48FF-A75E-DCC7BDA3C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0">
              <a:extLst>
                <a:ext uri="{FF2B5EF4-FFF2-40B4-BE49-F238E27FC236}">
                  <a16:creationId xmlns:a16="http://schemas.microsoft.com/office/drawing/2014/main" id="{CABF3786-BDE1-4FE5-9967-F6B6131A2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1">
              <a:extLst>
                <a:ext uri="{FF2B5EF4-FFF2-40B4-BE49-F238E27FC236}">
                  <a16:creationId xmlns:a16="http://schemas.microsoft.com/office/drawing/2014/main" id="{4969707A-C75E-4F7F-A5C2-2991C654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2">
              <a:extLst>
                <a:ext uri="{FF2B5EF4-FFF2-40B4-BE49-F238E27FC236}">
                  <a16:creationId xmlns:a16="http://schemas.microsoft.com/office/drawing/2014/main" id="{0E293989-8389-48CD-85D3-CAEFD5E96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3">
              <a:extLst>
                <a:ext uri="{FF2B5EF4-FFF2-40B4-BE49-F238E27FC236}">
                  <a16:creationId xmlns:a16="http://schemas.microsoft.com/office/drawing/2014/main" id="{8DCF1E8B-9247-45E2-8641-90DA9F7D5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4">
              <a:extLst>
                <a:ext uri="{FF2B5EF4-FFF2-40B4-BE49-F238E27FC236}">
                  <a16:creationId xmlns:a16="http://schemas.microsoft.com/office/drawing/2014/main" id="{48DF418F-91AD-4E55-AF3B-F28FF4596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5">
              <a:extLst>
                <a:ext uri="{FF2B5EF4-FFF2-40B4-BE49-F238E27FC236}">
                  <a16:creationId xmlns:a16="http://schemas.microsoft.com/office/drawing/2014/main" id="{EDBF35BD-D1DA-49B1-AE30-289189DAC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6">
              <a:extLst>
                <a:ext uri="{FF2B5EF4-FFF2-40B4-BE49-F238E27FC236}">
                  <a16:creationId xmlns:a16="http://schemas.microsoft.com/office/drawing/2014/main" id="{69198BEC-A3B6-4562-AB0F-3E7760026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7">
              <a:extLst>
                <a:ext uri="{FF2B5EF4-FFF2-40B4-BE49-F238E27FC236}">
                  <a16:creationId xmlns:a16="http://schemas.microsoft.com/office/drawing/2014/main" id="{9AB30D45-77AB-4323-83A2-1A637D07D5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8">
              <a:extLst>
                <a:ext uri="{FF2B5EF4-FFF2-40B4-BE49-F238E27FC236}">
                  <a16:creationId xmlns:a16="http://schemas.microsoft.com/office/drawing/2014/main" id="{D1AD137E-7B63-434C-9D0D-5A64BB496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9">
              <a:extLst>
                <a:ext uri="{FF2B5EF4-FFF2-40B4-BE49-F238E27FC236}">
                  <a16:creationId xmlns:a16="http://schemas.microsoft.com/office/drawing/2014/main" id="{8B32BE2D-36DC-4BD0-952E-8FE32A70D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20">
              <a:extLst>
                <a:ext uri="{FF2B5EF4-FFF2-40B4-BE49-F238E27FC236}">
                  <a16:creationId xmlns:a16="http://schemas.microsoft.com/office/drawing/2014/main" id="{930295E0-AD01-4DB0-9829-AD91BED60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21">
              <a:extLst>
                <a:ext uri="{FF2B5EF4-FFF2-40B4-BE49-F238E27FC236}">
                  <a16:creationId xmlns:a16="http://schemas.microsoft.com/office/drawing/2014/main" id="{29807E74-6BFD-4EA7-B3F3-92C0728A7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22">
              <a:extLst>
                <a:ext uri="{FF2B5EF4-FFF2-40B4-BE49-F238E27FC236}">
                  <a16:creationId xmlns:a16="http://schemas.microsoft.com/office/drawing/2014/main" id="{C9EDBF49-4B87-4B6F-BEE6-DDC4A63CE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23">
              <a:extLst>
                <a:ext uri="{FF2B5EF4-FFF2-40B4-BE49-F238E27FC236}">
                  <a16:creationId xmlns:a16="http://schemas.microsoft.com/office/drawing/2014/main" id="{7738C468-1405-4ED9-8392-F93FA995E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24">
              <a:extLst>
                <a:ext uri="{FF2B5EF4-FFF2-40B4-BE49-F238E27FC236}">
                  <a16:creationId xmlns:a16="http://schemas.microsoft.com/office/drawing/2014/main" id="{F16402CF-F511-450A-8584-8C8A5B7E9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25">
              <a:extLst>
                <a:ext uri="{FF2B5EF4-FFF2-40B4-BE49-F238E27FC236}">
                  <a16:creationId xmlns:a16="http://schemas.microsoft.com/office/drawing/2014/main" id="{85E5B49A-CFC2-4019-9BA6-528095F78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FAE701-217B-4E1C-B2E0-9C7A7C84D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686" y="795527"/>
            <a:ext cx="4660376" cy="1830388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chemeClr val="tx1"/>
                </a:solidFill>
              </a:rPr>
              <a:t>Keyword extraction (Before Annexation)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168" name="Rectangle 134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" y="795527"/>
            <a:ext cx="5970638" cy="524884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Content Placeholder 8">
            <a:extLst>
              <a:ext uri="{FF2B5EF4-FFF2-40B4-BE49-F238E27FC236}">
                <a16:creationId xmlns:a16="http://schemas.microsoft.com/office/drawing/2014/main" id="{9BF7C99D-9D99-40D2-8571-BF24C4776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2391" y="2283619"/>
            <a:ext cx="4250484" cy="3678237"/>
          </a:xfrm>
        </p:spPr>
        <p:txBody>
          <a:bodyPr>
            <a:normAutofit/>
          </a:bodyPr>
          <a:lstStyle/>
          <a:p>
            <a:r>
              <a:rPr lang="en-US" sz="2400" dirty="0"/>
              <a:t>Reference corpus: </a:t>
            </a:r>
            <a:r>
              <a:rPr lang="en-US" sz="2000" dirty="0"/>
              <a:t>English Web  </a:t>
            </a:r>
          </a:p>
          <a:p>
            <a:r>
              <a:rPr lang="en-US" sz="2000" dirty="0"/>
              <a:t>single word units which are typical for a corpus/</a:t>
            </a:r>
            <a:r>
              <a:rPr lang="en-US" sz="2000" dirty="0" err="1"/>
              <a:t>ext</a:t>
            </a:r>
            <a:r>
              <a:rPr lang="en-US" sz="2000" dirty="0"/>
              <a:t> or which define its content or topic</a:t>
            </a:r>
            <a:endParaRPr lang="en-US" sz="2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CC8D856-4EFF-4FB9-81A4-BFC487C27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46" y="788845"/>
            <a:ext cx="7122271" cy="5282947"/>
          </a:xfrm>
          <a:prstGeom prst="rect">
            <a:avLst/>
          </a:prstGeom>
        </p:spPr>
      </p:pic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A2BB7291-59F1-4C9B-93CC-664B8531445E}"/>
              </a:ext>
            </a:extLst>
          </p:cNvPr>
          <p:cNvCxnSpPr/>
          <p:nvPr/>
        </p:nvCxnSpPr>
        <p:spPr>
          <a:xfrm>
            <a:off x="598488" y="2813538"/>
            <a:ext cx="52228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80572782-124F-46FA-9F47-9B75A45133C3}"/>
              </a:ext>
            </a:extLst>
          </p:cNvPr>
          <p:cNvCxnSpPr>
            <a:cxnSpLocks/>
          </p:cNvCxnSpPr>
          <p:nvPr/>
        </p:nvCxnSpPr>
        <p:spPr>
          <a:xfrm>
            <a:off x="627856" y="4147624"/>
            <a:ext cx="79298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1C03CF4C-EA7E-4AE9-ADF2-1A7DEEFC9A4B}"/>
              </a:ext>
            </a:extLst>
          </p:cNvPr>
          <p:cNvCxnSpPr>
            <a:cxnSpLocks/>
          </p:cNvCxnSpPr>
          <p:nvPr/>
        </p:nvCxnSpPr>
        <p:spPr>
          <a:xfrm>
            <a:off x="4165100" y="1950720"/>
            <a:ext cx="79298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053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0" name="Rectangle 109">
            <a:extLst>
              <a:ext uri="{FF2B5EF4-FFF2-40B4-BE49-F238E27FC236}">
                <a16:creationId xmlns:a16="http://schemas.microsoft.com/office/drawing/2014/main" id="{48CAE4AE-A9DF-45AF-9A9C-1712BC634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7" name="Group 111">
            <a:extLst>
              <a:ext uri="{FF2B5EF4-FFF2-40B4-BE49-F238E27FC236}">
                <a16:creationId xmlns:a16="http://schemas.microsoft.com/office/drawing/2014/main" id="{6C272060-BC98-4C91-A58F-4DFEC566C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3" name="Freeform 5">
              <a:extLst>
                <a:ext uri="{FF2B5EF4-FFF2-40B4-BE49-F238E27FC236}">
                  <a16:creationId xmlns:a16="http://schemas.microsoft.com/office/drawing/2014/main" id="{8BA2DCB9-0DC0-4109-B2A2-56896E35E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6">
              <a:extLst>
                <a:ext uri="{FF2B5EF4-FFF2-40B4-BE49-F238E27FC236}">
                  <a16:creationId xmlns:a16="http://schemas.microsoft.com/office/drawing/2014/main" id="{64A33555-1142-4AD7-8084-1A99422A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7">
              <a:extLst>
                <a:ext uri="{FF2B5EF4-FFF2-40B4-BE49-F238E27FC236}">
                  <a16:creationId xmlns:a16="http://schemas.microsoft.com/office/drawing/2014/main" id="{BC6E4081-1A88-453E-8CCF-B97B0CE20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8">
              <a:extLst>
                <a:ext uri="{FF2B5EF4-FFF2-40B4-BE49-F238E27FC236}">
                  <a16:creationId xmlns:a16="http://schemas.microsoft.com/office/drawing/2014/main" id="{5B7E0935-6EE8-4C61-AED5-09B9A2A99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9">
              <a:extLst>
                <a:ext uri="{FF2B5EF4-FFF2-40B4-BE49-F238E27FC236}">
                  <a16:creationId xmlns:a16="http://schemas.microsoft.com/office/drawing/2014/main" id="{EB962BD6-C878-48FF-A75E-DCC7BDA3C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0">
              <a:extLst>
                <a:ext uri="{FF2B5EF4-FFF2-40B4-BE49-F238E27FC236}">
                  <a16:creationId xmlns:a16="http://schemas.microsoft.com/office/drawing/2014/main" id="{CABF3786-BDE1-4FE5-9967-F6B6131A2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1">
              <a:extLst>
                <a:ext uri="{FF2B5EF4-FFF2-40B4-BE49-F238E27FC236}">
                  <a16:creationId xmlns:a16="http://schemas.microsoft.com/office/drawing/2014/main" id="{4969707A-C75E-4F7F-A5C2-2991C654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2">
              <a:extLst>
                <a:ext uri="{FF2B5EF4-FFF2-40B4-BE49-F238E27FC236}">
                  <a16:creationId xmlns:a16="http://schemas.microsoft.com/office/drawing/2014/main" id="{0E293989-8389-48CD-85D3-CAEFD5E96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3">
              <a:extLst>
                <a:ext uri="{FF2B5EF4-FFF2-40B4-BE49-F238E27FC236}">
                  <a16:creationId xmlns:a16="http://schemas.microsoft.com/office/drawing/2014/main" id="{8DCF1E8B-9247-45E2-8641-90DA9F7D5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4">
              <a:extLst>
                <a:ext uri="{FF2B5EF4-FFF2-40B4-BE49-F238E27FC236}">
                  <a16:creationId xmlns:a16="http://schemas.microsoft.com/office/drawing/2014/main" id="{48DF418F-91AD-4E55-AF3B-F28FF4596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5">
              <a:extLst>
                <a:ext uri="{FF2B5EF4-FFF2-40B4-BE49-F238E27FC236}">
                  <a16:creationId xmlns:a16="http://schemas.microsoft.com/office/drawing/2014/main" id="{EDBF35BD-D1DA-49B1-AE30-289189DAC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6">
              <a:extLst>
                <a:ext uri="{FF2B5EF4-FFF2-40B4-BE49-F238E27FC236}">
                  <a16:creationId xmlns:a16="http://schemas.microsoft.com/office/drawing/2014/main" id="{69198BEC-A3B6-4562-AB0F-3E7760026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7">
              <a:extLst>
                <a:ext uri="{FF2B5EF4-FFF2-40B4-BE49-F238E27FC236}">
                  <a16:creationId xmlns:a16="http://schemas.microsoft.com/office/drawing/2014/main" id="{9AB30D45-77AB-4323-83A2-1A637D07D5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8">
              <a:extLst>
                <a:ext uri="{FF2B5EF4-FFF2-40B4-BE49-F238E27FC236}">
                  <a16:creationId xmlns:a16="http://schemas.microsoft.com/office/drawing/2014/main" id="{D1AD137E-7B63-434C-9D0D-5A64BB496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9">
              <a:extLst>
                <a:ext uri="{FF2B5EF4-FFF2-40B4-BE49-F238E27FC236}">
                  <a16:creationId xmlns:a16="http://schemas.microsoft.com/office/drawing/2014/main" id="{8B32BE2D-36DC-4BD0-952E-8FE32A70D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20">
              <a:extLst>
                <a:ext uri="{FF2B5EF4-FFF2-40B4-BE49-F238E27FC236}">
                  <a16:creationId xmlns:a16="http://schemas.microsoft.com/office/drawing/2014/main" id="{930295E0-AD01-4DB0-9829-AD91BED60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21">
              <a:extLst>
                <a:ext uri="{FF2B5EF4-FFF2-40B4-BE49-F238E27FC236}">
                  <a16:creationId xmlns:a16="http://schemas.microsoft.com/office/drawing/2014/main" id="{29807E74-6BFD-4EA7-B3F3-92C0728A7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22">
              <a:extLst>
                <a:ext uri="{FF2B5EF4-FFF2-40B4-BE49-F238E27FC236}">
                  <a16:creationId xmlns:a16="http://schemas.microsoft.com/office/drawing/2014/main" id="{C9EDBF49-4B87-4B6F-BEE6-DDC4A63CE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23">
              <a:extLst>
                <a:ext uri="{FF2B5EF4-FFF2-40B4-BE49-F238E27FC236}">
                  <a16:creationId xmlns:a16="http://schemas.microsoft.com/office/drawing/2014/main" id="{7738C468-1405-4ED9-8392-F93FA995E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24">
              <a:extLst>
                <a:ext uri="{FF2B5EF4-FFF2-40B4-BE49-F238E27FC236}">
                  <a16:creationId xmlns:a16="http://schemas.microsoft.com/office/drawing/2014/main" id="{F16402CF-F511-450A-8584-8C8A5B7E9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25">
              <a:extLst>
                <a:ext uri="{FF2B5EF4-FFF2-40B4-BE49-F238E27FC236}">
                  <a16:creationId xmlns:a16="http://schemas.microsoft.com/office/drawing/2014/main" id="{85E5B49A-CFC2-4019-9BA6-528095F78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FAE701-217B-4E1C-B2E0-9C7A7C84D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686" y="795527"/>
            <a:ext cx="4660376" cy="1830388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chemeClr val="tx1"/>
                </a:solidFill>
              </a:rPr>
              <a:t>Keyword extraction (After Annexation)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168" name="Rectangle 134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" y="795527"/>
            <a:ext cx="5970638" cy="524884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Content Placeholder 8">
            <a:extLst>
              <a:ext uri="{FF2B5EF4-FFF2-40B4-BE49-F238E27FC236}">
                <a16:creationId xmlns:a16="http://schemas.microsoft.com/office/drawing/2014/main" id="{9BF7C99D-9D99-40D2-8571-BF24C4776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2391" y="2174082"/>
            <a:ext cx="4250484" cy="3678237"/>
          </a:xfrm>
        </p:spPr>
        <p:txBody>
          <a:bodyPr>
            <a:normAutofit/>
          </a:bodyPr>
          <a:lstStyle/>
          <a:p>
            <a:r>
              <a:rPr lang="en-US" sz="2400" dirty="0"/>
              <a:t>Reference corpus: </a:t>
            </a:r>
            <a:r>
              <a:rPr lang="en-US" sz="2000" dirty="0"/>
              <a:t>English Web  </a:t>
            </a:r>
          </a:p>
          <a:p>
            <a:r>
              <a:rPr lang="en-US" sz="2000" dirty="0"/>
              <a:t>single word units which are typical for a corpus/</a:t>
            </a:r>
            <a:r>
              <a:rPr lang="en-US" sz="2000" dirty="0" err="1"/>
              <a:t>ext</a:t>
            </a:r>
            <a:r>
              <a:rPr lang="en-US" sz="2000" dirty="0"/>
              <a:t> or which define its content or topic</a:t>
            </a:r>
            <a:endParaRPr lang="en-US" sz="2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C06D0A4-465C-4049-897D-97B57AFE02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91" y="795527"/>
            <a:ext cx="6918791" cy="5301276"/>
          </a:xfrm>
          <a:prstGeom prst="rect">
            <a:avLst/>
          </a:prstGeom>
        </p:spPr>
      </p:pic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A37DBCBA-0A4E-4560-BD43-801659AF10AF}"/>
              </a:ext>
            </a:extLst>
          </p:cNvPr>
          <p:cNvCxnSpPr>
            <a:cxnSpLocks/>
          </p:cNvCxnSpPr>
          <p:nvPr/>
        </p:nvCxnSpPr>
        <p:spPr>
          <a:xfrm>
            <a:off x="651084" y="1908517"/>
            <a:ext cx="79298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C179BDD5-7175-405C-A2DE-E566334A2254}"/>
              </a:ext>
            </a:extLst>
          </p:cNvPr>
          <p:cNvCxnSpPr>
            <a:cxnSpLocks/>
          </p:cNvCxnSpPr>
          <p:nvPr/>
        </p:nvCxnSpPr>
        <p:spPr>
          <a:xfrm>
            <a:off x="651084" y="2834640"/>
            <a:ext cx="79298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8EBEB243-2A1B-44BD-B475-1680CB870179}"/>
              </a:ext>
            </a:extLst>
          </p:cNvPr>
          <p:cNvCxnSpPr>
            <a:cxnSpLocks/>
          </p:cNvCxnSpPr>
          <p:nvPr/>
        </p:nvCxnSpPr>
        <p:spPr>
          <a:xfrm>
            <a:off x="605222" y="3734973"/>
            <a:ext cx="79298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32B8D9A7-0913-4C6D-A429-812EABE68E34}"/>
              </a:ext>
            </a:extLst>
          </p:cNvPr>
          <p:cNvCxnSpPr>
            <a:cxnSpLocks/>
          </p:cNvCxnSpPr>
          <p:nvPr/>
        </p:nvCxnSpPr>
        <p:spPr>
          <a:xfrm>
            <a:off x="672234" y="4157003"/>
            <a:ext cx="79298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4A7AC840-DFE9-49A8-89EB-67D7BE57057B}"/>
              </a:ext>
            </a:extLst>
          </p:cNvPr>
          <p:cNvCxnSpPr>
            <a:cxnSpLocks/>
          </p:cNvCxnSpPr>
          <p:nvPr/>
        </p:nvCxnSpPr>
        <p:spPr>
          <a:xfrm>
            <a:off x="4004444" y="2834640"/>
            <a:ext cx="79298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6B9060BC-8EBA-4614-9343-DE1AAD235E3A}"/>
              </a:ext>
            </a:extLst>
          </p:cNvPr>
          <p:cNvCxnSpPr>
            <a:cxnSpLocks/>
          </p:cNvCxnSpPr>
          <p:nvPr/>
        </p:nvCxnSpPr>
        <p:spPr>
          <a:xfrm>
            <a:off x="4119563" y="2384474"/>
            <a:ext cx="79298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9D0AC52E-DB88-4AD2-9EDA-361ABF60EC4A}"/>
              </a:ext>
            </a:extLst>
          </p:cNvPr>
          <p:cNvCxnSpPr>
            <a:cxnSpLocks/>
          </p:cNvCxnSpPr>
          <p:nvPr/>
        </p:nvCxnSpPr>
        <p:spPr>
          <a:xfrm>
            <a:off x="4222275" y="3734973"/>
            <a:ext cx="79298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39E741FD-025F-4BFD-B0D3-6C34A5DE0ECA}"/>
              </a:ext>
            </a:extLst>
          </p:cNvPr>
          <p:cNvCxnSpPr>
            <a:cxnSpLocks/>
          </p:cNvCxnSpPr>
          <p:nvPr/>
        </p:nvCxnSpPr>
        <p:spPr>
          <a:xfrm>
            <a:off x="651084" y="4607169"/>
            <a:ext cx="79298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C8492168-A891-4687-9C58-D712CC7B0866}"/>
              </a:ext>
            </a:extLst>
          </p:cNvPr>
          <p:cNvCxnSpPr>
            <a:cxnSpLocks/>
          </p:cNvCxnSpPr>
          <p:nvPr/>
        </p:nvCxnSpPr>
        <p:spPr>
          <a:xfrm>
            <a:off x="4119563" y="4607169"/>
            <a:ext cx="79298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177B751E-5C80-4CA0-A3D2-31A13F469637}"/>
              </a:ext>
            </a:extLst>
          </p:cNvPr>
          <p:cNvCxnSpPr>
            <a:cxnSpLocks/>
          </p:cNvCxnSpPr>
          <p:nvPr/>
        </p:nvCxnSpPr>
        <p:spPr>
          <a:xfrm>
            <a:off x="4119563" y="5125867"/>
            <a:ext cx="79298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805C5EED-D919-43ED-A832-BF340193313E}"/>
              </a:ext>
            </a:extLst>
          </p:cNvPr>
          <p:cNvCxnSpPr>
            <a:cxnSpLocks/>
          </p:cNvCxnSpPr>
          <p:nvPr/>
        </p:nvCxnSpPr>
        <p:spPr>
          <a:xfrm>
            <a:off x="4132057" y="5995524"/>
            <a:ext cx="79298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8AD4B23A-C628-4961-9673-4DEBE11CE0AD}"/>
              </a:ext>
            </a:extLst>
          </p:cNvPr>
          <p:cNvCxnSpPr>
            <a:cxnSpLocks/>
          </p:cNvCxnSpPr>
          <p:nvPr/>
        </p:nvCxnSpPr>
        <p:spPr>
          <a:xfrm>
            <a:off x="4174260" y="1908517"/>
            <a:ext cx="79298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643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349F01-CEC9-4264-8503-0E6682578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386" y="4760133"/>
            <a:ext cx="4520665" cy="177782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Collocations of two words </a:t>
            </a:r>
            <a:r>
              <a:rPr lang="en-US" b="1" dirty="0">
                <a:solidFill>
                  <a:schemeClr val="tx1"/>
                </a:solidFill>
              </a:rPr>
              <a:t>(Before Annexation)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68FCB24-8466-4D7B-81C6-0D649317F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767660"/>
            <a:ext cx="6281873" cy="1770300"/>
          </a:xfrm>
        </p:spPr>
        <p:txBody>
          <a:bodyPr>
            <a:normAutofit/>
          </a:bodyPr>
          <a:lstStyle/>
          <a:p>
            <a:pPr>
              <a:buClr>
                <a:srgbClr val="E8A823"/>
              </a:buClr>
            </a:pPr>
            <a:r>
              <a:rPr lang="en-US" sz="2000" i="1" dirty="0"/>
              <a:t>Verb collocations with ‘Russia/Ukraine’ as subject</a:t>
            </a:r>
            <a:endParaRPr lang="en-US" sz="2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D365503-13D7-474F-BD70-BA356E590C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022" y="46888"/>
            <a:ext cx="8288716" cy="453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621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349F01-CEC9-4264-8503-0E6682578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386" y="4760133"/>
            <a:ext cx="4520665" cy="177782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Collocations of two words </a:t>
            </a:r>
            <a:r>
              <a:rPr lang="en-US" b="1" dirty="0">
                <a:solidFill>
                  <a:schemeClr val="tx1"/>
                </a:solidFill>
              </a:rPr>
              <a:t>(After Annexation)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62E545D-A20A-4030-AB90-8A65BA9331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516" y="0"/>
            <a:ext cx="8006409" cy="4423541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68FCB24-8466-4D7B-81C6-0D649317F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767660"/>
            <a:ext cx="6281873" cy="1770300"/>
          </a:xfrm>
        </p:spPr>
        <p:txBody>
          <a:bodyPr>
            <a:normAutofit/>
          </a:bodyPr>
          <a:lstStyle/>
          <a:p>
            <a:pPr>
              <a:buClr>
                <a:srgbClr val="E8A823"/>
              </a:buClr>
            </a:pPr>
            <a:r>
              <a:rPr lang="en-US" sz="2000" i="1" dirty="0"/>
              <a:t>Verb collocations with ‘Russia/Ukraine’ as subject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39998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11">
            <a:extLst>
              <a:ext uri="{FF2B5EF4-FFF2-40B4-BE49-F238E27FC236}">
                <a16:creationId xmlns:a16="http://schemas.microsoft.com/office/drawing/2014/main" id="{2DAE3342-9DFC-49D4-B09C-25E31076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49E0D20-8423-4612-99A5-14AEF8F6B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7C2C108-5A30-48CA-9203-56747AEB7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1A343912-2EFC-408E-A862-5C9BF108D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AA50D1CF-9DAE-4CF6-B829-E66CEE9D5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FE5799A4-0568-433E-BF41-752CF516A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CDBB86ED-F16F-4C28-BDD5-72D771176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3347939E-8B76-4CFC-B2EC-63A7E2278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A1DD132-02E4-4CD3-B496-BFF924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710BDA52-A7D7-4E4E-9F36-EC8F983EA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B1BDF852-319F-42B8-9A50-7C9A9387C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3AACE376-C01E-4F1F-91B7-39D0274BF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7F612F4C-050E-459D-9771-ED088374A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94E4211B-3E41-4905-8F4E-76811B9E5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6AEC87EE-0CB8-43DE-8FEB-4586A92E8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277C1C5D-7BDC-47E4-8B81-C3C4AE949B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7A2A6EF8-9768-4478-9CD3-DFA547CEF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1FD9091C-E8FA-4ADA-937F-A74426ED1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B69923E7-63C4-47CE-956E-09D384D4F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A2576784-872E-494C-A041-0E346226B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7" name="Group 32">
            <a:extLst>
              <a:ext uri="{FF2B5EF4-FFF2-40B4-BE49-F238E27FC236}">
                <a16:creationId xmlns:a16="http://schemas.microsoft.com/office/drawing/2014/main" id="{B54F73D8-62C2-4127-9D19-01219BBB9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FD8CA02-9BE5-4B82-8129-6EF618402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01515E68-030C-4313-B300-35253163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937725F-1DDF-4225-937E-106DBB047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68" name="Rectangle 37">
            <a:extLst>
              <a:ext uri="{FF2B5EF4-FFF2-40B4-BE49-F238E27FC236}">
                <a16:creationId xmlns:a16="http://schemas.microsoft.com/office/drawing/2014/main" id="{FD8F1113-2E3C-46E3-B54F-B7F421EEF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5">
            <a:extLst>
              <a:ext uri="{FF2B5EF4-FFF2-40B4-BE49-F238E27FC236}">
                <a16:creationId xmlns:a16="http://schemas.microsoft.com/office/drawing/2014/main" id="{B54A4D14-513F-4121-92D3-5CCB4689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6C3411F1-AD17-499D-AFEF-2F300F6DF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7">
            <a:extLst>
              <a:ext uri="{FF2B5EF4-FFF2-40B4-BE49-F238E27FC236}">
                <a16:creationId xmlns:a16="http://schemas.microsoft.com/office/drawing/2014/main" id="{60BF2CBE-B1E9-4C42-89DC-C35E4E651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8">
            <a:extLst>
              <a:ext uri="{FF2B5EF4-FFF2-40B4-BE49-F238E27FC236}">
                <a16:creationId xmlns:a16="http://schemas.microsoft.com/office/drawing/2014/main" id="{72C95A87-DCDB-41C4-B774-744B3ECBE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9">
            <a:extLst>
              <a:ext uri="{FF2B5EF4-FFF2-40B4-BE49-F238E27FC236}">
                <a16:creationId xmlns:a16="http://schemas.microsoft.com/office/drawing/2014/main" id="{BCB97515-32FF-43A6-A51C-B140193AB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Freeform 10">
            <a:extLst>
              <a:ext uri="{FF2B5EF4-FFF2-40B4-BE49-F238E27FC236}">
                <a16:creationId xmlns:a16="http://schemas.microsoft.com/office/drawing/2014/main" id="{9C6379D3-7045-4B76-9409-6D23D753D0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12">
            <a:extLst>
              <a:ext uri="{FF2B5EF4-FFF2-40B4-BE49-F238E27FC236}">
                <a16:creationId xmlns:a16="http://schemas.microsoft.com/office/drawing/2014/main" id="{61B1C1DE-4201-4989-BE65-41ADC2472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Freeform 14">
            <a:extLst>
              <a:ext uri="{FF2B5EF4-FFF2-40B4-BE49-F238E27FC236}">
                <a16:creationId xmlns:a16="http://schemas.microsoft.com/office/drawing/2014/main" id="{806398CC-D327-4E06-838C-31119BD56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16">
            <a:extLst>
              <a:ext uri="{FF2B5EF4-FFF2-40B4-BE49-F238E27FC236}">
                <a16:creationId xmlns:a16="http://schemas.microsoft.com/office/drawing/2014/main" id="{70A741CC-E736-448A-A94E-5C8BB9711D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Freeform 11">
            <a:extLst>
              <a:ext uri="{FF2B5EF4-FFF2-40B4-BE49-F238E27FC236}">
                <a16:creationId xmlns:a16="http://schemas.microsoft.com/office/drawing/2014/main" id="{7C324CDD-B30F-47DD-8627-E2171D5E8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Freeform 21">
            <a:extLst>
              <a:ext uri="{FF2B5EF4-FFF2-40B4-BE49-F238E27FC236}">
                <a16:creationId xmlns:a16="http://schemas.microsoft.com/office/drawing/2014/main" id="{79C8D19E-E3D6-45A6-BCA2-5918A37D7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D8741E-0A3C-40C9-A48D-C14B1AB6D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4732" y="98584"/>
            <a:ext cx="2516788" cy="876430"/>
          </a:xfrm>
        </p:spPr>
        <p:txBody>
          <a:bodyPr vert="horz" lIns="228600" tIns="228600" rIns="228600" bIns="0" rtlCol="0" anchor="b">
            <a:normAutofit/>
          </a:bodyPr>
          <a:lstStyle/>
          <a:p>
            <a:pPr algn="l">
              <a:lnSpc>
                <a:spcPct val="80000"/>
              </a:lnSpc>
            </a:pPr>
            <a:r>
              <a:rPr lang="en-US" b="1" dirty="0">
                <a:solidFill>
                  <a:schemeClr val="tx2"/>
                </a:solidFill>
              </a:rPr>
              <a:t>History</a:t>
            </a:r>
          </a:p>
        </p:txBody>
      </p:sp>
      <p:sp>
        <p:nvSpPr>
          <p:cNvPr id="62" name="Freeform 22">
            <a:extLst>
              <a:ext uri="{FF2B5EF4-FFF2-40B4-BE49-F238E27FC236}">
                <a16:creationId xmlns:a16="http://schemas.microsoft.com/office/drawing/2014/main" id="{43280283-E04A-43CA-BFA1-F285486A2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Freeform 23">
            <a:extLst>
              <a:ext uri="{FF2B5EF4-FFF2-40B4-BE49-F238E27FC236}">
                <a16:creationId xmlns:a16="http://schemas.microsoft.com/office/drawing/2014/main" id="{38328CB6-0FC5-4AEA-BC7E-489267CB6F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138AF5D2-3A9C-4E8F-B879-36865366A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7" name="Рисунок 6" descr="Изображение выглядит как текст, карта&#10;&#10;Автоматически созданное описание">
            <a:extLst>
              <a:ext uri="{FF2B5EF4-FFF2-40B4-BE49-F238E27FC236}">
                <a16:creationId xmlns:a16="http://schemas.microsoft.com/office/drawing/2014/main" id="{585BBBFF-B213-403A-9E2C-163BED14E3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39" r="1" b="1"/>
          <a:stretch/>
        </p:blipFill>
        <p:spPr>
          <a:xfrm>
            <a:off x="509356" y="1565071"/>
            <a:ext cx="6659211" cy="4583992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70" name="Объект 2">
            <a:extLst>
              <a:ext uri="{FF2B5EF4-FFF2-40B4-BE49-F238E27FC236}">
                <a16:creationId xmlns:a16="http://schemas.microsoft.com/office/drawing/2014/main" id="{258FAE0B-D52D-48FB-AE9F-BBCB4F76162E}"/>
              </a:ext>
            </a:extLst>
          </p:cNvPr>
          <p:cNvSpPr txBox="1">
            <a:spLocks/>
          </p:cNvSpPr>
          <p:nvPr/>
        </p:nvSpPr>
        <p:spPr>
          <a:xfrm>
            <a:off x="7431447" y="1477652"/>
            <a:ext cx="4443580" cy="472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/>
              <a:t>The Crimean Peninsula,  was annexed by the Russian Federation between February and March 2014;</a:t>
            </a:r>
          </a:p>
          <a:p>
            <a:pPr algn="just"/>
            <a:r>
              <a:rPr lang="en-US" sz="2000" dirty="0"/>
              <a:t>Ukraine and many other countries condemned the annexation and consider it to be a violation of international law;</a:t>
            </a:r>
          </a:p>
          <a:p>
            <a:pPr algn="just"/>
            <a:r>
              <a:rPr lang="en-US" sz="2000" dirty="0"/>
              <a:t> This event led to implementation of strict measures against the country (e.g. sanctions, suspension from G8 etc.)</a:t>
            </a:r>
          </a:p>
        </p:txBody>
      </p:sp>
    </p:spTree>
    <p:extLst>
      <p:ext uri="{BB962C8B-B14F-4D97-AF65-F5344CB8AC3E}">
        <p14:creationId xmlns:p14="http://schemas.microsoft.com/office/powerpoint/2010/main" val="37785685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349F01-CEC9-4264-8503-0E6682578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386" y="4760133"/>
            <a:ext cx="4520665" cy="177782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Collocations of two words </a:t>
            </a:r>
            <a:r>
              <a:rPr lang="en-US" b="1" dirty="0">
                <a:solidFill>
                  <a:schemeClr val="tx1"/>
                </a:solidFill>
              </a:rPr>
              <a:t>(Before Annexation)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68FCB24-8466-4D7B-81C6-0D649317F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767660"/>
            <a:ext cx="6281873" cy="1770300"/>
          </a:xfrm>
        </p:spPr>
        <p:txBody>
          <a:bodyPr>
            <a:normAutofit/>
          </a:bodyPr>
          <a:lstStyle/>
          <a:p>
            <a:pPr>
              <a:buClr>
                <a:srgbClr val="E8A823"/>
              </a:buClr>
            </a:pPr>
            <a:r>
              <a:rPr lang="en-US" sz="2000" i="1" dirty="0"/>
              <a:t>Verb collocations with ‘Russia/Ukraine’ as object</a:t>
            </a:r>
            <a:endParaRPr lang="en-US" sz="2000" dirty="0"/>
          </a:p>
        </p:txBody>
      </p:sp>
      <p:pic>
        <p:nvPicPr>
          <p:cNvPr id="4" name="Рисунок 3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103DF5A0-9441-4D4D-B48D-9C2C9C94F6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05" r="5145"/>
          <a:stretch/>
        </p:blipFill>
        <p:spPr>
          <a:xfrm>
            <a:off x="1851551" y="-8210"/>
            <a:ext cx="8367369" cy="467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1950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349F01-CEC9-4264-8503-0E6682578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386" y="4760133"/>
            <a:ext cx="4520665" cy="177782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Collocations of two words </a:t>
            </a:r>
            <a:r>
              <a:rPr lang="en-US" b="1" dirty="0">
                <a:solidFill>
                  <a:schemeClr val="tx1"/>
                </a:solidFill>
              </a:rPr>
              <a:t>(After Annexation)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68FCB24-8466-4D7B-81C6-0D649317F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767660"/>
            <a:ext cx="6281873" cy="1770300"/>
          </a:xfrm>
        </p:spPr>
        <p:txBody>
          <a:bodyPr>
            <a:normAutofit/>
          </a:bodyPr>
          <a:lstStyle/>
          <a:p>
            <a:pPr>
              <a:buClr>
                <a:srgbClr val="E8A823"/>
              </a:buClr>
            </a:pPr>
            <a:r>
              <a:rPr lang="en-US" sz="2000" i="1" dirty="0"/>
              <a:t>Verb collocations with ‘Russia/Ukraine’ as object</a:t>
            </a:r>
            <a:endParaRPr lang="en-US" sz="2000" dirty="0"/>
          </a:p>
        </p:txBody>
      </p:sp>
      <p:pic>
        <p:nvPicPr>
          <p:cNvPr id="7" name="Рисунок 6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CC878D5E-5C35-45A7-91D4-C65823E834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19" r="2449"/>
          <a:stretch/>
        </p:blipFill>
        <p:spPr>
          <a:xfrm>
            <a:off x="1928942" y="4421"/>
            <a:ext cx="8282783" cy="466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6770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718A79-CC22-4836-82F1-C90DD4874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research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5CCD9C-D3B7-438B-A173-D43FFEC26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Sentiment analysis of the corpus;</a:t>
            </a:r>
          </a:p>
          <a:p>
            <a:r>
              <a:rPr lang="en-US" sz="2000" dirty="0"/>
              <a:t>Extending the chosen period;</a:t>
            </a:r>
          </a:p>
          <a:p>
            <a:r>
              <a:rPr lang="en-US" sz="2000" dirty="0"/>
              <a:t>Extending corpus by including posts from blogs e.g. twitter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2411534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D12C72-65D6-4B01-9006-F0351D90D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7374" y="1263404"/>
            <a:ext cx="8247189" cy="3115075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7200" dirty="0">
                <a:solidFill>
                  <a:schemeClr val="accent1"/>
                </a:solidFill>
              </a:rPr>
              <a:t>THANK YOU FOR YOUR ATTENTION</a:t>
            </a:r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71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600D2F-3A6A-4BE7-BE5C-E7B667526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2D6264-B4BE-4B4D-8EB0-F97ED57DF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Nevinskaitė</a:t>
            </a:r>
            <a:r>
              <a:rPr lang="en-US" dirty="0"/>
              <a:t>, L., 2017. Framing Russia as Threat in the Lithuanian Media: Corpus Analysis. </a:t>
            </a:r>
            <a:r>
              <a:rPr lang="en-US" i="1" dirty="0" err="1"/>
              <a:t>Lituanus</a:t>
            </a:r>
            <a:r>
              <a:rPr lang="en-US" dirty="0"/>
              <a:t>, </a:t>
            </a:r>
            <a:r>
              <a:rPr lang="en-US" i="1" dirty="0"/>
              <a:t>63</a:t>
            </a:r>
            <a:r>
              <a:rPr lang="en-US" dirty="0"/>
              <a:t>(4).</a:t>
            </a:r>
          </a:p>
          <a:p>
            <a:pPr lvl="1"/>
            <a:r>
              <a:rPr lang="en-US" dirty="0"/>
              <a:t>Differences:</a:t>
            </a:r>
          </a:p>
          <a:p>
            <a:pPr lvl="2"/>
            <a:r>
              <a:rPr lang="en-US" dirty="0"/>
              <a:t>Topic: Russian foreign politics</a:t>
            </a:r>
          </a:p>
          <a:p>
            <a:pPr lvl="2"/>
            <a:r>
              <a:rPr lang="en-US" dirty="0"/>
              <a:t>Source: Lithuanian media</a:t>
            </a:r>
          </a:p>
          <a:p>
            <a:pPr lvl="2"/>
            <a:r>
              <a:rPr lang="en-US" dirty="0"/>
              <a:t>Period:  from March 2014 (annexation of Crimea) to February 2015</a:t>
            </a:r>
          </a:p>
          <a:p>
            <a:pPr lvl="1"/>
            <a:r>
              <a:rPr lang="en-US" dirty="0"/>
              <a:t>Results: Russia as aggressor and potential threat to Lithuanian national security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5376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645D89-8571-45CA-94DA-A2A082AD3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and tools: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A0E404-ED07-4BE9-ACFE-619D78DE1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Press: </a:t>
            </a:r>
            <a:r>
              <a:rPr lang="en-US" sz="2000" dirty="0"/>
              <a:t>BBC,  The Telegraph</a:t>
            </a:r>
          </a:p>
          <a:p>
            <a:r>
              <a:rPr lang="en-US" sz="2000" b="1" dirty="0"/>
              <a:t>Tools</a:t>
            </a:r>
            <a:r>
              <a:rPr lang="en-US" sz="2000" dirty="0"/>
              <a:t>: Python 3.8., The Natural Language Toolkit (NLTK),  Sketch Engine;</a:t>
            </a:r>
          </a:p>
          <a:p>
            <a:r>
              <a:rPr lang="en-US" sz="2000" b="1" dirty="0"/>
              <a:t>Parsing packages: </a:t>
            </a:r>
            <a:r>
              <a:rPr lang="en-US" sz="2000" dirty="0" err="1"/>
              <a:t>JusText</a:t>
            </a:r>
            <a:r>
              <a:rPr lang="en-US" sz="2000" dirty="0"/>
              <a:t>, </a:t>
            </a:r>
            <a:r>
              <a:rPr lang="en-US" sz="2000" dirty="0" err="1"/>
              <a:t>BeautifulSoup</a:t>
            </a:r>
            <a:endParaRPr lang="en-US" sz="2000" dirty="0"/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387030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19B304-B429-490D-B288-F7C7B9779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2ECC4E-1389-44E6-BCE0-665135D62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 analysis was based on BBC and The Telegraph media sources;</a:t>
            </a:r>
          </a:p>
          <a:p>
            <a:pPr lvl="1"/>
            <a:r>
              <a:rPr lang="en-US" sz="1800" dirty="0"/>
              <a:t>Excluded: The Times and The Guardian</a:t>
            </a:r>
          </a:p>
          <a:p>
            <a:r>
              <a:rPr lang="en-US" sz="2000" dirty="0"/>
              <a:t>Time period: </a:t>
            </a:r>
          </a:p>
          <a:p>
            <a:pPr lvl="1"/>
            <a:r>
              <a:rPr lang="en-US" sz="1800" dirty="0"/>
              <a:t>1) From 20 Feb 2013 to 19 Feb 2014</a:t>
            </a:r>
          </a:p>
          <a:p>
            <a:pPr lvl="1"/>
            <a:r>
              <a:rPr lang="en-US" sz="1800" dirty="0"/>
              <a:t>2) From 20 Feb 2014 to 20 Feb 2015</a:t>
            </a:r>
          </a:p>
          <a:p>
            <a:r>
              <a:rPr lang="en-US" sz="2000" dirty="0"/>
              <a:t>Key words for search:  “Russia”, “Moscow”;</a:t>
            </a:r>
          </a:p>
          <a:p>
            <a:pPr lvl="1"/>
            <a:r>
              <a:rPr lang="en-US" sz="1800" dirty="0"/>
              <a:t>Excluded: broadcastings,  videos,  radio,  music, photo</a:t>
            </a:r>
            <a:r>
              <a:rPr lang="ru-RU" sz="1800" dirty="0"/>
              <a:t> </a:t>
            </a:r>
            <a:r>
              <a:rPr lang="en-US" sz="1800" dirty="0"/>
              <a:t>reports,  sport results etc.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8157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B286D8-ACB1-413B-9403-2A7FFED2E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680" y="2335858"/>
            <a:ext cx="3711504" cy="2447158"/>
          </a:xfrm>
        </p:spPr>
        <p:txBody>
          <a:bodyPr/>
          <a:lstStyle/>
          <a:p>
            <a:r>
              <a:rPr lang="en-US" b="1" dirty="0"/>
              <a:t>Building</a:t>
            </a:r>
            <a:r>
              <a:rPr lang="en-US" dirty="0"/>
              <a:t> a </a:t>
            </a:r>
            <a:r>
              <a:rPr lang="en-US" b="1" dirty="0"/>
              <a:t>corpus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5EEF29-12F2-47BA-B9C3-AB466BCB7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3887" y="0"/>
            <a:ext cx="6520095" cy="6625883"/>
          </a:xfrm>
        </p:spPr>
        <p:txBody>
          <a:bodyPr>
            <a:normAutofit/>
          </a:bodyPr>
          <a:lstStyle/>
          <a:p>
            <a:r>
              <a:rPr lang="en-US" sz="2000" dirty="0"/>
              <a:t>To automate the process of data collection, there was used a web scraping tool built with Python libraries:</a:t>
            </a:r>
          </a:p>
          <a:p>
            <a:pPr lvl="1"/>
            <a:r>
              <a:rPr lang="en-US" sz="1800" dirty="0"/>
              <a:t>Initial search: </a:t>
            </a:r>
            <a:r>
              <a:rPr lang="en-US" sz="1800" b="1" dirty="0" err="1"/>
              <a:t>Justext</a:t>
            </a:r>
            <a:r>
              <a:rPr lang="en-US" sz="1800" b="1" dirty="0"/>
              <a:t> </a:t>
            </a:r>
          </a:p>
          <a:p>
            <a:pPr lvl="2"/>
            <a:r>
              <a:rPr lang="en-US" sz="1600" i="1" dirty="0"/>
              <a:t>Accuracy: </a:t>
            </a:r>
            <a:r>
              <a:rPr lang="ru-RU" i="1" dirty="0"/>
              <a:t>84.7</a:t>
            </a:r>
            <a:r>
              <a:rPr lang="en-US" i="1" dirty="0"/>
              <a:t>%</a:t>
            </a:r>
            <a:r>
              <a:rPr lang="en-US" sz="1600" i="1" dirty="0"/>
              <a:t> for BBC and </a:t>
            </a:r>
            <a:r>
              <a:rPr lang="ru-RU" dirty="0"/>
              <a:t>97.1</a:t>
            </a:r>
            <a:r>
              <a:rPr lang="en-US" dirty="0"/>
              <a:t>% for Telegraph</a:t>
            </a:r>
            <a:endParaRPr lang="en-US" sz="1800" b="1" i="1" dirty="0"/>
          </a:p>
          <a:p>
            <a:pPr lvl="1"/>
            <a:r>
              <a:rPr lang="en-US" sz="1800" dirty="0"/>
              <a:t>Second search: </a:t>
            </a:r>
            <a:r>
              <a:rPr lang="en-US" sz="1800" b="1" dirty="0" err="1"/>
              <a:t>BeautifulSoup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748452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B286D8-ACB1-413B-9403-2A7FFED2E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680" y="2335858"/>
            <a:ext cx="3711504" cy="2447158"/>
          </a:xfrm>
        </p:spPr>
        <p:txBody>
          <a:bodyPr/>
          <a:lstStyle/>
          <a:p>
            <a:r>
              <a:rPr lang="en-US" b="1" dirty="0"/>
              <a:t>Building</a:t>
            </a:r>
            <a:r>
              <a:rPr lang="en-US" dirty="0"/>
              <a:t> a </a:t>
            </a:r>
            <a:r>
              <a:rPr lang="en-US" b="1" dirty="0"/>
              <a:t>corpus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5EEF29-12F2-47BA-B9C3-AB466BCB7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0159" y="745588"/>
            <a:ext cx="6520094" cy="5444197"/>
          </a:xfrm>
        </p:spPr>
        <p:txBody>
          <a:bodyPr>
            <a:normAutofit/>
          </a:bodyPr>
          <a:lstStyle/>
          <a:p>
            <a:r>
              <a:rPr lang="en-US" sz="2000" dirty="0"/>
              <a:t>Process: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/>
              <a:t>Creating a web scraper;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/>
              <a:t>Extracting text from web pages to .txt files;</a:t>
            </a:r>
          </a:p>
          <a:p>
            <a:pPr lvl="2"/>
            <a:r>
              <a:rPr lang="en-US" sz="1600" dirty="0"/>
              <a:t>on this stage the corpus was separated on 4 parts: Before (BBC/Telegraph) &amp; After (BBC/Telegraph);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Combining data from BBC and Telegraph</a:t>
            </a:r>
          </a:p>
          <a:p>
            <a:pPr lvl="2"/>
            <a:r>
              <a:rPr lang="en-US" sz="1600" dirty="0"/>
              <a:t>Before and After corpora</a:t>
            </a:r>
          </a:p>
          <a:p>
            <a:pPr lvl="1"/>
            <a:r>
              <a:rPr lang="en-US" sz="1800" b="1" dirty="0"/>
              <a:t>NB: </a:t>
            </a:r>
            <a:r>
              <a:rPr lang="en-US" sz="1800" dirty="0"/>
              <a:t>each .txt file has a name according to the theme and a source from where it was obtained: e.g.  </a:t>
            </a:r>
            <a:r>
              <a:rPr lang="en-US" sz="1800" i="1" dirty="0"/>
              <a:t>BBC_WN_5.txt </a:t>
            </a:r>
            <a:r>
              <a:rPr lang="en-US" sz="1800" dirty="0"/>
              <a:t> or </a:t>
            </a:r>
            <a:r>
              <a:rPr lang="en-US" sz="1800" i="1" dirty="0"/>
              <a:t>Tel_Sp_7.txt</a:t>
            </a:r>
          </a:p>
          <a:p>
            <a:pPr lvl="2"/>
            <a:r>
              <a:rPr lang="en-US" sz="1600" dirty="0"/>
              <a:t>One can differentiate the following topics: </a:t>
            </a:r>
            <a:r>
              <a:rPr lang="en-US" sz="1600" i="1" dirty="0"/>
              <a:t>Sport; Business &amp; Finance;  World News; UK news; Blogs;  Travels (only for Telegraph), and Other.</a:t>
            </a:r>
            <a:endParaRPr lang="en-US" sz="1600" dirty="0"/>
          </a:p>
          <a:p>
            <a:pPr marL="457200" lvl="1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73362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0175A09-3161-4C90-9C06-C157D7065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64BCD76-C58F-4E00-9F73-C94DBC84E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5A73AA00-7E4D-4DCF-ADA9-6E85A9A92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051C09BC-F391-4176-BC50-049FF88E2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D2F60FE8-0AE2-4079-95E7-E40126CB4C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B9A03A00-5B15-499F-A103-99F5BA2980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6BB80781-3E21-4E60-AF88-39F3DD852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1256DFFB-9622-431C-9B59-327C67489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81B7183F-C240-4CDE-950E-DBFC0088AE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DD8CCB25-2F71-4C41-B5F8-434A87547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2490BF98-96C1-4A47-9A02-79DB1C156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669F445B-A2BD-47BB-8EB1-82372EAD3C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0DB0C68A-9D12-4C45-BAF4-9339A1F36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F382FCEA-0951-4A2C-AABA-6161167FD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ABA7103E-A118-4D68-8D86-1E3B909DB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921E1E16-B41B-4DCB-A95D-6FEB3468F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05FD6837-B7A7-4BA4-B9B3-B22A6EEA5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F39188FA-5AF9-4E24-891F-1956A14DC1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EAB67B2C-9DFD-4258-BC38-CBDCBE795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52B8FD51-9953-49B0-8FF6-372A0E31F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59D13DC9-0213-4202-BC9C-46EFE7D6A7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C114B6EA-CF1B-4EEB-A8CC-E77DD026F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3C47B91E-3088-495A-866A-89D174A0BD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6C69082-2348-41A5-9230-1DF1FDA4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4281677"/>
            <a:ext cx="8845667" cy="1771275"/>
            <a:chOff x="1669293" y="3893141"/>
            <a:chExt cx="8845667" cy="1771275"/>
          </a:xfrm>
        </p:grpSpPr>
        <p:sp>
          <p:nvSpPr>
            <p:cNvPr id="35" name="Isosceles Triangle 39">
              <a:extLst>
                <a:ext uri="{FF2B5EF4-FFF2-40B4-BE49-F238E27FC236}">
                  <a16:creationId xmlns:a16="http://schemas.microsoft.com/office/drawing/2014/main" id="{A5598D53-7C12-4E0B-9C14-64F7854C0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0300DD5-CB2E-43CA-B977-5C3BB09F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3893141"/>
              <a:ext cx="8845667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975BAE-63BA-4445-BAEB-5DAE16E08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37" y="4368773"/>
            <a:ext cx="8673427" cy="1250384"/>
          </a:xfrm>
        </p:spPr>
        <p:txBody>
          <a:bodyPr>
            <a:normAutofit/>
          </a:bodyPr>
          <a:lstStyle/>
          <a:p>
            <a:r>
              <a:rPr lang="en-US" dirty="0"/>
              <a:t>Collected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EF88253-1366-43F9-81B3-8F209753FA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475401"/>
              </p:ext>
            </p:extLst>
          </p:nvPr>
        </p:nvGraphicFramePr>
        <p:xfrm>
          <a:off x="1576388" y="805047"/>
          <a:ext cx="8938573" cy="313494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63718">
                  <a:extLst>
                    <a:ext uri="{9D8B030D-6E8A-4147-A177-3AD203B41FA5}">
                      <a16:colId xmlns:a16="http://schemas.microsoft.com/office/drawing/2014/main" val="3729627493"/>
                    </a:ext>
                  </a:extLst>
                </a:gridCol>
                <a:gridCol w="611080">
                  <a:extLst>
                    <a:ext uri="{9D8B030D-6E8A-4147-A177-3AD203B41FA5}">
                      <a16:colId xmlns:a16="http://schemas.microsoft.com/office/drawing/2014/main" val="3851793011"/>
                    </a:ext>
                  </a:extLst>
                </a:gridCol>
                <a:gridCol w="2052093">
                  <a:extLst>
                    <a:ext uri="{9D8B030D-6E8A-4147-A177-3AD203B41FA5}">
                      <a16:colId xmlns:a16="http://schemas.microsoft.com/office/drawing/2014/main" val="2783224019"/>
                    </a:ext>
                  </a:extLst>
                </a:gridCol>
                <a:gridCol w="728470">
                  <a:extLst>
                    <a:ext uri="{9D8B030D-6E8A-4147-A177-3AD203B41FA5}">
                      <a16:colId xmlns:a16="http://schemas.microsoft.com/office/drawing/2014/main" val="2918400846"/>
                    </a:ext>
                  </a:extLst>
                </a:gridCol>
                <a:gridCol w="480993">
                  <a:extLst>
                    <a:ext uri="{9D8B030D-6E8A-4147-A177-3AD203B41FA5}">
                      <a16:colId xmlns:a16="http://schemas.microsoft.com/office/drawing/2014/main" val="1017720205"/>
                    </a:ext>
                  </a:extLst>
                </a:gridCol>
                <a:gridCol w="1305050">
                  <a:extLst>
                    <a:ext uri="{9D8B030D-6E8A-4147-A177-3AD203B41FA5}">
                      <a16:colId xmlns:a16="http://schemas.microsoft.com/office/drawing/2014/main" val="3357715922"/>
                    </a:ext>
                  </a:extLst>
                </a:gridCol>
                <a:gridCol w="1297169">
                  <a:extLst>
                    <a:ext uri="{9D8B030D-6E8A-4147-A177-3AD203B41FA5}">
                      <a16:colId xmlns:a16="http://schemas.microsoft.com/office/drawing/2014/main" val="491072114"/>
                    </a:ext>
                  </a:extLst>
                </a:gridCol>
              </a:tblGrid>
              <a:tr h="391868">
                <a:tc gridSpan="2">
                  <a:txBody>
                    <a:bodyPr/>
                    <a:lstStyle/>
                    <a:p>
                      <a:endParaRPr lang="ru-RU" sz="1500"/>
                    </a:p>
                  </a:txBody>
                  <a:tcPr marL="73664" marR="73664" marT="36832" marB="36832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500"/>
                        <a:t>BBC</a:t>
                      </a:r>
                      <a:endParaRPr lang="ru-RU" sz="1500"/>
                    </a:p>
                  </a:txBody>
                  <a:tcPr marL="73664" marR="73664" marT="36832" marB="36832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500"/>
                        <a:t>The Telegraph</a:t>
                      </a:r>
                      <a:endParaRPr lang="ru-RU" sz="1500"/>
                    </a:p>
                  </a:txBody>
                  <a:tcPr marL="73664" marR="73664" marT="36832" marB="36832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178878"/>
                  </a:ext>
                </a:extLst>
              </a:tr>
              <a:tr h="391868">
                <a:tc gridSpan="2">
                  <a:txBody>
                    <a:bodyPr/>
                    <a:lstStyle/>
                    <a:p>
                      <a:pPr algn="l"/>
                      <a:r>
                        <a:rPr lang="en-US" sz="1500" b="1"/>
                        <a:t>Articles:</a:t>
                      </a:r>
                      <a:endParaRPr lang="ru-RU" sz="1500" b="1"/>
                    </a:p>
                  </a:txBody>
                  <a:tcPr marL="73664" marR="73664" marT="36832" marB="36832" anchor="ctr"/>
                </a:tc>
                <a:tc hMerge="1">
                  <a:txBody>
                    <a:bodyPr/>
                    <a:lstStyle/>
                    <a:p>
                      <a:pPr algn="l"/>
                      <a:endParaRPr lang="ru-RU" b="1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451</a:t>
                      </a:r>
                      <a:endParaRPr lang="ru-RU" sz="1500" dirty="0"/>
                    </a:p>
                  </a:txBody>
                  <a:tcPr marL="73664" marR="73664" marT="36832" marB="36832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500"/>
                        <a:t>532</a:t>
                      </a:r>
                      <a:endParaRPr lang="ru-RU" sz="1500"/>
                    </a:p>
                  </a:txBody>
                  <a:tcPr marL="73664" marR="73664" marT="36832" marB="36832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601961"/>
                  </a:ext>
                </a:extLst>
              </a:tr>
              <a:tr h="391868">
                <a:tc gridSpan="2">
                  <a:txBody>
                    <a:bodyPr/>
                    <a:lstStyle/>
                    <a:p>
                      <a:endParaRPr lang="ru-RU" sz="1500" b="1"/>
                    </a:p>
                  </a:txBody>
                  <a:tcPr marL="73664" marR="73664" marT="36832" marB="36832">
                    <a:solidFill>
                      <a:srgbClr val="AFBF4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81B0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Before</a:t>
                      </a:r>
                      <a:endParaRPr lang="ru-RU" sz="15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664" marR="73664" marT="36832" marB="36832">
                    <a:solidFill>
                      <a:srgbClr val="AFBF4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5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After</a:t>
                      </a:r>
                      <a:endParaRPr lang="ru-RU" sz="15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664" marR="73664" marT="36832" marB="36832">
                    <a:solidFill>
                      <a:srgbClr val="AFBF4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81B0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Before</a:t>
                      </a:r>
                      <a:endParaRPr lang="ru-RU" sz="15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664" marR="73664" marT="36832" marB="36832">
                    <a:solidFill>
                      <a:srgbClr val="AFBF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After</a:t>
                      </a:r>
                      <a:endParaRPr lang="ru-RU" sz="15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664" marR="73664" marT="36832" marB="36832">
                    <a:solidFill>
                      <a:srgbClr val="AFBF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205577"/>
                  </a:ext>
                </a:extLst>
              </a:tr>
              <a:tr h="391868">
                <a:tc gridSpan="2">
                  <a:txBody>
                    <a:bodyPr/>
                    <a:lstStyle/>
                    <a:p>
                      <a:r>
                        <a:rPr lang="en-US" sz="1500" b="1" kern="1200"/>
                        <a:t>Articles</a:t>
                      </a:r>
                      <a:r>
                        <a:rPr lang="en-US" sz="1500" b="1"/>
                        <a:t>:</a:t>
                      </a:r>
                      <a:endParaRPr lang="ru-RU" sz="1500" b="1"/>
                    </a:p>
                  </a:txBody>
                  <a:tcPr marL="73664" marR="73664" marT="36832" marB="36832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183</a:t>
                      </a:r>
                      <a:endParaRPr lang="ru-RU" sz="1500"/>
                    </a:p>
                  </a:txBody>
                  <a:tcPr marL="73664" marR="73664" marT="36832" marB="36832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500"/>
                        <a:t>268</a:t>
                      </a:r>
                      <a:endParaRPr lang="ru-RU" sz="1500"/>
                    </a:p>
                  </a:txBody>
                  <a:tcPr marL="73664" marR="73664" marT="36832" marB="36832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264</a:t>
                      </a:r>
                      <a:endParaRPr lang="ru-RU" sz="1500"/>
                    </a:p>
                  </a:txBody>
                  <a:tcPr marL="73664" marR="73664" marT="36832" marB="368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268</a:t>
                      </a:r>
                      <a:endParaRPr lang="ru-RU" sz="1500"/>
                    </a:p>
                  </a:txBody>
                  <a:tcPr marL="73664" marR="73664" marT="36832" marB="36832"/>
                </a:tc>
                <a:extLst>
                  <a:ext uri="{0D108BD9-81ED-4DB2-BD59-A6C34878D82A}">
                    <a16:rowId xmlns:a16="http://schemas.microsoft.com/office/drawing/2014/main" val="1463769699"/>
                  </a:ext>
                </a:extLst>
              </a:tr>
              <a:tr h="391868">
                <a:tc gridSpan="7">
                  <a:txBody>
                    <a:bodyPr/>
                    <a:lstStyle/>
                    <a:p>
                      <a:pPr algn="ctr"/>
                      <a:r>
                        <a:rPr lang="en-US" sz="1500" b="1" kern="1200"/>
                        <a:t>Corpus</a:t>
                      </a:r>
                      <a:endParaRPr lang="ru-RU" sz="15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664" marR="73664" marT="36832" marB="36832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869942"/>
                  </a:ext>
                </a:extLst>
              </a:tr>
              <a:tr h="391868">
                <a:tc>
                  <a:txBody>
                    <a:bodyPr/>
                    <a:lstStyle/>
                    <a:p>
                      <a:endParaRPr lang="ru-RU" sz="15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664" marR="73664" marT="36832" marB="36832">
                    <a:solidFill>
                      <a:srgbClr val="AFBF4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Before Annexation</a:t>
                      </a:r>
                      <a:endParaRPr lang="ru-RU" sz="15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664" marR="73664" marT="36832" marB="36832">
                    <a:solidFill>
                      <a:srgbClr val="AFBF41"/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dirty="0"/>
                        <a:t>Before Annexation</a:t>
                      </a:r>
                      <a:endParaRPr lang="ru-RU" dirty="0"/>
                    </a:p>
                  </a:txBody>
                  <a:tcPr>
                    <a:solidFill>
                      <a:srgbClr val="F81B0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After Annexation</a:t>
                      </a:r>
                      <a:endParaRPr lang="ru-RU" sz="15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664" marR="73664" marT="36832" marB="36832">
                    <a:solidFill>
                      <a:srgbClr val="AFBF4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After Annexation</a:t>
                      </a:r>
                      <a:endParaRPr lang="ru-RU" dirty="0"/>
                    </a:p>
                    <a:p>
                      <a:endParaRPr lang="ru-RU" dirty="0"/>
                    </a:p>
                  </a:txBody>
                  <a:tcPr>
                    <a:solidFill>
                      <a:srgbClr val="F81B0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892438"/>
                  </a:ext>
                </a:extLst>
              </a:tr>
              <a:tr h="3918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/>
                        <a:t>Articles:</a:t>
                      </a:r>
                      <a:endParaRPr lang="ru-RU" sz="1500" b="1"/>
                    </a:p>
                  </a:txBody>
                  <a:tcPr marL="73664" marR="73664" marT="36832" marB="36832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500"/>
                        <a:t>447</a:t>
                      </a:r>
                      <a:endParaRPr lang="ru-RU" sz="1500"/>
                    </a:p>
                  </a:txBody>
                  <a:tcPr marL="73664" marR="73664" marT="36832" marB="36832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500"/>
                        <a:t>536</a:t>
                      </a:r>
                      <a:endParaRPr lang="ru-RU" sz="1500"/>
                    </a:p>
                  </a:txBody>
                  <a:tcPr marL="73664" marR="73664" marT="36832" marB="36832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808670"/>
                  </a:ext>
                </a:extLst>
              </a:tr>
              <a:tr h="3918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/>
                        <a:t>Tokens:</a:t>
                      </a:r>
                      <a:endParaRPr lang="ru-RU" sz="1500" b="1"/>
                    </a:p>
                  </a:txBody>
                  <a:tcPr marL="73664" marR="73664" marT="36832" marB="36832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500"/>
                        <a:t>256,741</a:t>
                      </a:r>
                      <a:endParaRPr lang="ru-RU" sz="1500"/>
                    </a:p>
                  </a:txBody>
                  <a:tcPr marL="73664" marR="73664" marT="36832" marB="36832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345,183</a:t>
                      </a:r>
                      <a:endParaRPr lang="ru-RU" sz="1500" dirty="0"/>
                    </a:p>
                  </a:txBody>
                  <a:tcPr marL="73664" marR="73664" marT="36832" marB="36832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64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2634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E17D1B-AC23-457F-A410-0877F9D26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/>
          <a:p>
            <a:r>
              <a:rPr lang="en-US" dirty="0"/>
              <a:t>Analysis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6D5642-32B4-46FE-B3B6-8644C2699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>
            <a:normAutofit/>
          </a:bodyPr>
          <a:lstStyle/>
          <a:p>
            <a:r>
              <a:rPr lang="en-US" sz="2000" dirty="0"/>
              <a:t>The analysis was conducted with a help of  NLTK and Sketch Engine tools;</a:t>
            </a:r>
          </a:p>
          <a:p>
            <a:pPr lvl="1"/>
            <a:r>
              <a:rPr lang="en-US" sz="1800" b="1" dirty="0"/>
              <a:t>NLTK</a:t>
            </a:r>
            <a:r>
              <a:rPr lang="en-US" sz="1800" dirty="0"/>
              <a:t>: Frequency of use of words within the corpus after stemming and removal of </a:t>
            </a:r>
            <a:r>
              <a:rPr lang="en-US" sz="1800" dirty="0" err="1"/>
              <a:t>stopwords</a:t>
            </a:r>
            <a:r>
              <a:rPr lang="en-US" sz="1800" dirty="0"/>
              <a:t>; </a:t>
            </a:r>
          </a:p>
          <a:p>
            <a:pPr lvl="1"/>
            <a:r>
              <a:rPr lang="en-US" sz="1800" b="1" dirty="0"/>
              <a:t>Sketch Engine</a:t>
            </a:r>
            <a:r>
              <a:rPr lang="en-US" sz="1800" dirty="0"/>
              <a:t>: Keyword extraction, Distributional Thesaurus, Collocation comparison etc.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827083622"/>
      </p:ext>
    </p:extLst>
  </p:cSld>
  <p:clrMapOvr>
    <a:masterClrMapping/>
  </p:clrMapOvr>
</p:sld>
</file>

<file path=ppt/theme/theme1.xml><?xml version="1.0" encoding="utf-8"?>
<a:theme xmlns:a="http://schemas.openxmlformats.org/drawingml/2006/main" name="Атлас">
  <a:themeElements>
    <a:clrScheme name="Атлас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Атлас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тлас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769</Words>
  <Application>Microsoft Office PowerPoint</Application>
  <PresentationFormat>Широкоэкранный</PresentationFormat>
  <Paragraphs>115</Paragraphs>
  <Slides>23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Rockwell</vt:lpstr>
      <vt:lpstr>Wingdings</vt:lpstr>
      <vt:lpstr>Атлас</vt:lpstr>
      <vt:lpstr>Representation of Russia in British press</vt:lpstr>
      <vt:lpstr>History</vt:lpstr>
      <vt:lpstr>Related works</vt:lpstr>
      <vt:lpstr>Resources and tools:</vt:lpstr>
      <vt:lpstr>Press</vt:lpstr>
      <vt:lpstr>Building a corpus</vt:lpstr>
      <vt:lpstr>Building a corpus</vt:lpstr>
      <vt:lpstr>Collected</vt:lpstr>
      <vt:lpstr>Analysis</vt:lpstr>
      <vt:lpstr>Frequency of the most common stems (Before Annexation)</vt:lpstr>
      <vt:lpstr>Frequency of the most common stems (After Annexation)</vt:lpstr>
      <vt:lpstr>Comparison</vt:lpstr>
      <vt:lpstr>Word collocations (‘Russia’)</vt:lpstr>
      <vt:lpstr>Word collocations (‘Russian’)</vt:lpstr>
      <vt:lpstr>Distributional Thesaurus</vt:lpstr>
      <vt:lpstr>Keyword extraction (Before Annexation)</vt:lpstr>
      <vt:lpstr>Keyword extraction (After Annexation)</vt:lpstr>
      <vt:lpstr>Collocations of two words (Before Annexation)</vt:lpstr>
      <vt:lpstr>Collocations of two words (After Annexation)</vt:lpstr>
      <vt:lpstr>Collocations of two words (Before Annexation)</vt:lpstr>
      <vt:lpstr>Collocations of two words (After Annexation)</vt:lpstr>
      <vt:lpstr>Further research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Representation of Russia in British press</dc:title>
  <dc:creator>Наталья Кузьминых</dc:creator>
  <cp:lastModifiedBy>Наталья Кузьминых</cp:lastModifiedBy>
  <cp:revision>21</cp:revision>
  <dcterms:created xsi:type="dcterms:W3CDTF">2020-07-07T01:37:34Z</dcterms:created>
  <dcterms:modified xsi:type="dcterms:W3CDTF">2020-07-08T08:37:24Z</dcterms:modified>
</cp:coreProperties>
</file>