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9" r:id="rId2"/>
    <p:sldId id="354" r:id="rId3"/>
    <p:sldId id="329" r:id="rId4"/>
    <p:sldId id="314" r:id="rId5"/>
    <p:sldId id="317" r:id="rId6"/>
    <p:sldId id="316" r:id="rId7"/>
    <p:sldId id="318" r:id="rId8"/>
    <p:sldId id="283" r:id="rId9"/>
    <p:sldId id="332" r:id="rId10"/>
    <p:sldId id="282" r:id="rId11"/>
    <p:sldId id="365" r:id="rId12"/>
    <p:sldId id="334" r:id="rId13"/>
    <p:sldId id="368" r:id="rId14"/>
    <p:sldId id="337" r:id="rId15"/>
    <p:sldId id="338" r:id="rId16"/>
    <p:sldId id="331" r:id="rId17"/>
    <p:sldId id="335" r:id="rId18"/>
    <p:sldId id="340" r:id="rId19"/>
    <p:sldId id="341" r:id="rId20"/>
    <p:sldId id="356" r:id="rId21"/>
    <p:sldId id="344" r:id="rId22"/>
    <p:sldId id="366" r:id="rId23"/>
    <p:sldId id="357" r:id="rId24"/>
    <p:sldId id="347" r:id="rId25"/>
    <p:sldId id="358" r:id="rId26"/>
    <p:sldId id="359" r:id="rId27"/>
    <p:sldId id="360" r:id="rId28"/>
    <p:sldId id="343" r:id="rId29"/>
    <p:sldId id="362" r:id="rId30"/>
    <p:sldId id="363" r:id="rId31"/>
    <p:sldId id="351" r:id="rId32"/>
    <p:sldId id="352" r:id="rId33"/>
    <p:sldId id="353" r:id="rId34"/>
    <p:sldId id="364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5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3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5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7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3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3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2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2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5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22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2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3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35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6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68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1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5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0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2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8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6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59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pam.github.io/JDI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JDI UI objects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Complex </a:t>
            </a:r>
            <a:r>
              <a:rPr lang="en-US" dirty="0"/>
              <a:t>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42949" y="1346116"/>
            <a:ext cx="10836564" cy="1819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JPage</a:t>
            </a:r>
            <a:r>
              <a:rPr lang="en-US" sz="2800" dirty="0"/>
              <a:t>(</a:t>
            </a:r>
            <a:r>
              <a:rPr lang="en-US" sz="2800" dirty="0" err="1"/>
              <a:t>url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"/home"</a:t>
            </a:r>
            <a:r>
              <a:rPr lang="en-US" sz="2800" dirty="0" smtClean="0"/>
              <a:t>, </a:t>
            </a:r>
            <a:r>
              <a:rPr lang="en-US" sz="2800" dirty="0"/>
              <a:t>title = </a:t>
            </a:r>
            <a:r>
              <a:rPr lang="en-US" sz="2800" dirty="0">
                <a:solidFill>
                  <a:srgbClr val="1E9660"/>
                </a:solidFill>
              </a:rPr>
              <a:t>"</a:t>
            </a:r>
            <a:r>
              <a:rPr lang="en-US" sz="2800" dirty="0" smtClean="0">
                <a:solidFill>
                  <a:srgbClr val="1E9660"/>
                </a:solidFill>
              </a:rPr>
              <a:t>Good site"</a:t>
            </a:r>
            <a:r>
              <a:rPr lang="en-US" sz="2800" dirty="0" smtClean="0"/>
              <a:t>, </a:t>
            </a:r>
            <a:r>
              <a:rPr lang="en-US" sz="2800" dirty="0" err="1" smtClean="0"/>
              <a:t>urlTemplate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“/main?\d{10}“</a:t>
            </a:r>
            <a:r>
              <a:rPr lang="en-US" sz="2800" dirty="0"/>
              <a:t>, </a:t>
            </a:r>
            <a:r>
              <a:rPr lang="en-US" sz="2800" dirty="0" smtClean="0"/>
              <a:t>	</a:t>
            </a:r>
            <a:r>
              <a:rPr lang="en-US" sz="2800" dirty="0" err="1" smtClean="0"/>
              <a:t>urlCheckType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00000"/>
                </a:solidFill>
              </a:rPr>
              <a:t>MATCH</a:t>
            </a:r>
            <a:r>
              <a:rPr lang="en-US" sz="2800" dirty="0" smtClean="0"/>
              <a:t>, </a:t>
            </a:r>
            <a:r>
              <a:rPr lang="en-US" sz="2800" dirty="0" err="1"/>
              <a:t>titleCheckType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00000"/>
                </a:solidFill>
              </a:rPr>
              <a:t>CONTAINS</a:t>
            </a:r>
            <a:r>
              <a:rPr lang="en-US" sz="2800" dirty="0" smtClean="0"/>
              <a:t>)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800" b="1" dirty="0" err="1" smtClean="0">
                <a:solidFill>
                  <a:srgbClr val="0070C0"/>
                </a:solidFill>
              </a:rPr>
              <a:t>WebPage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742949" y="3120538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742949" y="3749803"/>
            <a:ext cx="11287126" cy="2695447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 smtClean="0"/>
              <a:t>EpamSite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open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open</a:t>
            </a:r>
            <a:r>
              <a:rPr lang="en-US" sz="2400" dirty="0" smtClean="0"/>
              <a:t>() / </a:t>
            </a:r>
            <a:r>
              <a:rPr lang="en-US" sz="2400" dirty="0" err="1" smtClean="0"/>
              <a:t>contactPage.</a:t>
            </a:r>
            <a:r>
              <a:rPr lang="en-US" sz="2400" dirty="0" err="1" smtClean="0">
                <a:solidFill>
                  <a:srgbClr val="C00000"/>
                </a:solidFill>
              </a:rPr>
              <a:t>open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shouldBeOpened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checkOpened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refresh</a:t>
            </a:r>
            <a:r>
              <a:rPr lang="en-US" sz="2400" dirty="0" smtClean="0"/>
              <a:t>() / </a:t>
            </a: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reload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forward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back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clearCache</a:t>
            </a:r>
            <a:r>
              <a:rPr lang="en-US" sz="2400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addCookie</a:t>
            </a:r>
            <a:r>
              <a:rPr lang="en-US" sz="2400" dirty="0" smtClean="0"/>
              <a:t>(cookie)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Abstract </a:t>
            </a:r>
            <a:r>
              <a:rPr lang="en-US" sz="2400" dirty="0" err="1" smtClean="0"/>
              <a:t>abstract</a:t>
            </a:r>
            <a:r>
              <a:rPr lang="en-US" sz="2400" dirty="0" smtClean="0"/>
              <a:t>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homePage.</a:t>
            </a:r>
            <a:r>
              <a:rPr lang="en-US" sz="2400" dirty="0" err="1" smtClean="0">
                <a:solidFill>
                  <a:srgbClr val="C00000"/>
                </a:solidFill>
              </a:rPr>
              <a:t>asEntity</a:t>
            </a:r>
            <a:r>
              <a:rPr lang="en-US" sz="2400" dirty="0" smtClean="0"/>
              <a:t>(</a:t>
            </a:r>
            <a:r>
              <a:rPr lang="en-US" sz="2400" dirty="0" err="1" smtClean="0"/>
              <a:t>Abstract.class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7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19"/>
          <p:cNvSpPr txBox="1">
            <a:spLocks/>
          </p:cNvSpPr>
          <p:nvPr/>
        </p:nvSpPr>
        <p:spPr>
          <a:xfrm>
            <a:off x="542925" y="1070553"/>
            <a:ext cx="7543800" cy="2348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JSite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1E9660"/>
                </a:solidFill>
              </a:rPr>
              <a:t>“https://epam.github.io/JDI/ "</a:t>
            </a:r>
            <a:r>
              <a:rPr lang="en-US" sz="2400" dirty="0" smtClean="0"/>
              <a:t>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</a:rPr>
              <a:t>EpamSite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dirty="0" err="1" smtClean="0">
                <a:solidFill>
                  <a:srgbClr val="0070C0"/>
                </a:solidFill>
              </a:rPr>
              <a:t>WebSite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HomePage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ContactPage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contactPage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42925" y="3774955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"/contacts.html"</a:t>
            </a:r>
            <a:r>
              <a:rPr lang="en-US" sz="2400" dirty="0"/>
              <a:t>, title = </a:t>
            </a:r>
            <a:r>
              <a:rPr lang="en-US" sz="2400" dirty="0">
                <a:solidFill>
                  <a:srgbClr val="1E9660"/>
                </a:solidFill>
              </a:rPr>
              <a:t>“Contact Form"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97" y="2817108"/>
            <a:ext cx="4639003" cy="31590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35273" y="3529632"/>
            <a:ext cx="4271001" cy="2375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19"/>
          <p:cNvSpPr txBox="1">
            <a:spLocks/>
          </p:cNvSpPr>
          <p:nvPr/>
        </p:nvSpPr>
        <p:spPr>
          <a:xfrm>
            <a:off x="542925" y="1070553"/>
            <a:ext cx="7543800" cy="2348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JSite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1E9660"/>
                </a:solidFill>
              </a:rPr>
              <a:t>“https://epam.github.io/JDI/ "</a:t>
            </a:r>
            <a:r>
              <a:rPr lang="en-US" sz="2400" dirty="0" smtClean="0"/>
              <a:t>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</a:rPr>
              <a:t>EpamSite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dirty="0" err="1" smtClean="0">
                <a:solidFill>
                  <a:srgbClr val="0070C0"/>
                </a:solidFill>
              </a:rPr>
              <a:t>WebSite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HomePage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ContactPage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contactPage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 – cascade </a:t>
            </a:r>
            <a:r>
              <a:rPr lang="en-US" dirty="0" err="1" smtClean="0">
                <a:solidFill>
                  <a:schemeClr val="bg1"/>
                </a:solidFill>
              </a:rPr>
              <a:t>init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2925" y="3419475"/>
            <a:ext cx="7610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"/contacts.html"</a:t>
            </a:r>
            <a:r>
              <a:rPr lang="en-US" sz="2400" dirty="0"/>
              <a:t>, title = </a:t>
            </a:r>
            <a:r>
              <a:rPr lang="en-US" sz="2400" dirty="0">
                <a:solidFill>
                  <a:srgbClr val="1E9660"/>
                </a:solidFill>
              </a:rPr>
              <a:t>“Contact Form"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 smtClean="0"/>
              <a:t> {</a:t>
            </a:r>
            <a:endParaRPr lang="en-US" sz="2400" dirty="0"/>
          </a:p>
          <a:p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   </a:t>
            </a:r>
            <a:r>
              <a:rPr lang="en-US" sz="2200" dirty="0" smtClean="0">
                <a:solidFill>
                  <a:srgbClr val="FFC000"/>
                </a:solidFill>
              </a:rPr>
              <a:t>@</a:t>
            </a:r>
            <a:r>
              <a:rPr lang="en-US" sz="2200" dirty="0" err="1">
                <a:solidFill>
                  <a:srgbClr val="FFC000"/>
                </a:solidFill>
              </a:rPr>
              <a:t>Css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dirty="0" smtClean="0">
                <a:solidFill>
                  <a:srgbClr val="1E9660"/>
                </a:solidFill>
              </a:rPr>
              <a:t>“#user-data”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200" dirty="0" err="1" smtClean="0">
                <a:solidFill>
                  <a:srgbClr val="002060"/>
                </a:solidFill>
              </a:rPr>
              <a:t>ContactForm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contactForm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;}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" y="4782483"/>
            <a:ext cx="6907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ContactForm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Section</a:t>
            </a:r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0282" y="961658"/>
            <a:ext cx="4254038" cy="16927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800" dirty="0" smtClean="0"/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WebSite.init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400" dirty="0" err="1" smtClean="0">
                <a:solidFill>
                  <a:srgbClr val="C00000"/>
                </a:solidFill>
              </a:rPr>
              <a:t>.class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97" y="2817108"/>
            <a:ext cx="4639003" cy="31590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74831" y="3560618"/>
            <a:ext cx="2146926" cy="58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92657" y="3560618"/>
            <a:ext cx="2146926" cy="586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347398" y="5532292"/>
            <a:ext cx="792185" cy="44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SECTIONS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2925" y="960396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JPage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"/careers“</a:t>
            </a:r>
            <a:r>
              <a:rPr lang="en-US" sz="2400" dirty="0" smtClean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b="1" dirty="0" err="1" smtClean="0">
                <a:solidFill>
                  <a:srgbClr val="002060"/>
                </a:solidFill>
              </a:rPr>
              <a:t>CareePage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 smtClean="0"/>
              <a:t> {</a:t>
            </a:r>
            <a:endParaRPr lang="en-US" sz="2400" dirty="0"/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dirty="0" err="1" smtClean="0">
                <a:solidFill>
                  <a:srgbClr val="002060"/>
                </a:solidFill>
              </a:rPr>
              <a:t>TopPanel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topPanel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“. career-list-header”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 public </a:t>
            </a:r>
            <a:r>
              <a:rPr lang="en-US" sz="2400" dirty="0" err="1" smtClean="0">
                <a:solidFill>
                  <a:srgbClr val="002060"/>
                </a:solidFill>
              </a:rPr>
              <a:t>JobsFilter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jobsFilter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dirty="0" err="1" smtClean="0">
                <a:solidFill>
                  <a:srgbClr val="002060"/>
                </a:solidFill>
              </a:rPr>
              <a:t>jobsList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jobsList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" y="3037947"/>
            <a:ext cx="6907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b="1" dirty="0" err="1" smtClean="0">
                <a:solidFill>
                  <a:srgbClr val="002060"/>
                </a:solidFill>
              </a:rPr>
              <a:t>JobsFilter</a:t>
            </a:r>
            <a:r>
              <a:rPr lang="en-US" sz="2400" dirty="0" smtClean="0"/>
              <a:t> extends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Section</a:t>
            </a:r>
            <a:r>
              <a:rPr lang="en-US" sz="2400" dirty="0" smtClean="0"/>
              <a:t> 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“.job-search-title”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rgbClr val="0070C0"/>
                </a:solidFill>
              </a:rPr>
              <a:t>Label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title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JDropdown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(…) </a:t>
            </a:r>
            <a:r>
              <a:rPr lang="en-US" sz="2400" b="1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category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JTreeDropdown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(…) </a:t>
            </a:r>
            <a:r>
              <a:rPr lang="en-US" sz="2400" b="1" dirty="0" err="1" smtClean="0">
                <a:solidFill>
                  <a:srgbClr val="0070C0"/>
                </a:solidFill>
              </a:rPr>
              <a:t>TreeDropdown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location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ByValue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“Search”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667" y="1469942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UserData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Form</a:t>
            </a:r>
            <a:r>
              <a:rPr lang="en-US" sz="2400" dirty="0" smtClean="0">
                <a:solidFill>
                  <a:srgbClr val="C00000"/>
                </a:solidFill>
              </a:rPr>
              <a:t>&lt;</a:t>
            </a:r>
            <a:r>
              <a:rPr lang="en-US" sz="2400" u="sng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>
                <a:solidFill>
                  <a:srgbClr val="C00000"/>
                </a:solidFill>
              </a:rPr>
              <a:t>&gt;</a:t>
            </a:r>
            <a:r>
              <a:rPr lang="en-US" sz="2400" dirty="0" smtClean="0"/>
              <a:t> {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	 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“#</a:t>
            </a:r>
            <a:r>
              <a:rPr lang="en-US" sz="2400" dirty="0">
                <a:solidFill>
                  <a:srgbClr val="1E9660"/>
                </a:solidFill>
              </a:rPr>
              <a:t>Description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 </a:t>
            </a:r>
            <a:r>
              <a:rPr lang="en-US" sz="2400" b="1" dirty="0" err="1" smtClean="0">
                <a:solidFill>
                  <a:srgbClr val="0070C0"/>
                </a:solidFill>
              </a:rPr>
              <a:t>TextArea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FORM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7162800" y="1469942"/>
            <a:ext cx="5029200" cy="2397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i="1" dirty="0" smtClean="0">
                <a:solidFill>
                  <a:srgbClr val="C00000"/>
                </a:solidFill>
              </a:rPr>
              <a:t>User</a:t>
            </a:r>
            <a:r>
              <a:rPr lang="ru-RU" sz="2400" dirty="0" smtClean="0"/>
              <a:t> </a:t>
            </a:r>
            <a:r>
              <a:rPr lang="en-US" sz="2400" dirty="0" smtClean="0"/>
              <a:t>extends Data&lt;User&gt;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name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“Roman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“Iovlev”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“Lorem ipsum”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81775" y="2105025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81774" y="2441302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81774" y="2798770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одержимое 19"/>
          <p:cNvSpPr txBox="1">
            <a:spLocks/>
          </p:cNvSpPr>
          <p:nvPr/>
        </p:nvSpPr>
        <p:spPr>
          <a:xfrm>
            <a:off x="689884" y="4502233"/>
            <a:ext cx="10063841" cy="16604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user.toString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 -&gt; </a:t>
            </a:r>
            <a:r>
              <a:rPr lang="en-US" sz="2400" dirty="0" smtClean="0">
                <a:solidFill>
                  <a:srgbClr val="00B050"/>
                </a:solidFill>
              </a:rPr>
              <a:t>“User(</a:t>
            </a:r>
            <a:r>
              <a:rPr lang="en-US" sz="2400" dirty="0" err="1" smtClean="0">
                <a:solidFill>
                  <a:srgbClr val="00B050"/>
                </a:solidFill>
              </a:rPr>
              <a:t>name:Roman;lastName:Iovlev;descr:Lorem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ipsum)”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assertEquals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{User}</a:t>
            </a:r>
            <a:r>
              <a:rPr lang="en-US" sz="2400" dirty="0" err="1" smtClean="0"/>
              <a:t>getUserFromPage</a:t>
            </a:r>
            <a:r>
              <a:rPr lang="en-US" sz="2400" dirty="0" smtClean="0"/>
              <a:t>(),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{User}</a:t>
            </a:r>
            <a:r>
              <a:rPr lang="en-US" sz="2400" dirty="0" err="1" smtClean="0"/>
              <a:t>originalUser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User.set</a:t>
            </a:r>
            <a:r>
              <a:rPr lang="en-US" sz="2400" dirty="0" smtClean="0"/>
              <a:t>(u-&gt;u.name=</a:t>
            </a:r>
            <a:r>
              <a:rPr lang="en-US" sz="2400" dirty="0" smtClean="0">
                <a:solidFill>
                  <a:srgbClr val="00B050"/>
                </a:solidFill>
              </a:rPr>
              <a:t>“Alexey”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User.set</a:t>
            </a:r>
            <a:r>
              <a:rPr lang="en-US" sz="2400" dirty="0"/>
              <a:t>(u-</a:t>
            </a:r>
            <a:r>
              <a:rPr lang="en-US" sz="2400" dirty="0" smtClean="0"/>
              <a:t>&gt;{u.name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50"/>
                </a:solidFill>
              </a:rPr>
              <a:t>“Alexey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/>
              <a:t>;</a:t>
            </a:r>
            <a:r>
              <a:rPr lang="en-US" sz="2400" dirty="0" err="1" smtClean="0"/>
              <a:t>u.descr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“change text”</a:t>
            </a:r>
            <a:r>
              <a:rPr lang="en-US" sz="2400" dirty="0" smtClean="0"/>
              <a:t>;});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884" y="4007363"/>
            <a:ext cx="1720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Data&lt;</a:t>
            </a:r>
            <a:r>
              <a:rPr lang="en-US" sz="2400" u="sng" dirty="0">
                <a:solidFill>
                  <a:srgbClr val="C00000"/>
                </a:solidFill>
              </a:rPr>
              <a:t>User</a:t>
            </a:r>
            <a:r>
              <a:rPr lang="en-US" sz="2400" dirty="0">
                <a:solidFill>
                  <a:srgbClr val="C00000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598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667" y="1469942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UserData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Form</a:t>
            </a:r>
            <a:r>
              <a:rPr lang="en-US" sz="2400" dirty="0" smtClean="0"/>
              <a:t>&lt;User&gt; {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	 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“#</a:t>
            </a:r>
            <a:r>
              <a:rPr lang="en-US" sz="2400" dirty="0">
                <a:solidFill>
                  <a:srgbClr val="1E9660"/>
                </a:solidFill>
              </a:rPr>
              <a:t>Description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 </a:t>
            </a:r>
            <a:r>
              <a:rPr lang="en-US" sz="2400" b="1" dirty="0" err="1" smtClean="0">
                <a:solidFill>
                  <a:srgbClr val="0070C0"/>
                </a:solidFill>
              </a:rPr>
              <a:t>TextArea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FORM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7162800" y="1469942"/>
            <a:ext cx="5029200" cy="2397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ru-RU" sz="2400" dirty="0" smtClean="0"/>
              <a:t> </a:t>
            </a:r>
            <a:r>
              <a:rPr lang="en-US" sz="2400" dirty="0" smtClean="0"/>
              <a:t>extends Data&lt;User&gt;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name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“Roman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“Iovlev”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descr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“Lorem ipsum”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81775" y="2105025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81774" y="2441302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81774" y="2798770"/>
            <a:ext cx="828675" cy="9525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одержимое 19"/>
          <p:cNvSpPr txBox="1">
            <a:spLocks/>
          </p:cNvSpPr>
          <p:nvPr/>
        </p:nvSpPr>
        <p:spPr>
          <a:xfrm>
            <a:off x="579666" y="4141704"/>
            <a:ext cx="10545534" cy="2397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smtClean="0"/>
              <a:t>Users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static final </a:t>
            </a:r>
            <a:r>
              <a:rPr lang="en-US" sz="2400" b="1" dirty="0">
                <a:solidFill>
                  <a:srgbClr val="C0000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default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new User();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static final </a:t>
            </a:r>
            <a:r>
              <a:rPr lang="en-US" sz="2400" b="1" dirty="0">
                <a:solidFill>
                  <a:srgbClr val="C0000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admin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new User</a:t>
            </a:r>
            <a:r>
              <a:rPr lang="en-US" sz="2400" dirty="0" smtClean="0"/>
              <a:t>().set(u-&gt;</a:t>
            </a:r>
            <a:r>
              <a:rPr lang="en-US" sz="2400" dirty="0" err="1" smtClean="0"/>
              <a:t>u.role</a:t>
            </a:r>
            <a:r>
              <a:rPr lang="en-US" sz="2400" dirty="0" smtClean="0"/>
              <a:t>=</a:t>
            </a:r>
            <a:r>
              <a:rPr lang="en-US" sz="2400" i="1" dirty="0" smtClean="0">
                <a:solidFill>
                  <a:srgbClr val="7030A0"/>
                </a:solidFill>
              </a:rPr>
              <a:t>ADMIN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static final </a:t>
            </a:r>
            <a:r>
              <a:rPr lang="en-US" sz="2400" b="1" dirty="0">
                <a:solidFill>
                  <a:srgbClr val="C0000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alex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new User</a:t>
            </a:r>
            <a:r>
              <a:rPr lang="en-US" sz="2400" dirty="0" smtClean="0"/>
              <a:t>().set(u-&gt;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{u.name=</a:t>
            </a:r>
            <a:r>
              <a:rPr lang="en-US" sz="2400" dirty="0" smtClean="0">
                <a:solidFill>
                  <a:srgbClr val="00B050"/>
                </a:solidFill>
              </a:rPr>
              <a:t>“Alexey”</a:t>
            </a:r>
            <a:r>
              <a:rPr lang="en-US" sz="2400" dirty="0" smtClean="0"/>
              <a:t>; </a:t>
            </a:r>
            <a:r>
              <a:rPr lang="en-US" sz="2400" dirty="0" err="1" smtClean="0"/>
              <a:t>u.lastName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“Smirnov”</a:t>
            </a:r>
            <a:r>
              <a:rPr lang="en-US" sz="2400" dirty="0" smtClean="0"/>
              <a:t>;</a:t>
            </a:r>
            <a:r>
              <a:rPr lang="en-US" sz="2400" dirty="0" err="1" smtClean="0"/>
              <a:t>u.role</a:t>
            </a:r>
            <a:r>
              <a:rPr lang="en-US" sz="2400" dirty="0" smtClean="0"/>
              <a:t>=</a:t>
            </a:r>
            <a:r>
              <a:rPr lang="en-US" sz="2400" i="1" dirty="0" smtClean="0">
                <a:solidFill>
                  <a:srgbClr val="7030A0"/>
                </a:solidFill>
              </a:rPr>
              <a:t>GUEST</a:t>
            </a:r>
            <a:r>
              <a:rPr lang="en-US" sz="2400" dirty="0" smtClean="0"/>
              <a:t>;});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FORM actions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514349" y="1318203"/>
            <a:ext cx="5703571" cy="3244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contactPage.userData.</a:t>
            </a:r>
            <a:r>
              <a:rPr lang="en-US" sz="2400" dirty="0" err="1" smtClean="0">
                <a:solidFill>
                  <a:srgbClr val="C00000"/>
                </a:solidFill>
              </a:rPr>
              <a:t>fill</a:t>
            </a:r>
            <a:r>
              <a:rPr lang="en-US" sz="2400" dirty="0" smtClean="0"/>
              <a:t>(user</a:t>
            </a:r>
            <a:r>
              <a:rPr lang="en-US" sz="2400" dirty="0"/>
              <a:t>)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/>
              <a:t>contactPage.userData.</a:t>
            </a:r>
            <a:r>
              <a:rPr lang="en-US" sz="2400" dirty="0" err="1" smtClean="0">
                <a:solidFill>
                  <a:srgbClr val="C00000"/>
                </a:solidFill>
              </a:rPr>
              <a:t>submit</a:t>
            </a:r>
            <a:r>
              <a:rPr lang="en-US" sz="2400" dirty="0" smtClean="0"/>
              <a:t>(user)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UserData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userData</a:t>
            </a:r>
            <a:r>
              <a:rPr lang="en-US" sz="2400" dirty="0" smtClean="0"/>
              <a:t> = </a:t>
            </a:r>
            <a:r>
              <a:rPr lang="en-US" sz="2400" dirty="0" err="1" smtClean="0"/>
              <a:t>contactPage.userData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userData.</a:t>
            </a:r>
            <a:r>
              <a:rPr lang="en-US" sz="2400" dirty="0" err="1" smtClean="0">
                <a:solidFill>
                  <a:srgbClr val="C00000"/>
                </a:solidFill>
              </a:rPr>
              <a:t>verify</a:t>
            </a:r>
            <a:r>
              <a:rPr lang="en-US" sz="2400" dirty="0" smtClean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userData.</a:t>
            </a:r>
            <a:r>
              <a:rPr lang="en-US" sz="2400" dirty="0" err="1" smtClean="0">
                <a:solidFill>
                  <a:srgbClr val="C00000"/>
                </a:solidFill>
              </a:rPr>
              <a:t>check</a:t>
            </a:r>
            <a:r>
              <a:rPr lang="en-US" sz="2400" dirty="0" smtClean="0"/>
              <a:t>(user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User </a:t>
            </a:r>
            <a:r>
              <a:rPr lang="en-US" sz="2400" dirty="0" err="1" smtClean="0"/>
              <a:t>user</a:t>
            </a:r>
            <a:r>
              <a:rPr lang="en-US" sz="2400" dirty="0" smtClean="0"/>
              <a:t> = </a:t>
            </a:r>
            <a:r>
              <a:rPr lang="en-US" sz="2400" dirty="0" err="1" smtClean="0"/>
              <a:t>userData.</a:t>
            </a:r>
            <a:r>
              <a:rPr lang="en-US" sz="2400" dirty="0" err="1" smtClean="0">
                <a:solidFill>
                  <a:srgbClr val="C00000"/>
                </a:solidFill>
              </a:rPr>
              <a:t>asEntity</a:t>
            </a:r>
            <a:r>
              <a:rPr lang="en-US" sz="2400" dirty="0" smtClean="0"/>
              <a:t>(</a:t>
            </a:r>
            <a:r>
              <a:rPr lang="en-US" sz="2400" dirty="0" err="1" smtClean="0"/>
              <a:t>User.class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14349" y="4122039"/>
            <a:ext cx="44862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userData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en-US" sz="2400" dirty="0" err="1"/>
              <a:t>userData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save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en-US" sz="2400" dirty="0" err="1"/>
              <a:t>userData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publish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en-US" sz="2400" dirty="0" err="1"/>
              <a:t>userData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search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en-US" sz="2400" dirty="0" err="1"/>
              <a:t>userData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update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920" y="1318203"/>
            <a:ext cx="52387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Fill form from entity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Fill and submit form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Verify is form on page same as entity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Same as above but throws exception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Get data from form on page as business entity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0727" y="4122039"/>
            <a:ext cx="5238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Fill form and press Cancel button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Fill form and press </a:t>
            </a:r>
            <a:r>
              <a:rPr lang="en-US" sz="2400" dirty="0" smtClean="0"/>
              <a:t>Save </a:t>
            </a:r>
            <a:r>
              <a:rPr lang="en-US" sz="2400" dirty="0"/>
              <a:t>button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Fill form and press </a:t>
            </a:r>
            <a:r>
              <a:rPr lang="en-US" sz="2400" dirty="0" smtClean="0"/>
              <a:t>Publish </a:t>
            </a:r>
            <a:r>
              <a:rPr lang="en-US" sz="2400" dirty="0"/>
              <a:t>button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Fill form and press </a:t>
            </a:r>
            <a:r>
              <a:rPr lang="en-US" sz="2400" dirty="0" smtClean="0"/>
              <a:t>Search </a:t>
            </a:r>
            <a:r>
              <a:rPr lang="en-US" sz="2400" dirty="0"/>
              <a:t>button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Fill form and press </a:t>
            </a:r>
            <a:r>
              <a:rPr lang="en-US" sz="2400" dirty="0" smtClean="0"/>
              <a:t>Update button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6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Cascade locators </a:t>
            </a:r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5825" y="2095461"/>
            <a:ext cx="7296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UserData</a:t>
            </a:r>
            <a:r>
              <a:rPr lang="en-US" sz="2400" dirty="0" smtClean="0"/>
              <a:t> </a:t>
            </a:r>
            <a:r>
              <a:rPr lang="en-US" sz="2400" dirty="0"/>
              <a:t>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Form</a:t>
            </a:r>
            <a:r>
              <a:rPr lang="en-US" sz="2400" dirty="0" smtClean="0"/>
              <a:t>&lt;User&gt; {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firstName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>
                <a:solidFill>
                  <a:srgbClr val="1E9660"/>
                </a:solidFill>
              </a:rPr>
              <a:t>l</a:t>
            </a:r>
            <a:r>
              <a:rPr lang="en-US" sz="2400" dirty="0" err="1" smtClean="0">
                <a:solidFill>
                  <a:srgbClr val="1E9660"/>
                </a:solidFill>
              </a:rPr>
              <a:t>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" y="1171357"/>
            <a:ext cx="761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 smtClean="0"/>
              <a:t> {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“#user-data”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err="1">
                <a:solidFill>
                  <a:srgbClr val="002060"/>
                </a:solidFill>
              </a:rPr>
              <a:t>UserData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userData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99" y="4541511"/>
            <a:ext cx="11401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UserData</a:t>
            </a:r>
            <a:r>
              <a:rPr lang="en-US" sz="2400" dirty="0" smtClean="0"/>
              <a:t> </a:t>
            </a:r>
            <a:r>
              <a:rPr lang="en-US" sz="2400" dirty="0"/>
              <a:t>	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rgbClr val="1E9660"/>
                </a:solidFill>
              </a:rPr>
              <a:t>“</a:t>
            </a:r>
            <a:r>
              <a:rPr lang="en-US" sz="2400" dirty="0" smtClean="0">
                <a:solidFill>
                  <a:srgbClr val="C00000"/>
                </a:solidFill>
              </a:rPr>
              <a:t>#user-data </a:t>
            </a:r>
            <a:r>
              <a:rPr lang="en-US" sz="2400" dirty="0" smtClean="0">
                <a:solidFill>
                  <a:srgbClr val="1E9660"/>
                </a:solidFill>
              </a:rPr>
              <a:t>.</a:t>
            </a:r>
            <a:r>
              <a:rPr lang="en-US" sz="2400" dirty="0">
                <a:solidFill>
                  <a:srgbClr val="1E9660"/>
                </a:solidFill>
              </a:rPr>
              <a:t> </a:t>
            </a:r>
            <a:r>
              <a:rPr lang="en-US" sz="2400">
                <a:solidFill>
                  <a:srgbClr val="1E9660"/>
                </a:solidFill>
              </a:rPr>
              <a:t>firstName”</a:t>
            </a:r>
            <a:r>
              <a:rPr lang="en-US" sz="240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       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rgbClr val="1E9660"/>
                </a:solidFill>
              </a:rPr>
              <a:t>“</a:t>
            </a:r>
            <a:r>
              <a:rPr lang="en-US" sz="2400" dirty="0" smtClean="0">
                <a:solidFill>
                  <a:srgbClr val="C00000"/>
                </a:solidFill>
              </a:rPr>
              <a:t>#</a:t>
            </a:r>
            <a:r>
              <a:rPr lang="en-US" sz="2400" dirty="0">
                <a:solidFill>
                  <a:srgbClr val="C00000"/>
                </a:solidFill>
              </a:rPr>
              <a:t>user-data</a:t>
            </a:r>
            <a:r>
              <a:rPr lang="en-US" sz="2400" dirty="0">
                <a:solidFill>
                  <a:srgbClr val="1E9660"/>
                </a:solidFill>
              </a:rPr>
              <a:t> </a:t>
            </a:r>
            <a:r>
              <a:rPr lang="en-US" sz="2400" dirty="0" smtClean="0">
                <a:solidFill>
                  <a:srgbClr val="1E9660"/>
                </a:solidFill>
              </a:rPr>
              <a:t>.</a:t>
            </a:r>
            <a:r>
              <a:rPr lang="en-US" sz="2400" dirty="0" err="1" smtClean="0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       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rgbClr val="1E9660"/>
                </a:solidFill>
              </a:rPr>
              <a:t>“//*[</a:t>
            </a:r>
            <a:r>
              <a:rPr lang="en-US" sz="2400" dirty="0" smtClean="0">
                <a:solidFill>
                  <a:srgbClr val="C00000"/>
                </a:solidFill>
              </a:rPr>
              <a:t>@id=‘user-data’</a:t>
            </a:r>
            <a:r>
              <a:rPr lang="en-US" sz="2400" dirty="0" smtClean="0">
                <a:solidFill>
                  <a:srgbClr val="1E9660"/>
                </a:solidFill>
              </a:rPr>
              <a:t> and text()=‘Submit’”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2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43" y="4106982"/>
            <a:ext cx="7458469" cy="156991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64804" y="1128759"/>
            <a:ext cx="5560291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Checklist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settings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List&lt;</a:t>
            </a:r>
            <a:r>
              <a:rPr lang="en-US" sz="2400" b="1" i="1" dirty="0">
                <a:solidFill>
                  <a:srgbClr val="0070C0"/>
                </a:solidFill>
              </a:rPr>
              <a:t>Element</a:t>
            </a:r>
            <a:r>
              <a:rPr lang="en-US" sz="2400" b="1" dirty="0">
                <a:solidFill>
                  <a:srgbClr val="0070C0"/>
                </a:solidFill>
              </a:rPr>
              <a:t>&gt;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searchResults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Elements </a:t>
            </a:r>
            <a:r>
              <a:rPr lang="en-US" sz="2400" dirty="0">
                <a:solidFill>
                  <a:srgbClr val="7030A0"/>
                </a:solidFill>
              </a:rPr>
              <a:t>reviews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Menu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mainMenu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Tabs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areas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Selector </a:t>
            </a:r>
            <a:r>
              <a:rPr lang="en-US" sz="2400" dirty="0">
                <a:solidFill>
                  <a:srgbClr val="7030A0"/>
                </a:solidFill>
              </a:rPr>
              <a:t>vote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</a:rPr>
              <a:t>RadioButtons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rating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Dropdown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</a:rPr>
              <a:t>ComboBox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</a:rPr>
              <a:t>DropList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shirtSizes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products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Search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search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368" y="1128759"/>
            <a:ext cx="5548313" cy="718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200" y="4443861"/>
            <a:ext cx="2920926" cy="2095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914" y="2280452"/>
            <a:ext cx="7068423" cy="507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165" y="2015289"/>
            <a:ext cx="1474995" cy="1841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3392" y="2091858"/>
            <a:ext cx="3435031" cy="38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Intro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00B050"/>
                </a:solidFill>
              </a:rPr>
              <a:t>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Tables and custom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55568" y="2798428"/>
            <a:ext cx="5158541" cy="363124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Checklist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settings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List&lt;</a:t>
            </a:r>
            <a:r>
              <a:rPr lang="en-US" sz="2600" b="1" i="1" dirty="0" smtClean="0">
                <a:solidFill>
                  <a:srgbClr val="0070C0"/>
                </a:solidFill>
              </a:rPr>
              <a:t>Element</a:t>
            </a:r>
            <a:r>
              <a:rPr lang="en-US" sz="2600" b="1" dirty="0" smtClean="0">
                <a:solidFill>
                  <a:srgbClr val="0070C0"/>
                </a:solidFill>
              </a:rPr>
              <a:t>&gt;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searchResults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Elements </a:t>
            </a:r>
            <a:r>
              <a:rPr lang="en-US" sz="2600" dirty="0">
                <a:solidFill>
                  <a:srgbClr val="7030A0"/>
                </a:solidFill>
              </a:rPr>
              <a:t>reviews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mainMenu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areas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Selector </a:t>
            </a:r>
            <a:r>
              <a:rPr lang="en-US" sz="2600" dirty="0">
                <a:solidFill>
                  <a:srgbClr val="7030A0"/>
                </a:solidFill>
              </a:rPr>
              <a:t>vote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rating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5921099" y="2800056"/>
            <a:ext cx="5158541" cy="4044086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Dropdown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colors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ComboBox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tags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DropList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shirtSizes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Table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products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>
                <a:solidFill>
                  <a:srgbClr val="0070C0"/>
                </a:solidFill>
              </a:rPr>
              <a:t>Menu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mainMenu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>
                <a:solidFill>
                  <a:srgbClr val="0070C0"/>
                </a:solidFill>
              </a:rPr>
              <a:t>Search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search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568" y="2275208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00B050"/>
                </a:solidFill>
              </a:rPr>
              <a:t>"</a:t>
            </a:r>
            <a:r>
              <a:rPr lang="en-US" sz="2800" dirty="0" smtClean="0">
                <a:solidFill>
                  <a:srgbClr val="00B050"/>
                </a:solidFill>
              </a:rPr>
              <a:t>li"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/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5921099" y="978683"/>
            <a:ext cx="5768451" cy="183803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JDropdown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root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value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“.value"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93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513999" y="4949536"/>
            <a:ext cx="3960460" cy="9882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“table”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1202090" y="3061750"/>
            <a:ext cx="8272369" cy="1070369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“//*[@class=‘menu’]//li[text()=‘</a:t>
            </a:r>
            <a:r>
              <a:rPr lang="en-US" sz="2800" dirty="0" smtClean="0">
                <a:solidFill>
                  <a:srgbClr val="C00000"/>
                </a:solidFill>
              </a:rPr>
              <a:t>%s</a:t>
            </a:r>
            <a:r>
              <a:rPr lang="en-US" sz="2800" dirty="0" smtClean="0">
                <a:solidFill>
                  <a:srgbClr val="00B050"/>
                </a:solidFill>
              </a:rPr>
              <a:t>’]”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1202090" y="4949536"/>
            <a:ext cx="3960460" cy="9882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“select"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Dropdown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1202090" y="2095109"/>
            <a:ext cx="4236685" cy="1124342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>
                <a:solidFill>
                  <a:srgbClr val="00B050"/>
                </a:solidFill>
              </a:rPr>
              <a:t>“.menu </a:t>
            </a:r>
            <a:r>
              <a:rPr lang="en-US" sz="2800" dirty="0" err="1" smtClean="0">
                <a:solidFill>
                  <a:srgbClr val="00B050"/>
                </a:solidFill>
              </a:rPr>
              <a:t>ul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1202090" y="1182441"/>
            <a:ext cx="5894035" cy="1034617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“.menu li”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</p:txBody>
      </p:sp>
      <p:sp>
        <p:nvSpPr>
          <p:cNvPr id="17" name="Содержимое 19"/>
          <p:cNvSpPr txBox="1">
            <a:spLocks/>
          </p:cNvSpPr>
          <p:nvPr/>
        </p:nvSpPr>
        <p:spPr>
          <a:xfrm>
            <a:off x="5438775" y="2095109"/>
            <a:ext cx="4914900" cy="1124342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“.</a:t>
            </a:r>
            <a:r>
              <a:rPr lang="en-US" sz="2800" dirty="0">
                <a:solidFill>
                  <a:srgbClr val="00B050"/>
                </a:solidFill>
              </a:rPr>
              <a:t>menu </a:t>
            </a:r>
            <a:r>
              <a:rPr lang="en-US" sz="2800" dirty="0" smtClean="0">
                <a:solidFill>
                  <a:srgbClr val="00B050"/>
                </a:solidFill>
              </a:rPr>
              <a:t>select”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83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536543" y="1436353"/>
            <a:ext cx="4035457" cy="66867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Menu, 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</a:rPr>
              <a:t>Tabs, </a:t>
            </a:r>
            <a:r>
              <a:rPr lang="en-US" sz="2600" b="1" dirty="0" err="1" smtClean="0">
                <a:solidFill>
                  <a:srgbClr val="0070C0"/>
                </a:solidFill>
              </a:rPr>
              <a:t>RadioButtons</a:t>
            </a:r>
            <a:endParaRPr lang="en-US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5622894" y="1436353"/>
            <a:ext cx="1492282" cy="66867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Selector</a:t>
            </a:r>
            <a:endParaRPr lang="en-US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5045" y="1436353"/>
            <a:ext cx="684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&lt;=&gt;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7" y="2640920"/>
            <a:ext cx="6530399" cy="762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25" y="3833202"/>
            <a:ext cx="5329949" cy="10683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2" y="5137256"/>
            <a:ext cx="5009115" cy="10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599" y="6356349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1609359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li"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28823" y="1854725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2223" y="1609359"/>
            <a:ext cx="608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/>
              <a:t>ClickOn</a:t>
            </a:r>
            <a:r>
              <a:rPr lang="en-US" sz="2200" dirty="0" smtClean="0"/>
              <a:t>( </a:t>
            </a:r>
            <a:r>
              <a:rPr lang="en-US" sz="2200" dirty="0" err="1" smtClean="0"/>
              <a:t>css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B050"/>
                </a:solidFill>
              </a:rPr>
              <a:t>“li”</a:t>
            </a:r>
            <a:r>
              <a:rPr lang="en-US" sz="2200" dirty="0" smtClean="0"/>
              <a:t>), el-&gt;</a:t>
            </a:r>
            <a:r>
              <a:rPr lang="en-US" sz="2200" dirty="0" err="1" smtClean="0"/>
              <a:t>el.getText</a:t>
            </a:r>
            <a:r>
              <a:rPr lang="en-US" sz="2200" dirty="0" smtClean="0"/>
              <a:t>().equals(</a:t>
            </a:r>
            <a:r>
              <a:rPr lang="en-US" sz="2200" dirty="0">
                <a:solidFill>
                  <a:srgbClr val="7030A0"/>
                </a:solidFill>
              </a:rPr>
              <a:t>“Roman</a:t>
            </a:r>
            <a:r>
              <a:rPr lang="en-US" sz="2200" dirty="0" smtClean="0">
                <a:solidFill>
                  <a:srgbClr val="7030A0"/>
                </a:solidFill>
              </a:rPr>
              <a:t>”</a:t>
            </a:r>
            <a:r>
              <a:rPr lang="en-US" sz="2200" dirty="0" smtClean="0"/>
              <a:t>) )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685799" y="2988318"/>
            <a:ext cx="3228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@XPath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dirty="0" smtClean="0">
                <a:solidFill>
                  <a:srgbClr val="00B050"/>
                </a:solidFill>
              </a:rPr>
              <a:t>“//li[text()=‘%s’]"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5748" y="3233684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9148" y="2988318"/>
            <a:ext cx="56867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/>
              <a:t>ClickOn</a:t>
            </a:r>
            <a:r>
              <a:rPr lang="en-US" sz="2200" dirty="0"/>
              <a:t>( </a:t>
            </a:r>
            <a:r>
              <a:rPr lang="en-US" sz="2200" dirty="0" err="1" smtClean="0"/>
              <a:t>xpath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B050"/>
                </a:solidFill>
              </a:rPr>
              <a:t>“//</a:t>
            </a:r>
            <a:r>
              <a:rPr lang="en-US" sz="2200" dirty="0">
                <a:solidFill>
                  <a:srgbClr val="00B050"/>
                </a:solidFill>
              </a:rPr>
              <a:t>li[text</a:t>
            </a:r>
            <a:r>
              <a:rPr lang="en-US" sz="2200" dirty="0" smtClean="0">
                <a:solidFill>
                  <a:srgbClr val="00B050"/>
                </a:solidFill>
              </a:rPr>
              <a:t>()=‘</a:t>
            </a:r>
            <a:r>
              <a:rPr lang="en-US" sz="2200" dirty="0" smtClean="0">
                <a:solidFill>
                  <a:srgbClr val="7030A0"/>
                </a:solidFill>
              </a:rPr>
              <a:t>Roman</a:t>
            </a:r>
            <a:r>
              <a:rPr lang="en-US" sz="2200" dirty="0" smtClean="0">
                <a:solidFill>
                  <a:srgbClr val="00B050"/>
                </a:solidFill>
              </a:rPr>
              <a:t>’]"</a:t>
            </a:r>
            <a:r>
              <a:rPr lang="en-US" sz="2200" dirty="0" smtClean="0"/>
              <a:t>).</a:t>
            </a:r>
            <a:r>
              <a:rPr lang="en-US" sz="2200" dirty="0" err="1" smtClean="0"/>
              <a:t>getText</a:t>
            </a:r>
            <a:r>
              <a:rPr lang="en-US" sz="2200" dirty="0" smtClean="0"/>
              <a:t>());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685799" y="1023990"/>
            <a:ext cx="291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void select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“Roman”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782050" y="1218865"/>
            <a:ext cx="3162300" cy="16312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&lt;li selected&gt;Alexey&lt;/li&gt;</a:t>
            </a:r>
          </a:p>
          <a:p>
            <a:pPr lvl="1"/>
            <a:r>
              <a:rPr lang="en-US" sz="2000" dirty="0" smtClean="0"/>
              <a:t>&lt;li&gt;Roman&lt;/</a:t>
            </a:r>
            <a:r>
              <a:rPr lang="en-US" sz="2000" dirty="0"/>
              <a:t>li&gt;</a:t>
            </a:r>
            <a:endParaRPr lang="en-US" sz="2000" dirty="0" smtClean="0"/>
          </a:p>
          <a:p>
            <a:pPr lvl="1"/>
            <a:r>
              <a:rPr lang="en-US" sz="2000" dirty="0" smtClean="0"/>
              <a:t>&lt;li&gt;Rita&lt;/</a:t>
            </a:r>
            <a:r>
              <a:rPr lang="en-US" sz="2000" dirty="0"/>
              <a:t>li&gt;</a:t>
            </a: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85799" y="2134620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</a:rPr>
              <a:t>ul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8823" y="2379986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62223" y="2134620"/>
            <a:ext cx="608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/>
              <a:t>ClickOn</a:t>
            </a:r>
            <a:r>
              <a:rPr lang="en-US" sz="2200" dirty="0"/>
              <a:t>( </a:t>
            </a:r>
            <a:r>
              <a:rPr lang="en-US" sz="2200" dirty="0" err="1"/>
              <a:t>css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“li”</a:t>
            </a:r>
            <a:r>
              <a:rPr lang="en-US" sz="2200" dirty="0"/>
              <a:t>), el-&gt;</a:t>
            </a:r>
            <a:r>
              <a:rPr lang="en-US" sz="2200" dirty="0" err="1"/>
              <a:t>el.getText</a:t>
            </a:r>
            <a:r>
              <a:rPr lang="en-US" sz="2200" dirty="0"/>
              <a:t>().equals(</a:t>
            </a:r>
            <a:r>
              <a:rPr lang="en-US" sz="2200" dirty="0">
                <a:solidFill>
                  <a:srgbClr val="7030A0"/>
                </a:solidFill>
              </a:rPr>
              <a:t>“Roman”</a:t>
            </a:r>
            <a:r>
              <a:rPr lang="en-US" sz="2200" dirty="0"/>
              <a:t>) 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8596" y="1050513"/>
            <a:ext cx="3435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void select(</a:t>
            </a:r>
            <a:r>
              <a:rPr lang="en-US" sz="2200" dirty="0" err="1" smtClean="0"/>
              <a:t>Names.</a:t>
            </a:r>
            <a:r>
              <a:rPr lang="en-US" sz="2200" i="1" dirty="0" err="1" smtClean="0">
                <a:solidFill>
                  <a:srgbClr val="7030A0"/>
                </a:solidFill>
              </a:rPr>
              <a:t>ROMAN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3855737" y="1045283"/>
            <a:ext cx="25696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void select(</a:t>
            </a:r>
            <a:r>
              <a:rPr lang="en-US" sz="2200" i="1" dirty="0" smtClean="0">
                <a:solidFill>
                  <a:srgbClr val="7030A0"/>
                </a:solidFill>
              </a:rPr>
              <a:t>ROMAN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21" name="Rectangle 20"/>
          <p:cNvSpPr/>
          <p:nvPr/>
        </p:nvSpPr>
        <p:spPr>
          <a:xfrm>
            <a:off x="685799" y="3694059"/>
            <a:ext cx="17161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/>
              <a:t> </a:t>
            </a:r>
            <a:r>
              <a:rPr lang="en-US" sz="2200" dirty="0" smtClean="0"/>
              <a:t>select(3)</a:t>
            </a:r>
            <a:endParaRPr lang="en-US" sz="2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62223" y="3924891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54096" y="3660576"/>
            <a:ext cx="29615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/>
              <a:t>ClickOn</a:t>
            </a:r>
            <a:r>
              <a:rPr lang="en-US" sz="2200" dirty="0"/>
              <a:t>( </a:t>
            </a:r>
            <a:r>
              <a:rPr lang="en-US" sz="2200" dirty="0" err="1"/>
              <a:t>css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“li</a:t>
            </a:r>
            <a:r>
              <a:rPr lang="en-US" sz="2200" dirty="0" smtClean="0">
                <a:solidFill>
                  <a:srgbClr val="00B050"/>
                </a:solidFill>
              </a:rPr>
              <a:t>”</a:t>
            </a:r>
            <a:r>
              <a:rPr lang="en-US" sz="2200" dirty="0" smtClean="0"/>
              <a:t>).get(3) </a:t>
            </a:r>
            <a:r>
              <a:rPr lang="en-US" sz="2200" dirty="0"/>
              <a:t>)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16637" y="3646434"/>
            <a:ext cx="20134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/>
              <a:t>ClickOn</a:t>
            </a:r>
            <a:r>
              <a:rPr lang="en-US" sz="2200" dirty="0"/>
              <a:t>( </a:t>
            </a:r>
            <a:r>
              <a:rPr lang="en-US" sz="2200" dirty="0" smtClean="0">
                <a:solidFill>
                  <a:srgbClr val="00B050"/>
                </a:solidFill>
              </a:rPr>
              <a:t>“Rita”</a:t>
            </a:r>
            <a:r>
              <a:rPr lang="en-US" sz="2200" dirty="0" smtClean="0"/>
              <a:t> </a:t>
            </a:r>
            <a:r>
              <a:rPr lang="en-US" sz="2200" dirty="0"/>
              <a:t>)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799" y="4219319"/>
            <a:ext cx="24251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200" dirty="0" smtClean="0"/>
              <a:t> </a:t>
            </a:r>
            <a:r>
              <a:rPr lang="en-US" sz="2200" dirty="0" err="1" smtClean="0"/>
              <a:t>getSelected</a:t>
            </a:r>
            <a:r>
              <a:rPr lang="en-US" sz="2200" dirty="0"/>
              <a:t>()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40105" y="4482991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45162" y="364643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&lt;=&gt;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30162" y="4252158"/>
            <a:ext cx="1153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“Alexey”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1022" y="4744579"/>
            <a:ext cx="2512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200" dirty="0" smtClean="0"/>
              <a:t> </a:t>
            </a:r>
            <a:r>
              <a:rPr lang="en-US" sz="2000" dirty="0" err="1"/>
              <a:t>getSelectedIndex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25803" y="5008251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5860" y="477741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1022" y="5269838"/>
            <a:ext cx="33570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is</a:t>
            </a:r>
            <a:r>
              <a:rPr lang="en-US" sz="2000" dirty="0" err="1" smtClean="0"/>
              <a:t>Selected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“Roman”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92528" y="5533510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82585" y="5302677"/>
            <a:ext cx="716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false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1022" y="5795096"/>
            <a:ext cx="3174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is</a:t>
            </a:r>
            <a:r>
              <a:rPr lang="en-US" sz="2000" dirty="0" err="1" smtClean="0"/>
              <a:t>Selected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ALEXEY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92528" y="6058768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82585" y="5827935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true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2406" y="4252158"/>
            <a:ext cx="5881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List&lt;String&gt;</a:t>
            </a:r>
            <a:r>
              <a:rPr lang="en-US" sz="2200" dirty="0"/>
              <a:t> </a:t>
            </a:r>
            <a:r>
              <a:rPr lang="en-US" sz="2200" dirty="0" err="1"/>
              <a:t>getOptions</a:t>
            </a:r>
            <a:r>
              <a:rPr lang="en-US" sz="2200" dirty="0" smtClean="0"/>
              <a:t>()/</a:t>
            </a:r>
            <a:r>
              <a:rPr lang="en-US" sz="2200" dirty="0" err="1" smtClean="0"/>
              <a:t>getNames</a:t>
            </a:r>
            <a:r>
              <a:rPr lang="en-US" sz="2200" dirty="0" smtClean="0"/>
              <a:t>()/</a:t>
            </a:r>
            <a:r>
              <a:rPr lang="en-US" sz="2200" dirty="0" err="1" smtClean="0"/>
              <a:t>getValues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sp>
        <p:nvSpPr>
          <p:cNvPr id="41" name="Rectangle 40"/>
          <p:cNvSpPr/>
          <p:nvPr/>
        </p:nvSpPr>
        <p:spPr>
          <a:xfrm>
            <a:off x="6062406" y="5113753"/>
            <a:ext cx="3062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200" dirty="0" smtClean="0"/>
              <a:t> </a:t>
            </a:r>
            <a:r>
              <a:rPr lang="en-US" sz="2200" dirty="0" err="1"/>
              <a:t>getOptionsAsText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21412" y="4870342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11469" y="4639509"/>
            <a:ext cx="3395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{ </a:t>
            </a:r>
            <a:r>
              <a:rPr lang="en-US" sz="2200" dirty="0" smtClean="0">
                <a:solidFill>
                  <a:srgbClr val="00B050"/>
                </a:solidFill>
              </a:rPr>
              <a:t>“Alexey”</a:t>
            </a:r>
            <a:r>
              <a:rPr lang="en-US" sz="2200" dirty="0" smtClean="0"/>
              <a:t>,</a:t>
            </a:r>
            <a:r>
              <a:rPr lang="en-US" sz="2200" dirty="0" smtClean="0">
                <a:solidFill>
                  <a:srgbClr val="00B050"/>
                </a:solidFill>
              </a:rPr>
              <a:t> “Roman”</a:t>
            </a:r>
            <a:r>
              <a:rPr lang="en-US" sz="2200" dirty="0" smtClean="0"/>
              <a:t>,</a:t>
            </a:r>
            <a:r>
              <a:rPr lang="en-US" sz="2200" dirty="0" smtClean="0">
                <a:solidFill>
                  <a:srgbClr val="00B050"/>
                </a:solidFill>
              </a:rPr>
              <a:t> “Rita” </a:t>
            </a:r>
            <a:r>
              <a:rPr lang="en-US" sz="2200" dirty="0" smtClean="0"/>
              <a:t>}</a:t>
            </a:r>
            <a:endParaRPr lang="en-US" sz="2200" dirty="0">
              <a:solidFill>
                <a:srgbClr val="00B05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21412" y="5716278"/>
            <a:ext cx="5334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11469" y="5485445"/>
            <a:ext cx="2666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“</a:t>
            </a:r>
            <a:r>
              <a:rPr lang="en-US" sz="2200" dirty="0" err="1" smtClean="0">
                <a:solidFill>
                  <a:srgbClr val="00B050"/>
                </a:solidFill>
              </a:rPr>
              <a:t>Alexey,Roman,Rita</a:t>
            </a:r>
            <a:r>
              <a:rPr lang="en-US" sz="2200" dirty="0" smtClean="0">
                <a:solidFill>
                  <a:srgbClr val="00B050"/>
                </a:solidFill>
              </a:rPr>
              <a:t>” 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5" grpId="0"/>
      <p:bldP spid="17" grpId="0"/>
      <p:bldP spid="18" grpId="0"/>
      <p:bldP spid="18" grpId="1"/>
      <p:bldP spid="20" grpId="0"/>
      <p:bldP spid="21" grpId="0"/>
      <p:bldP spid="24" grpId="0"/>
      <p:bldP spid="25" grpId="0"/>
      <p:bldP spid="26" grpId="0"/>
      <p:bldP spid="28" grpId="0"/>
      <p:bldP spid="29" grpId="0"/>
      <p:bldP spid="31" grpId="0"/>
      <p:bldP spid="33" grpId="0"/>
      <p:bldP spid="34" grpId="0"/>
      <p:bldP spid="36" grpId="0"/>
      <p:bldP spid="37" grpId="0"/>
      <p:bldP spid="39" grpId="0"/>
      <p:bldP spid="40" grpId="0"/>
      <p:bldP spid="41" grpId="0"/>
      <p:bldP spid="4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7" y="1096026"/>
            <a:ext cx="5076824" cy="653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ublic </a:t>
            </a:r>
            <a:r>
              <a:rPr lang="en-US" sz="2800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800" dirty="0" err="1" smtClean="0">
                <a:solidFill>
                  <a:srgbClr val="7030A0"/>
                </a:solidFill>
              </a:rPr>
              <a:t>topMenu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 smtClean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280727" y="1096026"/>
            <a:ext cx="5349298" cy="1396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 err="1" smtClean="0"/>
              <a:t>enum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Home, About, Contacts }</a:t>
            </a:r>
            <a:endParaRPr lang="en-US" sz="2800" dirty="0" smtClean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280727" y="3035473"/>
            <a:ext cx="6156900" cy="35776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err="1" smtClean="0"/>
              <a:t>enum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Options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Home(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‘option-1’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About(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‘option-3’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Options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this.value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toString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return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771527" y="3035473"/>
            <a:ext cx="5219699" cy="3793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Colors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Tabs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Checklist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Tags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rgbClr val="7030A0"/>
                </a:solidFill>
              </a:rPr>
              <a:t>shirtSizes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Selector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VoteOptions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vote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Ratings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rating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dirty="0" err="1" smtClean="0"/>
              <a:t>Options.</a:t>
            </a:r>
            <a:r>
              <a:rPr lang="en-US" sz="3200" b="1" dirty="0" err="1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7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1" grpId="1" animBg="1"/>
      <p:bldP spid="11" grpId="2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66857" y="1434416"/>
            <a:ext cx="22044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Multi selection</a:t>
            </a:r>
            <a:endParaRPr lang="en-US" sz="2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4418" y="1437982"/>
            <a:ext cx="14168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Checklist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355570" y="3142564"/>
            <a:ext cx="33405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/>
              <a:t>select</a:t>
            </a:r>
            <a:r>
              <a:rPr lang="en-US" sz="22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“Blue”, “Red”…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select(</a:t>
            </a:r>
            <a:r>
              <a:rPr lang="en-US" sz="2000" i="1" dirty="0" smtClean="0">
                <a:solidFill>
                  <a:srgbClr val="00B050"/>
                </a:solidFill>
              </a:rPr>
              <a:t>BLUE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i="1" dirty="0" smtClean="0">
                <a:solidFill>
                  <a:srgbClr val="00B050"/>
                </a:solidFill>
              </a:rPr>
              <a:t>RED</a:t>
            </a:r>
            <a:r>
              <a:rPr lang="en-US" sz="2000" dirty="0" smtClean="0">
                <a:solidFill>
                  <a:srgbClr val="00B050"/>
                </a:solidFill>
              </a:rPr>
              <a:t>…</a:t>
            </a:r>
            <a:r>
              <a:rPr lang="en-US" sz="2200" dirty="0" smtClean="0"/>
              <a:t>);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oid</a:t>
            </a:r>
            <a:r>
              <a:rPr lang="en-US" sz="2200" dirty="0" smtClean="0"/>
              <a:t> select(</a:t>
            </a:r>
            <a:r>
              <a:rPr lang="en-US" sz="2000" dirty="0" smtClean="0">
                <a:solidFill>
                  <a:srgbClr val="00B050"/>
                </a:solidFill>
              </a:rPr>
              <a:t>2,3…</a:t>
            </a:r>
            <a:r>
              <a:rPr lang="en-US" sz="2200" dirty="0" smtClean="0"/>
              <a:t>);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List&lt;String&gt; </a:t>
            </a:r>
            <a:r>
              <a:rPr lang="en-US" sz="2200" dirty="0" err="1"/>
              <a:t>areSelected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46568" y="3873096"/>
            <a:ext cx="5334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6568" y="3217135"/>
            <a:ext cx="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1243" y="3217135"/>
            <a:ext cx="1962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for </a:t>
            </a:r>
            <a:r>
              <a:rPr lang="en-US" sz="2000" b="1" dirty="0" smtClean="0">
                <a:solidFill>
                  <a:srgbClr val="0070C0"/>
                </a:solidFill>
              </a:rPr>
              <a:t>Selector</a:t>
            </a:r>
            <a:r>
              <a:rPr lang="en-US" sz="2000" dirty="0" smtClean="0"/>
              <a:t> like elements but for multiple values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55569" y="4904832"/>
            <a:ext cx="2997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List&lt;String&gt; </a:t>
            </a:r>
            <a:r>
              <a:rPr lang="en-US" sz="2000" dirty="0" err="1"/>
              <a:t>getOptions</a:t>
            </a:r>
            <a:r>
              <a:rPr lang="en-US" sz="2000" dirty="0" smtClean="0"/>
              <a:t>()/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getNames</a:t>
            </a:r>
            <a:r>
              <a:rPr lang="en-US" sz="2000" dirty="0" smtClean="0"/>
              <a:t>()/</a:t>
            </a:r>
            <a:r>
              <a:rPr lang="en-US" sz="2000" dirty="0" err="1"/>
              <a:t>getValues</a:t>
            </a:r>
            <a:r>
              <a:rPr lang="en-US" sz="2000" dirty="0" smtClean="0"/>
              <a:t>()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getOptionsAsText</a:t>
            </a:r>
            <a:r>
              <a:rPr lang="en-US" sz="2000" dirty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46568" y="5447135"/>
            <a:ext cx="5334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46568" y="5075160"/>
            <a:ext cx="0" cy="706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1243" y="4939303"/>
            <a:ext cx="196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for </a:t>
            </a:r>
            <a:r>
              <a:rPr lang="en-US" sz="2000" b="1" dirty="0" smtClean="0">
                <a:solidFill>
                  <a:srgbClr val="0070C0"/>
                </a:solidFill>
              </a:rPr>
              <a:t>Selector</a:t>
            </a:r>
            <a:r>
              <a:rPr lang="en-US" sz="2000" dirty="0" smtClean="0"/>
              <a:t> like elements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025917" y="3142564"/>
            <a:ext cx="3867150" cy="31393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/>
              <a:t> check</a:t>
            </a:r>
            <a:r>
              <a:rPr lang="en-US" sz="22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“Blue”, “Red”…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/>
              <a:t> </a:t>
            </a:r>
            <a:r>
              <a:rPr lang="en-US" sz="2200" dirty="0" smtClean="0"/>
              <a:t>check(</a:t>
            </a:r>
            <a:r>
              <a:rPr lang="en-US" sz="2000" i="1" dirty="0">
                <a:solidFill>
                  <a:srgbClr val="00B050"/>
                </a:solidFill>
              </a:rPr>
              <a:t>BLUE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i="1" dirty="0">
                <a:solidFill>
                  <a:srgbClr val="00B050"/>
                </a:solidFill>
              </a:rPr>
              <a:t>RED</a:t>
            </a:r>
            <a:r>
              <a:rPr lang="en-US" sz="2000" dirty="0">
                <a:solidFill>
                  <a:srgbClr val="00B050"/>
                </a:solidFill>
              </a:rPr>
              <a:t>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check(</a:t>
            </a:r>
            <a:r>
              <a:rPr lang="en-US" sz="2000" dirty="0">
                <a:solidFill>
                  <a:srgbClr val="00B050"/>
                </a:solidFill>
              </a:rPr>
              <a:t>2,3…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/>
              <a:t>uncheck</a:t>
            </a:r>
            <a:r>
              <a:rPr lang="en-US" sz="22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“Blue”, “Red”…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uncheck(</a:t>
            </a:r>
            <a:r>
              <a:rPr lang="en-US" sz="2000" i="1" dirty="0">
                <a:solidFill>
                  <a:srgbClr val="00B050"/>
                </a:solidFill>
              </a:rPr>
              <a:t>BLUE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i="1" dirty="0">
                <a:solidFill>
                  <a:srgbClr val="00B050"/>
                </a:solidFill>
              </a:rPr>
              <a:t>RED</a:t>
            </a:r>
            <a:r>
              <a:rPr lang="en-US" sz="2000" dirty="0">
                <a:solidFill>
                  <a:srgbClr val="00B050"/>
                </a:solidFill>
              </a:rPr>
              <a:t>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uncheck(</a:t>
            </a:r>
            <a:r>
              <a:rPr lang="en-US" sz="2000" dirty="0">
                <a:solidFill>
                  <a:srgbClr val="00B050"/>
                </a:solidFill>
              </a:rPr>
              <a:t>2,3…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List&lt;String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sz="2200" dirty="0"/>
              <a:t> </a:t>
            </a:r>
            <a:r>
              <a:rPr lang="en-US" sz="2200" dirty="0" err="1"/>
              <a:t>areDeselected</a:t>
            </a:r>
            <a:r>
              <a:rPr lang="en-US" sz="2200" dirty="0"/>
              <a:t>();</a:t>
            </a:r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 err="1"/>
              <a:t>checkAll</a:t>
            </a:r>
            <a:r>
              <a:rPr lang="en-US" sz="2200" dirty="0"/>
              <a:t>()/</a:t>
            </a:r>
            <a:r>
              <a:rPr lang="en-US" sz="2200" dirty="0" err="1"/>
              <a:t>selectAll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/>
              <a:t>clear()/</a:t>
            </a:r>
            <a:r>
              <a:rPr lang="en-US" sz="2200" dirty="0" err="1"/>
              <a:t>uncheckAll</a:t>
            </a:r>
            <a:r>
              <a:rPr lang="en-US" sz="2200" dirty="0"/>
              <a:t>()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548062" y="4803486"/>
            <a:ext cx="5334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548062" y="3320406"/>
            <a:ext cx="0" cy="28202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90487" y="4272651"/>
            <a:ext cx="196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Guarantee check or uncheck list of values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55568" y="2584452"/>
            <a:ext cx="22044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Multi selection</a:t>
            </a:r>
            <a:endParaRPr lang="en-US" sz="2600" dirty="0"/>
          </a:p>
        </p:txBody>
      </p:sp>
      <p:sp>
        <p:nvSpPr>
          <p:cNvPr id="21" name="Rectangle 20"/>
          <p:cNvSpPr/>
          <p:nvPr/>
        </p:nvSpPr>
        <p:spPr>
          <a:xfrm>
            <a:off x="6025917" y="2587494"/>
            <a:ext cx="9957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Check</a:t>
            </a:r>
            <a:endParaRPr lang="en-US" sz="2600" dirty="0"/>
          </a:p>
        </p:txBody>
      </p:sp>
      <p:sp>
        <p:nvSpPr>
          <p:cNvPr id="23" name="Plus 22"/>
          <p:cNvSpPr/>
          <p:nvPr/>
        </p:nvSpPr>
        <p:spPr>
          <a:xfrm>
            <a:off x="6880160" y="1411369"/>
            <a:ext cx="530324" cy="5261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14792" y="14435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19337" y="1428060"/>
            <a:ext cx="9957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Check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73" y="927988"/>
            <a:ext cx="1082420" cy="16236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1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8" grpId="0"/>
      <p:bldP spid="24" grpId="0"/>
      <p:bldP spid="27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/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1098518" y="1122028"/>
            <a:ext cx="5588032" cy="66867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US" dirty="0" smtClean="0"/>
              <a:t>&lt;</a:t>
            </a:r>
            <a:r>
              <a:rPr lang="en-US" i="1" dirty="0">
                <a:solidFill>
                  <a:srgbClr val="7030A0"/>
                </a:solidFill>
              </a:rPr>
              <a:t>Element</a:t>
            </a:r>
            <a:r>
              <a:rPr lang="en-US" dirty="0" smtClean="0"/>
              <a:t>&gt; ,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Elements</a:t>
            </a:r>
            <a:r>
              <a:rPr lang="en-US" dirty="0" smtClean="0"/>
              <a:t>&lt;</a:t>
            </a:r>
            <a:r>
              <a:rPr lang="en-US" i="1" dirty="0" smtClean="0">
                <a:solidFill>
                  <a:srgbClr val="7030A0"/>
                </a:solidFill>
              </a:rPr>
              <a:t>Element</a:t>
            </a:r>
            <a:r>
              <a:rPr lang="en-US" dirty="0" smtClean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518" y="2019007"/>
            <a:ext cx="1421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List&lt;</a:t>
            </a:r>
            <a:r>
              <a:rPr lang="en-US" sz="2400" dirty="0" smtClean="0">
                <a:solidFill>
                  <a:srgbClr val="C00000"/>
                </a:solidFill>
              </a:rPr>
              <a:t>Text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13952" y="2019007"/>
            <a:ext cx="1762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List&lt;</a:t>
            </a:r>
            <a:r>
              <a:rPr lang="en-US" sz="2400" dirty="0" smtClean="0">
                <a:solidFill>
                  <a:srgbClr val="C00000"/>
                </a:solidFill>
              </a:rPr>
              <a:t>Button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98520" y="2440029"/>
            <a:ext cx="3168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get(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index)</a:t>
            </a:r>
          </a:p>
          <a:p>
            <a:r>
              <a:rPr lang="en-US" sz="2400" dirty="0" smtClean="0"/>
              <a:t>size()</a:t>
            </a:r>
          </a:p>
          <a:p>
            <a:r>
              <a:rPr lang="en-US" sz="2400" dirty="0" err="1" smtClean="0"/>
              <a:t>isEmpty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sublist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from, </a:t>
            </a:r>
            <a:r>
              <a:rPr lang="en-US" sz="2400" dirty="0" err="1" smtClean="0"/>
              <a:t>int</a:t>
            </a:r>
            <a:r>
              <a:rPr lang="en-US" sz="2400" dirty="0" smtClean="0"/>
              <a:t> to)</a:t>
            </a:r>
          </a:p>
          <a:p>
            <a:r>
              <a:rPr lang="en-US" sz="2400" dirty="0" smtClean="0"/>
              <a:t>contains(Object o)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404196" y="2016171"/>
            <a:ext cx="3653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-  Read-only </a:t>
            </a:r>
            <a:r>
              <a:rPr lang="en-US" sz="2400" dirty="0"/>
              <a:t>list of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2926" y="2440029"/>
            <a:ext cx="1870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trike="sngStrike" dirty="0" smtClean="0"/>
              <a:t>add(…)</a:t>
            </a:r>
          </a:p>
          <a:p>
            <a:r>
              <a:rPr lang="en-US" sz="2400" strike="sngStrike" dirty="0" smtClean="0"/>
              <a:t>remove(…)</a:t>
            </a:r>
          </a:p>
          <a:p>
            <a:r>
              <a:rPr lang="en-US" sz="2400" strike="sngStrike" dirty="0" err="1" smtClean="0"/>
              <a:t>addAll</a:t>
            </a:r>
            <a:r>
              <a:rPr lang="en-US" sz="2400" strike="sngStrike" dirty="0" smtClean="0"/>
              <a:t>(…)</a:t>
            </a:r>
          </a:p>
          <a:p>
            <a:r>
              <a:rPr lang="en-US" sz="2400" strike="sngStrike" dirty="0" smtClean="0"/>
              <a:t>clear(…)</a:t>
            </a:r>
            <a:endParaRPr lang="en-US" sz="2400" strike="sngStrike" dirty="0"/>
          </a:p>
        </p:txBody>
      </p:sp>
      <p:sp>
        <p:nvSpPr>
          <p:cNvPr id="11" name="Rectangle 10"/>
          <p:cNvSpPr/>
          <p:nvPr/>
        </p:nvSpPr>
        <p:spPr>
          <a:xfrm>
            <a:off x="1098518" y="4816814"/>
            <a:ext cx="2157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Elements&lt;</a:t>
            </a:r>
            <a:r>
              <a:rPr lang="en-US" sz="2400" dirty="0" smtClean="0">
                <a:solidFill>
                  <a:srgbClr val="C00000"/>
                </a:solidFill>
              </a:rPr>
              <a:t>Text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691124" y="4806564"/>
            <a:ext cx="1706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List&lt;</a:t>
            </a:r>
            <a:r>
              <a:rPr lang="en-US" sz="2400" dirty="0" smtClean="0">
                <a:solidFill>
                  <a:srgbClr val="C00000"/>
                </a:solidFill>
              </a:rPr>
              <a:t>Text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3" name="Plus 12"/>
          <p:cNvSpPr/>
          <p:nvPr/>
        </p:nvSpPr>
        <p:spPr>
          <a:xfrm>
            <a:off x="5165581" y="4774342"/>
            <a:ext cx="530324" cy="5261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35693" y="4652675"/>
            <a:ext cx="23590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get(String name)</a:t>
            </a:r>
          </a:p>
          <a:p>
            <a:r>
              <a:rPr lang="en-US" sz="2200" dirty="0" smtClean="0"/>
              <a:t>get(</a:t>
            </a:r>
            <a:r>
              <a:rPr lang="en-US" sz="2200" dirty="0" err="1" smtClean="0"/>
              <a:t>Enum</a:t>
            </a:r>
            <a:r>
              <a:rPr lang="en-US" sz="2200" dirty="0" smtClean="0"/>
              <a:t> </a:t>
            </a:r>
            <a:r>
              <a:rPr lang="en-US" sz="2200" dirty="0"/>
              <a:t>name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4333" y="48168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08" y="960396"/>
            <a:ext cx="2608918" cy="28208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49" y="3126722"/>
            <a:ext cx="2431904" cy="26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of 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59" y="1197314"/>
            <a:ext cx="294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Elements</a:t>
            </a:r>
            <a:r>
              <a:rPr lang="en-US" sz="2800" dirty="0" smtClean="0"/>
              <a:t>&lt;</a:t>
            </a:r>
            <a:r>
              <a:rPr lang="en-US" sz="2800" i="1" dirty="0" smtClean="0">
                <a:solidFill>
                  <a:srgbClr val="7030A0"/>
                </a:solidFill>
              </a:rPr>
              <a:t>Section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1957452"/>
            <a:ext cx="4443562" cy="376707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358499" y="1960976"/>
            <a:ext cx="6214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SearchPage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WebPage</a:t>
            </a:r>
            <a:r>
              <a:rPr lang="en-US" sz="2400" dirty="0" smtClean="0"/>
              <a:t> {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Elements&lt;</a:t>
            </a:r>
            <a:r>
              <a:rPr lang="en-US" sz="2400" dirty="0" err="1" smtClean="0">
                <a:solidFill>
                  <a:srgbClr val="C00000"/>
                </a:solidFill>
              </a:rPr>
              <a:t>SearchResult</a:t>
            </a:r>
            <a:r>
              <a:rPr lang="en-US" sz="2400" dirty="0" smtClean="0">
                <a:solidFill>
                  <a:srgbClr val="0070C0"/>
                </a:solidFill>
              </a:rPr>
              <a:t>&gt; </a:t>
            </a:r>
            <a:r>
              <a:rPr lang="en-US" sz="2400" dirty="0" err="1" smtClean="0">
                <a:solidFill>
                  <a:srgbClr val="7030A0"/>
                </a:solidFill>
              </a:rPr>
              <a:t>searchResults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5358498" y="3530636"/>
            <a:ext cx="548002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>
                <a:solidFill>
                  <a:srgbClr val="C00000"/>
                </a:solidFill>
              </a:rPr>
              <a:t>SearchResult</a:t>
            </a:r>
            <a:r>
              <a:rPr lang="en-US" sz="2400" dirty="0" smtClean="0"/>
              <a:t> extends Section 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@Title 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Label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label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	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Link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link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/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Text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description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7" y="1452562"/>
            <a:ext cx="4238625" cy="311467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Dropdown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8068681" y="1057860"/>
            <a:ext cx="3745442" cy="4161839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&lt;div class=“colors”&gt;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&lt;</a:t>
            </a:r>
            <a:r>
              <a:rPr lang="en-US" sz="2400" dirty="0">
                <a:solidFill>
                  <a:srgbClr val="0070C0"/>
                </a:solidFill>
              </a:rPr>
              <a:t>div data-id=‘Green’&gt;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 &lt;span&gt;Green&lt;/span&gt;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&lt;span class=</a:t>
            </a:r>
            <a:r>
              <a:rPr lang="en-US" sz="2400" dirty="0" smtClean="0">
                <a:solidFill>
                  <a:srgbClr val="C00000"/>
                </a:solidFill>
              </a:rPr>
              <a:t>“caret”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&lt;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ul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&lt;li&gt;Green&lt;/li&gt;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&lt;li&gt;Blue&lt;/</a:t>
            </a:r>
            <a:r>
              <a:rPr lang="en-US" sz="2400" dirty="0">
                <a:solidFill>
                  <a:srgbClr val="7030A0"/>
                </a:solidFill>
              </a:rPr>
              <a:t>li</a:t>
            </a:r>
            <a:r>
              <a:rPr lang="en-US" sz="2400" dirty="0" smtClean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&lt;li&gt;Red&lt;/</a:t>
            </a:r>
            <a:r>
              <a:rPr lang="en-US" sz="2400" dirty="0">
                <a:solidFill>
                  <a:srgbClr val="7030A0"/>
                </a:solidFill>
              </a:rPr>
              <a:t>li</a:t>
            </a:r>
            <a:r>
              <a:rPr lang="en-US" sz="2400" dirty="0" smtClean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&lt;/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ul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&lt;/div&gt;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31281" y="3095625"/>
            <a:ext cx="6279092" cy="19907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( </a:t>
            </a:r>
            <a:r>
              <a:rPr lang="en-US" sz="2400" b="1" u="sng" dirty="0" smtClean="0">
                <a:solidFill>
                  <a:srgbClr val="0070C0"/>
                </a:solidFill>
              </a:rPr>
              <a:t>root = @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FindBy</a:t>
            </a:r>
            <a:r>
              <a:rPr lang="en-US" sz="2400" b="1" u="sng" dirty="0" smtClean="0">
                <a:solidFill>
                  <a:srgbClr val="0070C0"/>
                </a:solidFill>
              </a:rPr>
              <a:t>(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css</a:t>
            </a:r>
            <a:r>
              <a:rPr lang="en-US" sz="2400" b="1" u="sng" dirty="0" smtClean="0">
                <a:solidFill>
                  <a:srgbClr val="0070C0"/>
                </a:solidFill>
              </a:rPr>
              <a:t> = ".colors"),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expand =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".caret"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list =     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(tag = </a:t>
            </a:r>
            <a:r>
              <a:rPr lang="en-US" sz="2400" dirty="0" smtClean="0">
                <a:solidFill>
                  <a:srgbClr val="00B050"/>
                </a:solidFill>
              </a:rPr>
              <a:t>"li"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value = 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"[data-id]&gt;span"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531282" y="1057860"/>
            <a:ext cx="7736418" cy="2352089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(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expand = @</a:t>
            </a:r>
            <a:r>
              <a:rPr lang="en-US" sz="2400" dirty="0" err="1" smtClean="0">
                <a:solidFill>
                  <a:srgbClr val="C00000"/>
                </a:solidFill>
              </a:rPr>
              <a:t>FindBy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css</a:t>
            </a:r>
            <a:r>
              <a:rPr lang="en-US" sz="2400" dirty="0" smtClean="0">
                <a:solidFill>
                  <a:srgbClr val="C00000"/>
                </a:solidFill>
              </a:rPr>
              <a:t> = ".colors .caret"),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list =         @</a:t>
            </a:r>
            <a:r>
              <a:rPr lang="en-US" sz="2400" dirty="0" err="1" smtClean="0">
                <a:solidFill>
                  <a:srgbClr val="7030A0"/>
                </a:solidFill>
              </a:rPr>
              <a:t>FindBy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css</a:t>
            </a:r>
            <a:r>
              <a:rPr lang="en-US" sz="2400" dirty="0" smtClean="0">
                <a:solidFill>
                  <a:srgbClr val="7030A0"/>
                </a:solidFill>
              </a:rPr>
              <a:t> = ".colors li"),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value =     @</a:t>
            </a:r>
            <a:r>
              <a:rPr lang="en-US" sz="2400" dirty="0" err="1" smtClean="0">
                <a:solidFill>
                  <a:srgbClr val="0070C0"/>
                </a:solidFill>
              </a:rPr>
              <a:t>FindBy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css</a:t>
            </a:r>
            <a:r>
              <a:rPr lang="en-US" sz="2400" dirty="0" smtClean="0">
                <a:solidFill>
                  <a:srgbClr val="0070C0"/>
                </a:solidFill>
              </a:rPr>
              <a:t> = ".colors[data-id]&gt;span")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531282" y="1057860"/>
            <a:ext cx="7736417" cy="2352089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JDropdown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( 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expand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/>
              <a:t>(</a:t>
            </a:r>
            <a:r>
              <a:rPr lang="en-US" sz="2400" dirty="0" err="1"/>
              <a:t>css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strike="sngStrike" dirty="0">
                <a:solidFill>
                  <a:srgbClr val="C00000"/>
                </a:solidFill>
              </a:rPr>
              <a:t>.colors </a:t>
            </a:r>
            <a:r>
              <a:rPr lang="en-US" sz="2400" dirty="0">
                <a:solidFill>
                  <a:srgbClr val="00B050"/>
                </a:solidFill>
              </a:rPr>
              <a:t>.caret"</a:t>
            </a:r>
            <a:r>
              <a:rPr lang="en-US" sz="2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list =        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C00000"/>
                </a:solidFill>
              </a:rPr>
              <a:t>css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strike="sngStrike" dirty="0">
                <a:solidFill>
                  <a:srgbClr val="C00000"/>
                </a:solidFill>
              </a:rPr>
              <a:t>.colors </a:t>
            </a:r>
            <a:r>
              <a:rPr lang="en-US" sz="2400" dirty="0">
                <a:solidFill>
                  <a:srgbClr val="00B050"/>
                </a:solidFill>
              </a:rPr>
              <a:t>li"</a:t>
            </a:r>
            <a:r>
              <a:rPr lang="en-US" sz="2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value =    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/>
              <a:t>(</a:t>
            </a:r>
            <a:r>
              <a:rPr lang="en-US" sz="2400" dirty="0" err="1"/>
              <a:t>css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strike="sngStrike" dirty="0">
                <a:solidFill>
                  <a:srgbClr val="C00000"/>
                </a:solidFill>
              </a:rPr>
              <a:t>.colors</a:t>
            </a:r>
            <a:r>
              <a:rPr lang="en-US" sz="2400" dirty="0">
                <a:solidFill>
                  <a:srgbClr val="00B050"/>
                </a:solidFill>
              </a:rPr>
              <a:t>[data-id]&gt;span"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dirty="0">
                <a:solidFill>
                  <a:srgbClr val="0070C0"/>
                </a:solidFill>
              </a:rPr>
              <a:t>Dropdown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281" y="5611853"/>
            <a:ext cx="150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Dropdown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76187" y="5601603"/>
            <a:ext cx="128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Selector</a:t>
            </a:r>
            <a:endParaRPr lang="en-US" sz="2400" dirty="0"/>
          </a:p>
        </p:txBody>
      </p:sp>
      <p:sp>
        <p:nvSpPr>
          <p:cNvPr id="17" name="Plus 16"/>
          <p:cNvSpPr/>
          <p:nvPr/>
        </p:nvSpPr>
        <p:spPr>
          <a:xfrm>
            <a:off x="3760144" y="5569381"/>
            <a:ext cx="530324" cy="5261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0257" y="5447714"/>
            <a:ext cx="13829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expand()</a:t>
            </a:r>
          </a:p>
          <a:p>
            <a:r>
              <a:rPr lang="en-US" sz="2200" dirty="0" smtClean="0"/>
              <a:t>close()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2089396" y="56118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858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combobox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31281" y="1057860"/>
            <a:ext cx="6279092" cy="19907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( </a:t>
            </a:r>
            <a:r>
              <a:rPr lang="en-US" sz="2400" dirty="0" smtClean="0"/>
              <a:t>root =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".metals"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expand =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".caret"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list =     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(tag = </a:t>
            </a:r>
            <a:r>
              <a:rPr lang="en-US" sz="2400" dirty="0" smtClean="0">
                <a:solidFill>
                  <a:srgbClr val="00B050"/>
                </a:solidFill>
              </a:rPr>
              <a:t>"li"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value = 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“input[type=text]"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dirty="0" err="1" smtClean="0">
                <a:solidFill>
                  <a:srgbClr val="0070C0"/>
                </a:solidFill>
              </a:rPr>
              <a:t>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281" y="3611603"/>
            <a:ext cx="1529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Combobox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76187" y="3601353"/>
            <a:ext cx="1814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Dropdown</a:t>
            </a:r>
            <a:endParaRPr lang="en-US" sz="2400" dirty="0"/>
          </a:p>
        </p:txBody>
      </p:sp>
      <p:sp>
        <p:nvSpPr>
          <p:cNvPr id="17" name="Plus 16"/>
          <p:cNvSpPr/>
          <p:nvPr/>
        </p:nvSpPr>
        <p:spPr>
          <a:xfrm>
            <a:off x="4064944" y="3569131"/>
            <a:ext cx="530324" cy="5261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89396" y="36116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5403" y="3601352"/>
            <a:ext cx="1814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TextField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12" y="1057860"/>
            <a:ext cx="3655843" cy="274796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1283" y="4840900"/>
            <a:ext cx="33405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input(String text);</a:t>
            </a:r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</a:t>
            </a:r>
            <a:r>
              <a:rPr lang="en-US" sz="2200" dirty="0" err="1" smtClean="0"/>
              <a:t>newInput</a:t>
            </a:r>
            <a:r>
              <a:rPr lang="en-US" sz="2200" dirty="0" smtClean="0"/>
              <a:t>(String text);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getValue</a:t>
            </a:r>
            <a:r>
              <a:rPr lang="en-US" sz="2200" dirty="0"/>
              <a:t>();</a:t>
            </a:r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clear();</a:t>
            </a:r>
          </a:p>
          <a:p>
            <a:r>
              <a:rPr lang="en-US" sz="2200" dirty="0" smtClean="0"/>
              <a:t>…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531281" y="4282788"/>
            <a:ext cx="1291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TextField</a:t>
            </a:r>
            <a:endParaRPr lang="en-US" sz="2600" dirty="0"/>
          </a:p>
        </p:txBody>
      </p:sp>
      <p:sp>
        <p:nvSpPr>
          <p:cNvPr id="21" name="Rectangle 20"/>
          <p:cNvSpPr/>
          <p:nvPr/>
        </p:nvSpPr>
        <p:spPr>
          <a:xfrm>
            <a:off x="4064944" y="4840900"/>
            <a:ext cx="33405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select(</a:t>
            </a:r>
            <a:r>
              <a:rPr lang="en-US" sz="2000" dirty="0" smtClean="0"/>
              <a:t>String </a:t>
            </a:r>
            <a:r>
              <a:rPr lang="en-US" sz="2000" dirty="0"/>
              <a:t>names</a:t>
            </a:r>
            <a:r>
              <a:rPr lang="en-US" sz="2200" dirty="0" smtClean="0"/>
              <a:t>);</a:t>
            </a:r>
          </a:p>
          <a:p>
            <a:r>
              <a:rPr lang="en-US" sz="2200" dirty="0" smtClean="0"/>
              <a:t> …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4059585" y="4282788"/>
            <a:ext cx="150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Dropdown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1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9" grpId="0"/>
      <p:bldP spid="20" grpId="0"/>
      <p:bldP spid="14" grpId="0"/>
      <p:bldP spid="18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753436" cy="417483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Site structure. Cascade </a:t>
            </a:r>
            <a:r>
              <a:rPr lang="en-US" sz="4000" b="1" dirty="0" err="1" smtClean="0">
                <a:solidFill>
                  <a:schemeClr val="tx1">
                    <a:lumMod val="50000"/>
                  </a:schemeClr>
                </a:solidFill>
              </a:rPr>
              <a:t>init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and locators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tx1">
                    <a:lumMod val="50000"/>
                  </a:schemeClr>
                </a:solidFill>
              </a:rPr>
              <a:t>WebSettings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for site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Composite elements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Work with Forms. Batch forms filling and checks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Complex elements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Complex annotations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droplist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31281" y="1057860"/>
            <a:ext cx="6279092" cy="19907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( </a:t>
            </a:r>
            <a:r>
              <a:rPr lang="en-US" sz="2400" dirty="0" smtClean="0"/>
              <a:t>root =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".salad"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expand =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".caret"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list =     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(tag = </a:t>
            </a:r>
            <a:r>
              <a:rPr lang="en-US" sz="2400" dirty="0" smtClean="0">
                <a:solidFill>
                  <a:srgbClr val="00B050"/>
                </a:solidFill>
              </a:rPr>
              <a:t>"li"</a:t>
            </a:r>
            <a:r>
              <a:rPr lang="en-US" sz="2400" dirty="0" smtClean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 smtClean="0"/>
              <a:t>value =     </a:t>
            </a: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/>
              <a:t>(</a:t>
            </a:r>
            <a:r>
              <a:rPr lang="en-US" sz="2400" dirty="0" err="1" smtClean="0"/>
              <a:t>css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“input[type=button]"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dirty="0" err="1" smtClean="0">
                <a:solidFill>
                  <a:srgbClr val="0070C0"/>
                </a:solidFill>
              </a:rPr>
              <a:t>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vegetables;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281" y="3611603"/>
            <a:ext cx="1219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DropList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253118" y="3611603"/>
            <a:ext cx="1814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Dropdown</a:t>
            </a:r>
            <a:endParaRPr lang="en-US" sz="2400" dirty="0"/>
          </a:p>
        </p:txBody>
      </p:sp>
      <p:sp>
        <p:nvSpPr>
          <p:cNvPr id="17" name="Plus 16"/>
          <p:cNvSpPr/>
          <p:nvPr/>
        </p:nvSpPr>
        <p:spPr>
          <a:xfrm>
            <a:off x="3841875" y="3579381"/>
            <a:ext cx="530324" cy="5261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32833" y="36116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9692" y="3621853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Multi selection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31283" y="4840900"/>
            <a:ext cx="64188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select(</a:t>
            </a:r>
            <a:r>
              <a:rPr lang="en-US" sz="2000" dirty="0" smtClean="0">
                <a:solidFill>
                  <a:srgbClr val="00B050"/>
                </a:solidFill>
              </a:rPr>
              <a:t>“Cucumber”, “Salad”…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select(</a:t>
            </a:r>
            <a:r>
              <a:rPr lang="en-US" sz="2000" i="1" dirty="0" smtClean="0">
                <a:solidFill>
                  <a:srgbClr val="00B050"/>
                </a:solidFill>
              </a:rPr>
              <a:t>TOMATO, SALAD…</a:t>
            </a:r>
            <a:r>
              <a:rPr lang="en-US" sz="2200" dirty="0" smtClean="0"/>
              <a:t>);</a:t>
            </a:r>
          </a:p>
          <a:p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200" dirty="0" smtClean="0"/>
              <a:t> select(</a:t>
            </a:r>
            <a:r>
              <a:rPr lang="en-US" sz="2000" dirty="0" smtClean="0">
                <a:solidFill>
                  <a:srgbClr val="00B050"/>
                </a:solidFill>
              </a:rPr>
              <a:t>2,3,4…</a:t>
            </a:r>
            <a:r>
              <a:rPr lang="en-US" sz="2200" dirty="0" smtClean="0"/>
              <a:t>);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getValue</a:t>
            </a:r>
            <a:r>
              <a:rPr lang="en-US" sz="2200" dirty="0"/>
              <a:t>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281" y="4282788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Multi selection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80" y="1117391"/>
            <a:ext cx="3969744" cy="24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9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7519246" cy="212359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b="1" dirty="0" smtClean="0">
                <a:solidFill>
                  <a:srgbClr val="7030A0"/>
                </a:solidFill>
              </a:rPr>
              <a:t>root   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“.colors"),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value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“.value"),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elementByName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“li"))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04646" y="327901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75855" y="3609198"/>
            <a:ext cx="534924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“.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colors .value")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“.colors li")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/>
              <a:t>List&lt;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getColor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return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5257800" y="3609198"/>
            <a:ext cx="680085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electColor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for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 :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if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().Equals(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return;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4753186" cy="100345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(id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“trades")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/>
              <a:t>public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170356" y="218173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04614" y="2397508"/>
            <a:ext cx="4467436" cy="3077462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resultsCellsHeaders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resultsColumn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</a:t>
            </a:r>
            <a:r>
              <a:rPr lang="en-US" sz="1600" dirty="0"/>
              <a:t>;</a:t>
            </a:r>
            <a:endParaRPr lang="en-US" sz="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4606291" y="2397508"/>
            <a:ext cx="7322132" cy="4289042"/>
          </a:xfrm>
          <a:prstGeom prst="rect">
            <a:avLst/>
          </a:prstGeom>
        </p:spPr>
        <p:txBody>
          <a:bodyPr vert="horz" lIns="68580" tIns="34290" rIns="68580" bIns="34290" numCol="3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cell(Column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cells(String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rows(String...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columns(String...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isEmpty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waitHaveRows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count)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header(String name)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headers()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footer()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getCells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clean()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clone()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copy()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hasAllHeaders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hasNoHeaders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setColumnsCount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setRowsCount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35966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JDI Intro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Tables and custom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838200" y="1403927"/>
            <a:ext cx="10587182" cy="34728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Create UI Objects for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epam.github.io/JDI/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2060"/>
                </a:solidFill>
              </a:rPr>
              <a:t>HomePage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2060"/>
                </a:solidFill>
              </a:rPr>
              <a:t>Metals&amp;ColorsPage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2060"/>
                </a:solidFill>
              </a:rPr>
              <a:t>DatesPage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2060"/>
                </a:solidFill>
              </a:rPr>
              <a:t>SupportPage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2060"/>
                </a:solidFill>
              </a:rPr>
              <a:t>ContactPage</a:t>
            </a:r>
            <a:endParaRPr lang="en-US" sz="2800" dirty="0" smtClean="0"/>
          </a:p>
          <a:p>
            <a:r>
              <a:rPr lang="en-US" sz="3200" dirty="0" smtClean="0"/>
              <a:t>Write tests using all types of Complex elements on this pages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67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Content Placeholder 12"/>
          <p:cNvSpPr txBox="1">
            <a:spLocks/>
          </p:cNvSpPr>
          <p:nvPr/>
        </p:nvSpPr>
        <p:spPr>
          <a:xfrm>
            <a:off x="5676901" y="3877761"/>
            <a:ext cx="5883852" cy="14144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smtClean="0"/>
              <a:t>roman.iovlev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smtClean="0"/>
              <a:t>roman.iovlev.jdi@gmail.com</a:t>
            </a:r>
            <a:endParaRPr lang="en-US" sz="3600" dirty="0"/>
          </a:p>
        </p:txBody>
      </p:sp>
      <p:pic>
        <p:nvPicPr>
          <p:cNvPr id="13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7" y="3877762"/>
            <a:ext cx="622847" cy="622847"/>
          </a:xfrm>
          <a:prstGeom prst="rect">
            <a:avLst/>
          </a:prstGeom>
        </p:spPr>
      </p:pic>
      <p:pic>
        <p:nvPicPr>
          <p:cNvPr id="14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7" y="4604600"/>
            <a:ext cx="595907" cy="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8"/>
            <a:ext cx="9915236" cy="2141863"/>
          </a:xfrm>
        </p:spPr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OBJECts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SITE and pages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6" y="960396"/>
            <a:ext cx="10922827" cy="56239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7429" y="4337799"/>
            <a:ext cx="11115332" cy="238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9389" y="2777266"/>
            <a:ext cx="6670308" cy="6782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0886" y="2223437"/>
            <a:ext cx="3019844" cy="5538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98255" y="2806900"/>
            <a:ext cx="1572928" cy="6782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356" y="2223437"/>
            <a:ext cx="11115332" cy="1939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738" y="1350510"/>
            <a:ext cx="11197949" cy="718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172" y="1307043"/>
            <a:ext cx="6255327" cy="4108451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 Filter </a:t>
            </a:r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dirty="0"/>
              <a:t>		</a:t>
            </a:r>
            <a:r>
              <a:rPr lang="en-US" sz="2800" dirty="0" err="1">
                <a:solidFill>
                  <a:srgbClr val="00B050"/>
                </a:solidFill>
              </a:rPr>
              <a:t>DreamJob</a:t>
            </a:r>
            <a:r>
              <a:rPr lang="en-US" sz="2800" dirty="0">
                <a:solidFill>
                  <a:srgbClr val="00B050"/>
                </a:solidFill>
              </a:rPr>
              <a:t> (Label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	Keywords (</a:t>
            </a:r>
            <a:r>
              <a:rPr lang="en-US" sz="2800" dirty="0" err="1">
                <a:solidFill>
                  <a:srgbClr val="00B050"/>
                </a:solidFill>
              </a:rPr>
              <a:t>Textfield</a:t>
            </a:r>
            <a:r>
              <a:rPr lang="en-US" sz="2800" dirty="0">
                <a:solidFill>
                  <a:srgbClr val="00B050"/>
                </a:solidFill>
              </a:rPr>
              <a:t>) 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Search </a:t>
            </a:r>
            <a:r>
              <a:rPr lang="en-US" sz="2800" dirty="0">
                <a:solidFill>
                  <a:srgbClr val="00B050"/>
                </a:solidFill>
              </a:rPr>
              <a:t>(Button)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>
                <a:solidFill>
                  <a:srgbClr val="7030A0"/>
                </a:solidFill>
              </a:rPr>
              <a:t>-&gt; </a:t>
            </a:r>
            <a:r>
              <a:rPr lang="en-US" sz="2800" dirty="0" smtClean="0">
                <a:solidFill>
                  <a:srgbClr val="7030A0"/>
                </a:solidFill>
              </a:rPr>
              <a:t>Search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1862575" y="2364511"/>
            <a:ext cx="272473" cy="110834"/>
          </a:xfrm>
          <a:prstGeom prst="bentConnector3">
            <a:avLst>
              <a:gd name="adj1" fmla="val 25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1209392" y="3017694"/>
            <a:ext cx="1578838" cy="272473"/>
          </a:xfrm>
          <a:prstGeom prst="bentConnector3">
            <a:avLst>
              <a:gd name="adj1" fmla="val 10248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1862575" y="2832861"/>
            <a:ext cx="272473" cy="110834"/>
          </a:xfrm>
          <a:prstGeom prst="bentConnector3">
            <a:avLst>
              <a:gd name="adj1" fmla="val 25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1862575" y="3361269"/>
            <a:ext cx="272473" cy="110834"/>
          </a:xfrm>
          <a:prstGeom prst="bentConnector3">
            <a:avLst>
              <a:gd name="adj1" fmla="val 25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 txBox="1">
            <a:spLocks/>
          </p:cNvSpPr>
          <p:nvPr/>
        </p:nvSpPr>
        <p:spPr>
          <a:xfrm>
            <a:off x="567172" y="1307043"/>
            <a:ext cx="6255327" cy="503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CareersPage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>
                <a:solidFill>
                  <a:srgbClr val="C00000"/>
                </a:solidFill>
              </a:rPr>
              <a:t> Filter </a:t>
            </a:r>
            <a:r>
              <a:rPr lang="en-US" sz="2800" dirty="0" smtClean="0"/>
              <a:t>					</a:t>
            </a:r>
            <a:r>
              <a:rPr lang="en-US" sz="2800" dirty="0"/>
              <a:t>   		</a:t>
            </a:r>
            <a:r>
              <a:rPr lang="en-US" sz="2800" dirty="0" err="1">
                <a:solidFill>
                  <a:srgbClr val="00B050"/>
                </a:solidFill>
              </a:rPr>
              <a:t>DreamJob</a:t>
            </a:r>
            <a:r>
              <a:rPr lang="en-US" sz="2800" dirty="0">
                <a:solidFill>
                  <a:srgbClr val="00B050"/>
                </a:solidFill>
              </a:rPr>
              <a:t> (Label)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	Keywords (</a:t>
            </a:r>
            <a:r>
              <a:rPr lang="en-US" sz="2800" dirty="0" err="1">
                <a:solidFill>
                  <a:srgbClr val="00B050"/>
                </a:solidFill>
              </a:rPr>
              <a:t>Textfield</a:t>
            </a:r>
            <a:r>
              <a:rPr lang="en-US" sz="2800" dirty="0">
                <a:solidFill>
                  <a:srgbClr val="00B050"/>
                </a:solidFill>
              </a:rPr>
              <a:t>) 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Search </a:t>
            </a:r>
            <a:r>
              <a:rPr lang="en-US" sz="2800" dirty="0">
                <a:solidFill>
                  <a:srgbClr val="00B050"/>
                </a:solidFill>
              </a:rPr>
              <a:t>(Button)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7030A0"/>
                </a:solidFill>
              </a:rPr>
              <a:t>-&gt; Search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JobVacancies</a:t>
            </a:r>
            <a:r>
              <a:rPr lang="en-US" sz="2800" dirty="0">
                <a:solidFill>
                  <a:srgbClr val="00B050"/>
                </a:solidFill>
              </a:rPr>
              <a:t> (Table)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Header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	-&gt; </a:t>
            </a:r>
            <a:r>
              <a:rPr lang="en-US" sz="2800" dirty="0" err="1" smtClean="0">
                <a:solidFill>
                  <a:srgbClr val="7030A0"/>
                </a:solidFill>
              </a:rPr>
              <a:t>OpenPage</a:t>
            </a:r>
            <a:endParaRPr lang="en-US" sz="2800" dirty="0">
              <a:solidFill>
                <a:srgbClr val="7030A0"/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-425016" y="3240660"/>
            <a:ext cx="3020877" cy="403808"/>
          </a:xfrm>
          <a:prstGeom prst="bentConnector3">
            <a:avLst>
              <a:gd name="adj1" fmla="val 10108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883518" y="1832981"/>
            <a:ext cx="546680" cy="281618"/>
          </a:xfrm>
          <a:prstGeom prst="bentConnector3">
            <a:avLst>
              <a:gd name="adj1" fmla="val -52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834236" y="4071284"/>
            <a:ext cx="502372" cy="403809"/>
          </a:xfrm>
          <a:prstGeom prst="bentConnector3">
            <a:avLst>
              <a:gd name="adj1" fmla="val 10308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1"/>
          <p:cNvSpPr txBox="1">
            <a:spLocks/>
          </p:cNvSpPr>
          <p:nvPr/>
        </p:nvSpPr>
        <p:spPr>
          <a:xfrm>
            <a:off x="567171" y="1307042"/>
            <a:ext cx="6255327" cy="503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CareersPage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 smtClean="0"/>
              <a:t>	 </a:t>
            </a:r>
            <a:r>
              <a:rPr lang="en-US" sz="2800" dirty="0" smtClean="0">
                <a:solidFill>
                  <a:srgbClr val="C00000"/>
                </a:solidFill>
              </a:rPr>
              <a:t>Filter </a:t>
            </a:r>
            <a:r>
              <a:rPr lang="en-US" sz="2800" b="1" dirty="0" smtClean="0">
                <a:solidFill>
                  <a:srgbClr val="FF0000"/>
                </a:solidFill>
              </a:rPr>
              <a:t>(Form)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					</a:t>
            </a:r>
            <a:r>
              <a:rPr lang="en-US" sz="2800" dirty="0" err="1" smtClean="0">
                <a:solidFill>
                  <a:srgbClr val="00B050"/>
                </a:solidFill>
              </a:rPr>
              <a:t>DreamJob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(Label)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Keywords 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 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Search (Button)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	</a:t>
            </a: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-&gt; Search</a:t>
            </a:r>
            <a:r>
              <a:rPr lang="en-US" sz="2800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JobVacancies</a:t>
            </a:r>
            <a:r>
              <a:rPr lang="en-US" sz="2800" dirty="0" smtClean="0">
                <a:solidFill>
                  <a:srgbClr val="00B050"/>
                </a:solidFill>
              </a:rPr>
              <a:t> (Table)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Header </a:t>
            </a:r>
            <a:r>
              <a:rPr lang="en-US" sz="2800" b="1" dirty="0" smtClean="0">
                <a:solidFill>
                  <a:srgbClr val="FF0000"/>
                </a:solidFill>
              </a:rPr>
              <a:t>(Section)</a:t>
            </a:r>
          </a:p>
          <a:p>
            <a:pPr marL="0" indent="0">
              <a:buNone/>
            </a:pPr>
            <a:r>
              <a:rPr lang="en-US" sz="2800" strike="sngStrike" dirty="0" smtClean="0">
                <a:solidFill>
                  <a:schemeClr val="bg1">
                    <a:lumMod val="75000"/>
                  </a:schemeClr>
                </a:solidFill>
              </a:rPr>
              <a:t>	-&gt; </a:t>
            </a:r>
            <a:r>
              <a:rPr lang="en-US" sz="2800" strike="sngStrike" dirty="0" err="1" smtClean="0">
                <a:solidFill>
                  <a:schemeClr val="bg1">
                    <a:lumMod val="75000"/>
                  </a:schemeClr>
                </a:solidFill>
              </a:rPr>
              <a:t>OpenPage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737564" y="5004708"/>
            <a:ext cx="723930" cy="432025"/>
          </a:xfrm>
          <a:prstGeom prst="bentConnector3">
            <a:avLst>
              <a:gd name="adj1" fmla="val 9473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01" y="1079420"/>
            <a:ext cx="6726699" cy="34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508" y="1322531"/>
            <a:ext cx="6255327" cy="5080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800" b="1" dirty="0" smtClean="0">
                <a:solidFill>
                  <a:srgbClr val="7030A0"/>
                </a:solidFill>
              </a:rPr>
              <a:t> (Site)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HomePage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SearchSection</a:t>
            </a:r>
            <a:r>
              <a:rPr lang="en-US" sz="2800" dirty="0" smtClean="0">
                <a:solidFill>
                  <a:srgbClr val="C00000"/>
                </a:solidFill>
              </a:rPr>
              <a:t> (Search)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SearchField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</a:rPr>
              <a:t>TextField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		</a:t>
            </a:r>
            <a:r>
              <a:rPr lang="en-US" sz="2800" dirty="0" err="1" smtClean="0">
                <a:solidFill>
                  <a:srgbClr val="00B050"/>
                </a:solidFill>
              </a:rPr>
              <a:t>SearchButton</a:t>
            </a:r>
            <a:r>
              <a:rPr lang="en-US" sz="2800" dirty="0" smtClean="0">
                <a:solidFill>
                  <a:srgbClr val="00B050"/>
                </a:solidFill>
              </a:rPr>
              <a:t>(Button)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B050"/>
                </a:solidFill>
              </a:rPr>
              <a:t>Invitation(Text)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ContactPage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(Page)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ContactForm</a:t>
            </a:r>
            <a:r>
              <a:rPr lang="en-US" sz="2800" dirty="0" smtClean="0">
                <a:solidFill>
                  <a:srgbClr val="C00000"/>
                </a:solidFill>
              </a:rPr>
              <a:t>(Form)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Description(Text)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729673" y="1812053"/>
            <a:ext cx="581891" cy="240147"/>
          </a:xfrm>
          <a:prstGeom prst="bentConnector3">
            <a:avLst>
              <a:gd name="adj1" fmla="val -7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-304802" y="2966602"/>
            <a:ext cx="2650840" cy="581891"/>
          </a:xfrm>
          <a:prstGeom prst="bentConnector3">
            <a:avLst>
              <a:gd name="adj1" fmla="val 10017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553855" y="2897330"/>
            <a:ext cx="581891" cy="240147"/>
          </a:xfrm>
          <a:prstGeom prst="bentConnector3">
            <a:avLst>
              <a:gd name="adj1" fmla="val -7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2443017" y="3008166"/>
            <a:ext cx="752766" cy="531090"/>
          </a:xfrm>
          <a:prstGeom prst="bentConnector3">
            <a:avLst>
              <a:gd name="adj1" fmla="val 9785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713346" y="2347761"/>
            <a:ext cx="533400" cy="240152"/>
          </a:xfrm>
          <a:prstGeom prst="bentConnector3">
            <a:avLst>
              <a:gd name="adj1" fmla="val 32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1137132" y="2983825"/>
            <a:ext cx="1685829" cy="533400"/>
          </a:xfrm>
          <a:prstGeom prst="bentConnector3">
            <a:avLst>
              <a:gd name="adj1" fmla="val 982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1713345" y="4933555"/>
            <a:ext cx="533400" cy="240152"/>
          </a:xfrm>
          <a:prstGeom prst="bentConnector3">
            <a:avLst>
              <a:gd name="adj1" fmla="val 32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1440728" y="5326249"/>
            <a:ext cx="1078634" cy="533401"/>
          </a:xfrm>
          <a:prstGeom prst="bentConnector3">
            <a:avLst>
              <a:gd name="adj1" fmla="val 9709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9508" y="1781359"/>
            <a:ext cx="2385292" cy="13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61209" y="2317719"/>
            <a:ext cx="2782166" cy="11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36065" y="2826412"/>
            <a:ext cx="3583710" cy="247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61209" y="4865589"/>
            <a:ext cx="2953616" cy="13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246745" y="5378206"/>
            <a:ext cx="3049155" cy="162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343" y="1070552"/>
            <a:ext cx="81532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JSite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1E9660"/>
                </a:solidFill>
              </a:rPr>
              <a:t>“https://epam.github.io/JDI/ 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002060"/>
                </a:solidFill>
              </a:rPr>
              <a:t>EpamSite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dirty="0" err="1">
                <a:solidFill>
                  <a:srgbClr val="0070C0"/>
                </a:solidFill>
              </a:rPr>
              <a:t>WebSite</a:t>
            </a:r>
            <a:r>
              <a:rPr lang="ru-RU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1E9660"/>
                </a:solidFill>
              </a:rPr>
              <a:t>"/index.html"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	public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2060"/>
                </a:solidFill>
              </a:rPr>
              <a:t>HomePage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homepage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"/contacts.html"</a:t>
            </a:r>
            <a:r>
              <a:rPr lang="en-US" sz="2400" dirty="0"/>
              <a:t>, title = </a:t>
            </a:r>
            <a:r>
              <a:rPr lang="en-US" sz="2400" dirty="0">
                <a:solidFill>
                  <a:srgbClr val="1E9660"/>
                </a:solidFill>
              </a:rPr>
              <a:t>“Contact Form"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	public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contactPage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“.</a:t>
            </a:r>
            <a:r>
              <a:rPr lang="en-US" sz="2400" dirty="0" err="1">
                <a:solidFill>
                  <a:srgbClr val="1E9660"/>
                </a:solidFill>
              </a:rPr>
              <a:t>nav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Menu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navigation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343" y="1070553"/>
            <a:ext cx="5811812" cy="80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4260" y="1870811"/>
            <a:ext cx="7136790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4260" y="2592705"/>
            <a:ext cx="7136790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4261" y="3314599"/>
            <a:ext cx="5811812" cy="4435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925" y="4679310"/>
            <a:ext cx="761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 smtClean="0"/>
              <a:t> {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2925" y="4319901"/>
            <a:ext cx="7610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"/contacts.html"</a:t>
            </a:r>
            <a:r>
              <a:rPr lang="en-US" sz="2400" dirty="0"/>
              <a:t>, title = </a:t>
            </a:r>
            <a:r>
              <a:rPr lang="en-US" sz="2400" dirty="0">
                <a:solidFill>
                  <a:srgbClr val="1E9660"/>
                </a:solidFill>
              </a:rPr>
              <a:t>“Contact Form</a:t>
            </a:r>
            <a:r>
              <a:rPr lang="en-US" sz="2400" dirty="0" smtClean="0">
                <a:solidFill>
                  <a:srgbClr val="1E9660"/>
                </a:solidFill>
              </a:rPr>
              <a:t>"</a:t>
            </a:r>
            <a:r>
              <a:rPr lang="en-US" sz="2400" dirty="0" smtClean="0"/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19"/>
          <p:cNvSpPr txBox="1">
            <a:spLocks/>
          </p:cNvSpPr>
          <p:nvPr/>
        </p:nvSpPr>
        <p:spPr>
          <a:xfrm>
            <a:off x="542925" y="1070553"/>
            <a:ext cx="7543800" cy="2348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JSite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1E9660"/>
                </a:solidFill>
              </a:rPr>
              <a:t>“https://epam.github.io/JDI/ "</a:t>
            </a:r>
            <a:r>
              <a:rPr lang="en-US" sz="2400" dirty="0" smtClean="0"/>
              <a:t>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</a:rPr>
              <a:t>EpamSite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dirty="0" err="1" smtClean="0">
                <a:solidFill>
                  <a:srgbClr val="0070C0"/>
                </a:solidFill>
              </a:rPr>
              <a:t>WebSite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HomePage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ContactPage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contactPage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42925" y="3774955"/>
            <a:ext cx="761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"/contacts.html"</a:t>
            </a:r>
            <a:r>
              <a:rPr lang="en-US" sz="2400" dirty="0"/>
              <a:t>, title = </a:t>
            </a:r>
            <a:r>
              <a:rPr lang="en-US" sz="2400" dirty="0">
                <a:solidFill>
                  <a:srgbClr val="1E9660"/>
                </a:solidFill>
              </a:rPr>
              <a:t>“Contact Form"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b="1" dirty="0" err="1">
                <a:solidFill>
                  <a:srgbClr val="002060"/>
                </a:solidFill>
              </a:rPr>
              <a:t>ContactPage</a:t>
            </a:r>
            <a:r>
              <a:rPr lang="en-US" sz="2400" dirty="0"/>
              <a:t> extends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WebPage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“#Name”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“#</a:t>
            </a:r>
            <a:r>
              <a:rPr lang="en-US" sz="2400" dirty="0" err="1">
                <a:solidFill>
                  <a:srgbClr val="1E9660"/>
                </a:solidFill>
              </a:rPr>
              <a:t>LastName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lastName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ByText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1E966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5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31494</TotalTime>
  <Words>2248</Words>
  <Application>Microsoft Office PowerPoint</Application>
  <PresentationFormat>Widescreen</PresentationFormat>
  <Paragraphs>592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Trebuchet MS</vt:lpstr>
      <vt:lpstr>Wingdings</vt:lpstr>
      <vt:lpstr>Office Theme</vt:lpstr>
      <vt:lpstr>JDI UI objects  and  Complex elements</vt:lpstr>
      <vt:lpstr>PowerPoint Presentation</vt:lpstr>
      <vt:lpstr>PowerPoint Presentation</vt:lpstr>
      <vt:lpstr>UI OBJECts SITE and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253</cp:revision>
  <dcterms:created xsi:type="dcterms:W3CDTF">2016-08-29T09:02:22Z</dcterms:created>
  <dcterms:modified xsi:type="dcterms:W3CDTF">2017-12-21T08:50:21Z</dcterms:modified>
</cp:coreProperties>
</file>