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9" r:id="rId2"/>
    <p:sldId id="362" r:id="rId3"/>
    <p:sldId id="277" r:id="rId4"/>
    <p:sldId id="343" r:id="rId5"/>
    <p:sldId id="344" r:id="rId6"/>
    <p:sldId id="352" r:id="rId7"/>
    <p:sldId id="353" r:id="rId8"/>
    <p:sldId id="360" r:id="rId9"/>
    <p:sldId id="358" r:id="rId10"/>
    <p:sldId id="359" r:id="rId11"/>
    <p:sldId id="370" r:id="rId12"/>
    <p:sldId id="371" r:id="rId13"/>
    <p:sldId id="346" r:id="rId14"/>
    <p:sldId id="345" r:id="rId15"/>
    <p:sldId id="347" r:id="rId16"/>
    <p:sldId id="348" r:id="rId17"/>
    <p:sldId id="349" r:id="rId18"/>
    <p:sldId id="350" r:id="rId19"/>
    <p:sldId id="354" r:id="rId20"/>
    <p:sldId id="355" r:id="rId21"/>
    <p:sldId id="356" r:id="rId22"/>
    <p:sldId id="369" r:id="rId23"/>
    <p:sldId id="361" r:id="rId24"/>
    <p:sldId id="299" r:id="rId25"/>
    <p:sldId id="304" r:id="rId26"/>
    <p:sldId id="330" r:id="rId27"/>
    <p:sldId id="368" r:id="rId28"/>
    <p:sldId id="363" r:id="rId29"/>
    <p:sldId id="303" r:id="rId30"/>
    <p:sldId id="366" r:id="rId31"/>
    <p:sldId id="367" r:id="rId32"/>
    <p:sldId id="364" r:id="rId33"/>
    <p:sldId id="351" r:id="rId34"/>
    <p:sldId id="342" r:id="rId35"/>
    <p:sldId id="365" r:id="rId36"/>
    <p:sldId id="31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67" d="100"/>
          <a:sy n="67" d="100"/>
        </p:scale>
        <p:origin x="52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77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1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64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50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43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814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495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497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7" y="369914"/>
            <a:ext cx="2829252" cy="110836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3" r:id="rId3"/>
    <p:sldLayoutId id="2147483652" r:id="rId4"/>
    <p:sldLayoutId id="2147483660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pam.github.io/JDI/table-pages.html" TargetMode="External"/><Relationship Id="rId2" Type="http://schemas.openxmlformats.org/officeDocument/2006/relationships/hyperlink" Target="https://epam.github.io/JDI/simple-table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pam.github.io/JDI/user-table.html" TargetMode="External"/><Relationship Id="rId4" Type="http://schemas.openxmlformats.org/officeDocument/2006/relationships/hyperlink" Target="https://epam.github.io/JDI/complex-table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JDI </a:t>
            </a:r>
            <a:r>
              <a:rPr lang="en-US" dirty="0" smtClean="0"/>
              <a:t>TABLES &amp; CUSTOM ELEMENTS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20 Sep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err="1" smtClean="0"/>
              <a:t>CElls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86206" y="1776142"/>
            <a:ext cx="5056414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 smtClean="0">
                <a:solidFill>
                  <a:srgbClr val="000080"/>
                </a:solidFill>
                <a:latin typeface="Fira Code"/>
              </a:rPr>
              <a:t>public class </a:t>
            </a:r>
            <a:r>
              <a:rPr lang="en-US" altLang="en-US" sz="2000" b="1" dirty="0" smtClean="0">
                <a:solidFill>
                  <a:srgbClr val="00B050"/>
                </a:solidFill>
                <a:latin typeface="Fira Code"/>
              </a:rPr>
              <a:t>Description</a:t>
            </a:r>
            <a:r>
              <a:rPr lang="en-US" altLang="en-US" sz="2000" dirty="0" smtClean="0">
                <a:solidFill>
                  <a:srgbClr val="000000"/>
                </a:solidFill>
                <a:latin typeface="Fira Code"/>
              </a:rPr>
              <a:t> extends Section {</a:t>
            </a:r>
            <a:br>
              <a:rPr lang="en-US" altLang="en-US" sz="20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2000" dirty="0">
                <a:solidFill>
                  <a:srgbClr val="000000"/>
                </a:solidFill>
                <a:latin typeface="Fira Code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Fira Code"/>
              </a:rPr>
              <a:t>   </a:t>
            </a:r>
            <a:r>
              <a:rPr lang="en-US" altLang="en-US" sz="2000" dirty="0" smtClean="0">
                <a:solidFill>
                  <a:srgbClr val="000080"/>
                </a:solidFill>
                <a:latin typeface="Fira Code"/>
              </a:rPr>
              <a:t>public </a:t>
            </a:r>
            <a:r>
              <a:rPr lang="en-US" altLang="en-US" sz="2000" dirty="0" smtClean="0">
                <a:solidFill>
                  <a:srgbClr val="000000"/>
                </a:solidFill>
                <a:latin typeface="Fira Code"/>
              </a:rPr>
              <a:t>Image </a:t>
            </a:r>
            <a:r>
              <a:rPr lang="en-US" altLang="en-US" sz="2000" b="1" dirty="0" smtClean="0">
                <a:solidFill>
                  <a:srgbClr val="0070C0"/>
                </a:solidFill>
                <a:latin typeface="Fira Code"/>
              </a:rPr>
              <a:t>avatar</a:t>
            </a:r>
            <a:r>
              <a:rPr lang="en-US" altLang="en-US" sz="2000" dirty="0" smtClean="0">
                <a:solidFill>
                  <a:srgbClr val="000000"/>
                </a:solidFill>
                <a:latin typeface="Fira Code"/>
              </a:rPr>
              <a:t>;</a:t>
            </a:r>
            <a:br>
              <a:rPr lang="en-US" altLang="en-US" sz="20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2000" dirty="0" smtClean="0">
                <a:solidFill>
                  <a:srgbClr val="000080"/>
                </a:solidFill>
                <a:latin typeface="Fira Code"/>
              </a:rPr>
              <a:t>public </a:t>
            </a:r>
            <a:r>
              <a:rPr lang="en-US" altLang="en-US" sz="2000" dirty="0" smtClean="0">
                <a:solidFill>
                  <a:srgbClr val="000000"/>
                </a:solidFill>
                <a:latin typeface="Fira Code"/>
              </a:rPr>
              <a:t>Text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Fira Code"/>
              </a:rPr>
              <a:t>text</a:t>
            </a:r>
            <a:r>
              <a:rPr lang="en-US" altLang="en-US" sz="2000" dirty="0" smtClean="0">
                <a:solidFill>
                  <a:srgbClr val="000000"/>
                </a:solidFill>
                <a:latin typeface="Fira Code"/>
              </a:rPr>
              <a:t>;</a:t>
            </a:r>
            <a:br>
              <a:rPr lang="en-US" altLang="en-US" sz="20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2000" dirty="0" smtClean="0">
                <a:solidFill>
                  <a:srgbClr val="000080"/>
                </a:solidFill>
                <a:latin typeface="Fira Code"/>
              </a:rPr>
              <a:t>public </a:t>
            </a:r>
            <a:r>
              <a:rPr lang="en-US" altLang="en-US" sz="2000" dirty="0" smtClean="0">
                <a:solidFill>
                  <a:srgbClr val="000000"/>
                </a:solidFill>
                <a:latin typeface="Fira Code"/>
              </a:rPr>
              <a:t>Checkbox</a:t>
            </a:r>
            <a:r>
              <a:rPr lang="en-US" altLang="en-US" sz="2000" dirty="0" smtClean="0">
                <a:solidFill>
                  <a:srgbClr val="000080"/>
                </a:solidFill>
                <a:latin typeface="Fira Code"/>
              </a:rPr>
              <a:t>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Fira Code"/>
              </a:rPr>
              <a:t>vip</a:t>
            </a:r>
            <a:r>
              <a:rPr lang="en-US" altLang="en-US" sz="2000" dirty="0" smtClean="0">
                <a:solidFill>
                  <a:srgbClr val="000000"/>
                </a:solidFill>
                <a:latin typeface="Fira Code"/>
              </a:rPr>
              <a:t>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Fira Code"/>
              </a:rPr>
              <a:t>}</a:t>
            </a:r>
            <a:endParaRPr lang="en-US" altLang="en-US" sz="3200" dirty="0" smtClean="0"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35" y="1034304"/>
            <a:ext cx="5872838" cy="275211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636656" y="1776142"/>
            <a:ext cx="2004290" cy="8654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17600" y="4636655"/>
            <a:ext cx="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48035" y="4528253"/>
            <a:ext cx="7598722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dirty="0" smtClean="0">
                <a:latin typeface="Fira Code"/>
              </a:rPr>
              <a:t>Description </a:t>
            </a:r>
            <a:r>
              <a:rPr lang="en-US" altLang="en-US" sz="2000" b="1" dirty="0" err="1" smtClean="0">
                <a:solidFill>
                  <a:srgbClr val="7030A0"/>
                </a:solidFill>
                <a:latin typeface="Fira Code"/>
              </a:rPr>
              <a:t>descr</a:t>
            </a:r>
            <a:r>
              <a:rPr lang="en-US" altLang="en-US" sz="2000" dirty="0" smtClean="0">
                <a:latin typeface="Fira Code"/>
              </a:rPr>
              <a:t> = </a:t>
            </a:r>
            <a:r>
              <a:rPr lang="en-US" altLang="en-US" sz="2000" dirty="0" err="1" smtClean="0">
                <a:latin typeface="Fira Code"/>
              </a:rPr>
              <a:t>users.cell</a:t>
            </a:r>
            <a:r>
              <a:rPr lang="en-US" altLang="en-US" sz="2000" dirty="0" smtClean="0">
                <a:latin typeface="Fira Code"/>
              </a:rPr>
              <a:t>(1,4)</a:t>
            </a:r>
            <a:r>
              <a:rPr lang="en-US" altLang="en-US" sz="2000" dirty="0" smtClean="0">
                <a:solidFill>
                  <a:srgbClr val="FF0000"/>
                </a:solidFill>
                <a:latin typeface="Fira Code"/>
              </a:rPr>
              <a:t>.get(</a:t>
            </a:r>
            <a:r>
              <a:rPr lang="en-US" altLang="en-US" sz="2000" dirty="0" err="1" smtClean="0">
                <a:solidFill>
                  <a:srgbClr val="FF0000"/>
                </a:solidFill>
                <a:latin typeface="Fira Code"/>
              </a:rPr>
              <a:t>class.</a:t>
            </a:r>
            <a:r>
              <a:rPr lang="en-US" altLang="en-US" sz="2000" b="1" dirty="0" err="1" smtClean="0">
                <a:solidFill>
                  <a:srgbClr val="00B050"/>
                </a:solidFill>
                <a:latin typeface="Fira Code"/>
              </a:rPr>
              <a:t>Description</a:t>
            </a:r>
            <a:r>
              <a:rPr lang="en-US" altLang="en-US" sz="2000" dirty="0" smtClean="0">
                <a:solidFill>
                  <a:srgbClr val="FF0000"/>
                </a:solidFill>
                <a:latin typeface="Fira Code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000" dirty="0" smtClean="0">
              <a:solidFill>
                <a:srgbClr val="FF0000"/>
              </a:solidFill>
              <a:latin typeface="Fira Code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 dirty="0" err="1" smtClean="0">
                <a:solidFill>
                  <a:srgbClr val="7030A0"/>
                </a:solidFill>
                <a:latin typeface="Fira Code"/>
              </a:rPr>
              <a:t>descr</a:t>
            </a:r>
            <a:r>
              <a:rPr lang="en-US" altLang="en-US" sz="2000" dirty="0" err="1" smtClean="0">
                <a:latin typeface="Fira Code"/>
              </a:rPr>
              <a:t>.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Fira Code"/>
              </a:rPr>
              <a:t>vip</a:t>
            </a:r>
            <a:r>
              <a:rPr lang="en-US" altLang="en-US" sz="2000" dirty="0" err="1" smtClean="0">
                <a:latin typeface="Fira Code"/>
              </a:rPr>
              <a:t>.uncheck</a:t>
            </a:r>
            <a:r>
              <a:rPr lang="en-US" altLang="en-US" sz="2000" dirty="0" smtClean="0">
                <a:latin typeface="Fira Code"/>
              </a:rPr>
              <a:t>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i="1" dirty="0" err="1" smtClean="0">
                <a:latin typeface="Fira Code"/>
              </a:rPr>
              <a:t>assertEquals</a:t>
            </a:r>
            <a:r>
              <a:rPr lang="en-US" altLang="en-US" sz="2000" dirty="0" smtClean="0">
                <a:latin typeface="Fira Code"/>
              </a:rPr>
              <a:t>(</a:t>
            </a:r>
            <a:r>
              <a:rPr lang="en-US" altLang="en-US" sz="2000" b="1" dirty="0" err="1">
                <a:solidFill>
                  <a:srgbClr val="7030A0"/>
                </a:solidFill>
                <a:latin typeface="Fira Code"/>
              </a:rPr>
              <a:t>descr</a:t>
            </a:r>
            <a:r>
              <a:rPr lang="en-US" altLang="en-US" sz="2000" dirty="0" err="1" smtClean="0">
                <a:latin typeface="Fira Code"/>
              </a:rPr>
              <a:t>.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Fira Code"/>
              </a:rPr>
              <a:t>text</a:t>
            </a:r>
            <a:r>
              <a:rPr lang="en-US" altLang="en-US" sz="2000" dirty="0" err="1" smtClean="0">
                <a:latin typeface="Fira Code"/>
              </a:rPr>
              <a:t>.getText</a:t>
            </a:r>
            <a:r>
              <a:rPr lang="en-US" altLang="en-US" sz="2000" dirty="0" smtClean="0">
                <a:latin typeface="Fira Code"/>
              </a:rPr>
              <a:t>(), “Lorem ipsum”);</a:t>
            </a:r>
            <a:endParaRPr lang="en-US" altLang="en-US" sz="32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3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8564" y="2069918"/>
            <a:ext cx="9915236" cy="2242199"/>
          </a:xfrm>
        </p:spPr>
        <p:txBody>
          <a:bodyPr/>
          <a:lstStyle/>
          <a:p>
            <a:r>
              <a:rPr lang="en-US" dirty="0" smtClean="0"/>
              <a:t>TABLE ANNOTATION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 Annotation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109" y="1360346"/>
            <a:ext cx="64746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JTable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400" b="1" dirty="0">
                <a:solidFill>
                  <a:srgbClr val="7030A0"/>
                </a:solidFill>
              </a:rPr>
              <a:t>root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00B050"/>
                </a:solidFill>
              </a:rPr>
              <a:t>“.</a:t>
            </a:r>
            <a:r>
              <a:rPr lang="en-US" sz="2400" dirty="0" err="1" smtClean="0">
                <a:solidFill>
                  <a:srgbClr val="00B050"/>
                </a:solidFill>
              </a:rPr>
              <a:t>uui</a:t>
            </a:r>
            <a:r>
              <a:rPr lang="en-US" sz="2400" dirty="0" smtClean="0">
                <a:solidFill>
                  <a:srgbClr val="00B050"/>
                </a:solidFill>
              </a:rPr>
              <a:t>-table"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400" b="1" dirty="0">
                <a:solidFill>
                  <a:srgbClr val="7030A0"/>
                </a:solidFill>
              </a:rPr>
              <a:t>row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 smtClean="0">
                <a:solidFill>
                  <a:srgbClr val="00B050"/>
                </a:solidFill>
              </a:rPr>
              <a:t>"//</a:t>
            </a:r>
            <a:r>
              <a:rPr lang="en-US" sz="2400" dirty="0" err="1" smtClean="0">
                <a:solidFill>
                  <a:srgbClr val="00B050"/>
                </a:solidFill>
              </a:rPr>
              <a:t>tr</a:t>
            </a:r>
            <a:r>
              <a:rPr lang="en-US" sz="2400" dirty="0" smtClean="0">
                <a:solidFill>
                  <a:srgbClr val="00B050"/>
                </a:solidFill>
              </a:rPr>
              <a:t>[%</a:t>
            </a:r>
            <a:r>
              <a:rPr lang="en-US" sz="2400" dirty="0">
                <a:solidFill>
                  <a:srgbClr val="00B050"/>
                </a:solidFill>
              </a:rPr>
              <a:t>s</a:t>
            </a:r>
            <a:r>
              <a:rPr lang="en-US" sz="2400" dirty="0" smtClean="0">
                <a:solidFill>
                  <a:srgbClr val="00B050"/>
                </a:solidFill>
              </a:rPr>
              <a:t>]/td"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400" b="1" dirty="0">
                <a:solidFill>
                  <a:srgbClr val="7030A0"/>
                </a:solidFill>
              </a:rPr>
              <a:t>column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	= </a:t>
            </a: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00B050"/>
                </a:solidFill>
              </a:rPr>
              <a:t>"//</a:t>
            </a:r>
            <a:r>
              <a:rPr lang="en-US" sz="2400" dirty="0" err="1" smtClean="0">
                <a:solidFill>
                  <a:srgbClr val="00B050"/>
                </a:solidFill>
              </a:rPr>
              <a:t>tr</a:t>
            </a:r>
            <a:r>
              <a:rPr lang="en-US" sz="2400" dirty="0" smtClean="0">
                <a:solidFill>
                  <a:srgbClr val="00B050"/>
                </a:solidFill>
              </a:rPr>
              <a:t>/td</a:t>
            </a:r>
            <a:r>
              <a:rPr lang="en-US" sz="2400" dirty="0">
                <a:solidFill>
                  <a:srgbClr val="00B050"/>
                </a:solidFill>
              </a:rPr>
              <a:t>[%s]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400" b="1" dirty="0">
                <a:solidFill>
                  <a:srgbClr val="7030A0"/>
                </a:solidFill>
              </a:rPr>
              <a:t>header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	=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  <a:r>
              <a:rPr lang="en-US" sz="2400" dirty="0" smtClean="0">
                <a:solidFill>
                  <a:srgbClr val="00B050"/>
                </a:solidFill>
              </a:rPr>
              <a:t>“Type", “Now", “Plans”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  </a:t>
            </a:r>
            <a:r>
              <a:rPr lang="en-US" sz="2400" b="1" dirty="0" err="1">
                <a:solidFill>
                  <a:srgbClr val="7030A0"/>
                </a:solidFill>
              </a:rPr>
              <a:t>rowsHeader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 {</a:t>
            </a:r>
            <a:r>
              <a:rPr lang="en-US" sz="2400" dirty="0">
                <a:solidFill>
                  <a:srgbClr val="00B050"/>
                </a:solidFill>
              </a:rPr>
              <a:t>"1", "2", "3", "4", </a:t>
            </a:r>
            <a:r>
              <a:rPr lang="en-US" sz="2400" dirty="0" smtClean="0">
                <a:solidFill>
                  <a:srgbClr val="00B050"/>
                </a:solidFill>
              </a:rPr>
              <a:t>“5", “6"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},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400" b="1" dirty="0">
                <a:solidFill>
                  <a:srgbClr val="7030A0"/>
                </a:solidFill>
              </a:rPr>
              <a:t>headers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err="1" smtClean="0">
                <a:solidFill>
                  <a:srgbClr val="00B050"/>
                </a:solidFill>
              </a:rPr>
              <a:t>th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400" b="1" dirty="0" err="1">
                <a:solidFill>
                  <a:srgbClr val="7030A0"/>
                </a:solidFill>
              </a:rPr>
              <a:t>rowNames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 smtClean="0">
                <a:solidFill>
                  <a:srgbClr val="00B050"/>
                </a:solidFill>
              </a:rPr>
              <a:t>"//td[1]"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400" b="1" dirty="0">
                <a:solidFill>
                  <a:srgbClr val="7030A0"/>
                </a:solidFill>
              </a:rPr>
              <a:t>cell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 smtClean="0">
                <a:solidFill>
                  <a:srgbClr val="00B050"/>
                </a:solidFill>
              </a:rPr>
              <a:t>"//</a:t>
            </a:r>
            <a:r>
              <a:rPr lang="en-US" sz="2400" dirty="0" err="1" smtClean="0">
                <a:solidFill>
                  <a:srgbClr val="00B050"/>
                </a:solidFill>
              </a:rPr>
              <a:t>tr</a:t>
            </a:r>
            <a:r>
              <a:rPr lang="en-US" sz="2400" dirty="0" smtClean="0">
                <a:solidFill>
                  <a:srgbClr val="00B050"/>
                </a:solidFill>
              </a:rPr>
              <a:t>[{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}]/td[{</a:t>
            </a:r>
            <a:r>
              <a:rPr lang="en-US" sz="2400" dirty="0">
                <a:solidFill>
                  <a:srgbClr val="00B050"/>
                </a:solidFill>
              </a:rPr>
              <a:t>0}]"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400" b="1" dirty="0">
                <a:solidFill>
                  <a:srgbClr val="7030A0"/>
                </a:solidFill>
              </a:rPr>
              <a:t>footer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err="1" smtClean="0">
                <a:solidFill>
                  <a:srgbClr val="00B050"/>
                </a:solidFill>
              </a:rPr>
              <a:t>tfoot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th</a:t>
            </a:r>
            <a:r>
              <a:rPr lang="en-US" sz="2400" dirty="0" smtClean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400" b="1" dirty="0">
                <a:solidFill>
                  <a:srgbClr val="0070C0"/>
                </a:solidFill>
              </a:rPr>
              <a:t>Table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Offers;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88" y="1901283"/>
            <a:ext cx="4826567" cy="30731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414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 Annotation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6617" y="1489655"/>
            <a:ext cx="59008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JTable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   </a:t>
            </a:r>
            <a:r>
              <a:rPr lang="en-US" sz="2400" b="1" dirty="0" smtClean="0">
                <a:solidFill>
                  <a:srgbClr val="7030A0"/>
                </a:solidFill>
              </a:rPr>
              <a:t>height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400" dirty="0" smtClean="0">
                <a:solidFill>
                  <a:srgbClr val="0070C0"/>
                </a:solidFill>
              </a:rPr>
              <a:t>6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400" b="1" dirty="0">
                <a:solidFill>
                  <a:srgbClr val="7030A0"/>
                </a:solidFill>
              </a:rPr>
              <a:t>width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0070C0"/>
                </a:solidFill>
              </a:rPr>
              <a:t>3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400" b="1" dirty="0">
                <a:solidFill>
                  <a:srgbClr val="7030A0"/>
                </a:solidFill>
              </a:rPr>
              <a:t>size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smtClean="0">
                <a:solidFill>
                  <a:srgbClr val="00B050"/>
                </a:solidFill>
              </a:rPr>
              <a:t>3x6"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,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400" b="1" dirty="0" err="1">
                <a:solidFill>
                  <a:srgbClr val="7030A0"/>
                </a:solidFill>
              </a:rPr>
              <a:t>rowStartIndex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400" b="1" dirty="0" err="1">
                <a:solidFill>
                  <a:srgbClr val="7030A0"/>
                </a:solidFill>
              </a:rPr>
              <a:t>colStartIndex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0070C0"/>
                </a:solidFill>
              </a:rPr>
              <a:t>1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400" b="1" dirty="0" err="1">
                <a:solidFill>
                  <a:srgbClr val="7030A0"/>
                </a:solidFill>
              </a:rPr>
              <a:t>headerType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i="1" dirty="0">
                <a:solidFill>
                  <a:srgbClr val="C00000"/>
                </a:solidFill>
              </a:rPr>
              <a:t>COLUMNS_HEADERS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,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400" b="1" dirty="0" err="1">
                <a:solidFill>
                  <a:srgbClr val="7030A0"/>
                </a:solidFill>
              </a:rPr>
              <a:t>useCache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400" b="1" dirty="0">
                <a:solidFill>
                  <a:srgbClr val="0070C0"/>
                </a:solidFill>
              </a:rPr>
              <a:t>Table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Offers;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88" y="1901283"/>
            <a:ext cx="4826567" cy="30731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86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 Annotation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539" y="4230588"/>
            <a:ext cx="8303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JTable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 </a:t>
            </a:r>
            <a:r>
              <a:rPr lang="en-US" sz="2400" b="1" dirty="0" smtClean="0">
                <a:solidFill>
                  <a:srgbClr val="7030A0"/>
                </a:solidFill>
              </a:rPr>
              <a:t>root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 </a:t>
            </a: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00B050"/>
                </a:solidFill>
              </a:rPr>
              <a:t>“. search-result-list"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400" b="1" dirty="0">
                <a:solidFill>
                  <a:srgbClr val="7030A0"/>
                </a:solidFill>
              </a:rPr>
              <a:t>row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00B050"/>
                </a:solidFill>
              </a:rPr>
              <a:t>".//li[%s]//div"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400" b="1" dirty="0">
                <a:solidFill>
                  <a:srgbClr val="7030A0"/>
                </a:solidFill>
              </a:rPr>
              <a:t>column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	= </a:t>
            </a: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00B050"/>
                </a:solidFill>
              </a:rPr>
              <a:t>".//li//div[%s</a:t>
            </a:r>
            <a:r>
              <a:rPr lang="en-US" sz="2400" dirty="0" smtClean="0">
                <a:solidFill>
                  <a:srgbClr val="00B050"/>
                </a:solidFill>
              </a:rPr>
              <a:t>]"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),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      cell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xpath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sz="2400" dirty="0">
                <a:solidFill>
                  <a:srgbClr val="00B050"/>
                </a:solidFill>
              </a:rPr>
              <a:t>".//li[{1}]//div[{0</a:t>
            </a:r>
            <a:r>
              <a:rPr lang="en-US" sz="2400" dirty="0" smtClean="0">
                <a:solidFill>
                  <a:srgbClr val="00B050"/>
                </a:solidFill>
              </a:rPr>
              <a:t>}]"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),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sz="2400" b="1" dirty="0">
                <a:solidFill>
                  <a:srgbClr val="7030A0"/>
                </a:solidFill>
              </a:rPr>
              <a:t>header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	=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  <a:r>
              <a:rPr lang="en-US" sz="2400" dirty="0">
                <a:solidFill>
                  <a:srgbClr val="00B050"/>
                </a:solidFill>
              </a:rPr>
              <a:t>"name", "category", "location", "apply"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 </a:t>
            </a:r>
          </a:p>
          <a:p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400" b="1" dirty="0">
                <a:solidFill>
                  <a:srgbClr val="0070C0"/>
                </a:solidFill>
              </a:rPr>
              <a:t>Table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jobs;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39" y="1102044"/>
            <a:ext cx="11144779" cy="28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Complex 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9017" y="4383604"/>
            <a:ext cx="83034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FindBy</a:t>
            </a:r>
            <a:r>
              <a:rPr lang="en-US" sz="2800" dirty="0"/>
              <a:t>(id = </a:t>
            </a:r>
            <a:r>
              <a:rPr lang="en-US" sz="2800" dirty="0" smtClean="0">
                <a:solidFill>
                  <a:srgbClr val="00B050"/>
                </a:solidFill>
              </a:rPr>
              <a:t>“user-table"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 smtClean="0"/>
              <a:t>public </a:t>
            </a:r>
            <a:r>
              <a:rPr lang="en-US" sz="2800" b="1" u="sng" dirty="0" err="1">
                <a:solidFill>
                  <a:srgbClr val="002060"/>
                </a:solidFill>
              </a:rPr>
              <a:t>EntityTable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C00000"/>
                </a:solidFill>
              </a:rPr>
              <a:t>Entity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Row</a:t>
            </a:r>
            <a:r>
              <a:rPr lang="en-US" sz="2800" dirty="0"/>
              <a:t>&gt; </a:t>
            </a:r>
            <a:r>
              <a:rPr lang="en-US" sz="2800" dirty="0" smtClean="0">
                <a:solidFill>
                  <a:srgbClr val="7030A0"/>
                </a:solidFill>
              </a:rPr>
              <a:t>users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35" y="1034304"/>
            <a:ext cx="5872838" cy="275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35" y="1034304"/>
            <a:ext cx="5872838" cy="2752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 entities and rows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897417" y="3894137"/>
            <a:ext cx="4664453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Fira Code"/>
              </a:rPr>
              <a:t>@Data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Fira Code"/>
              </a:rPr>
            </a:b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class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Entity {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lang="en-US" altLang="en-US" sz="2200" b="1" dirty="0" smtClean="0">
                <a:solidFill>
                  <a:srgbClr val="660E7A"/>
                </a:solidFill>
                <a:latin typeface="Fira Code"/>
              </a:rPr>
              <a:t>number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lang="en-US" altLang="en-US" sz="2200" b="1" dirty="0" smtClean="0">
                <a:solidFill>
                  <a:srgbClr val="660E7A"/>
                </a:solidFill>
                <a:latin typeface="Fira Code"/>
              </a:rPr>
              <a:t>type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userName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   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Fira Code"/>
              </a:rPr>
              <a:t>public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String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Fira Code"/>
              </a:rPr>
              <a:t>description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;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ira Code"/>
              </a:rPr>
              <a:t>}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61870" y="3786415"/>
            <a:ext cx="5174412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2400" b="1" dirty="0" smtClean="0">
              <a:solidFill>
                <a:srgbClr val="000080"/>
              </a:solidFill>
              <a:latin typeface="Fira Code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 smtClean="0">
                <a:solidFill>
                  <a:srgbClr val="000080"/>
                </a:solidFill>
                <a:latin typeface="Fira Code"/>
              </a:rPr>
              <a:t>public class 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Row {</a:t>
            </a:r>
            <a:br>
              <a:rPr lang="en-US" altLang="en-US" sz="24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2400" dirty="0">
                <a:solidFill>
                  <a:srgbClr val="000000"/>
                </a:solidFill>
                <a:latin typeface="Fira Code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   </a:t>
            </a:r>
            <a:r>
              <a:rPr lang="en-US" altLang="en-US" sz="2400" b="1" dirty="0" smtClean="0">
                <a:solidFill>
                  <a:srgbClr val="000080"/>
                </a:solidFill>
                <a:latin typeface="Fira Code"/>
              </a:rPr>
              <a:t>public 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Text </a:t>
            </a:r>
            <a:r>
              <a:rPr lang="en-US" altLang="en-US" sz="2400" b="1" dirty="0" smtClean="0">
                <a:solidFill>
                  <a:srgbClr val="660E7A"/>
                </a:solidFill>
                <a:latin typeface="Fira Code"/>
              </a:rPr>
              <a:t>number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;</a:t>
            </a:r>
            <a:br>
              <a:rPr lang="en-US" altLang="en-US" sz="24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2400" b="1" dirty="0" smtClean="0">
                <a:solidFill>
                  <a:srgbClr val="000080"/>
                </a:solidFill>
                <a:latin typeface="Fira Code"/>
              </a:rPr>
              <a:t>public 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Dropdown </a:t>
            </a:r>
            <a:r>
              <a:rPr lang="en-US" altLang="en-US" sz="2400" b="1" dirty="0" smtClean="0">
                <a:solidFill>
                  <a:srgbClr val="660E7A"/>
                </a:solidFill>
                <a:latin typeface="Fira Code"/>
              </a:rPr>
              <a:t>type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;</a:t>
            </a:r>
            <a:br>
              <a:rPr lang="en-US" altLang="en-US" sz="24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2400" b="1" dirty="0" smtClean="0">
                <a:solidFill>
                  <a:srgbClr val="000080"/>
                </a:solidFill>
                <a:latin typeface="Fira Code"/>
              </a:rPr>
              <a:t>public 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Link</a:t>
            </a:r>
            <a:r>
              <a:rPr lang="en-US" altLang="en-US" sz="2400" b="1" dirty="0" smtClean="0">
                <a:solidFill>
                  <a:srgbClr val="000080"/>
                </a:solidFill>
                <a:latin typeface="Fira Code"/>
              </a:rPr>
              <a:t> </a:t>
            </a:r>
            <a:r>
              <a:rPr lang="en-US" altLang="en-US" sz="2400" b="1" dirty="0" err="1" smtClean="0">
                <a:solidFill>
                  <a:srgbClr val="660E7A"/>
                </a:solidFill>
                <a:latin typeface="Fira Code"/>
              </a:rPr>
              <a:t>userName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;</a:t>
            </a:r>
            <a:br>
              <a:rPr lang="en-US" altLang="en-US" sz="24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    </a:t>
            </a:r>
            <a:r>
              <a:rPr lang="en-US" altLang="en-US" sz="2400" b="1" dirty="0" smtClean="0">
                <a:solidFill>
                  <a:srgbClr val="000080"/>
                </a:solidFill>
                <a:latin typeface="Fira Code"/>
              </a:rPr>
              <a:t>public 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Description</a:t>
            </a:r>
            <a:r>
              <a:rPr lang="en-US" altLang="en-US" sz="2400" b="1" dirty="0" smtClean="0">
                <a:solidFill>
                  <a:srgbClr val="000080"/>
                </a:solidFill>
                <a:latin typeface="Fira Code"/>
              </a:rPr>
              <a:t> </a:t>
            </a:r>
            <a:r>
              <a:rPr lang="en-US" altLang="en-US" sz="2400" b="1" dirty="0" err="1" smtClean="0">
                <a:solidFill>
                  <a:srgbClr val="660E7A"/>
                </a:solidFill>
                <a:latin typeface="Fira Code"/>
              </a:rPr>
              <a:t>description</a:t>
            </a: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;</a:t>
            </a:r>
            <a:br>
              <a:rPr lang="en-US" altLang="en-US" sz="2400" dirty="0" smtClean="0">
                <a:solidFill>
                  <a:srgbClr val="000000"/>
                </a:solidFill>
                <a:latin typeface="Fira Code"/>
              </a:rPr>
            </a:br>
            <a:r>
              <a:rPr lang="en-US" altLang="en-US" sz="2400" dirty="0" smtClean="0">
                <a:solidFill>
                  <a:srgbClr val="000000"/>
                </a:solidFill>
                <a:latin typeface="Fira Code"/>
              </a:rPr>
              <a:t>}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6435" y="1776142"/>
            <a:ext cx="6214583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1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table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4294967295"/>
          </p:nvPr>
        </p:nvSpPr>
        <p:spPr>
          <a:xfrm>
            <a:off x="447963" y="1524000"/>
            <a:ext cx="10334625" cy="48323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Row</a:t>
            </a:r>
            <a:r>
              <a:rPr lang="en-US" sz="3000" dirty="0" smtClean="0">
                <a:solidFill>
                  <a:srgbClr val="7030A0"/>
                </a:solidFill>
              </a:rPr>
              <a:t> </a:t>
            </a:r>
            <a:r>
              <a:rPr lang="en-US" sz="3000" b="1" dirty="0" smtClean="0">
                <a:solidFill>
                  <a:srgbClr val="002060"/>
                </a:solidFill>
              </a:rPr>
              <a:t>user</a:t>
            </a:r>
            <a:r>
              <a:rPr lang="ru-RU" sz="3000" dirty="0" smtClean="0">
                <a:solidFill>
                  <a:srgbClr val="7030A0"/>
                </a:solidFill>
              </a:rPr>
              <a:t> </a:t>
            </a:r>
            <a:r>
              <a:rPr lang="en-US" sz="3000" dirty="0"/>
              <a:t>=</a:t>
            </a:r>
            <a:r>
              <a:rPr lang="en-US" sz="3000" dirty="0" smtClean="0">
                <a:solidFill>
                  <a:srgbClr val="7030A0"/>
                </a:solidFill>
              </a:rPr>
              <a:t> </a:t>
            </a:r>
            <a:r>
              <a:rPr lang="en-US" sz="3000" dirty="0" err="1" smtClean="0">
                <a:solidFill>
                  <a:srgbClr val="7030A0"/>
                </a:solidFill>
              </a:rPr>
              <a:t>users</a:t>
            </a:r>
            <a:r>
              <a:rPr lang="en-US" sz="3000" dirty="0" err="1" smtClean="0"/>
              <a:t>.</a:t>
            </a:r>
            <a:r>
              <a:rPr lang="en-US" sz="3000" u="sng" dirty="0" err="1" smtClean="0">
                <a:solidFill>
                  <a:schemeClr val="accent2">
                    <a:lumMod val="75000"/>
                  </a:schemeClr>
                </a:solidFill>
              </a:rPr>
              <a:t>firstRow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rgbClr val="C00000"/>
                </a:solidFill>
              </a:rPr>
              <a:t>r</a:t>
            </a:r>
            <a:r>
              <a:rPr lang="en-US" sz="3000" dirty="0" smtClean="0"/>
              <a:t> </a:t>
            </a:r>
            <a:r>
              <a:rPr lang="en-US" sz="3000" dirty="0"/>
              <a:t>-&gt;</a:t>
            </a:r>
          </a:p>
          <a:p>
            <a:pPr marL="0" indent="0">
              <a:buNone/>
            </a:pPr>
            <a:r>
              <a:rPr lang="en-US" sz="3000" dirty="0" smtClean="0"/>
              <a:t>	</a:t>
            </a:r>
            <a:r>
              <a:rPr lang="en-US" sz="3000" i="1" dirty="0" err="1" smtClean="0"/>
              <a:t>textOf</a:t>
            </a:r>
            <a:r>
              <a:rPr lang="en-US" sz="3000" dirty="0" smtClean="0"/>
              <a:t>(</a:t>
            </a:r>
            <a:r>
              <a:rPr lang="en-US" sz="3000" dirty="0" err="1" smtClean="0">
                <a:solidFill>
                  <a:srgbClr val="C00000"/>
                </a:solidFill>
              </a:rPr>
              <a:t>r.description</a:t>
            </a:r>
            <a:r>
              <a:rPr lang="en-US" sz="3000" dirty="0" smtClean="0"/>
              <a:t>).contains(</a:t>
            </a:r>
            <a:r>
              <a:rPr lang="en-US" sz="3000" dirty="0" smtClean="0">
                <a:solidFill>
                  <a:srgbClr val="00B050"/>
                </a:solidFill>
              </a:rPr>
              <a:t>“ipsum”</a:t>
            </a:r>
            <a:r>
              <a:rPr lang="en-US" sz="3000" dirty="0" smtClean="0"/>
              <a:t>) </a:t>
            </a:r>
            <a:r>
              <a:rPr lang="en-US" sz="3000" dirty="0"/>
              <a:t>&amp;&amp;</a:t>
            </a:r>
          </a:p>
          <a:p>
            <a:pPr marL="0" indent="0">
              <a:buNone/>
            </a:pPr>
            <a:r>
              <a:rPr lang="en-US" sz="3000" dirty="0" smtClean="0"/>
              <a:t>	</a:t>
            </a:r>
            <a:r>
              <a:rPr lang="en-US" sz="3000" i="1" dirty="0" err="1" smtClean="0"/>
              <a:t>textOf</a:t>
            </a:r>
            <a:r>
              <a:rPr lang="en-US" sz="3000" dirty="0" smtClean="0"/>
              <a:t>(</a:t>
            </a:r>
            <a:r>
              <a:rPr lang="en-US" sz="3000" dirty="0" err="1" smtClean="0">
                <a:solidFill>
                  <a:srgbClr val="C00000"/>
                </a:solidFill>
              </a:rPr>
              <a:t>r.type</a:t>
            </a:r>
            <a:r>
              <a:rPr lang="en-US" sz="3000" dirty="0" smtClean="0"/>
              <a:t>).</a:t>
            </a:r>
            <a:r>
              <a:rPr lang="en-US" sz="3000" dirty="0"/>
              <a:t>equals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rgbClr val="00B050"/>
                </a:solidFill>
              </a:rPr>
              <a:t>“Admin”</a:t>
            </a:r>
            <a:r>
              <a:rPr lang="en-US" sz="3000" dirty="0" smtClean="0"/>
              <a:t>));</a:t>
            </a:r>
            <a:endParaRPr lang="en-US" sz="3000" dirty="0"/>
          </a:p>
          <a:p>
            <a:pPr marL="0" indent="0">
              <a:buNone/>
            </a:pPr>
            <a:endParaRPr lang="ru-RU" sz="1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000" b="1" dirty="0" err="1" smtClean="0">
                <a:solidFill>
                  <a:srgbClr val="002060"/>
                </a:solidFill>
              </a:rPr>
              <a:t>user</a:t>
            </a:r>
            <a:r>
              <a:rPr lang="en-US" sz="3000" dirty="0" err="1" smtClean="0"/>
              <a:t>.</a:t>
            </a:r>
            <a:r>
              <a:rPr lang="en-US" sz="3000" b="1" dirty="0" err="1" smtClean="0">
                <a:solidFill>
                  <a:srgbClr val="C00000"/>
                </a:solidFill>
              </a:rPr>
              <a:t>description</a:t>
            </a:r>
            <a:r>
              <a:rPr lang="en-US" sz="3000" b="1" dirty="0" err="1" smtClean="0">
                <a:solidFill>
                  <a:srgbClr val="0070C0"/>
                </a:solidFill>
              </a:rPr>
              <a:t>.vip</a:t>
            </a:r>
            <a:r>
              <a:rPr lang="en-US" sz="3000" dirty="0" err="1" smtClean="0"/>
              <a:t>.select</a:t>
            </a:r>
            <a:r>
              <a:rPr lang="en-US" sz="3000" dirty="0" smtClean="0"/>
              <a:t>();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List&lt;Entity&gt;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usersList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u</a:t>
            </a:r>
            <a:r>
              <a:rPr lang="en-US" sz="2800" dirty="0" err="1" smtClean="0">
                <a:solidFill>
                  <a:srgbClr val="7030A0"/>
                </a:solidFill>
              </a:rPr>
              <a:t>sers.</a:t>
            </a:r>
            <a:r>
              <a:rPr lang="en-US" sz="2800" u="sng" dirty="0" err="1" smtClean="0">
                <a:solidFill>
                  <a:schemeClr val="accent2">
                    <a:lumMod val="75000"/>
                  </a:schemeClr>
                </a:solidFill>
              </a:rPr>
              <a:t>entites</a:t>
            </a:r>
            <a:r>
              <a:rPr lang="en-US" sz="2800" dirty="0" smtClean="0"/>
              <a:t>();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C000"/>
                </a:solidFill>
              </a:rPr>
              <a:t>Assert</a:t>
            </a:r>
            <a:r>
              <a:rPr lang="en-US" sz="2800" dirty="0" err="1" smtClean="0"/>
              <a:t>.</a:t>
            </a:r>
            <a:r>
              <a:rPr lang="en-US" sz="2800" i="1" dirty="0" err="1" smtClean="0"/>
              <a:t>entitiesAreEquals</a:t>
            </a:r>
            <a:r>
              <a:rPr lang="en-US" sz="2800" dirty="0" smtClean="0"/>
              <a:t>(</a:t>
            </a:r>
            <a:r>
              <a:rPr lang="en-US" sz="2800" b="1" dirty="0" err="1" smtClean="0">
                <a:solidFill>
                  <a:srgbClr val="002060"/>
                </a:solidFill>
              </a:rPr>
              <a:t>usersList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expectedUsers</a:t>
            </a:r>
            <a:r>
              <a:rPr lang="en-US" sz="2800" dirty="0" smtClean="0"/>
              <a:t>);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45088" y="3165230"/>
            <a:ext cx="1184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Checkbox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01839" y="3156851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Column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01839" y="3242576"/>
            <a:ext cx="0" cy="3286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00013" y="3231162"/>
            <a:ext cx="0" cy="3286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 functions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2737" y="971126"/>
            <a:ext cx="540999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solidFill>
                  <a:srgbClr val="0070C0"/>
                </a:solidFill>
              </a:rPr>
              <a:t>Rows</a:t>
            </a:r>
            <a:endParaRPr lang="en-US" sz="2000" u="sng" dirty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List&lt;R&gt; </a:t>
            </a:r>
            <a:r>
              <a:rPr lang="en-US" sz="2000" dirty="0" err="1" smtClean="0"/>
              <a:t>getRows</a:t>
            </a:r>
            <a:r>
              <a:rPr lang="en-US" sz="2000" dirty="0" smtClean="0"/>
              <a:t>();</a:t>
            </a:r>
            <a:endParaRPr lang="en-US" sz="2000" u="sng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List&lt;R&gt; </a:t>
            </a:r>
            <a:r>
              <a:rPr lang="en-US" sz="2000" dirty="0" err="1" smtClean="0"/>
              <a:t>getRows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r-&gt;</a:t>
            </a:r>
            <a:r>
              <a:rPr lang="en-US" sz="2000" dirty="0" err="1" smtClean="0">
                <a:solidFill>
                  <a:srgbClr val="00B050"/>
                </a:solidFill>
              </a:rPr>
              <a:t>textOf</a:t>
            </a:r>
            <a:r>
              <a:rPr lang="en-US" sz="2000" dirty="0" smtClean="0">
                <a:solidFill>
                  <a:srgbClr val="00B050"/>
                </a:solidFill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</a:rPr>
              <a:t>r.type</a:t>
            </a:r>
            <a:r>
              <a:rPr lang="en-US" sz="2000" dirty="0" smtClean="0">
                <a:solidFill>
                  <a:srgbClr val="00B050"/>
                </a:solidFill>
              </a:rPr>
              <a:t>).equals(“User”)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List&lt;R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sz="2000" dirty="0" err="1"/>
              <a:t>getRows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“Name=1”, “Type*=</a:t>
            </a:r>
            <a:r>
              <a:rPr lang="en-US" sz="2000" dirty="0" err="1">
                <a:solidFill>
                  <a:srgbClr val="00B050"/>
                </a:solidFill>
              </a:rPr>
              <a:t>tes</a:t>
            </a:r>
            <a:r>
              <a:rPr lang="en-US" sz="2000" dirty="0">
                <a:solidFill>
                  <a:srgbClr val="00B050"/>
                </a:solidFill>
              </a:rPr>
              <a:t>”…</a:t>
            </a:r>
            <a:r>
              <a:rPr lang="en-US" sz="2000" dirty="0" smtClean="0"/>
              <a:t>);</a:t>
            </a:r>
          </a:p>
          <a:p>
            <a:r>
              <a:rPr lang="en-US" sz="2000" u="sng" dirty="0" smtClean="0">
                <a:solidFill>
                  <a:srgbClr val="0070C0"/>
                </a:solidFill>
              </a:rPr>
              <a:t>Row</a:t>
            </a:r>
            <a:endParaRPr lang="en-US" sz="2000" u="sng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2000" dirty="0" smtClean="0"/>
              <a:t> </a:t>
            </a:r>
            <a:r>
              <a:rPr lang="en-US" sz="2000" dirty="0" err="1" smtClean="0"/>
              <a:t>firstRow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r-&gt;</a:t>
            </a:r>
            <a:r>
              <a:rPr lang="en-US" sz="2000" dirty="0" err="1">
                <a:solidFill>
                  <a:srgbClr val="00B050"/>
                </a:solidFill>
              </a:rPr>
              <a:t>textOf</a:t>
            </a:r>
            <a:r>
              <a:rPr lang="en-US" sz="2000" dirty="0">
                <a:solidFill>
                  <a:srgbClr val="00B050"/>
                </a:solidFill>
              </a:rPr>
              <a:t>(</a:t>
            </a:r>
            <a:r>
              <a:rPr lang="en-US" sz="2000" dirty="0" err="1">
                <a:solidFill>
                  <a:srgbClr val="00B050"/>
                </a:solidFill>
              </a:rPr>
              <a:t>r.type</a:t>
            </a:r>
            <a:r>
              <a:rPr lang="en-US" sz="2000" dirty="0">
                <a:solidFill>
                  <a:srgbClr val="00B050"/>
                </a:solidFill>
              </a:rPr>
              <a:t>).equals(“User”)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2000" dirty="0" smtClean="0"/>
              <a:t> </a:t>
            </a:r>
            <a:r>
              <a:rPr lang="en-US" sz="2000" dirty="0" err="1" smtClean="0"/>
              <a:t>getRow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“tech”, </a:t>
            </a:r>
            <a:r>
              <a:rPr lang="en-US" sz="2000" dirty="0" err="1" smtClean="0">
                <a:solidFill>
                  <a:srgbClr val="00B050"/>
                </a:solidFill>
              </a:rPr>
              <a:t>inColumn</a:t>
            </a:r>
            <a:r>
              <a:rPr lang="en-US" sz="2000" dirty="0" smtClean="0">
                <a:solidFill>
                  <a:srgbClr val="00B050"/>
                </a:solidFill>
              </a:rPr>
              <a:t>(2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 </a:t>
            </a:r>
            <a:r>
              <a:rPr lang="en-US" sz="2000" dirty="0" err="1" smtClean="0"/>
              <a:t>getRow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3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2000" dirty="0" smtClean="0"/>
              <a:t> </a:t>
            </a:r>
            <a:r>
              <a:rPr lang="en-US" sz="2000" dirty="0" err="1" smtClean="0"/>
              <a:t>getRow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“Name”</a:t>
            </a:r>
            <a:r>
              <a:rPr lang="en-US" sz="2000" dirty="0" smtClean="0"/>
              <a:t>);</a:t>
            </a:r>
          </a:p>
          <a:p>
            <a:r>
              <a:rPr lang="en-US" sz="2000" u="sng" dirty="0" smtClean="0">
                <a:solidFill>
                  <a:srgbClr val="0070C0"/>
                </a:solidFill>
              </a:rPr>
              <a:t>Entities</a:t>
            </a:r>
            <a:endParaRPr lang="en-US" sz="2000" u="sng" dirty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List&lt;E&gt; </a:t>
            </a:r>
            <a:r>
              <a:rPr lang="en-US" sz="2000" dirty="0" smtClean="0"/>
              <a:t>entities();</a:t>
            </a:r>
            <a:endParaRPr lang="en-US" sz="2000" u="sng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List&lt;E&gt; </a:t>
            </a:r>
            <a:r>
              <a:rPr lang="en-US" sz="2000" dirty="0" smtClean="0"/>
              <a:t>all();</a:t>
            </a:r>
            <a:endParaRPr lang="en-US" sz="2000" u="sng" dirty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List&lt;E&gt; </a:t>
            </a:r>
            <a:r>
              <a:rPr lang="en-US" sz="2000" dirty="0" smtClean="0"/>
              <a:t>entities(</a:t>
            </a:r>
            <a:r>
              <a:rPr lang="en-US" sz="2000" dirty="0" smtClean="0">
                <a:solidFill>
                  <a:srgbClr val="00B050"/>
                </a:solidFill>
              </a:rPr>
              <a:t>e-&gt;</a:t>
            </a:r>
            <a:r>
              <a:rPr lang="en-US" sz="2000" dirty="0" err="1" smtClean="0">
                <a:solidFill>
                  <a:srgbClr val="00B050"/>
                </a:solidFill>
              </a:rPr>
              <a:t>e.code</a:t>
            </a:r>
            <a:r>
              <a:rPr lang="en-US" sz="2000" dirty="0" smtClean="0">
                <a:solidFill>
                  <a:srgbClr val="00B050"/>
                </a:solidFill>
              </a:rPr>
              <a:t> == 3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List&lt;E&gt; </a:t>
            </a:r>
            <a:r>
              <a:rPr lang="en-US" sz="2000" dirty="0" smtClean="0"/>
              <a:t>entities(</a:t>
            </a:r>
            <a:r>
              <a:rPr lang="en-US" sz="2000" dirty="0">
                <a:solidFill>
                  <a:srgbClr val="00B050"/>
                </a:solidFill>
              </a:rPr>
              <a:t>“Name=1”, “Type*=</a:t>
            </a:r>
            <a:r>
              <a:rPr lang="en-US" sz="2000" dirty="0" err="1">
                <a:solidFill>
                  <a:srgbClr val="00B050"/>
                </a:solidFill>
              </a:rPr>
              <a:t>tes</a:t>
            </a:r>
            <a:r>
              <a:rPr lang="en-US" sz="2000" dirty="0">
                <a:solidFill>
                  <a:srgbClr val="00B050"/>
                </a:solidFill>
              </a:rPr>
              <a:t>”…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u="sng" dirty="0" smtClean="0">
                <a:solidFill>
                  <a:srgbClr val="0070C0"/>
                </a:solidFill>
              </a:rPr>
              <a:t>Entity</a:t>
            </a:r>
            <a:endParaRPr lang="en-US" sz="2000" u="sng" dirty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sz="2000" dirty="0" smtClean="0"/>
              <a:t> </a:t>
            </a:r>
            <a:r>
              <a:rPr lang="en-US" sz="2000" dirty="0"/>
              <a:t>entity 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e-&gt;</a:t>
            </a:r>
            <a:r>
              <a:rPr lang="en-US" sz="2000" dirty="0" err="1">
                <a:solidFill>
                  <a:srgbClr val="00B050"/>
                </a:solidFill>
              </a:rPr>
              <a:t>e.code</a:t>
            </a:r>
            <a:r>
              <a:rPr lang="en-US" sz="2000" dirty="0">
                <a:solidFill>
                  <a:srgbClr val="00B050"/>
                </a:solidFill>
              </a:rPr>
              <a:t> == 3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sz="2000" dirty="0" smtClean="0"/>
              <a:t> entity(</a:t>
            </a:r>
            <a:r>
              <a:rPr lang="en-US" sz="2000" dirty="0">
                <a:solidFill>
                  <a:srgbClr val="00B050"/>
                </a:solidFill>
              </a:rPr>
              <a:t>“tech”, </a:t>
            </a:r>
            <a:r>
              <a:rPr lang="en-US" sz="2000" dirty="0" err="1">
                <a:solidFill>
                  <a:srgbClr val="00B050"/>
                </a:solidFill>
              </a:rPr>
              <a:t>inColumn</a:t>
            </a:r>
            <a:r>
              <a:rPr lang="en-US" sz="2000" dirty="0">
                <a:solidFill>
                  <a:srgbClr val="00B050"/>
                </a:solidFill>
              </a:rPr>
              <a:t>(2)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E </a:t>
            </a:r>
            <a:r>
              <a:rPr lang="en-US" sz="2000" dirty="0"/>
              <a:t>entity </a:t>
            </a:r>
            <a:r>
              <a:rPr lang="en-US" sz="2000" dirty="0" smtClean="0"/>
              <a:t>(3);</a:t>
            </a:r>
            <a:endParaRPr lang="en-US" sz="2000" dirty="0"/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sz="2000" dirty="0" smtClean="0"/>
              <a:t> </a:t>
            </a:r>
            <a:r>
              <a:rPr lang="en-US" sz="2000" dirty="0"/>
              <a:t>entity 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“Name”</a:t>
            </a:r>
            <a:r>
              <a:rPr lang="en-US" sz="2000" dirty="0" smtClean="0"/>
              <a:t>);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948218" y="1278902"/>
            <a:ext cx="59574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Get all rows as list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Get all rows </a:t>
            </a:r>
            <a:r>
              <a:rPr lang="en-US" sz="2000" dirty="0" smtClean="0"/>
              <a:t>that match rule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Get all rows that match </a:t>
            </a:r>
            <a:r>
              <a:rPr lang="en-US" sz="2000" dirty="0" smtClean="0"/>
              <a:t>string rules</a:t>
            </a: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/>
              <a:t>Get </a:t>
            </a:r>
            <a:r>
              <a:rPr lang="en-US" sz="2000" dirty="0" smtClean="0"/>
              <a:t>first row </a:t>
            </a:r>
            <a:r>
              <a:rPr lang="en-US" sz="2000" dirty="0"/>
              <a:t>that match rule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Get first row that </a:t>
            </a:r>
            <a:r>
              <a:rPr lang="en-US" sz="2000" dirty="0" smtClean="0"/>
              <a:t>has value in specified column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Get row by index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Get row by </a:t>
            </a:r>
            <a:r>
              <a:rPr lang="en-US" sz="2000" dirty="0" smtClean="0"/>
              <a:t>name</a:t>
            </a: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Get all </a:t>
            </a:r>
            <a:r>
              <a:rPr lang="en-US" sz="2000" dirty="0" smtClean="0"/>
              <a:t>entities </a:t>
            </a:r>
            <a:r>
              <a:rPr lang="en-US" sz="2000" dirty="0"/>
              <a:t>as </a:t>
            </a:r>
            <a:r>
              <a:rPr lang="en-US" sz="2000" dirty="0" smtClean="0"/>
              <a:t>list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i="1" dirty="0" smtClean="0">
                <a:solidFill>
                  <a:schemeClr val="accent6">
                    <a:lumMod val="50000"/>
                  </a:schemeClr>
                </a:solidFill>
              </a:rPr>
              <a:t>Same as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above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Get </a:t>
            </a:r>
            <a:r>
              <a:rPr lang="en-US" sz="2000" dirty="0"/>
              <a:t>all </a:t>
            </a:r>
            <a:r>
              <a:rPr lang="en-US" sz="2000" dirty="0" smtClean="0"/>
              <a:t>entities </a:t>
            </a:r>
            <a:r>
              <a:rPr lang="en-US" sz="2000" dirty="0"/>
              <a:t>that match rule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Get all </a:t>
            </a:r>
            <a:r>
              <a:rPr lang="en-US" sz="2000" dirty="0" err="1" smtClean="0"/>
              <a:t>entites</a:t>
            </a:r>
            <a:r>
              <a:rPr lang="en-US" sz="2000" dirty="0" smtClean="0"/>
              <a:t> </a:t>
            </a:r>
            <a:r>
              <a:rPr lang="en-US" sz="2000" dirty="0"/>
              <a:t>that match string rules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Get first </a:t>
            </a:r>
            <a:r>
              <a:rPr lang="en-US" sz="2000" dirty="0" smtClean="0"/>
              <a:t>entity </a:t>
            </a:r>
            <a:r>
              <a:rPr lang="en-US" sz="2000" dirty="0"/>
              <a:t>that match rule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Get first </a:t>
            </a:r>
            <a:r>
              <a:rPr lang="en-US" sz="2000" dirty="0" smtClean="0"/>
              <a:t>entity </a:t>
            </a:r>
            <a:r>
              <a:rPr lang="en-US" sz="2000" dirty="0"/>
              <a:t>that has value in specified column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Get </a:t>
            </a:r>
            <a:r>
              <a:rPr lang="en-US" sz="2000" dirty="0" smtClean="0"/>
              <a:t>entity </a:t>
            </a:r>
            <a:r>
              <a:rPr lang="en-US" sz="2000" dirty="0"/>
              <a:t>by index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Get </a:t>
            </a:r>
            <a:r>
              <a:rPr lang="en-US" sz="2000" dirty="0" smtClean="0"/>
              <a:t>entity </a:t>
            </a:r>
            <a:r>
              <a:rPr lang="en-US" sz="2000" dirty="0"/>
              <a:t>by </a:t>
            </a:r>
            <a:r>
              <a:rPr lang="en-US" sz="2000" dirty="0" smtClean="0"/>
              <a:t>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13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JDI Intro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 JDI UI objects and Complex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rgbClr val="00B050"/>
                </a:solidFill>
              </a:rPr>
              <a:t>JDI Tables and custom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Settings. EDT. DDT. Test runs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Around JDI. Reports. Logs. Grid. Asserts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Complex 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1926" y="4504401"/>
            <a:ext cx="83034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Css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>
                <a:solidFill>
                  <a:srgbClr val="00B050"/>
                </a:solidFill>
              </a:rPr>
              <a:t>“.</a:t>
            </a:r>
            <a:r>
              <a:rPr lang="en-US" sz="2800" dirty="0" err="1">
                <a:solidFill>
                  <a:srgbClr val="00B050"/>
                </a:solidFill>
              </a:rPr>
              <a:t>uui</a:t>
            </a:r>
            <a:r>
              <a:rPr lang="en-US" sz="2800" dirty="0">
                <a:solidFill>
                  <a:srgbClr val="00B050"/>
                </a:solidFill>
              </a:rPr>
              <a:t>-table"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))</a:t>
            </a:r>
          </a:p>
          <a:p>
            <a:r>
              <a:rPr lang="en-US" sz="2800" dirty="0" smtClean="0"/>
              <a:t>public </a:t>
            </a:r>
            <a:r>
              <a:rPr lang="en-US" sz="2800" b="1" u="sng" dirty="0" err="1">
                <a:solidFill>
                  <a:srgbClr val="002060"/>
                </a:solidFill>
              </a:rPr>
              <a:t>DynamicTable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multiColumn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073066"/>
            <a:ext cx="9696450" cy="3171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26" y="1059946"/>
            <a:ext cx="93535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14" y="1166379"/>
            <a:ext cx="9039225" cy="3638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5114" y="5010912"/>
            <a:ext cx="83034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@</a:t>
            </a:r>
            <a:r>
              <a:rPr lang="en-US" sz="2800" dirty="0" err="1">
                <a:solidFill>
                  <a:srgbClr val="FFC000"/>
                </a:solidFill>
              </a:rPr>
              <a:t>Css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>
                <a:solidFill>
                  <a:srgbClr val="00B050"/>
                </a:solidFill>
              </a:rPr>
              <a:t>“.</a:t>
            </a:r>
            <a:r>
              <a:rPr lang="en-US" sz="2800" dirty="0" err="1">
                <a:solidFill>
                  <a:srgbClr val="00B050"/>
                </a:solidFill>
              </a:rPr>
              <a:t>uui</a:t>
            </a:r>
            <a:r>
              <a:rPr lang="en-US" sz="2800" dirty="0">
                <a:solidFill>
                  <a:srgbClr val="00B050"/>
                </a:solidFill>
              </a:rPr>
              <a:t>-table"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))</a:t>
            </a:r>
          </a:p>
          <a:p>
            <a:r>
              <a:rPr lang="en-US" sz="2800" dirty="0" smtClean="0"/>
              <a:t>public </a:t>
            </a:r>
            <a:r>
              <a:rPr lang="en-US" sz="2800" b="1" u="sng" dirty="0" err="1">
                <a:solidFill>
                  <a:srgbClr val="002060"/>
                </a:solidFill>
              </a:rPr>
              <a:t>DynamicTable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tableWithPages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14" y="1166379"/>
            <a:ext cx="91630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459510" y="1127347"/>
            <a:ext cx="5931766" cy="256835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public </a:t>
            </a:r>
            <a:r>
              <a:rPr lang="en-US" sz="2200" dirty="0">
                <a:solidFill>
                  <a:srgbClr val="0070C0"/>
                </a:solidFill>
              </a:rPr>
              <a:t>class </a:t>
            </a:r>
            <a:r>
              <a:rPr lang="en-US" sz="2200" dirty="0" err="1" smtClean="0">
                <a:solidFill>
                  <a:srgbClr val="0070C0"/>
                </a:solidFill>
              </a:rPr>
              <a:t>ProductPage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extends </a:t>
            </a:r>
            <a:r>
              <a:rPr lang="en-US" sz="2200" dirty="0" err="1" smtClean="0">
                <a:solidFill>
                  <a:srgbClr val="0070C0"/>
                </a:solidFill>
              </a:rPr>
              <a:t>WebPage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    public Dropdown products  = </a:t>
            </a:r>
            <a:r>
              <a:rPr lang="en-US" sz="2200" dirty="0">
                <a:solidFill>
                  <a:srgbClr val="7030A0"/>
                </a:solidFill>
              </a:rPr>
              <a:t>new </a:t>
            </a:r>
            <a:r>
              <a:rPr lang="en-US" sz="2200" dirty="0" smtClean="0">
                <a:solidFill>
                  <a:srgbClr val="7030A0"/>
                </a:solidFill>
              </a:rPr>
              <a:t>Dropdown() </a:t>
            </a:r>
            <a:r>
              <a:rPr lang="en-US" sz="2200" dirty="0">
                <a:solidFill>
                  <a:srgbClr val="7030A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b="1" dirty="0" smtClean="0">
                <a:solidFill>
                  <a:srgbClr val="C00000"/>
                </a:solidFill>
              </a:rPr>
              <a:t>protected </a:t>
            </a:r>
            <a:r>
              <a:rPr lang="en-US" sz="2200" b="1" dirty="0">
                <a:solidFill>
                  <a:srgbClr val="C00000"/>
                </a:solidFill>
              </a:rPr>
              <a:t>void </a:t>
            </a:r>
            <a:r>
              <a:rPr lang="en-US" sz="2200" b="1" dirty="0" err="1">
                <a:solidFill>
                  <a:srgbClr val="C00000"/>
                </a:solidFill>
              </a:rPr>
              <a:t>selectAction</a:t>
            </a:r>
            <a:r>
              <a:rPr lang="en-US" sz="2200" b="1" dirty="0">
                <a:solidFill>
                  <a:srgbClr val="C00000"/>
                </a:solidFill>
              </a:rPr>
              <a:t>(String name)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super.selectAction</a:t>
            </a:r>
            <a:r>
              <a:rPr lang="en-US" sz="2200" dirty="0"/>
              <a:t>(name);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label.click</a:t>
            </a:r>
            <a:r>
              <a:rPr lang="en-US" sz="22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/>
              <a:t>}  }; }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Custom actions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6" name="Содержимое 19"/>
          <p:cNvSpPr txBox="1">
            <a:spLocks/>
          </p:cNvSpPr>
          <p:nvPr/>
        </p:nvSpPr>
        <p:spPr>
          <a:xfrm>
            <a:off x="6505575" y="1134548"/>
            <a:ext cx="5106842" cy="25611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public </a:t>
            </a:r>
            <a:r>
              <a:rPr lang="en-US" sz="2200" dirty="0">
                <a:solidFill>
                  <a:srgbClr val="0070C0"/>
                </a:solidFill>
              </a:rPr>
              <a:t>class </a:t>
            </a:r>
            <a:r>
              <a:rPr lang="en-US" sz="2200" dirty="0" err="1" smtClean="0">
                <a:solidFill>
                  <a:srgbClr val="0070C0"/>
                </a:solidFill>
              </a:rPr>
              <a:t>HomePage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extends </a:t>
            </a:r>
            <a:r>
              <a:rPr lang="en-US" sz="2200" dirty="0" err="1">
                <a:solidFill>
                  <a:srgbClr val="0070C0"/>
                </a:solidFill>
              </a:rPr>
              <a:t>WebPage</a:t>
            </a:r>
            <a:r>
              <a:rPr lang="en-US" sz="2200" dirty="0">
                <a:solidFill>
                  <a:srgbClr val="0070C0"/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7030A0"/>
                </a:solidFill>
              </a:rPr>
              <a:t>public Label title = new Label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/>
              <a:t>        </a:t>
            </a:r>
            <a:r>
              <a:rPr lang="en-US" sz="2200" dirty="0" smtClean="0">
                <a:solidFill>
                  <a:srgbClr val="FFC000"/>
                </a:solidFill>
              </a:rPr>
              <a:t>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/>
              <a:t>        </a:t>
            </a:r>
            <a:r>
              <a:rPr lang="en-US" sz="2200" b="1" dirty="0" smtClean="0">
                <a:solidFill>
                  <a:srgbClr val="C00000"/>
                </a:solidFill>
              </a:rPr>
              <a:t>protected String </a:t>
            </a:r>
            <a:r>
              <a:rPr lang="en-US" sz="2200" b="1" dirty="0" err="1" smtClean="0">
                <a:solidFill>
                  <a:srgbClr val="C00000"/>
                </a:solidFill>
              </a:rPr>
              <a:t>getTextAction</a:t>
            </a:r>
            <a:r>
              <a:rPr lang="en-US" sz="2200" b="1" dirty="0" smtClean="0">
                <a:solidFill>
                  <a:srgbClr val="C00000"/>
                </a:solidFill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/>
              <a:t>            return </a:t>
            </a:r>
            <a:r>
              <a:rPr lang="en-US" sz="2200" dirty="0" err="1" smtClean="0"/>
              <a:t>getWebElement</a:t>
            </a:r>
            <a:r>
              <a:rPr lang="en-US" sz="2200" dirty="0" smtClean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/>
              <a:t>	</a:t>
            </a:r>
            <a:r>
              <a:rPr lang="en-US" sz="2200" dirty="0" smtClean="0"/>
              <a:t>	.</a:t>
            </a:r>
            <a:r>
              <a:rPr lang="en-US" sz="2200" dirty="0" err="1" smtClean="0"/>
              <a:t>getAttribute</a:t>
            </a:r>
            <a:r>
              <a:rPr lang="en-US" sz="2200" dirty="0" smtClean="0"/>
              <a:t>(“title”);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}  }; 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508" y="3961306"/>
            <a:ext cx="806565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public class </a:t>
            </a:r>
            <a:r>
              <a:rPr lang="en-US" sz="2200" dirty="0" err="1">
                <a:solidFill>
                  <a:srgbClr val="0070C0"/>
                </a:solidFill>
              </a:rPr>
              <a:t>JobFilter</a:t>
            </a:r>
            <a:r>
              <a:rPr lang="en-US" sz="2200" dirty="0">
                <a:solidFill>
                  <a:srgbClr val="0070C0"/>
                </a:solidFill>
              </a:rPr>
              <a:t> extends Form&lt;</a:t>
            </a:r>
            <a:r>
              <a:rPr lang="en-US" sz="2200" dirty="0" err="1">
                <a:solidFill>
                  <a:srgbClr val="0070C0"/>
                </a:solidFill>
              </a:rPr>
              <a:t>JobSearchFilter</a:t>
            </a:r>
            <a:r>
              <a:rPr lang="en-US" sz="2200" dirty="0">
                <a:solidFill>
                  <a:srgbClr val="0070C0"/>
                </a:solidFill>
              </a:rPr>
              <a:t>&gt; </a:t>
            </a:r>
            <a:r>
              <a:rPr lang="en-US" sz="2200" dirty="0" smtClean="0">
                <a:solidFill>
                  <a:srgbClr val="0070C0"/>
                </a:solidFill>
              </a:rPr>
              <a:t>{</a:t>
            </a:r>
          </a:p>
          <a:p>
            <a:r>
              <a:rPr lang="en-US" sz="2200" dirty="0" smtClean="0"/>
              <a:t>       …..</a:t>
            </a:r>
          </a:p>
          <a:p>
            <a:pPr lvl="1"/>
            <a:r>
              <a:rPr lang="en-US" sz="2200" dirty="0" smtClean="0">
                <a:solidFill>
                  <a:srgbClr val="FFC000"/>
                </a:solidFill>
              </a:rPr>
              <a:t>@</a:t>
            </a:r>
            <a:r>
              <a:rPr lang="en-US" sz="2200" dirty="0">
                <a:solidFill>
                  <a:srgbClr val="FFC000"/>
                </a:solidFill>
              </a:rPr>
              <a:t>Override</a:t>
            </a:r>
          </a:p>
          <a:p>
            <a:pPr lvl="1"/>
            <a:r>
              <a:rPr lang="en-US" sz="2200" b="1" dirty="0" smtClean="0">
                <a:solidFill>
                  <a:srgbClr val="C00000"/>
                </a:solidFill>
              </a:rPr>
              <a:t>protected </a:t>
            </a:r>
            <a:r>
              <a:rPr lang="en-US" sz="2200" b="1" dirty="0">
                <a:solidFill>
                  <a:srgbClr val="C00000"/>
                </a:solidFill>
              </a:rPr>
              <a:t>void </a:t>
            </a:r>
            <a:r>
              <a:rPr lang="en-US" sz="2200" b="1" dirty="0" err="1">
                <a:solidFill>
                  <a:srgbClr val="C00000"/>
                </a:solidFill>
              </a:rPr>
              <a:t>setValueAction</a:t>
            </a:r>
            <a:r>
              <a:rPr lang="en-US" sz="2200" b="1" dirty="0">
                <a:solidFill>
                  <a:srgbClr val="C00000"/>
                </a:solidFill>
              </a:rPr>
              <a:t>(String text, </a:t>
            </a:r>
            <a:r>
              <a:rPr lang="en-US" sz="2200" b="1" dirty="0" err="1">
                <a:solidFill>
                  <a:srgbClr val="C00000"/>
                </a:solidFill>
              </a:rPr>
              <a:t>ISetValue</a:t>
            </a:r>
            <a:r>
              <a:rPr lang="en-US" sz="2200" b="1" dirty="0">
                <a:solidFill>
                  <a:srgbClr val="C00000"/>
                </a:solidFill>
              </a:rPr>
              <a:t> element) {</a:t>
            </a:r>
          </a:p>
          <a:p>
            <a:pPr lvl="1"/>
            <a:r>
              <a:rPr lang="en-US" sz="2200" dirty="0"/>
              <a:t>        </a:t>
            </a:r>
            <a:r>
              <a:rPr lang="en-US" sz="2200" dirty="0" err="1"/>
              <a:t>element.setValue</a:t>
            </a:r>
            <a:r>
              <a:rPr lang="en-US" sz="2200" dirty="0"/>
              <a:t>(text);</a:t>
            </a:r>
          </a:p>
          <a:p>
            <a:pPr lvl="1"/>
            <a:r>
              <a:rPr lang="en-US" sz="2200" dirty="0"/>
              <a:t>        </a:t>
            </a:r>
            <a:r>
              <a:rPr lang="en-US" sz="2200" dirty="0" err="1"/>
              <a:t>label.click</a:t>
            </a:r>
            <a:r>
              <a:rPr lang="en-US" sz="2200" dirty="0" smtClean="0"/>
              <a:t>();</a:t>
            </a:r>
          </a:p>
          <a:p>
            <a:r>
              <a:rPr lang="en-US" sz="2200" dirty="0" smtClean="0"/>
              <a:t>}      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5110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/>
      <p:bldP spid="6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646544" y="1242291"/>
            <a:ext cx="10707256" cy="53709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BeforeSuite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dirty="0" err="1"/>
              <a:t>alwaysRun</a:t>
            </a:r>
            <a:r>
              <a:rPr lang="en-US" sz="2800" dirty="0"/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public </a:t>
            </a:r>
            <a:r>
              <a:rPr lang="en-US" sz="2800" dirty="0"/>
              <a:t>static void </a:t>
            </a:r>
            <a:r>
              <a:rPr lang="en-US" sz="2800" dirty="0" err="1"/>
              <a:t>setUp</a:t>
            </a:r>
            <a:r>
              <a:rPr lang="en-US" sz="2800" dirty="0"/>
              <a:t>() </a:t>
            </a:r>
            <a:r>
              <a:rPr lang="en-US" sz="2800" dirty="0" smtClean="0"/>
              <a:t>{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ActionScenrios.</a:t>
            </a:r>
            <a:r>
              <a:rPr lang="en-US" sz="2800" b="1" i="1" dirty="0" err="1" smtClean="0">
                <a:solidFill>
                  <a:srgbClr val="C00000"/>
                </a:solidFill>
              </a:rPr>
              <a:t>actionScenario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000" dirty="0"/>
              <a:t>(element, </a:t>
            </a:r>
            <a:r>
              <a:rPr lang="en-US" sz="2000" dirty="0" err="1"/>
              <a:t>actionName</a:t>
            </a:r>
            <a:r>
              <a:rPr lang="en-US" sz="2000" dirty="0"/>
              <a:t>, </a:t>
            </a:r>
            <a:r>
              <a:rPr lang="en-US" sz="2000" dirty="0" err="1"/>
              <a:t>jAction</a:t>
            </a:r>
            <a:r>
              <a:rPr lang="en-US" sz="2000" dirty="0"/>
              <a:t>, level) -&gt;</a:t>
            </a:r>
            <a:r>
              <a:rPr lang="en-US" sz="2800" dirty="0"/>
              <a:t> {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logger.info(format(</a:t>
            </a:r>
            <a:r>
              <a:rPr lang="en-US" sz="2400" dirty="0">
                <a:solidFill>
                  <a:srgbClr val="00B050"/>
                </a:solidFill>
              </a:rPr>
              <a:t>"Do '%s' action"</a:t>
            </a:r>
            <a:r>
              <a:rPr lang="en-US" sz="2400" dirty="0"/>
              <a:t>, </a:t>
            </a:r>
            <a:r>
              <a:rPr lang="en-US" sz="2400" dirty="0" err="1"/>
              <a:t>actionName</a:t>
            </a:r>
            <a:r>
              <a:rPr lang="en-US" sz="2400" dirty="0"/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jAction.invoke</a:t>
            </a:r>
            <a:r>
              <a:rPr lang="en-US" sz="2400" dirty="0"/>
              <a:t>();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 smtClean="0"/>
              <a:t>};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ActionScenrios.</a:t>
            </a:r>
            <a:r>
              <a:rPr lang="en-US" sz="2800" b="1" i="1" dirty="0" err="1" smtClean="0">
                <a:solidFill>
                  <a:srgbClr val="C00000"/>
                </a:solidFill>
              </a:rPr>
              <a:t>resultScenario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000" dirty="0"/>
              <a:t>(element, </a:t>
            </a:r>
            <a:r>
              <a:rPr lang="en-US" sz="2000" dirty="0" err="1"/>
              <a:t>actionName</a:t>
            </a:r>
            <a:r>
              <a:rPr lang="en-US" sz="2000" dirty="0"/>
              <a:t>, </a:t>
            </a:r>
            <a:r>
              <a:rPr lang="en-US" sz="2000" dirty="0" err="1"/>
              <a:t>jAction</a:t>
            </a:r>
            <a:r>
              <a:rPr lang="en-US" sz="2000" dirty="0"/>
              <a:t>, </a:t>
            </a:r>
            <a:r>
              <a:rPr lang="en-US" sz="2000" dirty="0" err="1"/>
              <a:t>logResult</a:t>
            </a:r>
            <a:r>
              <a:rPr lang="en-US" sz="2000" dirty="0"/>
              <a:t>, level) -&gt; </a:t>
            </a:r>
            <a:r>
              <a:rPr lang="en-US" sz="2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logger.debug</a:t>
            </a:r>
            <a:r>
              <a:rPr lang="en-US" sz="2400" dirty="0"/>
              <a:t>(format(</a:t>
            </a:r>
            <a:r>
              <a:rPr lang="en-US" sz="2400" dirty="0">
                <a:solidFill>
                  <a:srgbClr val="00B050"/>
                </a:solidFill>
              </a:rPr>
              <a:t>"Do '%s' action"</a:t>
            </a:r>
            <a:r>
              <a:rPr lang="en-US" sz="2400" dirty="0"/>
              <a:t>, </a:t>
            </a:r>
            <a:r>
              <a:rPr lang="en-US" sz="2400" dirty="0" err="1"/>
              <a:t>actionName</a:t>
            </a:r>
            <a:r>
              <a:rPr lang="en-US" sz="2400" dirty="0"/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Object result = </a:t>
            </a:r>
            <a:r>
              <a:rPr lang="en-US" sz="2400" dirty="0" err="1"/>
              <a:t>jAction.get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logger.info(format(</a:t>
            </a:r>
            <a:r>
              <a:rPr lang="en-US" sz="2400" dirty="0">
                <a:solidFill>
                  <a:srgbClr val="00B050"/>
                </a:solidFill>
              </a:rPr>
              <a:t>"Get '%s' action result: %s"</a:t>
            </a:r>
            <a:r>
              <a:rPr lang="en-US" sz="2400" dirty="0"/>
              <a:t>, </a:t>
            </a:r>
            <a:r>
              <a:rPr lang="en-US" sz="2400" dirty="0" err="1"/>
              <a:t>actionName</a:t>
            </a:r>
            <a:r>
              <a:rPr lang="en-US" sz="2400" dirty="0"/>
              <a:t>, result));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return result;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  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Custom scenarios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1" y="1403927"/>
            <a:ext cx="7010400" cy="50800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public class </a:t>
            </a:r>
            <a:r>
              <a:rPr lang="en-US" sz="2800" dirty="0" err="1">
                <a:solidFill>
                  <a:srgbClr val="0070C0"/>
                </a:solidFill>
              </a:rPr>
              <a:t>TimePicker</a:t>
            </a:r>
            <a:r>
              <a:rPr lang="en-US" sz="2800" dirty="0"/>
              <a:t> extends </a:t>
            </a:r>
            <a:r>
              <a:rPr lang="en-US" sz="2800" dirty="0" err="1">
                <a:solidFill>
                  <a:srgbClr val="C00000"/>
                </a:solidFill>
              </a:rPr>
              <a:t>TextField</a:t>
            </a:r>
            <a:r>
              <a:rPr lang="en-US" sz="2800" dirty="0"/>
              <a:t> </a:t>
            </a:r>
            <a:r>
              <a:rPr lang="en-US" sz="2800" dirty="0" smtClean="0"/>
              <a:t>{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private Button   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timer</a:t>
            </a:r>
            <a:r>
              <a:rPr lang="en-US" sz="2800" dirty="0" smtClean="0"/>
              <a:t>    </a:t>
            </a:r>
            <a:r>
              <a:rPr lang="en-US" sz="2800" dirty="0"/>
              <a:t>= new Button</a:t>
            </a:r>
            <a:r>
              <a:rPr lang="en-US" sz="2800" dirty="0" smtClean="0"/>
              <a:t>(…);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private </a:t>
            </a:r>
            <a:r>
              <a:rPr lang="en-US" sz="2800" dirty="0" err="1"/>
              <a:t>TextField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hours</a:t>
            </a:r>
            <a:r>
              <a:rPr lang="en-US" sz="2800" dirty="0"/>
              <a:t>    = new </a:t>
            </a:r>
            <a:r>
              <a:rPr lang="en-US" sz="2800" dirty="0" err="1"/>
              <a:t>TextField</a:t>
            </a:r>
            <a:r>
              <a:rPr lang="en-US" sz="2800" dirty="0" smtClean="0"/>
              <a:t>(…);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private </a:t>
            </a:r>
            <a:r>
              <a:rPr lang="en-US" sz="2800" dirty="0" err="1"/>
              <a:t>TextField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minutes</a:t>
            </a:r>
            <a:r>
              <a:rPr lang="en-US" sz="2800" dirty="0"/>
              <a:t>  = new </a:t>
            </a:r>
            <a:r>
              <a:rPr lang="en-US" sz="2800" dirty="0" err="1"/>
              <a:t>TextField</a:t>
            </a:r>
            <a:r>
              <a:rPr lang="en-US" sz="2800" dirty="0" smtClean="0"/>
              <a:t>(…));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private </a:t>
            </a:r>
            <a:r>
              <a:rPr lang="en-US" sz="2800" dirty="0" err="1"/>
              <a:t>TextField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meridian</a:t>
            </a:r>
            <a:r>
              <a:rPr lang="en-US" sz="2800" dirty="0"/>
              <a:t> = new </a:t>
            </a:r>
            <a:r>
              <a:rPr lang="en-US" sz="2800" dirty="0" err="1"/>
              <a:t>TextField</a:t>
            </a:r>
            <a:r>
              <a:rPr lang="en-US" sz="2800" dirty="0" smtClean="0"/>
              <a:t>(…);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public void </a:t>
            </a:r>
            <a:r>
              <a:rPr lang="en-US" sz="2800" dirty="0" err="1">
                <a:solidFill>
                  <a:srgbClr val="00B050"/>
                </a:solidFill>
              </a:rPr>
              <a:t>inputTime</a:t>
            </a:r>
            <a:r>
              <a:rPr lang="en-US" sz="2800" dirty="0"/>
              <a:t>(</a:t>
            </a:r>
            <a:r>
              <a:rPr lang="en-US" sz="2800" dirty="0" err="1"/>
              <a:t>LocalTime</a:t>
            </a:r>
            <a:r>
              <a:rPr lang="en-US" sz="2800" dirty="0"/>
              <a:t> time)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dirty="0" err="1">
                <a:solidFill>
                  <a:srgbClr val="7030A0"/>
                </a:solidFill>
              </a:rPr>
              <a:t>timer</a:t>
            </a:r>
            <a:r>
              <a:rPr lang="en-US" sz="2800" dirty="0" err="1"/>
              <a:t>.click</a:t>
            </a:r>
            <a:r>
              <a:rPr lang="en-US" sz="2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dirty="0" err="1"/>
              <a:t>int</a:t>
            </a:r>
            <a:r>
              <a:rPr lang="en-US" sz="2800" dirty="0"/>
              <a:t> hour = </a:t>
            </a:r>
            <a:r>
              <a:rPr lang="en-US" sz="2800" dirty="0" err="1"/>
              <a:t>time.getHour</a:t>
            </a:r>
            <a:r>
              <a:rPr lang="en-US" sz="2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String </a:t>
            </a:r>
            <a:r>
              <a:rPr lang="en-US" sz="2800" dirty="0" err="1"/>
              <a:t>pmam</a:t>
            </a:r>
            <a:r>
              <a:rPr lang="en-US" sz="2800" dirty="0"/>
              <a:t> = "AM";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if (hour &gt; 12) </a:t>
            </a:r>
            <a:r>
              <a:rPr lang="en-US" sz="2800" dirty="0" smtClean="0"/>
              <a:t>{ hour </a:t>
            </a:r>
            <a:r>
              <a:rPr lang="en-US" sz="2800" dirty="0"/>
              <a:t>= hour - 12</a:t>
            </a:r>
            <a:r>
              <a:rPr lang="en-US" sz="2800" dirty="0" smtClean="0"/>
              <a:t>; </a:t>
            </a:r>
            <a:r>
              <a:rPr lang="en-US" sz="2800" dirty="0" err="1" smtClean="0"/>
              <a:t>pmam</a:t>
            </a:r>
            <a:r>
              <a:rPr lang="en-US" sz="2800" dirty="0" smtClean="0"/>
              <a:t> </a:t>
            </a:r>
            <a:r>
              <a:rPr lang="en-US" sz="2800" dirty="0"/>
              <a:t>= "PM</a:t>
            </a:r>
            <a:r>
              <a:rPr lang="en-US" sz="2800" dirty="0" smtClean="0"/>
              <a:t>"; </a:t>
            </a:r>
            <a:r>
              <a:rPr lang="en-US" sz="2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dirty="0" err="1">
                <a:solidFill>
                  <a:srgbClr val="7030A0"/>
                </a:solidFill>
              </a:rPr>
              <a:t>hours</a:t>
            </a:r>
            <a:r>
              <a:rPr lang="en-US" sz="2800" dirty="0" err="1"/>
              <a:t>.newInput</a:t>
            </a:r>
            <a:r>
              <a:rPr lang="en-US" sz="2800" dirty="0"/>
              <a:t>(hour+"");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dirty="0" err="1">
                <a:solidFill>
                  <a:srgbClr val="7030A0"/>
                </a:solidFill>
              </a:rPr>
              <a:t>minutes</a:t>
            </a:r>
            <a:r>
              <a:rPr lang="en-US" sz="2800" dirty="0" err="1"/>
              <a:t>.newInput</a:t>
            </a:r>
            <a:r>
              <a:rPr lang="en-US" sz="2800" dirty="0"/>
              <a:t>(</a:t>
            </a:r>
            <a:r>
              <a:rPr lang="en-US" sz="2800" dirty="0" err="1"/>
              <a:t>time.getMinute</a:t>
            </a:r>
            <a:r>
              <a:rPr lang="en-US" sz="2800" dirty="0"/>
              <a:t>()+"");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</a:t>
            </a:r>
            <a:r>
              <a:rPr lang="en-US" sz="2800" dirty="0" err="1">
                <a:solidFill>
                  <a:srgbClr val="7030A0"/>
                </a:solidFill>
              </a:rPr>
              <a:t>meridian</a:t>
            </a:r>
            <a:r>
              <a:rPr lang="en-US" sz="2800" dirty="0" err="1"/>
              <a:t>.newInput</a:t>
            </a:r>
            <a:r>
              <a:rPr lang="en-US" sz="2800" dirty="0"/>
              <a:t>(</a:t>
            </a:r>
            <a:r>
              <a:rPr lang="en-US" sz="2800" dirty="0" err="1"/>
              <a:t>pmam</a:t>
            </a:r>
            <a:r>
              <a:rPr lang="en-US" sz="2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Custom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825" y="2275104"/>
            <a:ext cx="2995613" cy="28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1" y="1403927"/>
            <a:ext cx="6823508" cy="6173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public class </a:t>
            </a:r>
            <a:r>
              <a:rPr lang="en-US" sz="2400" b="1" dirty="0" err="1" smtClean="0">
                <a:solidFill>
                  <a:srgbClr val="0070C0"/>
                </a:solidFill>
              </a:rPr>
              <a:t>RichTextEditor</a:t>
            </a:r>
            <a:r>
              <a:rPr lang="en-US" sz="2400" dirty="0" smtClean="0"/>
              <a:t> </a:t>
            </a:r>
            <a:r>
              <a:rPr lang="en-US" sz="2400" dirty="0"/>
              <a:t>extends </a:t>
            </a:r>
            <a:r>
              <a:rPr lang="en-US" sz="2400" b="1" dirty="0" err="1" smtClean="0">
                <a:solidFill>
                  <a:srgbClr val="7030A0"/>
                </a:solidFill>
              </a:rPr>
              <a:t>TextArea</a:t>
            </a:r>
            <a:r>
              <a:rPr lang="en-US" sz="2400" dirty="0" smtClean="0"/>
              <a:t> { …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Custom 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644" y="1403926"/>
            <a:ext cx="3761779" cy="196792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090236" y="1639785"/>
            <a:ext cx="3979844" cy="1478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090236" y="1333521"/>
            <a:ext cx="3979844" cy="216044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Содержимое 19"/>
          <p:cNvSpPr txBox="1">
            <a:spLocks/>
          </p:cNvSpPr>
          <p:nvPr/>
        </p:nvSpPr>
        <p:spPr>
          <a:xfrm>
            <a:off x="838201" y="2184594"/>
            <a:ext cx="6243484" cy="5204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/>
              <a:t>public class </a:t>
            </a:r>
            <a:r>
              <a:rPr lang="en-US" sz="2400" b="1" dirty="0" err="1" smtClean="0">
                <a:solidFill>
                  <a:srgbClr val="0070C0"/>
                </a:solidFill>
              </a:rPr>
              <a:t>EmailEditor</a:t>
            </a:r>
            <a:r>
              <a:rPr lang="en-US" sz="2400" dirty="0" smtClean="0"/>
              <a:t> extends </a:t>
            </a:r>
            <a:r>
              <a:rPr lang="en-US" sz="2400" b="1" dirty="0" err="1" smtClean="0">
                <a:solidFill>
                  <a:srgbClr val="7030A0"/>
                </a:solidFill>
              </a:rPr>
              <a:t>TextArea</a:t>
            </a:r>
            <a:r>
              <a:rPr lang="en-US" sz="2400" dirty="0" smtClean="0"/>
              <a:t> { … }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362" y="4056768"/>
            <a:ext cx="1838124" cy="2266644"/>
          </a:xfrm>
          <a:prstGeom prst="rect">
            <a:avLst/>
          </a:prstGeom>
        </p:spPr>
      </p:pic>
      <p:sp>
        <p:nvSpPr>
          <p:cNvPr id="13" name="Содержимое 19"/>
          <p:cNvSpPr txBox="1">
            <a:spLocks/>
          </p:cNvSpPr>
          <p:nvPr/>
        </p:nvSpPr>
        <p:spPr>
          <a:xfrm>
            <a:off x="838201" y="3729829"/>
            <a:ext cx="6243484" cy="5204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/>
              <a:t>public class </a:t>
            </a:r>
            <a:r>
              <a:rPr lang="en-US" sz="2400" b="1" dirty="0" smtClean="0">
                <a:solidFill>
                  <a:srgbClr val="0070C0"/>
                </a:solidFill>
              </a:rPr>
              <a:t>Calendar</a:t>
            </a:r>
            <a:r>
              <a:rPr lang="en-US" sz="2400" dirty="0" smtClean="0"/>
              <a:t> extends </a:t>
            </a:r>
            <a:r>
              <a:rPr lang="en-US" sz="2400" b="1" dirty="0" err="1" smtClean="0">
                <a:solidFill>
                  <a:srgbClr val="7030A0"/>
                </a:solidFill>
              </a:rPr>
              <a:t>DatPicker</a:t>
            </a:r>
            <a:r>
              <a:rPr lang="en-US" sz="2400" dirty="0" smtClean="0"/>
              <a:t> { … }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5" name="Содержимое 19"/>
          <p:cNvSpPr txBox="1">
            <a:spLocks/>
          </p:cNvSpPr>
          <p:nvPr/>
        </p:nvSpPr>
        <p:spPr>
          <a:xfrm>
            <a:off x="838201" y="4488621"/>
            <a:ext cx="6243484" cy="5204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/>
              <a:t>public class </a:t>
            </a:r>
            <a:r>
              <a:rPr lang="en-US" sz="2400" b="1" dirty="0" err="1" smtClean="0">
                <a:solidFill>
                  <a:srgbClr val="0070C0"/>
                </a:solidFill>
              </a:rPr>
              <a:t>WinFileInput</a:t>
            </a:r>
            <a:r>
              <a:rPr lang="en-US" sz="2400" dirty="0" smtClean="0"/>
              <a:t> extends </a:t>
            </a:r>
            <a:r>
              <a:rPr lang="en-US" sz="2400" b="1" dirty="0" err="1" smtClean="0">
                <a:solidFill>
                  <a:srgbClr val="7030A0"/>
                </a:solidFill>
              </a:rPr>
              <a:t>FileInput</a:t>
            </a:r>
            <a:r>
              <a:rPr lang="en-US" sz="2400" dirty="0" smtClean="0"/>
              <a:t> { … }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1709" y="2535876"/>
            <a:ext cx="4203733" cy="27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9" grpId="0" animBg="1"/>
      <p:bldP spid="10" grpId="0" animBg="1"/>
      <p:bldP spid="11" grpId="0"/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9778465" cy="50800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public class </a:t>
            </a:r>
            <a:r>
              <a:rPr lang="en-US" sz="2800" b="1" dirty="0" err="1">
                <a:solidFill>
                  <a:srgbClr val="0070C0"/>
                </a:solidFill>
              </a:rPr>
              <a:t>TreeDropdown</a:t>
            </a:r>
            <a:r>
              <a:rPr lang="en-US" sz="2800" dirty="0"/>
              <a:t>&lt;T extends </a:t>
            </a:r>
            <a:r>
              <a:rPr lang="en-US" sz="2800" dirty="0" err="1"/>
              <a:t>Enum</a:t>
            </a:r>
            <a:r>
              <a:rPr lang="en-US" sz="2800" dirty="0"/>
              <a:t>&gt; extends </a:t>
            </a:r>
            <a:r>
              <a:rPr lang="en-US" sz="2800" b="1" dirty="0">
                <a:solidFill>
                  <a:srgbClr val="7030A0"/>
                </a:solidFill>
              </a:rPr>
              <a:t>Dropdown</a:t>
            </a:r>
            <a:r>
              <a:rPr lang="en-US" sz="2800" dirty="0"/>
              <a:t>&lt;T&gt;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FFC000"/>
                </a:solidFill>
              </a:rPr>
              <a:t>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b="1" dirty="0">
                <a:solidFill>
                  <a:srgbClr val="C00000"/>
                </a:solidFill>
              </a:rPr>
              <a:t>protected void </a:t>
            </a:r>
            <a:r>
              <a:rPr lang="en-US" sz="2800" b="1" dirty="0" err="1">
                <a:solidFill>
                  <a:srgbClr val="C00000"/>
                </a:solidFill>
              </a:rPr>
              <a:t>selectAction</a:t>
            </a:r>
            <a:r>
              <a:rPr lang="en-US" sz="2800" b="1" dirty="0">
                <a:solidFill>
                  <a:srgbClr val="C00000"/>
                </a:solidFill>
              </a:rPr>
              <a:t>(String name)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 err="1"/>
              <a:t>expandAction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2060"/>
                </a:solidFill>
              </a:rPr>
              <a:t>String</a:t>
            </a:r>
            <a:r>
              <a:rPr lang="en-US" sz="2400" dirty="0"/>
              <a:t>[] nodes = </a:t>
            </a:r>
            <a:r>
              <a:rPr lang="en-US" sz="2400" dirty="0" err="1"/>
              <a:t>name.split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" &gt; "</a:t>
            </a:r>
            <a:r>
              <a:rPr lang="en-US" sz="2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 err="1">
                <a:solidFill>
                  <a:srgbClr val="002060"/>
                </a:solidFill>
              </a:rPr>
              <a:t>SearchContext</a:t>
            </a:r>
            <a:r>
              <a:rPr lang="en-US" sz="2400" dirty="0"/>
              <a:t> context = </a:t>
            </a:r>
            <a:r>
              <a:rPr lang="en-US" sz="2400" dirty="0" err="1"/>
              <a:t>getDriver</a:t>
            </a:r>
            <a:r>
              <a:rPr lang="en-US" sz="24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2060"/>
                </a:solidFill>
              </a:rPr>
              <a:t>if</a:t>
            </a:r>
            <a:r>
              <a:rPr lang="en-US" sz="2400" dirty="0"/>
              <a:t> (</a:t>
            </a:r>
            <a:r>
              <a:rPr lang="en-US" sz="2400" dirty="0" err="1"/>
              <a:t>treeLocators.size</a:t>
            </a:r>
            <a:r>
              <a:rPr lang="en-US" sz="2400" dirty="0"/>
              <a:t>() &gt;= </a:t>
            </a:r>
            <a:r>
              <a:rPr lang="en-US" sz="2400" dirty="0" err="1"/>
              <a:t>nodes.length</a:t>
            </a:r>
            <a:r>
              <a:rPr lang="en-US" sz="2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>
                <a:solidFill>
                  <a:srgbClr val="002060"/>
                </a:solidFill>
              </a:rPr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nodes.length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</a:t>
            </a:r>
            <a:r>
              <a:rPr lang="en-US" sz="2400" dirty="0">
                <a:solidFill>
                  <a:srgbClr val="002060"/>
                </a:solidFill>
              </a:rPr>
              <a:t>String</a:t>
            </a:r>
            <a:r>
              <a:rPr lang="en-US" sz="2400" dirty="0"/>
              <a:t> value = nodes[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context = </a:t>
            </a:r>
            <a:r>
              <a:rPr lang="en-US" sz="2400" dirty="0" smtClean="0"/>
              <a:t>first(context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 </a:t>
            </a:r>
            <a:r>
              <a:rPr lang="en-US" sz="2400" dirty="0" smtClean="0"/>
              <a:t>     .</a:t>
            </a:r>
            <a:r>
              <a:rPr lang="en-US" sz="2400" dirty="0" err="1"/>
              <a:t>findElements</a:t>
            </a:r>
            <a:r>
              <a:rPr lang="en-US" sz="2400" dirty="0"/>
              <a:t>(</a:t>
            </a:r>
            <a:r>
              <a:rPr lang="en-US" sz="2400" dirty="0" err="1"/>
              <a:t>treeLocators.get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     el </a:t>
            </a:r>
            <a:r>
              <a:rPr lang="en-US" sz="2400" dirty="0"/>
              <a:t>-&gt; </a:t>
            </a:r>
            <a:r>
              <a:rPr lang="en-US" sz="2400" dirty="0" err="1"/>
              <a:t>el.getText</a:t>
            </a:r>
            <a:r>
              <a:rPr lang="en-US" sz="2400" dirty="0"/>
              <a:t>().equals(value));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          new </a:t>
            </a:r>
            <a:r>
              <a:rPr lang="en-US" sz="2400" dirty="0">
                <a:solidFill>
                  <a:srgbClr val="002060"/>
                </a:solidFill>
              </a:rPr>
              <a:t>Clickable</a:t>
            </a:r>
            <a:r>
              <a:rPr lang="en-US" sz="2400" dirty="0"/>
              <a:t>((</a:t>
            </a:r>
            <a:r>
              <a:rPr lang="en-US" sz="2400" dirty="0" err="1"/>
              <a:t>WebElement</a:t>
            </a:r>
            <a:r>
              <a:rPr lang="en-US" sz="2400" dirty="0"/>
              <a:t>) context).click();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/>
              <a:t>elements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201" y="2054011"/>
            <a:ext cx="4070424" cy="37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одержимое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Tables</a:t>
            </a:r>
          </a:p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Actions customization</a:t>
            </a:r>
          </a:p>
          <a:p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Custom elements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CUSTOM ANNOTATION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47348" y="1139466"/>
            <a:ext cx="6953250" cy="5080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>
                <a:solidFill>
                  <a:srgbClr val="0070C0"/>
                </a:solidFill>
              </a:rPr>
              <a:t>TimePicker</a:t>
            </a:r>
            <a:r>
              <a:rPr lang="en-US" sz="2000" dirty="0"/>
              <a:t> extends </a:t>
            </a:r>
            <a:r>
              <a:rPr lang="en-US" sz="2000" dirty="0" err="1"/>
              <a:t>TextField</a:t>
            </a:r>
            <a:r>
              <a:rPr lang="en-US" sz="2000" dirty="0"/>
              <a:t> implements </a:t>
            </a:r>
            <a:r>
              <a:rPr lang="en-US" sz="2000" dirty="0" err="1">
                <a:solidFill>
                  <a:srgbClr val="FF0000"/>
                </a:solidFill>
              </a:rPr>
              <a:t>ISetup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…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public void setup(Field field)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    if (!</a:t>
            </a:r>
            <a:r>
              <a:rPr lang="en-US" sz="2000" dirty="0" err="1"/>
              <a:t>fieldHasAnnotation</a:t>
            </a:r>
            <a:r>
              <a:rPr lang="en-US" sz="2000" dirty="0"/>
              <a:t>(field, </a:t>
            </a:r>
            <a:r>
              <a:rPr lang="en-US" sz="2000" dirty="0" err="1">
                <a:solidFill>
                  <a:srgbClr val="FFC000"/>
                </a:solidFill>
              </a:rPr>
              <a:t>JTime</a:t>
            </a:r>
            <a:r>
              <a:rPr lang="en-US" sz="2000" dirty="0" err="1"/>
              <a:t>.class</a:t>
            </a:r>
            <a:r>
              <a:rPr lang="en-US" sz="2000" dirty="0"/>
              <a:t>, </a:t>
            </a:r>
            <a:r>
              <a:rPr lang="en-US" sz="2000" dirty="0" err="1"/>
              <a:t>TimePicker.class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            return;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>
                <a:solidFill>
                  <a:srgbClr val="FFC000"/>
                </a:solidFill>
              </a:rPr>
              <a:t>JTime</a:t>
            </a:r>
            <a:r>
              <a:rPr lang="en-US" sz="2000" dirty="0"/>
              <a:t> </a:t>
            </a:r>
            <a:r>
              <a:rPr lang="en-US" sz="2000" dirty="0" err="1"/>
              <a:t>jTime</a:t>
            </a:r>
            <a:r>
              <a:rPr lang="en-US" sz="2000" dirty="0"/>
              <a:t> = </a:t>
            </a:r>
            <a:r>
              <a:rPr lang="en-US" sz="2000" dirty="0" err="1"/>
              <a:t>field.getAnnotation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FFC000"/>
                </a:solidFill>
              </a:rPr>
              <a:t>JTime</a:t>
            </a:r>
            <a:r>
              <a:rPr lang="en-US" sz="2000" dirty="0" err="1"/>
              <a:t>.class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setAvatar</a:t>
            </a:r>
            <a:r>
              <a:rPr lang="en-US" sz="2000" dirty="0"/>
              <a:t>(</a:t>
            </a:r>
            <a:r>
              <a:rPr lang="en-US" sz="2000" i="1" dirty="0" err="1">
                <a:solidFill>
                  <a:srgbClr val="0070C0"/>
                </a:solidFill>
              </a:rPr>
              <a:t>findByToBy</a:t>
            </a:r>
            <a:r>
              <a:rPr lang="en-US" sz="2000" dirty="0"/>
              <a:t>(</a:t>
            </a:r>
            <a:r>
              <a:rPr lang="en-US" sz="2000" dirty="0" err="1"/>
              <a:t>jTime.</a:t>
            </a:r>
            <a:r>
              <a:rPr lang="en-US" sz="2000" dirty="0" err="1">
                <a:solidFill>
                  <a:srgbClr val="00B0F0"/>
                </a:solidFill>
              </a:rPr>
              <a:t>value</a:t>
            </a:r>
            <a:r>
              <a:rPr lang="en-US" sz="2000" dirty="0"/>
              <a:t>()));</a:t>
            </a:r>
          </a:p>
          <a:p>
            <a:pPr marL="0" indent="0">
              <a:buNone/>
            </a:pPr>
            <a:r>
              <a:rPr lang="en-US" sz="2000" dirty="0"/>
              <a:t>        timer    = new Button(</a:t>
            </a:r>
            <a:r>
              <a:rPr lang="en-US" sz="2000" i="1" dirty="0" err="1">
                <a:solidFill>
                  <a:srgbClr val="0070C0"/>
                </a:solidFill>
              </a:rPr>
              <a:t>findByToBy</a:t>
            </a:r>
            <a:r>
              <a:rPr lang="en-US" sz="2000" dirty="0"/>
              <a:t>(</a:t>
            </a:r>
            <a:r>
              <a:rPr lang="en-US" sz="2000" dirty="0" err="1"/>
              <a:t>jTime.</a:t>
            </a:r>
            <a:r>
              <a:rPr lang="en-US" sz="2000" dirty="0" err="1">
                <a:solidFill>
                  <a:srgbClr val="00B0F0"/>
                </a:solidFill>
              </a:rPr>
              <a:t>timer</a:t>
            </a:r>
            <a:r>
              <a:rPr lang="en-US" sz="2000" dirty="0"/>
              <a:t>()));</a:t>
            </a:r>
          </a:p>
          <a:p>
            <a:pPr marL="0" indent="0">
              <a:buNone/>
            </a:pPr>
            <a:r>
              <a:rPr lang="en-US" sz="2000" dirty="0"/>
              <a:t>        hours    = new </a:t>
            </a:r>
            <a:r>
              <a:rPr lang="en-US" sz="2000" dirty="0" err="1"/>
              <a:t>TextField</a:t>
            </a:r>
            <a:r>
              <a:rPr lang="en-US" sz="2000" dirty="0"/>
              <a:t>(</a:t>
            </a:r>
            <a:r>
              <a:rPr lang="en-US" sz="2000" i="1" dirty="0" err="1">
                <a:solidFill>
                  <a:srgbClr val="0070C0"/>
                </a:solidFill>
              </a:rPr>
              <a:t>findByToBy</a:t>
            </a:r>
            <a:r>
              <a:rPr lang="en-US" sz="2000" dirty="0"/>
              <a:t>(</a:t>
            </a:r>
            <a:r>
              <a:rPr lang="en-US" sz="2000" dirty="0" err="1"/>
              <a:t>jTime.</a:t>
            </a:r>
            <a:r>
              <a:rPr lang="en-US" sz="2000" dirty="0" err="1">
                <a:solidFill>
                  <a:srgbClr val="00B0F0"/>
                </a:solidFill>
              </a:rPr>
              <a:t>hours</a:t>
            </a:r>
            <a:r>
              <a:rPr lang="en-US" sz="2000" dirty="0"/>
              <a:t>()));</a:t>
            </a:r>
          </a:p>
          <a:p>
            <a:pPr marL="0" indent="0">
              <a:buNone/>
            </a:pPr>
            <a:r>
              <a:rPr lang="en-US" sz="2000" dirty="0"/>
              <a:t>        minutes  = new </a:t>
            </a:r>
            <a:r>
              <a:rPr lang="en-US" sz="2000" dirty="0" err="1"/>
              <a:t>TextField</a:t>
            </a:r>
            <a:r>
              <a:rPr lang="en-US" sz="2000" dirty="0"/>
              <a:t>(</a:t>
            </a:r>
            <a:r>
              <a:rPr lang="en-US" sz="2000" i="1" dirty="0" err="1">
                <a:solidFill>
                  <a:srgbClr val="0070C0"/>
                </a:solidFill>
              </a:rPr>
              <a:t>findByToBy</a:t>
            </a:r>
            <a:r>
              <a:rPr lang="en-US" sz="2000" dirty="0"/>
              <a:t>(</a:t>
            </a:r>
            <a:r>
              <a:rPr lang="en-US" sz="2000" dirty="0" err="1"/>
              <a:t>jTime.</a:t>
            </a:r>
            <a:r>
              <a:rPr lang="en-US" sz="2000" dirty="0" err="1">
                <a:solidFill>
                  <a:srgbClr val="00B0F0"/>
                </a:solidFill>
              </a:rPr>
              <a:t>minutes</a:t>
            </a:r>
            <a:r>
              <a:rPr lang="en-US" sz="2000" dirty="0"/>
              <a:t>()));</a:t>
            </a:r>
          </a:p>
          <a:p>
            <a:pPr marL="0" indent="0">
              <a:buNone/>
            </a:pPr>
            <a:r>
              <a:rPr lang="en-US" sz="2000" dirty="0"/>
              <a:t>        meridian = new </a:t>
            </a:r>
            <a:r>
              <a:rPr lang="en-US" sz="2000" dirty="0" err="1"/>
              <a:t>TextField</a:t>
            </a:r>
            <a:r>
              <a:rPr lang="en-US" sz="2000" dirty="0"/>
              <a:t>(</a:t>
            </a:r>
            <a:r>
              <a:rPr lang="en-US" sz="2000" i="1" dirty="0" err="1">
                <a:solidFill>
                  <a:srgbClr val="0070C0"/>
                </a:solidFill>
              </a:rPr>
              <a:t>findByToBy</a:t>
            </a:r>
            <a:r>
              <a:rPr lang="en-US" sz="2000" dirty="0"/>
              <a:t>(</a:t>
            </a:r>
            <a:r>
              <a:rPr lang="en-US" sz="2000" dirty="0" err="1"/>
              <a:t>jTime.</a:t>
            </a:r>
            <a:r>
              <a:rPr lang="en-US" sz="2000" dirty="0" err="1">
                <a:solidFill>
                  <a:srgbClr val="00B0F0"/>
                </a:solidFill>
              </a:rPr>
              <a:t>meridian</a:t>
            </a:r>
            <a:r>
              <a:rPr lang="en-US" sz="2000" dirty="0"/>
              <a:t>()));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452" y="1139466"/>
            <a:ext cx="51684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@Retention(</a:t>
            </a:r>
            <a:r>
              <a:rPr lang="en-US" sz="2200" dirty="0" err="1"/>
              <a:t>RetentionPolicy.RUNTIME</a:t>
            </a:r>
            <a:r>
              <a:rPr lang="en-US" sz="2200" dirty="0"/>
              <a:t>)</a:t>
            </a:r>
          </a:p>
          <a:p>
            <a:r>
              <a:rPr lang="en-US" sz="2200" dirty="0"/>
              <a:t>@Target({</a:t>
            </a:r>
            <a:r>
              <a:rPr lang="en-US" sz="2200" dirty="0" err="1"/>
              <a:t>ElementType.TYPE</a:t>
            </a:r>
            <a:r>
              <a:rPr lang="en-US" sz="2200" dirty="0"/>
              <a:t>, </a:t>
            </a:r>
            <a:r>
              <a:rPr lang="en-US" sz="2200" dirty="0" err="1"/>
              <a:t>ElementType.FIELD</a:t>
            </a:r>
            <a:r>
              <a:rPr lang="en-US" sz="2200" dirty="0"/>
              <a:t>})</a:t>
            </a:r>
          </a:p>
          <a:p>
            <a:r>
              <a:rPr lang="en-US" sz="2200" dirty="0"/>
              <a:t>public @interface </a:t>
            </a:r>
            <a:r>
              <a:rPr lang="en-US" sz="2200" dirty="0" err="1">
                <a:solidFill>
                  <a:srgbClr val="FFC000"/>
                </a:solidFill>
              </a:rPr>
              <a:t>JTime</a:t>
            </a:r>
            <a:r>
              <a:rPr lang="en-US" sz="2200" dirty="0"/>
              <a:t> {</a:t>
            </a:r>
          </a:p>
          <a:p>
            <a:r>
              <a:rPr lang="en-US" sz="2200" dirty="0"/>
              <a:t>   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FindBy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B0F0"/>
                </a:solidFill>
              </a:rPr>
              <a:t>timer</a:t>
            </a:r>
            <a:r>
              <a:rPr lang="en-US" sz="2200" dirty="0"/>
              <a:t>() default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FindBy</a:t>
            </a:r>
            <a:r>
              <a:rPr lang="en-US" sz="2200" dirty="0"/>
              <a:t>();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</a:rPr>
              <a:t>FindBy</a:t>
            </a:r>
            <a:r>
              <a:rPr lang="en-US" sz="2200" dirty="0" smtClean="0"/>
              <a:t> </a:t>
            </a:r>
            <a:r>
              <a:rPr lang="en-US" sz="2200" dirty="0">
                <a:solidFill>
                  <a:srgbClr val="00B0F0"/>
                </a:solidFill>
              </a:rPr>
              <a:t>hours</a:t>
            </a:r>
            <a:r>
              <a:rPr lang="en-US" sz="2200" dirty="0"/>
              <a:t>() default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FindBy</a:t>
            </a:r>
            <a:r>
              <a:rPr lang="en-US" sz="2200" dirty="0"/>
              <a:t>();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</a:rPr>
              <a:t>FindBy</a:t>
            </a:r>
            <a:r>
              <a:rPr lang="en-US" sz="2200" dirty="0" smtClean="0"/>
              <a:t> </a:t>
            </a:r>
            <a:r>
              <a:rPr lang="en-US" sz="2200" dirty="0">
                <a:solidFill>
                  <a:srgbClr val="00B0F0"/>
                </a:solidFill>
              </a:rPr>
              <a:t>minutes</a:t>
            </a:r>
            <a:r>
              <a:rPr lang="en-US" sz="2200" dirty="0"/>
              <a:t>() default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FindBy</a:t>
            </a:r>
            <a:r>
              <a:rPr lang="en-US" sz="2200" dirty="0"/>
              <a:t>();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</a:rPr>
              <a:t>FindBy</a:t>
            </a:r>
            <a:r>
              <a:rPr lang="en-US" sz="2200" dirty="0" smtClean="0"/>
              <a:t> </a:t>
            </a:r>
            <a:r>
              <a:rPr lang="en-US" sz="2200" dirty="0">
                <a:solidFill>
                  <a:srgbClr val="00B0F0"/>
                </a:solidFill>
              </a:rPr>
              <a:t>meridian</a:t>
            </a:r>
            <a:r>
              <a:rPr lang="en-US" sz="2200" dirty="0"/>
              <a:t>() default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FindBy</a:t>
            </a:r>
            <a:r>
              <a:rPr lang="en-US" sz="2200" dirty="0"/>
              <a:t>();</a:t>
            </a:r>
          </a:p>
          <a:p>
            <a:r>
              <a:rPr lang="en-US" sz="2200" dirty="0" smtClean="0"/>
              <a:t>   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FindBy</a:t>
            </a:r>
            <a:r>
              <a:rPr lang="en-US" sz="2200" dirty="0" smtClean="0"/>
              <a:t> </a:t>
            </a:r>
            <a:r>
              <a:rPr lang="en-US" sz="2200" dirty="0">
                <a:solidFill>
                  <a:srgbClr val="00B0F0"/>
                </a:solidFill>
              </a:rPr>
              <a:t>value</a:t>
            </a:r>
            <a:r>
              <a:rPr lang="en-US" sz="2200" dirty="0"/>
              <a:t>() default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@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FindBy</a:t>
            </a:r>
            <a:r>
              <a:rPr lang="en-US" sz="2200" dirty="0"/>
              <a:t>();</a:t>
            </a:r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252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03927"/>
            <a:ext cx="9525000" cy="5080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UIData</a:t>
            </a:r>
            <a:r>
              <a:rPr lang="en-US" sz="2400" dirty="0" smtClean="0"/>
              <a:t> implements </a:t>
            </a:r>
            <a:r>
              <a:rPr lang="en-US" sz="2400" dirty="0" err="1" smtClean="0">
                <a:solidFill>
                  <a:srgbClr val="FF0000"/>
                </a:solidFill>
              </a:rPr>
              <a:t>IComposite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/*extends Section*/ </a:t>
            </a:r>
            <a:r>
              <a:rPr lang="en-US" sz="2400" dirty="0" smtClean="0"/>
              <a:t>{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public T </a:t>
            </a:r>
            <a:r>
              <a:rPr lang="en-US" sz="2400" dirty="0" err="1" smtClean="0"/>
              <a:t>getData</a:t>
            </a:r>
            <a:r>
              <a:rPr lang="en-US" sz="2400" dirty="0" smtClean="0"/>
              <a:t>(Class&lt;T&gt; </a:t>
            </a:r>
            <a:r>
              <a:rPr lang="en-US" sz="2400" dirty="0" err="1" smtClean="0"/>
              <a:t>clazz</a:t>
            </a:r>
            <a:r>
              <a:rPr lang="en-US" sz="2400" dirty="0" smtClean="0"/>
              <a:t>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T </a:t>
            </a:r>
            <a:r>
              <a:rPr lang="en-US" sz="2400" dirty="0"/>
              <a:t>data = </a:t>
            </a:r>
            <a:r>
              <a:rPr lang="en-US" sz="2400" dirty="0" err="1"/>
              <a:t>entityClass.newInstance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(</a:t>
            </a:r>
            <a:r>
              <a:rPr lang="en-US" sz="2400" dirty="0" err="1" smtClean="0"/>
              <a:t>getFields</a:t>
            </a:r>
            <a:r>
              <a:rPr lang="en-US" sz="2400" dirty="0" smtClean="0"/>
              <a:t>(this</a:t>
            </a:r>
            <a:r>
              <a:rPr lang="en-US" sz="2400" dirty="0"/>
              <a:t>, </a:t>
            </a:r>
            <a:r>
              <a:rPr lang="en-US" sz="2400" dirty="0" err="1"/>
              <a:t>IHasValue.class</a:t>
            </a:r>
            <a:r>
              <a:rPr lang="en-US" sz="2400" dirty="0"/>
              <a:t>), item -&gt; {</a:t>
            </a:r>
          </a:p>
          <a:p>
            <a:pPr marL="0" indent="0">
              <a:buNone/>
            </a:pPr>
            <a:r>
              <a:rPr lang="en-US" sz="2400" dirty="0" smtClean="0"/>
              <a:t>            Field </a:t>
            </a:r>
            <a:r>
              <a:rPr lang="en-US" sz="2400" dirty="0" err="1"/>
              <a:t>field</a:t>
            </a:r>
            <a:r>
              <a:rPr lang="en-US" sz="2400" dirty="0"/>
              <a:t> = </a:t>
            </a:r>
            <a:r>
              <a:rPr lang="en-US" sz="2400" dirty="0" err="1"/>
              <a:t>LinqUtils.first</a:t>
            </a:r>
            <a:r>
              <a:rPr lang="en-US" sz="2400" dirty="0"/>
              <a:t>(</a:t>
            </a:r>
            <a:r>
              <a:rPr lang="en-US" sz="2400" dirty="0" err="1"/>
              <a:t>getFields</a:t>
            </a:r>
            <a:r>
              <a:rPr lang="en-US" sz="2400" dirty="0"/>
              <a:t>(data, </a:t>
            </a:r>
            <a:r>
              <a:rPr lang="en-US" sz="2400" dirty="0" err="1"/>
              <a:t>String.class</a:t>
            </a:r>
            <a:r>
              <a:rPr lang="en-US" sz="2400" dirty="0"/>
              <a:t>), f </a:t>
            </a:r>
            <a:r>
              <a:rPr lang="en-US" sz="2400" dirty="0" smtClean="0"/>
              <a:t>-&gt;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namesEqual</a:t>
            </a:r>
            <a:r>
              <a:rPr lang="en-US" sz="2400" dirty="0" smtClean="0"/>
              <a:t>(</a:t>
            </a:r>
            <a:r>
              <a:rPr lang="en-US" sz="2400" dirty="0" err="1" smtClean="0"/>
              <a:t>f.getName</a:t>
            </a:r>
            <a:r>
              <a:rPr lang="en-US" sz="2400" dirty="0"/>
              <a:t>(), </a:t>
            </a:r>
            <a:r>
              <a:rPr lang="en-US" sz="2400" dirty="0" err="1"/>
              <a:t>item.getName</a:t>
            </a:r>
            <a:r>
              <a:rPr lang="en-US" sz="2400" dirty="0"/>
              <a:t>()));</a:t>
            </a:r>
          </a:p>
          <a:p>
            <a:pPr marL="0" indent="0">
              <a:buNone/>
            </a:pPr>
            <a:r>
              <a:rPr lang="en-US" sz="2400" dirty="0" smtClean="0"/>
              <a:t>            if </a:t>
            </a:r>
            <a:r>
              <a:rPr lang="en-US" sz="2400" dirty="0"/>
              <a:t>(field == null</a:t>
            </a:r>
            <a:r>
              <a:rPr lang="en-US" sz="2400" dirty="0" smtClean="0"/>
              <a:t>) return;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field.set</a:t>
            </a:r>
            <a:r>
              <a:rPr lang="en-US" sz="2400" dirty="0" smtClean="0"/>
              <a:t>(data</a:t>
            </a:r>
            <a:r>
              <a:rPr lang="en-US" sz="2400" dirty="0"/>
              <a:t>, ((</a:t>
            </a:r>
            <a:r>
              <a:rPr lang="en-US" sz="2400" dirty="0" err="1"/>
              <a:t>IHasValue</a:t>
            </a:r>
            <a:r>
              <a:rPr lang="en-US" sz="2400" dirty="0"/>
              <a:t>) </a:t>
            </a:r>
            <a:r>
              <a:rPr lang="en-US" sz="2400" dirty="0" err="1"/>
              <a:t>getValueField</a:t>
            </a:r>
            <a:r>
              <a:rPr lang="en-US" sz="2400" dirty="0"/>
              <a:t>(item, this)).</a:t>
            </a:r>
            <a:r>
              <a:rPr lang="en-US" sz="2400" dirty="0" err="1"/>
              <a:t>getValue</a:t>
            </a:r>
            <a:r>
              <a:rPr lang="en-US" sz="2400" dirty="0" smtClean="0"/>
              <a:t>()); </a:t>
            </a:r>
          </a:p>
          <a:p>
            <a:pPr marL="0" indent="0">
              <a:buNone/>
            </a:pPr>
            <a:r>
              <a:rPr lang="en-US" sz="2400" dirty="0" smtClean="0"/>
              <a:t>        });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return data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CUSTOM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dirty="0" smtClean="0"/>
              <a:t>Custom initialization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8" name="Содержимое 19"/>
          <p:cNvSpPr>
            <a:spLocks noGrp="1"/>
          </p:cNvSpPr>
          <p:nvPr>
            <p:ph idx="1"/>
          </p:nvPr>
        </p:nvSpPr>
        <p:spPr>
          <a:xfrm>
            <a:off x="588819" y="1339271"/>
            <a:ext cx="4859481" cy="326967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public class Header extends </a:t>
            </a:r>
            <a:r>
              <a:rPr lang="en-US" sz="2400" dirty="0" smtClean="0">
                <a:solidFill>
                  <a:srgbClr val="0070C0"/>
                </a:solidFill>
              </a:rPr>
              <a:t>Section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“.colors”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IDropDown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colors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 smtClean="0">
                <a:solidFill>
                  <a:srgbClr val="FFC000"/>
                </a:solidFill>
              </a:rPr>
              <a:t>FindBy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“.submit”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IButton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submit;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    @</a:t>
            </a:r>
            <a:r>
              <a:rPr lang="en-US" sz="2400" dirty="0" err="1">
                <a:solidFill>
                  <a:srgbClr val="FFC000"/>
                </a:solidFill>
              </a:rPr>
              <a:t>FindBy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1E9660"/>
                </a:solidFill>
              </a:rPr>
              <a:t>“.users”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   public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ITable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users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1181" y="1339271"/>
            <a:ext cx="6121266" cy="3416320"/>
          </a:xfrm>
          <a:prstGeom prst="rect">
            <a:avLst/>
          </a:prstGeom>
          <a:noFill/>
          <a:ln w="3810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@</a:t>
            </a:r>
            <a:r>
              <a:rPr lang="en-US" sz="2400" dirty="0" err="1">
                <a:solidFill>
                  <a:srgbClr val="FFC000"/>
                </a:solidFill>
              </a:rPr>
              <a:t>BeforeSuite</a:t>
            </a:r>
            <a:r>
              <a:rPr lang="en-US" sz="2400" dirty="0"/>
              <a:t>(</a:t>
            </a:r>
            <a:r>
              <a:rPr lang="en-US" sz="2400" dirty="0" err="1"/>
              <a:t>alwaysRun</a:t>
            </a:r>
            <a:r>
              <a:rPr lang="en-US" sz="2400" dirty="0"/>
              <a:t> = true)</a:t>
            </a:r>
          </a:p>
          <a:p>
            <a:r>
              <a:rPr lang="en-US" sz="2400" dirty="0" smtClean="0"/>
              <a:t>public </a:t>
            </a:r>
            <a:r>
              <a:rPr lang="en-US" sz="2400" dirty="0"/>
              <a:t>static void </a:t>
            </a:r>
            <a:r>
              <a:rPr lang="en-US" sz="2400" dirty="0" err="1"/>
              <a:t>setUp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>
                <a:solidFill>
                  <a:srgbClr val="C00000"/>
                </a:solidFill>
              </a:rPr>
              <a:t>    </a:t>
            </a:r>
            <a:r>
              <a:rPr lang="en-US" sz="2400" u="sng" dirty="0" err="1" smtClean="0">
                <a:solidFill>
                  <a:srgbClr val="C00000"/>
                </a:solidFill>
              </a:rPr>
              <a:t>MapInterfaceToElement</a:t>
            </a:r>
            <a:r>
              <a:rPr lang="en-US" sz="2400" dirty="0" err="1" smtClean="0"/>
              <a:t>.update</a:t>
            </a:r>
            <a:r>
              <a:rPr lang="en-US" sz="2400" dirty="0"/>
              <a:t>(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    new </a:t>
            </a:r>
            <a:r>
              <a:rPr lang="en-US" sz="2400" dirty="0"/>
              <a:t>Object[][]</a:t>
            </a:r>
            <a:r>
              <a:rPr lang="ru-RU" sz="2400" dirty="0"/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       </a:t>
            </a:r>
            <a:r>
              <a:rPr lang="en-US" sz="2400" dirty="0" smtClean="0"/>
              <a:t>     {</a:t>
            </a:r>
            <a:r>
              <a:rPr lang="ru-RU" sz="2400" dirty="0" smtClean="0"/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IDropDown</a:t>
            </a:r>
            <a:r>
              <a:rPr lang="en-US" sz="2400" dirty="0" err="1"/>
              <a:t>.class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70C0"/>
                </a:solidFill>
              </a:rPr>
              <a:t>MyDropDown</a:t>
            </a:r>
            <a:r>
              <a:rPr lang="en-US" sz="2400" dirty="0" err="1"/>
              <a:t>.class</a:t>
            </a:r>
            <a:r>
              <a:rPr lang="en-US" sz="2400" dirty="0"/>
              <a:t>},</a:t>
            </a:r>
          </a:p>
          <a:p>
            <a:r>
              <a:rPr lang="en-US" sz="2400" dirty="0"/>
              <a:t>        </a:t>
            </a:r>
            <a:r>
              <a:rPr lang="en-US" sz="2400" dirty="0" smtClean="0"/>
              <a:t>    {</a:t>
            </a:r>
            <a:r>
              <a:rPr lang="ru-RU" sz="2400" dirty="0" smtClean="0"/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IButton</a:t>
            </a:r>
            <a:r>
              <a:rPr lang="en-US" sz="2400" dirty="0" err="1"/>
              <a:t>.class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70C0"/>
                </a:solidFill>
              </a:rPr>
              <a:t>MyButton</a:t>
            </a:r>
            <a:r>
              <a:rPr lang="en-US" sz="2400" dirty="0" err="1"/>
              <a:t>.class</a:t>
            </a:r>
            <a:r>
              <a:rPr lang="en-US" sz="2400" dirty="0"/>
              <a:t>},</a:t>
            </a:r>
          </a:p>
          <a:p>
            <a:r>
              <a:rPr lang="en-US" sz="2400" dirty="0"/>
              <a:t>        </a:t>
            </a:r>
            <a:r>
              <a:rPr lang="en-US" sz="2400" dirty="0" smtClean="0"/>
              <a:t>    {</a:t>
            </a:r>
            <a:r>
              <a:rPr lang="ru-RU" sz="2400" dirty="0" smtClean="0"/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ITable</a:t>
            </a:r>
            <a:r>
              <a:rPr lang="en-US" sz="2400" dirty="0" err="1"/>
              <a:t>.class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70C0"/>
                </a:solidFill>
              </a:rPr>
              <a:t>CustomTable</a:t>
            </a:r>
            <a:r>
              <a:rPr lang="en-US" sz="2400" dirty="0" err="1"/>
              <a:t>.class</a:t>
            </a:r>
            <a:r>
              <a:rPr lang="en-US" sz="2400" dirty="0"/>
              <a:t>}</a:t>
            </a:r>
          </a:p>
          <a:p>
            <a:r>
              <a:rPr lang="en-US" sz="2400" dirty="0" smtClean="0"/>
              <a:t>    });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088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NEXT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Содержимое 19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359669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</a:rPr>
              <a:t>JDI Intro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JDI UI objects and Complex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 JDI Tables and custom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JDI Settings. EDT. DDT. Test runs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 Around JDI. Reports. Logs. Grid. Asserts</a:t>
            </a:r>
            <a:endParaRPr lang="ru-RU" sz="40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Содержимое 19"/>
          <p:cNvSpPr txBox="1">
            <a:spLocks/>
          </p:cNvSpPr>
          <p:nvPr/>
        </p:nvSpPr>
        <p:spPr>
          <a:xfrm>
            <a:off x="838200" y="1403926"/>
            <a:ext cx="10633364" cy="46366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Try different </a:t>
            </a:r>
            <a:r>
              <a:rPr lang="en-US" sz="4000" dirty="0" smtClean="0"/>
              <a:t>table initialization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 smtClean="0"/>
              <a:t>FindBy</a:t>
            </a:r>
            <a:endParaRPr lang="en-US" sz="36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smtClean="0"/>
              <a:t>Only locator attributes (rows, columns, cells)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smtClean="0"/>
              <a:t>All </a:t>
            </a:r>
            <a:r>
              <a:rPr lang="en-US" sz="3600" dirty="0" err="1" smtClean="0"/>
              <a:t>JTable</a:t>
            </a:r>
            <a:r>
              <a:rPr lang="en-US" sz="3600" dirty="0" smtClean="0"/>
              <a:t> annotation parameters</a:t>
            </a:r>
            <a:endParaRPr lang="en-US" sz="3600" dirty="0"/>
          </a:p>
          <a:p>
            <a:r>
              <a:rPr lang="en-US" sz="4000" dirty="0" smtClean="0"/>
              <a:t>Write </a:t>
            </a:r>
            <a:r>
              <a:rPr lang="en-US" sz="4000" dirty="0"/>
              <a:t>few tests on each type of Table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/>
              <a:t>Regular table </a:t>
            </a:r>
            <a:r>
              <a:rPr lang="en-US" sz="3200" dirty="0" smtClean="0"/>
              <a:t>(</a:t>
            </a:r>
            <a:r>
              <a:rPr lang="en-US" sz="3200" dirty="0" smtClean="0">
                <a:hlinkClick r:id="rId2"/>
              </a:rPr>
              <a:t>…/simple-table.html</a:t>
            </a:r>
            <a:r>
              <a:rPr lang="en-US" sz="3200" dirty="0" smtClean="0"/>
              <a:t> 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smtClean="0"/>
              <a:t>Table with </a:t>
            </a:r>
            <a:r>
              <a:rPr lang="en-US" sz="3600" dirty="0"/>
              <a:t>dynamic content </a:t>
            </a:r>
            <a:r>
              <a:rPr lang="en-US" sz="3200" dirty="0" smtClean="0"/>
              <a:t>(</a:t>
            </a:r>
            <a:r>
              <a:rPr lang="en-US" sz="3200" dirty="0" smtClean="0">
                <a:hlinkClick r:id="rId3"/>
              </a:rPr>
              <a:t>…/table-pages.html</a:t>
            </a:r>
            <a:r>
              <a:rPr lang="en-US" sz="3200" dirty="0" smtClean="0"/>
              <a:t> )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smtClean="0"/>
              <a:t>Table with dynamic columns </a:t>
            </a:r>
            <a:r>
              <a:rPr lang="en-US" sz="3200" dirty="0" smtClean="0"/>
              <a:t>(</a:t>
            </a:r>
            <a:r>
              <a:rPr lang="en-US" sz="3200" dirty="0" smtClean="0">
                <a:hlinkClick r:id="rId4"/>
              </a:rPr>
              <a:t>…/complex-table.html</a:t>
            </a:r>
            <a:r>
              <a:rPr lang="en-US" sz="3200" dirty="0" smtClean="0"/>
              <a:t> )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/>
              <a:t>Entity table </a:t>
            </a:r>
            <a:r>
              <a:rPr lang="en-US" sz="3200" dirty="0" smtClean="0"/>
              <a:t>(</a:t>
            </a:r>
            <a:r>
              <a:rPr lang="en-US" sz="3200" dirty="0" smtClean="0">
                <a:hlinkClick r:id="rId5"/>
              </a:rPr>
              <a:t>…/user-table.html</a:t>
            </a:r>
            <a:r>
              <a:rPr lang="en-US" sz="3200" dirty="0" smtClean="0"/>
              <a:t> )</a:t>
            </a:r>
            <a:endParaRPr lang="en-US" sz="3600" dirty="0"/>
          </a:p>
          <a:p>
            <a:pPr lvl="1">
              <a:buFont typeface="Wingdings" panose="05000000000000000000" pitchFamily="2" charset="2"/>
              <a:buChar char="ü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6019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Содержимое 19"/>
          <p:cNvSpPr txBox="1">
            <a:spLocks/>
          </p:cNvSpPr>
          <p:nvPr/>
        </p:nvSpPr>
        <p:spPr>
          <a:xfrm>
            <a:off x="838200" y="1403926"/>
            <a:ext cx="10633364" cy="46366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 smtClean="0"/>
              <a:t>Create few custom elements (e.g. slide 25)</a:t>
            </a:r>
          </a:p>
          <a:p>
            <a:r>
              <a:rPr lang="en-US" sz="3300" dirty="0" smtClean="0"/>
              <a:t>Customize actions of some regular elements from your previous tests. E.g. calculate amount of actions performed during test run.</a:t>
            </a:r>
          </a:p>
          <a:p>
            <a:r>
              <a:rPr lang="en-US" sz="3300" dirty="0" smtClean="0"/>
              <a:t>Customize all JDI actions in order to get following statistic: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900" dirty="0" smtClean="0"/>
              <a:t>Average actions time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900" dirty="0" smtClean="0"/>
              <a:t>Top 3 time consuming actions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900" dirty="0" smtClean="0"/>
              <a:t>List all actions that take more than 1 second</a:t>
            </a:r>
          </a:p>
          <a:p>
            <a:r>
              <a:rPr lang="en-US" sz="3300" dirty="0" smtClean="0"/>
              <a:t>Write this statistic after test run</a:t>
            </a:r>
          </a:p>
        </p:txBody>
      </p:sp>
    </p:spTree>
    <p:extLst>
      <p:ext uri="{BB962C8B-B14F-4D97-AF65-F5344CB8AC3E}">
        <p14:creationId xmlns:p14="http://schemas.microsoft.com/office/powerpoint/2010/main" val="37622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12"/>
          <p:cNvSpPr>
            <a:spLocks noGrp="1"/>
          </p:cNvSpPr>
          <p:nvPr>
            <p:ph idx="4294967295"/>
          </p:nvPr>
        </p:nvSpPr>
        <p:spPr>
          <a:xfrm>
            <a:off x="5676901" y="3877761"/>
            <a:ext cx="5883852" cy="14144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roman.iovlev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roman.iovlev.jdi@gmail.com</a:t>
            </a:r>
            <a:endParaRPr lang="en-US" sz="3600" dirty="0"/>
          </a:p>
        </p:txBody>
      </p:sp>
      <p:pic>
        <p:nvPicPr>
          <p:cNvPr id="4" name="Picture 3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pic>
        <p:nvPicPr>
          <p:cNvPr id="8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88" y="1003953"/>
            <a:ext cx="3996203" cy="219919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67" y="3877762"/>
            <a:ext cx="622847" cy="622847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77" y="4604600"/>
            <a:ext cx="595907" cy="59590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 Annotation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6617" y="1489655"/>
            <a:ext cx="83034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@</a:t>
            </a:r>
            <a:r>
              <a:rPr lang="en-US" sz="2800" dirty="0" err="1" smtClean="0">
                <a:solidFill>
                  <a:srgbClr val="FFC000"/>
                </a:solidFill>
              </a:rPr>
              <a:t>Css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“.</a:t>
            </a:r>
            <a:r>
              <a:rPr lang="en-US" sz="2800" dirty="0" err="1" smtClean="0">
                <a:solidFill>
                  <a:srgbClr val="00B050"/>
                </a:solidFill>
              </a:rPr>
              <a:t>uui</a:t>
            </a:r>
            <a:r>
              <a:rPr lang="en-US" sz="2800" dirty="0" smtClean="0">
                <a:solidFill>
                  <a:srgbClr val="00B050"/>
                </a:solidFill>
              </a:rPr>
              <a:t>-table</a:t>
            </a:r>
            <a:r>
              <a:rPr lang="en-US" sz="2800" dirty="0" smtClean="0">
                <a:solidFill>
                  <a:srgbClr val="00B050"/>
                </a:solidFill>
              </a:rPr>
              <a:t>"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))</a:t>
            </a: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public </a:t>
            </a:r>
            <a:r>
              <a:rPr lang="en-US" sz="2800" b="1" dirty="0" smtClean="0">
                <a:solidFill>
                  <a:srgbClr val="0070C0"/>
                </a:solidFill>
              </a:rPr>
              <a:t>Table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</a:rPr>
              <a:t>jdiInfo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7" y="2662238"/>
            <a:ext cx="7843983" cy="37208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89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 functions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2737" y="888002"/>
            <a:ext cx="509595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solidFill>
                  <a:srgbClr val="0070C0"/>
                </a:solidFill>
              </a:rPr>
              <a:t>Table info</a:t>
            </a:r>
            <a:endParaRPr lang="en-US" sz="2000" u="sng" dirty="0">
              <a:solidFill>
                <a:srgbClr val="0070C0"/>
              </a:solidFill>
            </a:endParaRPr>
          </a:p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isEmpty</a:t>
            </a:r>
            <a:r>
              <a:rPr lang="en-US" sz="2000" dirty="0"/>
              <a:t>();</a:t>
            </a:r>
          </a:p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/>
              <a:t>waitHasRows</a:t>
            </a:r>
            <a:r>
              <a:rPr lang="en-US" sz="2000" dirty="0"/>
              <a:t>();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000" dirty="0"/>
          </a:p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 smtClean="0"/>
              <a:t>waitRows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3</a:t>
            </a:r>
            <a:r>
              <a:rPr lang="en-US" sz="2000" dirty="0" smtClean="0"/>
              <a:t>);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000" u="sng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Map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&lt;…&gt; </a:t>
            </a:r>
            <a:r>
              <a:rPr lang="en-US" sz="2000" dirty="0" smtClean="0"/>
              <a:t>header();</a:t>
            </a:r>
            <a:endParaRPr lang="en-US" sz="2000" u="sng" dirty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List&lt;String&gt; </a:t>
            </a:r>
            <a:r>
              <a:rPr lang="en-US" sz="2000" dirty="0" smtClean="0"/>
              <a:t>headers();</a:t>
            </a:r>
            <a:endParaRPr lang="en-US" sz="2000" u="sng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List&lt;String&gt; </a:t>
            </a:r>
            <a:r>
              <a:rPr lang="en-US" sz="2000" dirty="0" smtClean="0"/>
              <a:t>footer();</a:t>
            </a:r>
            <a:endParaRPr lang="en-US" sz="2000" dirty="0"/>
          </a:p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000" dirty="0" smtClean="0"/>
              <a:t> columns()/rows().size();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List&lt;String&gt;</a:t>
            </a:r>
            <a:r>
              <a:rPr lang="en-US" sz="2000" dirty="0" smtClean="0"/>
              <a:t> </a:t>
            </a:r>
            <a:r>
              <a:rPr lang="en-US" sz="2000" dirty="0"/>
              <a:t>columns</a:t>
            </a:r>
            <a:r>
              <a:rPr lang="en-US" sz="2000" dirty="0" smtClean="0"/>
              <a:t>()/rows().headers(); </a:t>
            </a:r>
            <a:r>
              <a:rPr lang="en-US" sz="2000" u="sng" dirty="0" smtClean="0">
                <a:solidFill>
                  <a:srgbClr val="0070C0"/>
                </a:solidFill>
              </a:rPr>
              <a:t>Rows/Columns info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Map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&lt;…&gt; </a:t>
            </a:r>
            <a:r>
              <a:rPr lang="en-US" sz="2000" dirty="0"/>
              <a:t>columns()/rows()</a:t>
            </a:r>
            <a:r>
              <a:rPr lang="en-US" sz="2000" dirty="0" smtClean="0"/>
              <a:t>.header();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Map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&lt;…&gt; </a:t>
            </a:r>
            <a:r>
              <a:rPr lang="en-US" sz="2000" dirty="0"/>
              <a:t>columns()/rows</a:t>
            </a:r>
            <a:r>
              <a:rPr lang="en-US" sz="2000" dirty="0" smtClean="0"/>
              <a:t>().</a:t>
            </a:r>
            <a:r>
              <a:rPr lang="en-US" sz="2000" dirty="0"/>
              <a:t>get</a:t>
            </a:r>
            <a:r>
              <a:rPr lang="en-US" sz="2000" dirty="0" smtClean="0"/>
              <a:t>();</a:t>
            </a:r>
          </a:p>
          <a:p>
            <a:r>
              <a:rPr lang="en-US" sz="2000" u="sng" dirty="0" smtClean="0">
                <a:solidFill>
                  <a:srgbClr val="0070C0"/>
                </a:solidFill>
              </a:rPr>
              <a:t>Rows (same for Columns)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Map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&lt;…&gt; </a:t>
            </a:r>
            <a:r>
              <a:rPr lang="en-US" sz="2000" dirty="0" smtClean="0"/>
              <a:t>rows</a:t>
            </a:r>
            <a:r>
              <a:rPr lang="en-US" sz="2000" dirty="0"/>
              <a:t>().</a:t>
            </a:r>
            <a:r>
              <a:rPr lang="en-US" sz="2000" dirty="0" err="1" smtClean="0"/>
              <a:t>getRow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“Name”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B050"/>
                </a:solidFill>
              </a:rPr>
              <a:t>2</a:t>
            </a:r>
            <a:r>
              <a:rPr lang="en-US" sz="2000" dirty="0" smtClean="0"/>
              <a:t>); 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Map&lt;…&gt; </a:t>
            </a:r>
            <a:r>
              <a:rPr lang="en-US" sz="2000" dirty="0" smtClean="0"/>
              <a:t>row(</a:t>
            </a:r>
            <a:r>
              <a:rPr lang="en-US" sz="2000" dirty="0">
                <a:solidFill>
                  <a:srgbClr val="00B050"/>
                </a:solidFill>
              </a:rPr>
              <a:t>“Name”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B050"/>
                </a:solidFill>
              </a:rPr>
              <a:t>2</a:t>
            </a:r>
            <a:r>
              <a:rPr lang="en-US" sz="2000" dirty="0" smtClean="0"/>
              <a:t>); </a:t>
            </a:r>
            <a:endParaRPr lang="en-US" sz="2000" dirty="0"/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List&lt;String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/>
              <a:t>rows().</a:t>
            </a:r>
            <a:r>
              <a:rPr lang="en-US" sz="2000" dirty="0" err="1" smtClean="0"/>
              <a:t>getRowValue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“Name”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B050"/>
                </a:solidFill>
              </a:rPr>
              <a:t>2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List&lt;String&gt; </a:t>
            </a:r>
            <a:r>
              <a:rPr lang="en-US" sz="2000" dirty="0" err="1" smtClean="0"/>
              <a:t>rowValue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“Name”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B050"/>
                </a:solidFill>
              </a:rPr>
              <a:t>2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Map&lt;…&gt; </a:t>
            </a:r>
            <a:r>
              <a:rPr lang="en-US" sz="2000" dirty="0" smtClean="0"/>
              <a:t>rows().</a:t>
            </a:r>
            <a:r>
              <a:rPr lang="en-US" sz="2000" dirty="0" err="1" smtClean="0"/>
              <a:t>getRowAsText</a:t>
            </a:r>
            <a:r>
              <a:rPr lang="en-US" sz="2000" dirty="0" smtClean="0"/>
              <a:t> (</a:t>
            </a:r>
            <a:r>
              <a:rPr lang="en-US" sz="2000" dirty="0">
                <a:solidFill>
                  <a:srgbClr val="00B050"/>
                </a:solidFill>
              </a:rPr>
              <a:t>“Name”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B050"/>
                </a:solidFill>
              </a:rPr>
              <a:t>2</a:t>
            </a:r>
            <a:r>
              <a:rPr lang="en-US" sz="2000" dirty="0" smtClean="0"/>
              <a:t>);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Map&lt;…&gt; </a:t>
            </a:r>
            <a:r>
              <a:rPr lang="en-US" sz="2000" dirty="0" smtClean="0"/>
              <a:t>rows().</a:t>
            </a:r>
            <a:r>
              <a:rPr lang="en-US" sz="2000" dirty="0" err="1" smtClean="0"/>
              <a:t>getRow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“Name”</a:t>
            </a:r>
            <a:r>
              <a:rPr lang="en-US" sz="2000" dirty="0"/>
              <a:t>/</a:t>
            </a:r>
            <a:r>
              <a:rPr lang="en-US" sz="2000" dirty="0">
                <a:solidFill>
                  <a:srgbClr val="00B050"/>
                </a:solidFill>
              </a:rPr>
              <a:t>2</a:t>
            </a:r>
            <a:r>
              <a:rPr lang="en-US" sz="2000" dirty="0" smtClean="0"/>
              <a:t>); </a:t>
            </a:r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554623" y="1195778"/>
            <a:ext cx="63510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Are any rows in table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Wait while table has at least one row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Wait while table has specified amount of rows or more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Get columns header as clickable list by name</a:t>
            </a:r>
            <a:r>
              <a:rPr lang="en-US" sz="2000" dirty="0"/>
              <a:t> 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Get </a:t>
            </a:r>
            <a:r>
              <a:rPr lang="en-US" sz="2000" dirty="0"/>
              <a:t>columns </a:t>
            </a:r>
            <a:r>
              <a:rPr lang="en-US" sz="2000" dirty="0" smtClean="0"/>
              <a:t>names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Get footer as list of text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How much columns/rows in table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Get list of columns/rows header names</a:t>
            </a: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Get columns/rows header as clickable list by name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Get all columns/rows as clickable list by name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Get row by header name/index </a:t>
            </a:r>
            <a:r>
              <a:rPr lang="en-US" sz="2000" dirty="0"/>
              <a:t>as clickable </a:t>
            </a:r>
            <a:r>
              <a:rPr lang="en-US" sz="2000" dirty="0" smtClean="0"/>
              <a:t>list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Shorten. As </a:t>
            </a:r>
            <a:r>
              <a:rPr lang="en-US" sz="2000" i="1" dirty="0" smtClean="0">
                <a:solidFill>
                  <a:schemeClr val="accent6">
                    <a:lumMod val="50000"/>
                  </a:schemeClr>
                </a:solidFill>
              </a:rPr>
              <a:t>above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Get value of specified row by header name/index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Shorten. As </a:t>
            </a:r>
            <a:r>
              <a:rPr lang="en-US" sz="2000" i="1" dirty="0" smtClean="0">
                <a:solidFill>
                  <a:schemeClr val="accent6">
                    <a:lumMod val="50000"/>
                  </a:schemeClr>
                </a:solidFill>
              </a:rPr>
              <a:t>above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Get row as Map of &lt;</a:t>
            </a:r>
            <a:r>
              <a:rPr lang="en-US" sz="2000" dirty="0" err="1" smtClean="0"/>
              <a:t>columnName</a:t>
            </a:r>
            <a:r>
              <a:rPr lang="en-US" sz="2000" dirty="0" smtClean="0"/>
              <a:t>, </a:t>
            </a:r>
            <a:r>
              <a:rPr lang="en-US" sz="2000" dirty="0" err="1" smtClean="0"/>
              <a:t>columnValue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Shorten. As </a:t>
            </a:r>
            <a:r>
              <a:rPr lang="en-US" sz="2000" i="1" dirty="0" smtClean="0">
                <a:solidFill>
                  <a:schemeClr val="accent6">
                    <a:lumMod val="50000"/>
                  </a:schemeClr>
                </a:solidFill>
              </a:rPr>
              <a:t>above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92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 rows/columns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2737" y="971126"/>
            <a:ext cx="51918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solidFill>
                  <a:srgbClr val="0070C0"/>
                </a:solidFill>
              </a:rPr>
              <a:t>Rows (same for Columns)</a:t>
            </a:r>
            <a:endParaRPr lang="en-US" sz="2000" dirty="0"/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Map&lt;…&gt; </a:t>
            </a:r>
            <a:r>
              <a:rPr lang="en-US" sz="2000" dirty="0" smtClean="0"/>
              <a:t>rows().</a:t>
            </a:r>
            <a:r>
              <a:rPr lang="en-US" sz="2000" dirty="0" err="1" smtClean="0"/>
              <a:t>withValue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“Red”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inColumn</a:t>
            </a:r>
            <a:r>
              <a:rPr lang="en-US" sz="2000" dirty="0" smtClean="0">
                <a:solidFill>
                  <a:srgbClr val="00B050"/>
                </a:solidFill>
              </a:rPr>
              <a:t>(2)</a:t>
            </a:r>
            <a:r>
              <a:rPr lang="en-US" sz="2000" dirty="0" smtClean="0"/>
              <a:t>);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Map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&lt;…&gt; </a:t>
            </a:r>
            <a:r>
              <a:rPr lang="en-US" sz="2000" dirty="0"/>
              <a:t>rows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“Red”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B050"/>
                </a:solidFill>
              </a:rPr>
              <a:t>inColumn</a:t>
            </a:r>
            <a:r>
              <a:rPr lang="en-US" sz="2000" dirty="0">
                <a:solidFill>
                  <a:srgbClr val="00B050"/>
                </a:solidFill>
              </a:rPr>
              <a:t>(2)</a:t>
            </a:r>
            <a:r>
              <a:rPr lang="en-US" sz="2000" dirty="0" smtClean="0"/>
              <a:t>); </a:t>
            </a: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Map&lt;…&gt; </a:t>
            </a:r>
            <a:r>
              <a:rPr lang="en-US" sz="2000" dirty="0" smtClean="0"/>
              <a:t>row(</a:t>
            </a:r>
            <a:r>
              <a:rPr lang="en-US" sz="2000" dirty="0">
                <a:solidFill>
                  <a:srgbClr val="00B050"/>
                </a:solidFill>
              </a:rPr>
              <a:t>“Red”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B050"/>
                </a:solidFill>
              </a:rPr>
              <a:t>inColumn</a:t>
            </a:r>
            <a:r>
              <a:rPr lang="en-US" sz="2000" dirty="0">
                <a:solidFill>
                  <a:srgbClr val="00B050"/>
                </a:solidFill>
              </a:rPr>
              <a:t>(2)</a:t>
            </a:r>
            <a:r>
              <a:rPr lang="en-US" sz="2000" dirty="0" smtClean="0"/>
              <a:t>); 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Map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&lt;…&gt; </a:t>
            </a:r>
            <a:r>
              <a:rPr lang="en-US" sz="2000" dirty="0"/>
              <a:t>rows</a:t>
            </a:r>
            <a:r>
              <a:rPr lang="en-US" sz="2000" dirty="0" smtClean="0"/>
              <a:t>().</a:t>
            </a:r>
            <a:r>
              <a:rPr lang="en-US" sz="2000" dirty="0" err="1" smtClean="0"/>
              <a:t>containsValue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“</a:t>
            </a:r>
            <a:r>
              <a:rPr lang="en-US" sz="2000" dirty="0" err="1" smtClean="0">
                <a:solidFill>
                  <a:srgbClr val="00B050"/>
                </a:solidFill>
              </a:rPr>
              <a:t>ed</a:t>
            </a:r>
            <a:r>
              <a:rPr lang="en-US" sz="2000" dirty="0">
                <a:solidFill>
                  <a:srgbClr val="00B050"/>
                </a:solidFill>
              </a:rPr>
              <a:t>”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3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Map&lt;…&gt; </a:t>
            </a:r>
            <a:r>
              <a:rPr lang="en-US" sz="2000" dirty="0" err="1"/>
              <a:t>rowsContains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</a:t>
            </a:r>
            <a:r>
              <a:rPr lang="en-US" sz="2000" dirty="0" err="1">
                <a:solidFill>
                  <a:srgbClr val="00B050"/>
                </a:solidFill>
              </a:rPr>
              <a:t>ed</a:t>
            </a:r>
            <a:r>
              <a:rPr lang="en-US" sz="2000" dirty="0">
                <a:solidFill>
                  <a:srgbClr val="00B050"/>
                </a:solidFill>
              </a:rPr>
              <a:t>”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3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Map&lt;…&gt; </a:t>
            </a:r>
            <a:r>
              <a:rPr lang="en-US" sz="2000" dirty="0" err="1" smtClean="0"/>
              <a:t>rowContains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</a:t>
            </a:r>
            <a:r>
              <a:rPr lang="en-US" sz="2000" dirty="0" err="1">
                <a:solidFill>
                  <a:srgbClr val="00B050"/>
                </a:solidFill>
              </a:rPr>
              <a:t>ed</a:t>
            </a:r>
            <a:r>
              <a:rPr lang="en-US" sz="2000" dirty="0">
                <a:solidFill>
                  <a:srgbClr val="00B050"/>
                </a:solidFill>
              </a:rPr>
              <a:t>”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3</a:t>
            </a:r>
            <a:r>
              <a:rPr lang="en-US" sz="2000" dirty="0" smtClean="0"/>
              <a:t>); 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Map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&lt;…&gt; </a:t>
            </a:r>
            <a:r>
              <a:rPr lang="en-US" sz="2000" dirty="0"/>
              <a:t>rows(). </a:t>
            </a:r>
            <a:r>
              <a:rPr lang="en-US" sz="2000" dirty="0" err="1"/>
              <a:t>matchesRegEx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“R.*d</a:t>
            </a:r>
            <a:r>
              <a:rPr lang="en-US" sz="2000" dirty="0">
                <a:solidFill>
                  <a:srgbClr val="00B050"/>
                </a:solidFill>
              </a:rPr>
              <a:t>”</a:t>
            </a:r>
            <a:r>
              <a:rPr lang="en-US" sz="2000" dirty="0"/>
              <a:t>, </a:t>
            </a:r>
            <a:r>
              <a:rPr lang="en-US" sz="2000" dirty="0" smtClean="0">
                <a:solidFill>
                  <a:srgbClr val="00B050"/>
                </a:solidFill>
              </a:rPr>
              <a:t>1</a:t>
            </a:r>
            <a:r>
              <a:rPr lang="en-US" sz="2000" dirty="0" smtClean="0"/>
              <a:t>);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Map&lt;…&gt; </a:t>
            </a:r>
            <a:r>
              <a:rPr lang="en-US" sz="2000" dirty="0" err="1"/>
              <a:t>rowsMatches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“R.*d</a:t>
            </a:r>
            <a:r>
              <a:rPr lang="en-US" sz="2000" dirty="0" smtClean="0">
                <a:solidFill>
                  <a:srgbClr val="00B050"/>
                </a:solidFill>
              </a:rPr>
              <a:t>”</a:t>
            </a:r>
            <a:r>
              <a:rPr lang="en-US" sz="2000" dirty="0" smtClean="0"/>
              <a:t>,</a:t>
            </a:r>
            <a:r>
              <a:rPr lang="en-US" sz="2000" dirty="0">
                <a:solidFill>
                  <a:srgbClr val="00B050"/>
                </a:solidFill>
              </a:rPr>
              <a:t>2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Map&lt;…&gt; </a:t>
            </a:r>
            <a:r>
              <a:rPr lang="en-US" sz="2000" dirty="0" err="1" smtClean="0"/>
              <a:t>rowMatch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“R.*d”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2</a:t>
            </a:r>
            <a:r>
              <a:rPr lang="en-US" sz="2000" dirty="0" smtClean="0"/>
              <a:t>); </a:t>
            </a:r>
            <a:endParaRPr lang="en-US" sz="2000" dirty="0"/>
          </a:p>
          <a:p>
            <a:endParaRPr lang="en-US" sz="2000" u="sng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Map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&lt;…&gt; </a:t>
            </a:r>
            <a:r>
              <a:rPr lang="en-US" sz="2000" dirty="0" smtClean="0"/>
              <a:t>rows(</a:t>
            </a:r>
            <a:r>
              <a:rPr lang="en-US" sz="2000" dirty="0" smtClean="0">
                <a:solidFill>
                  <a:srgbClr val="00B050"/>
                </a:solidFill>
              </a:rPr>
              <a:t>“Name=1”, “Type*=</a:t>
            </a:r>
            <a:r>
              <a:rPr lang="en-US" sz="2000" dirty="0" err="1" smtClean="0">
                <a:solidFill>
                  <a:srgbClr val="00B050"/>
                </a:solidFill>
              </a:rPr>
              <a:t>tes</a:t>
            </a:r>
            <a:r>
              <a:rPr lang="en-US" sz="2000" dirty="0" smtClean="0">
                <a:solidFill>
                  <a:srgbClr val="00B050"/>
                </a:solidFill>
              </a:rPr>
              <a:t>”…</a:t>
            </a:r>
            <a:r>
              <a:rPr lang="en-US" sz="2000" dirty="0" smtClean="0"/>
              <a:t>);</a:t>
            </a:r>
          </a:p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waitValue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“Red”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B050"/>
                </a:solidFill>
              </a:rPr>
              <a:t>inColumn</a:t>
            </a:r>
            <a:r>
              <a:rPr lang="en-US" sz="2000" dirty="0">
                <a:solidFill>
                  <a:srgbClr val="00B050"/>
                </a:solidFill>
              </a:rPr>
              <a:t>(2</a:t>
            </a:r>
            <a:r>
              <a:rPr lang="en-US" sz="2000" dirty="0" smtClean="0">
                <a:solidFill>
                  <a:srgbClr val="00B050"/>
                </a:solidFill>
              </a:rPr>
              <a:t>)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554623" y="1278902"/>
            <a:ext cx="63510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Get all rows with value in specified column</a:t>
            </a:r>
          </a:p>
          <a:p>
            <a:pPr marL="342900" indent="-342900">
              <a:buFontTx/>
              <a:buChar char="-"/>
            </a:pP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Shorten. As </a:t>
            </a:r>
            <a:r>
              <a:rPr lang="en-US" sz="2000" i="1" dirty="0" smtClean="0">
                <a:solidFill>
                  <a:schemeClr val="accent6">
                    <a:lumMod val="50000"/>
                  </a:schemeClr>
                </a:solidFill>
              </a:rPr>
              <a:t>above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Get first row with value in specified column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Get all rows that contains value in specified column</a:t>
            </a:r>
          </a:p>
          <a:p>
            <a:pPr marL="342900" indent="-342900">
              <a:buFontTx/>
              <a:buChar char="-"/>
            </a:pP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Shorten. As </a:t>
            </a:r>
            <a:r>
              <a:rPr lang="en-US" sz="2000" i="1" dirty="0" smtClean="0">
                <a:solidFill>
                  <a:schemeClr val="accent6">
                    <a:lumMod val="50000"/>
                  </a:schemeClr>
                </a:solidFill>
              </a:rPr>
              <a:t>above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Get first row </a:t>
            </a:r>
            <a:r>
              <a:rPr lang="en-US" sz="2000" dirty="0" smtClean="0"/>
              <a:t>that </a:t>
            </a:r>
            <a:r>
              <a:rPr lang="en-US" sz="2000" dirty="0"/>
              <a:t>contains value in specified </a:t>
            </a:r>
            <a:r>
              <a:rPr lang="en-US" sz="2000" dirty="0" smtClean="0"/>
              <a:t>column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Get all rows with value match in specified column</a:t>
            </a:r>
          </a:p>
          <a:p>
            <a:pPr marL="342900" indent="-342900">
              <a:buFontTx/>
              <a:buChar char="-"/>
            </a:pPr>
            <a:r>
              <a:rPr lang="en-US" sz="2000" i="1" dirty="0" smtClean="0">
                <a:solidFill>
                  <a:schemeClr val="accent6">
                    <a:lumMod val="50000"/>
                  </a:schemeClr>
                </a:solidFill>
              </a:rPr>
              <a:t>Shorten. As above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Get first row </a:t>
            </a:r>
            <a:r>
              <a:rPr lang="en-US" sz="2000" dirty="0" smtClean="0"/>
              <a:t>with </a:t>
            </a:r>
            <a:r>
              <a:rPr lang="en-US" sz="2000" dirty="0"/>
              <a:t>value match in specified column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Get all rows with values matches rules in Columns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Wait while table has at least one row with specified value in column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58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 Cells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1973" y="960396"/>
            <a:ext cx="53730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solidFill>
                  <a:srgbClr val="0070C0"/>
                </a:solidFill>
              </a:rPr>
              <a:t>Get Cell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Cell </a:t>
            </a:r>
            <a:r>
              <a:rPr lang="en-US" sz="2000" dirty="0" smtClean="0"/>
              <a:t>cell(</a:t>
            </a:r>
            <a:r>
              <a:rPr lang="en-US" sz="2000" dirty="0" err="1" smtClean="0">
                <a:solidFill>
                  <a:srgbClr val="00B050"/>
                </a:solidFill>
              </a:rPr>
              <a:t>inColumn</a:t>
            </a:r>
            <a:r>
              <a:rPr lang="en-US" sz="2000" dirty="0" smtClean="0">
                <a:solidFill>
                  <a:srgbClr val="00B050"/>
                </a:solidFill>
              </a:rPr>
              <a:t>(“Name”), </a:t>
            </a:r>
            <a:r>
              <a:rPr lang="en-US" sz="2000" dirty="0" err="1" smtClean="0">
                <a:solidFill>
                  <a:srgbClr val="00B050"/>
                </a:solidFill>
              </a:rPr>
              <a:t>inRow</a:t>
            </a:r>
            <a:r>
              <a:rPr lang="en-US" sz="2000" dirty="0" smtClean="0">
                <a:solidFill>
                  <a:srgbClr val="00B050"/>
                </a:solidFill>
              </a:rPr>
              <a:t>(2)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Cell</a:t>
            </a:r>
            <a:r>
              <a:rPr lang="en-US" sz="2000" dirty="0" smtClean="0"/>
              <a:t> cell(</a:t>
            </a:r>
            <a:r>
              <a:rPr lang="en-US" sz="2000" dirty="0" smtClean="0">
                <a:solidFill>
                  <a:srgbClr val="00B050"/>
                </a:solidFill>
              </a:rPr>
              <a:t>“Rank”, “Alexey”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Cell</a:t>
            </a:r>
            <a:r>
              <a:rPr lang="en-US" sz="2000" dirty="0" smtClean="0"/>
              <a:t> cell(</a:t>
            </a:r>
            <a:r>
              <a:rPr lang="en-US" sz="2000" dirty="0" smtClean="0">
                <a:solidFill>
                  <a:srgbClr val="00B050"/>
                </a:solidFill>
              </a:rPr>
              <a:t>2,3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Cell</a:t>
            </a:r>
            <a:r>
              <a:rPr lang="en-US" sz="2000" dirty="0" smtClean="0"/>
              <a:t> cell(</a:t>
            </a:r>
            <a:r>
              <a:rPr lang="en-US" sz="2000" dirty="0" smtClean="0">
                <a:solidFill>
                  <a:srgbClr val="00B050"/>
                </a:solidFill>
              </a:rPr>
              <a:t>2, “Alexey”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Cell</a:t>
            </a:r>
            <a:r>
              <a:rPr lang="en-US" sz="2000" dirty="0" smtClean="0"/>
              <a:t> </a:t>
            </a:r>
            <a:r>
              <a:rPr lang="en-US" sz="2000" dirty="0"/>
              <a:t>cell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“Rank”,3</a:t>
            </a:r>
            <a:r>
              <a:rPr lang="en-US" sz="2000" dirty="0" smtClean="0"/>
              <a:t>);</a:t>
            </a:r>
          </a:p>
          <a:p>
            <a:r>
              <a:rPr lang="en-US" sz="2000" u="sng" dirty="0">
                <a:solidFill>
                  <a:srgbClr val="0070C0"/>
                </a:solidFill>
              </a:rPr>
              <a:t>Find Cells with value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List&lt;Cell&gt; </a:t>
            </a:r>
            <a:r>
              <a:rPr lang="en-US" sz="2000" dirty="0"/>
              <a:t>cells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“Green”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Cell</a:t>
            </a:r>
            <a:r>
              <a:rPr lang="en-US" sz="2000" dirty="0" smtClean="0"/>
              <a:t> </a:t>
            </a:r>
            <a:r>
              <a:rPr lang="en-US" sz="2000" dirty="0" err="1"/>
              <a:t>cellContains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“tech”, </a:t>
            </a:r>
            <a:r>
              <a:rPr lang="en-US" sz="2000" dirty="0" err="1" smtClean="0">
                <a:solidFill>
                  <a:srgbClr val="00B050"/>
                </a:solidFill>
              </a:rPr>
              <a:t>inRow</a:t>
            </a:r>
            <a:r>
              <a:rPr lang="en-US" sz="2000" dirty="0" smtClean="0">
                <a:solidFill>
                  <a:srgbClr val="00B050"/>
                </a:solidFill>
              </a:rPr>
              <a:t>(3)</a:t>
            </a:r>
            <a:r>
              <a:rPr lang="en-US" sz="2000" dirty="0" smtClean="0"/>
              <a:t>/</a:t>
            </a:r>
            <a:r>
              <a:rPr lang="en-US" sz="2000" dirty="0" err="1" smtClean="0">
                <a:solidFill>
                  <a:srgbClr val="00B050"/>
                </a:solidFill>
              </a:rPr>
              <a:t>inColumn</a:t>
            </a:r>
            <a:r>
              <a:rPr lang="en-US" sz="2000" dirty="0" smtClean="0">
                <a:solidFill>
                  <a:srgbClr val="00B050"/>
                </a:solidFill>
              </a:rPr>
              <a:t>(2)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Cell</a:t>
            </a:r>
            <a:r>
              <a:rPr lang="en-US" sz="2000" dirty="0" smtClean="0"/>
              <a:t> </a:t>
            </a:r>
            <a:r>
              <a:rPr lang="en-US" sz="2000" dirty="0" err="1"/>
              <a:t>cellMatch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“.*s?”, </a:t>
            </a:r>
            <a:r>
              <a:rPr lang="en-US" sz="2000" dirty="0" err="1">
                <a:solidFill>
                  <a:srgbClr val="00B050"/>
                </a:solidFill>
              </a:rPr>
              <a:t>inRow</a:t>
            </a:r>
            <a:r>
              <a:rPr lang="en-US" sz="2000" dirty="0">
                <a:solidFill>
                  <a:srgbClr val="00B050"/>
                </a:solidFill>
              </a:rPr>
              <a:t>(3)</a:t>
            </a:r>
            <a:r>
              <a:rPr lang="en-US" sz="2000" dirty="0"/>
              <a:t>/</a:t>
            </a:r>
            <a:r>
              <a:rPr lang="en-US" sz="2000" dirty="0" err="1">
                <a:solidFill>
                  <a:srgbClr val="00B050"/>
                </a:solidFill>
              </a:rPr>
              <a:t>inColumn</a:t>
            </a:r>
            <a:r>
              <a:rPr lang="en-US" sz="2000" dirty="0">
                <a:solidFill>
                  <a:srgbClr val="00B050"/>
                </a:solidFill>
              </a:rPr>
              <a:t>(2</a:t>
            </a:r>
            <a:r>
              <a:rPr lang="en-US" sz="2000" dirty="0" smtClean="0">
                <a:solidFill>
                  <a:srgbClr val="00B050"/>
                </a:solidFill>
              </a:rPr>
              <a:t>)</a:t>
            </a:r>
            <a:r>
              <a:rPr lang="en-US" sz="2000" dirty="0" smtClean="0"/>
              <a:t>);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List&lt;Cell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sz="2000" dirty="0" err="1"/>
              <a:t>cellsContains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“</a:t>
            </a:r>
            <a:r>
              <a:rPr lang="en-US" sz="2000" dirty="0" err="1" smtClean="0">
                <a:solidFill>
                  <a:srgbClr val="00B050"/>
                </a:solidFill>
              </a:rPr>
              <a:t>reen</a:t>
            </a:r>
            <a:r>
              <a:rPr lang="en-US" sz="2000" dirty="0" smtClean="0">
                <a:solidFill>
                  <a:srgbClr val="00B050"/>
                </a:solidFill>
              </a:rPr>
              <a:t>”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List&lt;Cell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sz="2000" dirty="0" err="1"/>
              <a:t>cellsMatch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“.*s?”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Cell</a:t>
            </a:r>
            <a:r>
              <a:rPr lang="en-US" sz="2000" dirty="0" smtClean="0"/>
              <a:t> </a:t>
            </a:r>
            <a:r>
              <a:rPr lang="en-US" sz="2000" dirty="0"/>
              <a:t>cell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“Green”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Cell</a:t>
            </a:r>
            <a:r>
              <a:rPr lang="en-US" sz="2000" dirty="0" smtClean="0"/>
              <a:t> </a:t>
            </a:r>
            <a:r>
              <a:rPr lang="en-US" sz="2000" dirty="0" err="1"/>
              <a:t>cellMatch</a:t>
            </a:r>
            <a:r>
              <a:rPr lang="en-US" sz="2000" dirty="0" smtClean="0"/>
              <a:t>(</a:t>
            </a:r>
            <a:r>
              <a:rPr lang="en-US" sz="2000" dirty="0">
                <a:solidFill>
                  <a:srgbClr val="00B050"/>
                </a:solidFill>
              </a:rPr>
              <a:t>“.*s?”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554623" y="1278902"/>
            <a:ext cx="63510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Get cell in specified row/column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Get cell in specified row/column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Get cell in specified row/column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Get cell in specified row/column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Get cell in specified row/column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Get all cells with specified value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Get </a:t>
            </a:r>
            <a:r>
              <a:rPr lang="en-US" sz="2000" dirty="0" smtClean="0"/>
              <a:t>first cell that contains specified</a:t>
            </a:r>
            <a:r>
              <a:rPr lang="en-US" sz="2000" dirty="0"/>
              <a:t> value in row/column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/>
              <a:t>Get </a:t>
            </a:r>
            <a:r>
              <a:rPr lang="en-US" sz="2000" dirty="0" smtClean="0"/>
              <a:t>first cell </a:t>
            </a:r>
            <a:r>
              <a:rPr lang="en-US" sz="2000" dirty="0"/>
              <a:t>that </a:t>
            </a:r>
            <a:r>
              <a:rPr lang="en-US" sz="2000" dirty="0" smtClean="0"/>
              <a:t>match regex</a:t>
            </a:r>
            <a:r>
              <a:rPr lang="en-US" sz="2000" dirty="0"/>
              <a:t> value in row/column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Get all cells that contains specified value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Get all cells that match regex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Get first cell that </a:t>
            </a:r>
            <a:r>
              <a:rPr lang="en-US" sz="2000" dirty="0" smtClean="0"/>
              <a:t>equals </a:t>
            </a:r>
            <a:r>
              <a:rPr lang="en-US" sz="2000" dirty="0"/>
              <a:t>specified </a:t>
            </a:r>
            <a:r>
              <a:rPr lang="en-US" sz="2000" dirty="0" smtClean="0"/>
              <a:t>value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Get first cell that match regex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6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3028" y="4056509"/>
            <a:ext cx="53730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>
                <a:solidFill>
                  <a:srgbClr val="0070C0"/>
                </a:solidFill>
              </a:rPr>
              <a:t>Cell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void </a:t>
            </a:r>
            <a:r>
              <a:rPr lang="en-US" sz="2000" dirty="0" err="1" smtClean="0">
                <a:solidFill>
                  <a:srgbClr val="7030A0"/>
                </a:solidFill>
              </a:rPr>
              <a:t>cell</a:t>
            </a:r>
            <a:r>
              <a:rPr lang="en-US" sz="2000" dirty="0" err="1" smtClean="0">
                <a:solidFill>
                  <a:srgbClr val="0070C0"/>
                </a:solidFill>
              </a:rPr>
              <a:t>.select</a:t>
            </a:r>
            <a:r>
              <a:rPr lang="en-US" sz="2000" dirty="0" smtClean="0"/>
              <a:t>();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</a:rPr>
              <a:t>cell</a:t>
            </a:r>
            <a:r>
              <a:rPr lang="en-US" sz="2000" dirty="0" err="1" smtClean="0">
                <a:solidFill>
                  <a:srgbClr val="0070C0"/>
                </a:solidFill>
              </a:rPr>
              <a:t>.click</a:t>
            </a:r>
            <a:r>
              <a:rPr lang="en-US" sz="2000" dirty="0" smtClean="0"/>
              <a:t>();</a:t>
            </a:r>
            <a:endParaRPr lang="en-US" sz="2000" dirty="0"/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String </a:t>
            </a:r>
            <a:r>
              <a:rPr lang="en-US" sz="2000" dirty="0" err="1" smtClean="0">
                <a:solidFill>
                  <a:srgbClr val="7030A0"/>
                </a:solidFill>
              </a:rPr>
              <a:t>cell</a:t>
            </a:r>
            <a:r>
              <a:rPr lang="en-US" sz="2000" dirty="0" err="1" smtClean="0">
                <a:solidFill>
                  <a:srgbClr val="0070C0"/>
                </a:solidFill>
              </a:rPr>
              <a:t>.getText</a:t>
            </a:r>
            <a:r>
              <a:rPr lang="en-US" sz="2000" dirty="0" smtClean="0"/>
              <a:t>();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7030A0"/>
                </a:solidFill>
              </a:rPr>
              <a:t>cell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rgbClr val="0070C0"/>
                </a:solidFill>
              </a:rPr>
              <a:t>isSelected</a:t>
            </a:r>
            <a:r>
              <a:rPr lang="en-US" sz="2000" dirty="0" smtClean="0"/>
              <a:t>()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025678" y="4375015"/>
            <a:ext cx="63510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Select specified cell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i="1" dirty="0" smtClean="0">
                <a:solidFill>
                  <a:schemeClr val="accent6">
                    <a:lumMod val="50000"/>
                  </a:schemeClr>
                </a:solidFill>
              </a:rPr>
              <a:t>Same as above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Get text from cell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Identify is cell selected?</a:t>
            </a: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28" y="1278902"/>
            <a:ext cx="7477125" cy="2505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02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JDI EPAM</Template>
  <TotalTime>21641</TotalTime>
  <Words>1958</Words>
  <Application>Microsoft Office PowerPoint</Application>
  <PresentationFormat>Widescreen</PresentationFormat>
  <Paragraphs>423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Arial Black</vt:lpstr>
      <vt:lpstr>Calibri</vt:lpstr>
      <vt:lpstr>Fira Code</vt:lpstr>
      <vt:lpstr>Trebuchet MS</vt:lpstr>
      <vt:lpstr>Wingdings</vt:lpstr>
      <vt:lpstr>Office Theme</vt:lpstr>
      <vt:lpstr>JDI TABLES &amp; CUSTOM ELEMENTS</vt:lpstr>
      <vt:lpstr>PowerPoint Presentation</vt:lpstr>
      <vt:lpstr>PowerPoint Presentation</vt:lpstr>
      <vt:lpstr>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ANNOTATION</vt:lpstr>
      <vt:lpstr>PowerPoint Presentation</vt:lpstr>
      <vt:lpstr>PowerPoint Presentation</vt:lpstr>
      <vt:lpstr>PowerPoint Presentation</vt:lpstr>
      <vt:lpstr>ENTITY TABLE</vt:lpstr>
      <vt:lpstr>PowerPoint Presentation</vt:lpstr>
      <vt:lpstr>PowerPoint Presentation</vt:lpstr>
      <vt:lpstr>PowerPoint Presentation</vt:lpstr>
      <vt:lpstr>PowerPoint Presentation</vt:lpstr>
      <vt:lpstr>DYNAMIC TABLE</vt:lpstr>
      <vt:lpstr>PowerPoint Presentation</vt:lpstr>
      <vt:lpstr>PowerPoint Presentation</vt:lpstr>
      <vt:lpstr>Custom actions</vt:lpstr>
      <vt:lpstr>PowerPoint Presentation</vt:lpstr>
      <vt:lpstr>PowerPoint Presentation</vt:lpstr>
      <vt:lpstr>CUSTOM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Iovlev</dc:creator>
  <cp:lastModifiedBy>Roman Iovlev</cp:lastModifiedBy>
  <cp:revision>231</cp:revision>
  <dcterms:created xsi:type="dcterms:W3CDTF">2016-08-29T09:02:22Z</dcterms:created>
  <dcterms:modified xsi:type="dcterms:W3CDTF">2017-12-25T11:39:16Z</dcterms:modified>
</cp:coreProperties>
</file>