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9" r:id="rId2"/>
    <p:sldId id="362" r:id="rId3"/>
    <p:sldId id="277" r:id="rId4"/>
    <p:sldId id="363" r:id="rId5"/>
    <p:sldId id="364" r:id="rId6"/>
    <p:sldId id="366" r:id="rId7"/>
    <p:sldId id="411" r:id="rId8"/>
    <p:sldId id="367" r:id="rId9"/>
    <p:sldId id="409" r:id="rId10"/>
    <p:sldId id="412" r:id="rId11"/>
    <p:sldId id="417" r:id="rId12"/>
    <p:sldId id="410" r:id="rId13"/>
    <p:sldId id="374" r:id="rId14"/>
    <p:sldId id="413" r:id="rId15"/>
    <p:sldId id="416" r:id="rId16"/>
    <p:sldId id="418" r:id="rId17"/>
    <p:sldId id="419" r:id="rId18"/>
    <p:sldId id="396" r:id="rId19"/>
    <p:sldId id="397" r:id="rId20"/>
    <p:sldId id="421" r:id="rId21"/>
    <p:sldId id="42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15" r:id="rId30"/>
    <p:sldId id="398" r:id="rId31"/>
    <p:sldId id="399" r:id="rId32"/>
    <p:sldId id="400" r:id="rId33"/>
    <p:sldId id="401" r:id="rId34"/>
    <p:sldId id="351" r:id="rId35"/>
    <p:sldId id="342" r:id="rId36"/>
    <p:sldId id="31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3979" autoAdjust="0"/>
  </p:normalViewPr>
  <p:slideViewPr>
    <p:cSldViewPr snapToGrid="0">
      <p:cViewPr varScale="1">
        <p:scale>
          <a:sx n="63" d="100"/>
          <a:sy n="63" d="100"/>
        </p:scale>
        <p:origin x="7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3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9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9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1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57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3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8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todoinjava.com/testng/testng-executing-parallel-tests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Settings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DRIVER SETTINGS</a:t>
            </a:r>
            <a:endParaRPr lang="ru-RU" dirty="0"/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8680" y="1857696"/>
            <a:ext cx="880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SeleniumDriverFactory.</a:t>
            </a:r>
            <a:r>
              <a:rPr lang="en-US" sz="2800" i="1" dirty="0" err="1" smtClean="0">
                <a:solidFill>
                  <a:srgbClr val="7030A0"/>
                </a:solidFill>
              </a:rPr>
              <a:t>webDriverSettings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i="1" dirty="0" smtClean="0">
                <a:solidFill>
                  <a:srgbClr val="00B050"/>
                </a:solidFill>
              </a:rPr>
              <a:t>driver -&gt; driver;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680" y="3643167"/>
            <a:ext cx="795512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modifyCapabilities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00B050"/>
                </a:solidFill>
              </a:rPr>
              <a:t>cap -&gt; </a:t>
            </a:r>
            <a:r>
              <a:rPr lang="en-US" sz="2800" dirty="0" smtClean="0">
                <a:solidFill>
                  <a:srgbClr val="00B050"/>
                </a:solidFill>
              </a:rPr>
              <a:t>{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</a:t>
            </a:r>
            <a:r>
              <a:rPr lang="en-US" sz="2800" dirty="0" err="1" smtClean="0">
                <a:solidFill>
                  <a:srgbClr val="00B050"/>
                </a:solidFill>
              </a:rPr>
              <a:t>cap.setCapability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i="1" dirty="0" smtClean="0">
                <a:solidFill>
                  <a:srgbClr val="00B050"/>
                </a:solidFill>
              </a:rPr>
              <a:t>PAGE_LOAD_STRATEGY, “eager”</a:t>
            </a:r>
            <a:r>
              <a:rPr lang="en-US" sz="2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return cap;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}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868680" y="1867195"/>
            <a:ext cx="88006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7030A0"/>
                </a:solidFill>
              </a:rPr>
              <a:t>webDriverSettings</a:t>
            </a:r>
            <a:r>
              <a:rPr lang="en-US" sz="2800" dirty="0" smtClean="0"/>
              <a:t> = </a:t>
            </a:r>
            <a:r>
              <a:rPr lang="en-US" sz="2800" dirty="0">
                <a:solidFill>
                  <a:srgbClr val="00B050"/>
                </a:solidFill>
              </a:rPr>
              <a:t>driver -&gt; {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</a:t>
            </a:r>
            <a:r>
              <a:rPr lang="en-US" sz="2800" dirty="0" err="1" smtClean="0">
                <a:solidFill>
                  <a:srgbClr val="00B050"/>
                </a:solidFill>
              </a:rPr>
              <a:t>driver.manage</a:t>
            </a:r>
            <a:r>
              <a:rPr lang="en-US" sz="2800" dirty="0">
                <a:solidFill>
                  <a:srgbClr val="00B050"/>
                </a:solidFill>
              </a:rPr>
              <a:t>().</a:t>
            </a:r>
            <a:r>
              <a:rPr lang="en-US" sz="2800" dirty="0" err="1">
                <a:solidFill>
                  <a:srgbClr val="00B050"/>
                </a:solidFill>
              </a:rPr>
              <a:t>addCookie</a:t>
            </a:r>
            <a:r>
              <a:rPr lang="en-US" sz="2800" dirty="0">
                <a:solidFill>
                  <a:srgbClr val="00B050"/>
                </a:solidFill>
              </a:rPr>
              <a:t>(new Cookie("test", "QA"));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    return </a:t>
            </a:r>
            <a:r>
              <a:rPr lang="en-US" sz="2800" dirty="0">
                <a:solidFill>
                  <a:srgbClr val="00B050"/>
                </a:solidFill>
              </a:rPr>
              <a:t>driver;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}</a:t>
            </a:r>
            <a:r>
              <a:rPr lang="en-US" sz="2800" dirty="0" smtClean="0"/>
              <a:t>;</a:t>
            </a:r>
            <a:endParaRPr 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868680" y="1170300"/>
            <a:ext cx="3585597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SeleniumDriverFactory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9280" y="1989698"/>
            <a:ext cx="5969000" cy="6788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timeout.wait.element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rgbClr val="00B050"/>
                </a:solidFill>
              </a:rPr>
              <a:t>10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WAIT timeout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280" y="3179046"/>
            <a:ext cx="5925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submitButton.</a:t>
            </a:r>
            <a:r>
              <a:rPr lang="en-US" sz="3200" dirty="0" err="1" smtClean="0">
                <a:solidFill>
                  <a:srgbClr val="C00000"/>
                </a:solidFill>
              </a:rPr>
              <a:t>setWaitTimeout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10</a:t>
            </a:r>
            <a:r>
              <a:rPr lang="en-US" sz="3200" dirty="0"/>
              <a:t>)</a:t>
            </a:r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589280" y="1288703"/>
            <a:ext cx="1605280" cy="558755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GLOBAL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589280" y="2597382"/>
            <a:ext cx="1849120" cy="558755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ELEMENT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280" y="4489686"/>
            <a:ext cx="9739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label.</a:t>
            </a:r>
            <a:r>
              <a:rPr lang="en-US" sz="3200" dirty="0" err="1" smtClean="0">
                <a:solidFill>
                  <a:srgbClr val="C00000"/>
                </a:solidFill>
              </a:rPr>
              <a:t>wait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el </a:t>
            </a:r>
            <a:r>
              <a:rPr lang="en-US" sz="3200" dirty="0">
                <a:solidFill>
                  <a:srgbClr val="00B050"/>
                </a:solidFill>
              </a:rPr>
              <a:t>-&gt; </a:t>
            </a:r>
            <a:r>
              <a:rPr lang="en-US" sz="3200" dirty="0" err="1">
                <a:solidFill>
                  <a:srgbClr val="00B050"/>
                </a:solidFill>
              </a:rPr>
              <a:t>el.getAttribute</a:t>
            </a:r>
            <a:r>
              <a:rPr lang="en-US" sz="3200" dirty="0">
                <a:solidFill>
                  <a:srgbClr val="00B050"/>
                </a:solidFill>
              </a:rPr>
              <a:t>("status").equals("update")</a:t>
            </a:r>
            <a:r>
              <a:rPr lang="en-US" sz="3200" dirty="0"/>
              <a:t>)</a:t>
            </a: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89280" y="3908022"/>
            <a:ext cx="1849120" cy="558755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ELEMENT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280" y="5800326"/>
            <a:ext cx="8000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Assert.</a:t>
            </a:r>
            <a:r>
              <a:rPr lang="en-US" sz="3200" i="1" dirty="0" err="1" smtClean="0"/>
              <a:t>areEquals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C00000"/>
                </a:solidFill>
              </a:rPr>
              <a:t>()-&gt;</a:t>
            </a:r>
            <a:r>
              <a:rPr lang="en-US" sz="3200" dirty="0" err="1">
                <a:solidFill>
                  <a:srgbClr val="00B050"/>
                </a:solidFill>
              </a:rPr>
              <a:t>status.getText</a:t>
            </a:r>
            <a:r>
              <a:rPr lang="en-US" sz="3200" dirty="0">
                <a:solidFill>
                  <a:srgbClr val="00B050"/>
                </a:solidFill>
              </a:rPr>
              <a:t>()</a:t>
            </a:r>
            <a:r>
              <a:rPr lang="en-US" sz="3200" dirty="0"/>
              <a:t>, "Ready");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89280" y="5218662"/>
            <a:ext cx="1849120" cy="558755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ASSERT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STRATEGIES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70280" y="1200727"/>
            <a:ext cx="10383520" cy="648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page.load.strategy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normal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|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eager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970280" y="2857258"/>
            <a:ext cx="10033000" cy="735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search.element.strategy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soft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| visible, multiple | any,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single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970280" y="5638961"/>
            <a:ext cx="6273800" cy="575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screenshot.strategy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on </a:t>
            </a:r>
            <a:r>
              <a:rPr lang="en-US" sz="2800" dirty="0">
                <a:solidFill>
                  <a:srgbClr val="00B050"/>
                </a:solidFill>
              </a:rPr>
              <a:t>fail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| on |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off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80" y="1656929"/>
            <a:ext cx="214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70280" y="3330637"/>
            <a:ext cx="820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visible </a:t>
            </a:r>
            <a:r>
              <a:rPr lang="en-US" sz="2400" dirty="0"/>
              <a:t>- accept only visible elements;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</a:t>
            </a:r>
            <a:r>
              <a:rPr lang="en-US" sz="2400" dirty="0"/>
              <a:t>- accepts any elements found in </a:t>
            </a:r>
            <a:r>
              <a:rPr lang="en-US" sz="2400" dirty="0" err="1"/>
              <a:t>dom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single </a:t>
            </a:r>
            <a:r>
              <a:rPr lang="en-US" sz="2400" dirty="0"/>
              <a:t>- if found more than 1 element &gt; throw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 </a:t>
            </a:r>
            <a:r>
              <a:rPr lang="en-US" sz="2400" dirty="0"/>
              <a:t>- if found more than 1 element &gt; takes first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strict </a:t>
            </a:r>
            <a:r>
              <a:rPr lang="en-US" sz="2400" dirty="0"/>
              <a:t>= visible, single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soft </a:t>
            </a:r>
            <a:r>
              <a:rPr lang="en-US" sz="2400" dirty="0"/>
              <a:t>= any, multiple</a:t>
            </a:r>
          </a:p>
        </p:txBody>
      </p:sp>
    </p:spTree>
    <p:extLst>
      <p:ext uri="{BB962C8B-B14F-4D97-AF65-F5344CB8AC3E}">
        <p14:creationId xmlns:p14="http://schemas.microsoft.com/office/powerpoint/2010/main" val="36902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8312729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>
                <a:solidFill>
                  <a:srgbClr val="0070C0"/>
                </a:solidFill>
              </a:rPr>
              <a:t>SeleniumDriverFactory.</a:t>
            </a:r>
            <a:r>
              <a:rPr lang="en-US" sz="2800" b="1" i="1" dirty="0" err="1">
                <a:solidFill>
                  <a:srgbClr val="C00000"/>
                </a:solidFill>
              </a:rPr>
              <a:t>elementSearchCriteria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=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el </a:t>
            </a:r>
            <a:r>
              <a:rPr lang="en-US" sz="2800" dirty="0"/>
              <a:t>-&gt; </a:t>
            </a:r>
            <a:r>
              <a:rPr lang="en-US" sz="2800" dirty="0" err="1"/>
              <a:t>el.isEnabled</a:t>
            </a:r>
            <a:r>
              <a:rPr lang="en-US" sz="2800" dirty="0"/>
              <a:t>() &amp;&amp; </a:t>
            </a:r>
            <a:r>
              <a:rPr lang="en-US" sz="2800" dirty="0" err="1"/>
              <a:t>el.isDisplayed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		el -&gt; el !=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@Test</a:t>
            </a:r>
            <a:r>
              <a:rPr lang="en-US" sz="2800" dirty="0" smtClean="0"/>
              <a:t>()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</a:t>
            </a:r>
            <a:r>
              <a:rPr lang="en-US" sz="2800" dirty="0" smtClean="0"/>
              <a:t>void </a:t>
            </a:r>
            <a:r>
              <a:rPr lang="en-US" sz="2800" dirty="0" err="1" smtClean="0"/>
              <a:t>simpleTest</a:t>
            </a:r>
            <a:r>
              <a:rPr lang="en-US" sz="2800" dirty="0" smtClean="0"/>
              <a:t>() </a:t>
            </a:r>
            <a:r>
              <a:rPr lang="en-US" sz="2800" dirty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sumResult.</a:t>
            </a:r>
            <a:r>
              <a:rPr lang="en-US" sz="2800" b="1" dirty="0" err="1" smtClean="0">
                <a:solidFill>
                  <a:srgbClr val="C00000"/>
                </a:solidFill>
              </a:rPr>
              <a:t>waitFor</a:t>
            </a:r>
            <a:r>
              <a:rPr lang="en-US" sz="2800" dirty="0" smtClean="0"/>
              <a:t>(el </a:t>
            </a:r>
            <a:r>
              <a:rPr lang="en-US" sz="2800" dirty="0"/>
              <a:t>-&gt; </a:t>
            </a:r>
            <a:r>
              <a:rPr lang="en-US" sz="2800" dirty="0" err="1" smtClean="0"/>
              <a:t>el.getText</a:t>
            </a:r>
            <a:r>
              <a:rPr lang="en-US" sz="2800" dirty="0" smtClean="0"/>
              <a:t>().equals(</a:t>
            </a:r>
            <a:r>
              <a:rPr lang="en-US" sz="2800" dirty="0" smtClean="0">
                <a:solidFill>
                  <a:srgbClr val="00B050"/>
                </a:solidFill>
              </a:rPr>
              <a:t>“5”</a:t>
            </a:r>
            <a:r>
              <a:rPr lang="en-US" sz="2800" dirty="0" smtClean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sumResult</a:t>
            </a:r>
            <a:r>
              <a:rPr lang="en-US" sz="2800" dirty="0" err="1" smtClean="0"/>
              <a:t>.select</a:t>
            </a:r>
            <a:r>
              <a:rPr lang="en-US" sz="2800" dirty="0" smtClean="0"/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Element search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70280" y="1200727"/>
            <a:ext cx="8488680" cy="10243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demo.mode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false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|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demo.delay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280" y="2318531"/>
            <a:ext cx="8615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Demo developed features to Product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Newcomers adaptation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" y="3497176"/>
            <a:ext cx="5928360" cy="3052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11516" y="3730015"/>
            <a:ext cx="505364" cy="262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1996" y="4521200"/>
            <a:ext cx="3187604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8316" y="4442455"/>
            <a:ext cx="820324" cy="445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8316" y="6029002"/>
            <a:ext cx="586644" cy="327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2222948"/>
          </a:xfrm>
        </p:spPr>
        <p:txBody>
          <a:bodyPr/>
          <a:lstStyle/>
          <a:p>
            <a:r>
              <a:rPr lang="en-US" dirty="0" smtClean="0"/>
              <a:t>GROUP LOCATORS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9640" y="1153737"/>
            <a:ext cx="6791960" cy="151199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0000"/>
                </a:solidFill>
              </a:rPr>
              <a:t>J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/>
              <a:t>(</a:t>
            </a:r>
            <a:r>
              <a:rPr lang="en-US" sz="2800" dirty="0" err="1" smtClean="0"/>
              <a:t>css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“.main-title“</a:t>
            </a:r>
            <a:r>
              <a:rPr lang="en-US" sz="2800" dirty="0" smtClean="0"/>
              <a:t>, group = </a:t>
            </a:r>
            <a:r>
              <a:rPr lang="en-US" sz="2800" dirty="0" smtClean="0">
                <a:solidFill>
                  <a:srgbClr val="FF0000"/>
                </a:solidFill>
              </a:rPr>
              <a:t>“1.7”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0000"/>
                </a:solidFill>
              </a:rPr>
              <a:t>J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/>
              <a:t>(</a:t>
            </a:r>
            <a:r>
              <a:rPr lang="en-US" sz="2800" dirty="0" err="1"/>
              <a:t>css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“.home-label“</a:t>
            </a:r>
            <a:r>
              <a:rPr lang="en-US" sz="2800" dirty="0" smtClean="0"/>
              <a:t>, group = </a:t>
            </a:r>
            <a:r>
              <a:rPr lang="en-US" sz="2800" dirty="0" smtClean="0">
                <a:solidFill>
                  <a:srgbClr val="00B050"/>
                </a:solidFill>
              </a:rPr>
              <a:t>“2.0”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 err="1"/>
              <a:t>ILabel</a:t>
            </a:r>
            <a:r>
              <a:rPr lang="en-US" sz="2800" dirty="0"/>
              <a:t> title;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9640" y="2665730"/>
            <a:ext cx="8366760" cy="15119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0000"/>
                </a:solidFill>
              </a:rPr>
              <a:t>J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/>
              <a:t>(</a:t>
            </a:r>
            <a:r>
              <a:rPr lang="en-US" sz="2800" dirty="0" err="1" smtClean="0"/>
              <a:t>xpath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“//*[text()=‘</a:t>
            </a:r>
            <a:r>
              <a:rPr lang="ru-RU" sz="2800" dirty="0" smtClean="0">
                <a:solidFill>
                  <a:srgbClr val="00B050"/>
                </a:solidFill>
              </a:rPr>
              <a:t>Далее</a:t>
            </a:r>
            <a:r>
              <a:rPr lang="en-US" sz="2800" dirty="0" smtClean="0">
                <a:solidFill>
                  <a:srgbClr val="00B050"/>
                </a:solidFill>
              </a:rPr>
              <a:t>’]“</a:t>
            </a:r>
            <a:r>
              <a:rPr lang="en-US" sz="2800" dirty="0" smtClean="0"/>
              <a:t>, group = </a:t>
            </a: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 err="1" smtClean="0">
                <a:solidFill>
                  <a:srgbClr val="FF0000"/>
                </a:solidFill>
              </a:rPr>
              <a:t>ru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0000"/>
                </a:solidFill>
              </a:rPr>
              <a:t>J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/>
              <a:t>(</a:t>
            </a:r>
            <a:r>
              <a:rPr lang="en-US" sz="2800" dirty="0" err="1"/>
              <a:t>xpath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“//*[text</a:t>
            </a:r>
            <a:r>
              <a:rPr lang="en-US" sz="2800" dirty="0" smtClean="0">
                <a:solidFill>
                  <a:srgbClr val="00B050"/>
                </a:solidFill>
              </a:rPr>
              <a:t>()=‘Next’]“</a:t>
            </a:r>
            <a:r>
              <a:rPr lang="en-US" sz="2800" dirty="0" smtClean="0"/>
              <a:t>, group = 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</a:rPr>
              <a:t>en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public </a:t>
            </a:r>
            <a:r>
              <a:rPr lang="en-US" sz="2800" dirty="0" err="1" smtClean="0"/>
              <a:t>IButton</a:t>
            </a:r>
            <a:r>
              <a:rPr lang="en-US" sz="2800" dirty="0" smtClean="0"/>
              <a:t> next;</a:t>
            </a:r>
            <a:endParaRPr lang="en-US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29640" y="4371064"/>
            <a:ext cx="5156200" cy="2227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BeforeSuite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static void </a:t>
            </a:r>
            <a:r>
              <a:rPr lang="en-US" sz="2800" dirty="0" err="1"/>
              <a:t>setUp</a:t>
            </a:r>
            <a:r>
              <a:rPr lang="en-US" sz="2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b="1" dirty="0" err="1" smtClean="0">
                <a:solidFill>
                  <a:srgbClr val="7030A0"/>
                </a:solidFill>
              </a:rPr>
              <a:t>JDIData.group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FF0000"/>
                </a:solidFill>
              </a:rPr>
              <a:t>“1.7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// = “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ru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i="1" dirty="0" err="1" smtClean="0"/>
              <a:t>init</a:t>
            </a:r>
            <a:r>
              <a:rPr lang="en-US" sz="2800" dirty="0" smtClean="0"/>
              <a:t>(</a:t>
            </a:r>
            <a:r>
              <a:rPr lang="en-US" sz="2800" dirty="0" err="1" smtClean="0"/>
              <a:t>AwesomeSite.class</a:t>
            </a:r>
            <a:r>
              <a:rPr lang="en-US" sz="28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0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76350"/>
            <a:ext cx="7772400" cy="508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BeforeSuite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static void </a:t>
            </a:r>
            <a:r>
              <a:rPr lang="en-US" sz="2800" dirty="0" err="1"/>
              <a:t>setUp</a:t>
            </a:r>
            <a:r>
              <a:rPr lang="en-US" sz="2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JDIData.group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</a:rPr>
              <a:t>en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</a:t>
            </a:r>
            <a:r>
              <a:rPr lang="en-US" sz="2800" u="sng" dirty="0" err="1" smtClean="0">
                <a:solidFill>
                  <a:srgbClr val="C00000"/>
                </a:solidFill>
              </a:rPr>
              <a:t>MapInterfaceToElement</a:t>
            </a:r>
            <a:r>
              <a:rPr lang="en-US" sz="2800" dirty="0" err="1" smtClean="0"/>
              <a:t>.update</a:t>
            </a:r>
            <a:r>
              <a:rPr lang="en-US" sz="2800" dirty="0" smtClean="0"/>
              <a:t>( new </a:t>
            </a:r>
            <a:r>
              <a:rPr lang="en-US" sz="2800" dirty="0"/>
              <a:t>Object[][]</a:t>
            </a:r>
            <a:r>
              <a:rPr lang="ru-RU" sz="2800" dirty="0"/>
              <a:t>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       {</a:t>
            </a:r>
            <a:r>
              <a:rPr lang="ru-RU" sz="2800" dirty="0" smtClean="0"/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IDropDown</a:t>
            </a:r>
            <a:r>
              <a:rPr lang="en-US" sz="2800" dirty="0" err="1"/>
              <a:t>.class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rgbClr val="0070C0"/>
                </a:solidFill>
              </a:rPr>
              <a:t>EnDropDown</a:t>
            </a:r>
            <a:r>
              <a:rPr lang="en-US" sz="2800" dirty="0" err="1" smtClean="0"/>
              <a:t>.class</a:t>
            </a:r>
            <a:r>
              <a:rPr lang="en-US" sz="2800" dirty="0"/>
              <a:t>},</a:t>
            </a:r>
          </a:p>
          <a:p>
            <a:pPr marL="0" indent="0">
              <a:buNone/>
            </a:pPr>
            <a:r>
              <a:rPr lang="en-US" sz="2800" dirty="0" smtClean="0"/>
              <a:t>        {</a:t>
            </a:r>
            <a:r>
              <a:rPr lang="ru-RU" sz="2800" dirty="0" smtClean="0"/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800" dirty="0" err="1"/>
              <a:t>.class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rgbClr val="0070C0"/>
                </a:solidFill>
              </a:rPr>
              <a:t>EnButton</a:t>
            </a:r>
            <a:r>
              <a:rPr lang="en-US" sz="2800" dirty="0" err="1" smtClean="0"/>
              <a:t>.class</a:t>
            </a:r>
            <a:r>
              <a:rPr lang="en-US" sz="2800" dirty="0" smtClean="0"/>
              <a:t>}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});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i="1" dirty="0" err="1"/>
              <a:t>init</a:t>
            </a:r>
            <a:r>
              <a:rPr lang="en-US" sz="2800" dirty="0"/>
              <a:t>(</a:t>
            </a:r>
            <a:r>
              <a:rPr lang="en-US" sz="2800" dirty="0" err="1"/>
              <a:t>AwesomeSite.class</a:t>
            </a:r>
            <a:r>
              <a:rPr lang="en-US" sz="28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i="1" dirty="0" err="1" smtClean="0"/>
              <a:t>homePage</a:t>
            </a:r>
            <a:r>
              <a:rPr lang="en-US" sz="2800" dirty="0" err="1" smtClean="0"/>
              <a:t>.open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</a:rPr>
              <a:t>en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/>
              <a:t>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LOCALIZATION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5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1512" y="1649341"/>
            <a:ext cx="6958648" cy="44945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&lt;?xml version="1.0" encoding="WINDOWS-1251"?&gt;</a:t>
            </a:r>
          </a:p>
          <a:p>
            <a:pPr marL="0" indent="0">
              <a:buNone/>
            </a:pPr>
            <a:r>
              <a:rPr lang="en-US" sz="2000" dirty="0" smtClean="0"/>
              <a:t>&lt;!DOCTYPE suite SYSTEM "http://testng.org/testng-1.0.dtd"&gt;</a:t>
            </a:r>
          </a:p>
          <a:p>
            <a:pPr marL="0" indent="0">
              <a:buNone/>
            </a:pPr>
            <a:r>
              <a:rPr lang="en-US" sz="2000" dirty="0" smtClean="0"/>
              <a:t>&lt;suite name="Test suite" </a:t>
            </a:r>
            <a:r>
              <a:rPr lang="en-US" sz="2000" dirty="0" smtClean="0">
                <a:solidFill>
                  <a:srgbClr val="FF0000"/>
                </a:solidFill>
              </a:rPr>
              <a:t>parallel="methods"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thread-count="1"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&lt;test name="Tests" preserve-order="true"&gt;</a:t>
            </a:r>
          </a:p>
          <a:p>
            <a:pPr marL="0" indent="0">
              <a:buNone/>
            </a:pPr>
            <a:r>
              <a:rPr lang="en-US" sz="2000" dirty="0" smtClean="0"/>
              <a:t>        &lt;classes&gt;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      &lt;class name="</a:t>
            </a:r>
            <a:r>
              <a:rPr lang="en-US" sz="2000" dirty="0" err="1" smtClean="0">
                <a:solidFill>
                  <a:srgbClr val="7030A0"/>
                </a:solidFill>
              </a:rPr>
              <a:t>org.mytests.tests.example.SimpleTest</a:t>
            </a:r>
            <a:r>
              <a:rPr lang="en-US" sz="2000" dirty="0" smtClean="0">
                <a:solidFill>
                  <a:srgbClr val="7030A0"/>
                </a:solidFill>
              </a:rPr>
              <a:t>"/&gt;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      &lt;class name="</a:t>
            </a:r>
            <a:r>
              <a:rPr lang="en-US" sz="2000" dirty="0" err="1" smtClean="0">
                <a:solidFill>
                  <a:srgbClr val="7030A0"/>
                </a:solidFill>
              </a:rPr>
              <a:t>org.mytests.tests.example.ComplexTest</a:t>
            </a:r>
            <a:r>
              <a:rPr lang="en-US" sz="2000" dirty="0" smtClean="0">
                <a:solidFill>
                  <a:srgbClr val="7030A0"/>
                </a:solidFill>
              </a:rPr>
              <a:t>"/&gt;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      &lt;class name="</a:t>
            </a:r>
            <a:r>
              <a:rPr lang="en-US" sz="2000" dirty="0" err="1" smtClean="0">
                <a:solidFill>
                  <a:srgbClr val="7030A0"/>
                </a:solidFill>
              </a:rPr>
              <a:t>org.mytests.tests.example.SmokeTest</a:t>
            </a:r>
            <a:r>
              <a:rPr lang="en-US" sz="2000" dirty="0" smtClean="0">
                <a:solidFill>
                  <a:srgbClr val="7030A0"/>
                </a:solidFill>
              </a:rPr>
              <a:t>"/&gt;</a:t>
            </a:r>
          </a:p>
          <a:p>
            <a:pPr marL="0" indent="0">
              <a:buNone/>
            </a:pPr>
            <a:r>
              <a:rPr lang="en-US" sz="2000" dirty="0" smtClean="0"/>
              <a:t>        &lt;/classes&gt;</a:t>
            </a:r>
          </a:p>
          <a:p>
            <a:pPr marL="0" indent="0">
              <a:buNone/>
            </a:pPr>
            <a:r>
              <a:rPr lang="en-US" sz="2000" dirty="0" smtClean="0"/>
              <a:t>    &lt;/test&gt;</a:t>
            </a:r>
          </a:p>
          <a:p>
            <a:pPr marL="0" indent="0">
              <a:buNone/>
            </a:pPr>
            <a:r>
              <a:rPr lang="en-US" sz="2000" dirty="0" smtClean="0"/>
              <a:t>&lt;/suite&gt;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parallel test run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4575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009537"/>
            <a:ext cx="1939608" cy="590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6400" y="1851797"/>
            <a:ext cx="372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tests independent 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/>
              <a:t>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O</a:t>
            </a:r>
            <a:r>
              <a:rPr lang="en-US" sz="2400" dirty="0" smtClean="0"/>
              <a:t>rder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S</a:t>
            </a:r>
            <a:r>
              <a:rPr lang="en-US" sz="2400" dirty="0" smtClean="0"/>
              <a:t>tate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1512" y="6143872"/>
            <a:ext cx="7121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https://howtodoinjava.com/testng/testng-executing-parallel-tests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7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Intro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UI objects and Complex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Tables and custom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1564" y="1184007"/>
            <a:ext cx="4251035" cy="12561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Independent tests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Time optimization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1711703" y="2440153"/>
            <a:ext cx="2490755" cy="479060"/>
          </a:xfrm>
          <a:prstGeom prst="rect">
            <a:avLst/>
          </a:prstGeom>
          <a:solidFill>
            <a:srgbClr val="0070C0"/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Precondition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1564" y="3044454"/>
            <a:ext cx="4251035" cy="1139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 smtClean="0"/>
              <a:t>IsInStateCheckAction</a:t>
            </a: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 smtClean="0"/>
              <a:t>MoveToStateAction</a:t>
            </a:r>
            <a:endParaRPr lang="en-US" sz="2800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629111" y="1165177"/>
            <a:ext cx="3490247" cy="611710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800" dirty="0"/>
              <a:t>JDI Page precondition</a:t>
            </a: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5277832" y="1877975"/>
            <a:ext cx="6192807" cy="730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7030A0"/>
                </a:solidFill>
              </a:rPr>
              <a:t>homePage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FF0000"/>
                </a:solidFill>
              </a:rPr>
              <a:t>isOpened</a:t>
            </a:r>
            <a:r>
              <a:rPr lang="en-US" sz="3200" dirty="0"/>
              <a:t>();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5277834" y="3467596"/>
            <a:ext cx="6192806" cy="5378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/>
              <a:t>PreconditionsState.</a:t>
            </a:r>
            <a:r>
              <a:rPr lang="en-US" sz="2800" dirty="0" err="1" smtClean="0">
                <a:solidFill>
                  <a:srgbClr val="FF0000"/>
                </a:solidFill>
              </a:rPr>
              <a:t>isInState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F0"/>
                </a:solidFill>
              </a:rPr>
              <a:t>LOGGED_IN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6568150" y="2607064"/>
            <a:ext cx="3612167" cy="47906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JDI State precondition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5277829" y="3461176"/>
            <a:ext cx="6192807" cy="5104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i="1" dirty="0" err="1" smtClean="0">
                <a:solidFill>
                  <a:srgbClr val="FF0000"/>
                </a:solidFill>
              </a:rPr>
              <a:t>isInState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F0"/>
                </a:solidFill>
              </a:rPr>
              <a:t>LOGGED_IN</a:t>
            </a:r>
            <a:r>
              <a:rPr lang="en-US" sz="2800" dirty="0"/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31564" y="4369749"/>
            <a:ext cx="7530116" cy="2321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smtClean="0"/>
              <a:t>public </a:t>
            </a:r>
            <a:r>
              <a:rPr lang="fr-FR" sz="2400" dirty="0" err="1" smtClean="0"/>
              <a:t>enum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7030A0"/>
                </a:solidFill>
              </a:rPr>
              <a:t>Preconditions</a:t>
            </a:r>
            <a:r>
              <a:rPr lang="fr-FR" sz="2400" dirty="0" smtClean="0"/>
              <a:t> </a:t>
            </a:r>
            <a:r>
              <a:rPr lang="fr-FR" sz="2400" dirty="0" err="1" smtClean="0"/>
              <a:t>implements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92D050"/>
                </a:solidFill>
              </a:rPr>
              <a:t>IPreconditions</a:t>
            </a:r>
            <a:r>
              <a:rPr lang="fr-FR" sz="2400" dirty="0" smtClean="0">
                <a:solidFill>
                  <a:srgbClr val="92D050"/>
                </a:solidFill>
              </a:rPr>
              <a:t> </a:t>
            </a:r>
            <a:r>
              <a:rPr lang="fr-FR" sz="2400" dirty="0" smtClean="0"/>
              <a:t>{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rgbClr val="00B0F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CALC_INIT</a:t>
            </a:r>
            <a:r>
              <a:rPr lang="en-US" sz="2400" dirty="0" smtClean="0"/>
              <a:t>(() -&gt; </a:t>
            </a:r>
            <a:r>
              <a:rPr lang="en-US" sz="2400" dirty="0" err="1" smtClean="0"/>
              <a:t>calculator.value</a:t>
            </a:r>
            <a:r>
              <a:rPr lang="en-US" sz="2400" dirty="0" smtClean="0"/>
              <a:t> == 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() -&gt; { </a:t>
            </a:r>
            <a:r>
              <a:rPr lang="en-US" sz="2400" dirty="0" err="1" smtClean="0"/>
              <a:t>calculator.clear</a:t>
            </a:r>
            <a:r>
              <a:rPr lang="en-US" sz="2400" dirty="0" smtClean="0"/>
              <a:t>(); </a:t>
            </a:r>
            <a:r>
              <a:rPr lang="en-US" sz="2400" dirty="0" err="1" smtClean="0"/>
              <a:t>calculator.clearMemeory</a:t>
            </a:r>
            <a:r>
              <a:rPr lang="en-US" sz="2400" dirty="0" smtClean="0"/>
              <a:t>() }),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rgbClr val="00B0F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CAREERS_PAGE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"/careers"</a:t>
            </a:r>
            <a:r>
              <a:rPr lang="en-US" sz="24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506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PERFORMANCE TESTING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4575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146947"/>
            <a:ext cx="2314575" cy="7048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1512" y="2038347"/>
            <a:ext cx="10138728" cy="2096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>
                <a:solidFill>
                  <a:srgbClr val="FFC000"/>
                </a:solidFill>
              </a:rPr>
              <a:t>Test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C00000"/>
                </a:solidFill>
              </a:rPr>
              <a:t>threadPoolSize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smtClean="0">
                <a:solidFill>
                  <a:srgbClr val="C00000"/>
                </a:solidFill>
              </a:rPr>
              <a:t>4</a:t>
            </a:r>
            <a:r>
              <a:rPr lang="en-US" sz="2800" dirty="0" smtClean="0"/>
              <a:t>, </a:t>
            </a:r>
            <a:r>
              <a:rPr lang="en-US" sz="2800" dirty="0" err="1">
                <a:solidFill>
                  <a:srgbClr val="00B050"/>
                </a:solidFill>
              </a:rPr>
              <a:t>invocationCount</a:t>
            </a:r>
            <a:r>
              <a:rPr lang="en-US" sz="2800" dirty="0">
                <a:solidFill>
                  <a:srgbClr val="00B050"/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1000</a:t>
            </a:r>
            <a:r>
              <a:rPr lang="en-US" sz="2800" dirty="0" smtClean="0"/>
              <a:t>, </a:t>
            </a:r>
            <a:r>
              <a:rPr lang="en-US" sz="2800" dirty="0" err="1">
                <a:solidFill>
                  <a:srgbClr val="00B0F0"/>
                </a:solidFill>
              </a:rPr>
              <a:t>timeOut</a:t>
            </a:r>
            <a:r>
              <a:rPr lang="en-US" sz="2800" dirty="0">
                <a:solidFill>
                  <a:srgbClr val="00B0F0"/>
                </a:solidFill>
              </a:rPr>
              <a:t> = </a:t>
            </a:r>
            <a:r>
              <a:rPr lang="en-US" sz="2800" dirty="0" smtClean="0">
                <a:solidFill>
                  <a:srgbClr val="00B0F0"/>
                </a:solidFill>
              </a:rPr>
              <a:t>100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public void </a:t>
            </a:r>
            <a:r>
              <a:rPr lang="en-US" sz="2800" dirty="0" err="1"/>
              <a:t>testMethod</a:t>
            </a:r>
            <a:r>
              <a:rPr lang="en-US" sz="2800" dirty="0" smtClean="0"/>
              <a:t>() {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….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30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DATA DRIVEN TESTING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7396" y="1131711"/>
            <a:ext cx="1600955" cy="1327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40733" y="1392508"/>
            <a:ext cx="981379" cy="981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9634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95" y="4591521"/>
            <a:ext cx="1610870" cy="1610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9" y="4437563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65" y="4516244"/>
            <a:ext cx="1840106" cy="18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44444E-6 L 0.1595 -0.16922 C 0.19231 -0.20741 0.24466 -0.23681 0.30052 -0.25209 C 0.36445 -0.27037 0.41679 -0.26991 0.45442 -0.25209 L 0.63645 -0.17894 " pathEditMode="relative" rAng="21060000" ptsTypes="AA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94" y="-1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PRECONDITIONS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79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DB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3" y="4445582"/>
            <a:ext cx="1639229" cy="1639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11894" y="4112281"/>
            <a:ext cx="6245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ru-RU" sz="8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?</a:t>
            </a:r>
            <a:endParaRPr lang="en-US" sz="8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4348586"/>
            <a:ext cx="1918787" cy="19187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21804" y="4835556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96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00B050"/>
                </a:solidFill>
                <a:latin typeface="Calibri" panose="020F0502020204030204"/>
              </a:rPr>
              <a:t>+</a:t>
            </a:r>
            <a:endParaRPr lang="en-US" sz="96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00B05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1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SUBMIT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21944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5281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80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8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71" y="4245428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07942 -0.16366 C -0.09544 -0.20047 -0.12187 -0.22176 -0.14987 -0.22524 C -0.18164 -0.22917 -0.20781 -0.21436 -0.22656 -0.18195 L -0.31836 -0.04028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122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210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3544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5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9" y="4348586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561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23 L -0.09596 -0.16551 C -0.1151 -0.20278 -0.14688 -0.22477 -0.18034 -0.22893 C -0.21823 -0.23379 -0.24935 -0.21944 -0.27122 -0.18727 L -0.37969 -0.04815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-126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EXTRACT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2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9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8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696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table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682321"/>
            <a:ext cx="7250072" cy="279653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1177" y="5307981"/>
            <a:ext cx="7071652" cy="46835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9" y="4995574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1573 -0.21227 C 0.18985 -0.25856 0.24232 -0.29977 0.30079 -0.32754 C 0.36667 -0.35902 0.42175 -0.36921 0.46289 -0.35787 L 0.65873 -0.31389 " pathEditMode="relative" rAng="20700000" ptsTypes="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-243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VALIDATE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77" y="1255021"/>
            <a:ext cx="857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table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Assert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 </a:t>
            </a:r>
            <a:r>
              <a:rPr lang="en-US" sz="30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equals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to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Exp.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Opening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05" y="2512777"/>
            <a:ext cx="3109332" cy="3109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530" y="4366202"/>
            <a:ext cx="1931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Expected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5897" y="436620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Actual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9179" y="5299556"/>
            <a:ext cx="1416205" cy="0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>
            <a:off x="3479179" y="5700999"/>
            <a:ext cx="1416204" cy="11151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7" y="5012533"/>
            <a:ext cx="1793220" cy="1160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30" y="5009436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" y="3590229"/>
            <a:ext cx="10728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>
                <a:solidFill>
                  <a:srgbClr val="FFC000"/>
                </a:solidFill>
              </a:rPr>
              <a:t>Test</a:t>
            </a:r>
            <a:r>
              <a:rPr lang="en-US" sz="2400" dirty="0"/>
              <a:t>(</a:t>
            </a:r>
            <a:r>
              <a:rPr lang="en-US" sz="2400" dirty="0" err="1"/>
              <a:t>dataProvider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users"</a:t>
            </a:r>
            <a:r>
              <a:rPr lang="en-US" sz="2400" dirty="0" smtClean="0"/>
              <a:t>, </a:t>
            </a:r>
            <a:r>
              <a:rPr lang="en-US" sz="2400" dirty="0" err="1"/>
              <a:t>dataProviderClass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rgbClr val="0070C0"/>
                </a:solidFill>
              </a:rPr>
              <a:t>UsersProvider</a:t>
            </a:r>
            <a:r>
              <a:rPr lang="en-US" sz="2400" dirty="0" err="1" smtClean="0"/>
              <a:t>.class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 smtClean="0"/>
              <a:t>loginTest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030A0"/>
                </a:solidFill>
              </a:rPr>
              <a:t>User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/>
              <a:t>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DB.addNewUser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loginForm.loginAs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manageUsersPage.open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userInTable</a:t>
            </a:r>
            <a:r>
              <a:rPr lang="en-US" sz="2400" dirty="0" smtClean="0"/>
              <a:t> = </a:t>
            </a:r>
            <a:r>
              <a:rPr lang="en-US" sz="2400" dirty="0" err="1" smtClean="0"/>
              <a:t>manageUsersPage.usersList.entity</a:t>
            </a:r>
            <a:r>
              <a:rPr lang="en-US" sz="2400" dirty="0" smtClean="0"/>
              <a:t>(u-&gt; u.id == </a:t>
            </a:r>
            <a:r>
              <a:rPr lang="en-US" sz="2400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/>
              <a:t>.id);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Assert.areEquals</a:t>
            </a:r>
            <a:r>
              <a:rPr lang="en-US" sz="2400" dirty="0" smtClean="0"/>
              <a:t>(</a:t>
            </a:r>
            <a:r>
              <a:rPr lang="en-US" sz="2400" dirty="0" err="1" smtClean="0"/>
              <a:t>userInTable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user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1237673"/>
            <a:ext cx="9001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>
                <a:solidFill>
                  <a:srgbClr val="0070C0"/>
                </a:solidFill>
              </a:rPr>
              <a:t>UsersProvider</a:t>
            </a:r>
            <a:r>
              <a:rPr lang="en-US" sz="2400" dirty="0" smtClean="0"/>
              <a:t> {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DataProvider</a:t>
            </a:r>
            <a:r>
              <a:rPr lang="en-US" sz="2400" dirty="0"/>
              <a:t>(name 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users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    public </a:t>
            </a:r>
            <a:r>
              <a:rPr lang="en-US" sz="2400" dirty="0"/>
              <a:t>static Object[][] </a:t>
            </a:r>
            <a:r>
              <a:rPr lang="en-US" sz="2400" dirty="0" smtClean="0"/>
              <a:t>users() { return new </a:t>
            </a:r>
            <a:r>
              <a:rPr lang="en-US" sz="2400" dirty="0"/>
              <a:t>Object[][]{</a:t>
            </a:r>
          </a:p>
          <a:p>
            <a:r>
              <a:rPr lang="en-US" sz="2400" dirty="0" smtClean="0"/>
              <a:t>        { </a:t>
            </a:r>
            <a:r>
              <a:rPr lang="en-US" sz="2400" dirty="0" err="1" smtClean="0"/>
              <a:t>defaultUser</a:t>
            </a:r>
            <a:r>
              <a:rPr lang="en-US" sz="2400" dirty="0" smtClean="0"/>
              <a:t>, </a:t>
            </a:r>
            <a:r>
              <a:rPr lang="en-US" sz="2400" dirty="0" err="1" smtClean="0"/>
              <a:t>adminUser</a:t>
            </a:r>
            <a:r>
              <a:rPr lang="en-US" sz="2400" dirty="0" smtClean="0"/>
              <a:t>, </a:t>
            </a:r>
            <a:r>
              <a:rPr lang="en-US" sz="2400" dirty="0" err="1" smtClean="0"/>
              <a:t>wrongUser</a:t>
            </a:r>
            <a:r>
              <a:rPr lang="en-US" sz="2400" dirty="0" smtClean="0"/>
              <a:t> } };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2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Settings</a:t>
            </a:r>
          </a:p>
          <a:p>
            <a:r>
              <a:rPr lang="en-US" dirty="0" smtClean="0"/>
              <a:t>Search element and page load strategies</a:t>
            </a:r>
          </a:p>
          <a:p>
            <a:r>
              <a:rPr lang="en-US" dirty="0" smtClean="0"/>
              <a:t>Auto driver download. </a:t>
            </a:r>
          </a:p>
          <a:p>
            <a:r>
              <a:rPr lang="en-US" dirty="0" smtClean="0"/>
              <a:t>Use maven for run tests with different properties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approaches: </a:t>
            </a:r>
            <a:r>
              <a:rPr lang="en-US" dirty="0" err="1" smtClean="0"/>
              <a:t>EntityDriven</a:t>
            </a:r>
            <a:r>
              <a:rPr lang="en-US" dirty="0" smtClean="0"/>
              <a:t> </a:t>
            </a:r>
            <a:r>
              <a:rPr lang="en-US" dirty="0"/>
              <a:t>Testing, </a:t>
            </a:r>
            <a:r>
              <a:rPr lang="en-US" dirty="0" smtClean="0"/>
              <a:t>Data Driven Testing(</a:t>
            </a:r>
            <a:r>
              <a:rPr lang="en-US" dirty="0" err="1" smtClean="0"/>
              <a:t>DataProviders</a:t>
            </a:r>
            <a:r>
              <a:rPr lang="en-US" dirty="0" smtClean="0"/>
              <a:t>) etc.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8"/>
            <a:ext cx="9915236" cy="2227761"/>
          </a:xfrm>
        </p:spPr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3" y="1008204"/>
            <a:ext cx="10515600" cy="5348146"/>
          </a:xfrm>
        </p:spPr>
        <p:txBody>
          <a:bodyPr/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600" dirty="0" smtClean="0"/>
              <a:t>Test Scenarios should be clear for understanding. Every man can read and understand them</a:t>
            </a:r>
            <a:r>
              <a:rPr lang="en-US" sz="2600" dirty="0"/>
              <a:t> </a:t>
            </a:r>
            <a:r>
              <a:rPr lang="en-US" sz="2600" dirty="0" smtClean="0"/>
              <a:t>(client, test engineer, analyst):</a:t>
            </a:r>
            <a:endParaRPr lang="ru-RU" sz="2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/>
              <a:t>M</a:t>
            </a:r>
            <a:r>
              <a:rPr lang="en-US" sz="2600" dirty="0" smtClean="0"/>
              <a:t>ove all things not related to scenario out in separate modules.</a:t>
            </a:r>
            <a:r>
              <a:rPr lang="ru-RU" sz="2600" dirty="0" smtClean="0"/>
              <a:t> </a:t>
            </a:r>
            <a:r>
              <a:rPr lang="en-US" sz="2600" dirty="0" smtClean="0"/>
              <a:t>Common test parts move in to</a:t>
            </a:r>
            <a:r>
              <a:rPr lang="ru-RU" sz="2600" dirty="0" smtClean="0"/>
              <a:t> before/after test. </a:t>
            </a:r>
            <a:r>
              <a:rPr lang="en-US" sz="2600" dirty="0" smtClean="0"/>
              <a:t>Combine 3 or more asserts followed one by one in one step check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Limit your test scenarios with 10-15 lines. Test class with 150-200.</a:t>
            </a:r>
            <a:r>
              <a:rPr lang="ru-RU" sz="2600" dirty="0" smtClean="0"/>
              <a:t> </a:t>
            </a:r>
            <a:r>
              <a:rPr lang="en-US" sz="2600" dirty="0" smtClean="0"/>
              <a:t>In other case You can logically split your test classes in to </a:t>
            </a:r>
            <a:r>
              <a:rPr lang="en-US" sz="2600" dirty="0"/>
              <a:t>several suits with high </a:t>
            </a:r>
            <a:r>
              <a:rPr lang="en-US" sz="2600" dirty="0" smtClean="0"/>
              <a:t>chances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names should clearly say about their essence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Each test scenario line should represent one business step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All test checks/asserts should be in test scenario as step. You should not hide them in to steps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2" y="1041371"/>
            <a:ext cx="10515600" cy="5080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Test scenarios are useless without right tes</a:t>
            </a:r>
            <a:r>
              <a:rPr lang="en-US" sz="2600" dirty="0"/>
              <a:t>t</a:t>
            </a:r>
            <a:r>
              <a:rPr lang="en-US" sz="2600" dirty="0" smtClean="0"/>
              <a:t> infrastructure</a:t>
            </a:r>
            <a:r>
              <a:rPr lang="ru-RU" sz="2600" dirty="0" smtClean="0"/>
              <a:t>: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run on regular basement on CI. Your test scenarios should be ready to get settings from command line (environment domain, test group, browser etc.)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 suit should work stable on stable build. If some tests falls randomly. You must fix them </a:t>
            </a:r>
            <a:r>
              <a:rPr lang="en-US" sz="2600" dirty="0"/>
              <a:t>or </a:t>
            </a:r>
            <a:r>
              <a:rPr lang="en-US" sz="2600" dirty="0" smtClean="0"/>
              <a:t>temporarily</a:t>
            </a:r>
            <a:r>
              <a:rPr lang="ru-RU" sz="2600" dirty="0" smtClean="0"/>
              <a:t> </a:t>
            </a:r>
            <a:r>
              <a:rPr lang="en-US" sz="2600" dirty="0" smtClean="0"/>
              <a:t>remove them from test suit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represent all info about test run in suitable format.</a:t>
            </a:r>
            <a:r>
              <a:rPr lang="ru-RU" sz="2600" dirty="0" smtClean="0"/>
              <a:t> </a:t>
            </a:r>
            <a:r>
              <a:rPr lang="en-US" sz="2600" dirty="0" smtClean="0"/>
              <a:t>They should provide detailed enough log about scenario steps and provide visible reports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52526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7568" y="1118373"/>
            <a:ext cx="10515600" cy="3291067"/>
          </a:xfrm>
        </p:spPr>
        <p:txBody>
          <a:bodyPr/>
          <a:lstStyle/>
          <a:p>
            <a:r>
              <a:rPr lang="en-US" sz="2600" dirty="0" smtClean="0"/>
              <a:t>Tests should be independent. Each test should be run </a:t>
            </a:r>
            <a:r>
              <a:rPr lang="en-US" sz="2600" dirty="0" smtClean="0"/>
              <a:t>separately. </a:t>
            </a:r>
            <a:r>
              <a:rPr lang="en-US" sz="2600" dirty="0" smtClean="0"/>
              <a:t>Use preconditions in order to move test to expected state. Tests should not disturb one to another. If some tests should use common data then move them in separate group</a:t>
            </a:r>
          </a:p>
          <a:p>
            <a:r>
              <a:rPr lang="en-US" sz="2600" dirty="0" smtClean="0"/>
              <a:t>Never use </a:t>
            </a:r>
            <a:r>
              <a:rPr lang="ru-RU" sz="2600" dirty="0" smtClean="0"/>
              <a:t>ThreadSleep. </a:t>
            </a:r>
            <a:r>
              <a:rPr lang="en-US" sz="2600" dirty="0" smtClean="0"/>
              <a:t>Wait some application state (page load, end of ajax…) or next element appearance instead</a:t>
            </a:r>
            <a:endParaRPr lang="ru-RU" sz="2600" dirty="0" smtClean="0"/>
          </a:p>
          <a:p>
            <a:r>
              <a:rPr lang="en-US" sz="2600" dirty="0" smtClean="0"/>
              <a:t>Use your brain and get pleasure from testing. If automation testing not make you happy possibly you doing something wrong. Think about it</a:t>
            </a:r>
            <a:r>
              <a:rPr lang="ru-RU" sz="2600" dirty="0"/>
              <a:t/>
            </a:r>
            <a:br>
              <a:rPr lang="ru-RU" sz="2600" dirty="0"/>
            </a:b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326017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35966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JDI 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JDI Tables and custom elements</a:t>
            </a: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838200" y="1403927"/>
            <a:ext cx="10633364" cy="3411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Setup your tests using different properties</a:t>
            </a:r>
          </a:p>
          <a:p>
            <a:r>
              <a:rPr lang="en-US" sz="4000" dirty="0" smtClean="0"/>
              <a:t>Create test runs on different versions of different browsers</a:t>
            </a:r>
          </a:p>
          <a:p>
            <a:r>
              <a:rPr lang="en-US" sz="4000" dirty="0" smtClean="0"/>
              <a:t>Write your tests using EDT and Data Providers</a:t>
            </a:r>
          </a:p>
          <a:p>
            <a:r>
              <a:rPr lang="en-US" sz="4000" dirty="0" smtClean="0"/>
              <a:t>Run tests in parallel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019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5676901" y="3877761"/>
            <a:ext cx="5883852" cy="1414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roman.iovlev.jdi@gmail.com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7" y="3877762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7" y="4604600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1229880" y="1782521"/>
            <a:ext cx="5470236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com.epam.jdi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jdi</a:t>
            </a:r>
            <a:r>
              <a:rPr lang="en-US" sz="2400" b="1" dirty="0">
                <a:solidFill>
                  <a:srgbClr val="0070C0"/>
                </a:solidFill>
              </a:rPr>
              <a:t>-</a:t>
            </a:r>
            <a:r>
              <a:rPr lang="en-US" sz="2400" b="1" dirty="0" err="1">
                <a:solidFill>
                  <a:srgbClr val="0070C0"/>
                </a:solidFill>
              </a:rPr>
              <a:t>uitest</a:t>
            </a:r>
            <a:r>
              <a:rPr lang="en-US" sz="2400" b="1" dirty="0">
                <a:solidFill>
                  <a:srgbClr val="0070C0"/>
                </a:solidFill>
              </a:rPr>
              <a:t>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smtClean="0"/>
              <a:t>version&gt;</a:t>
            </a:r>
            <a:r>
              <a:rPr lang="en-US" sz="2400" b="1" dirty="0" smtClean="0">
                <a:solidFill>
                  <a:srgbClr val="0070C0"/>
                </a:solidFill>
              </a:rPr>
              <a:t>LATEST</a:t>
            </a:r>
            <a:r>
              <a:rPr lang="en-US" sz="2400" dirty="0" smtClean="0"/>
              <a:t>&lt;/</a:t>
            </a:r>
            <a:r>
              <a:rPr lang="en-US" sz="24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&lt;/dependency&gt;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80" y="125930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Maven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976" y="125930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</a:rPr>
              <a:t>Gradle</a:t>
            </a:r>
            <a:r>
              <a:rPr lang="en-US" sz="2800" b="1" dirty="0" smtClean="0">
                <a:solidFill>
                  <a:srgbClr val="0070C0"/>
                </a:solidFill>
              </a:rPr>
              <a:t>, Ivy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1653092" y="4383923"/>
            <a:ext cx="6109784" cy="682722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u="sng" dirty="0" smtClean="0"/>
              <a:t>https</a:t>
            </a:r>
            <a:r>
              <a:rPr lang="en-US" sz="2800" u="sng" dirty="0"/>
              <a:t>://github.com/epam/JDI-Examples</a:t>
            </a:r>
            <a:endParaRPr lang="en-US" sz="2800" u="sng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7" y="4430077"/>
            <a:ext cx="765796" cy="636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2782" y="2355273"/>
            <a:ext cx="4017818" cy="3075709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" y="2189017"/>
            <a:ext cx="3204221" cy="44291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28126" y="2355273"/>
            <a:ext cx="3519055" cy="6317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1228219" y="1150218"/>
            <a:ext cx="6109784" cy="682722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u="sng" dirty="0" smtClean="0"/>
              <a:t>https</a:t>
            </a:r>
            <a:r>
              <a:rPr lang="en-US" sz="2800" u="sng" dirty="0"/>
              <a:t>://github.com/epam/JDI-Examples</a:t>
            </a:r>
            <a:endParaRPr lang="en-US" sz="2800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4" y="1196372"/>
            <a:ext cx="765796" cy="6365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68367" y="6356350"/>
            <a:ext cx="1659314" cy="36512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8"/>
            <a:ext cx="9915236" cy="2197281"/>
          </a:xfrm>
        </p:spPr>
        <p:txBody>
          <a:bodyPr/>
          <a:lstStyle/>
          <a:p>
            <a:r>
              <a:rPr lang="en-US" dirty="0" smtClean="0"/>
              <a:t>Test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DOMAIN &amp; DRIVER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44880" y="2054813"/>
            <a:ext cx="4662748" cy="13001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domain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https</a:t>
            </a:r>
            <a:r>
              <a:rPr lang="en-US" sz="2400" dirty="0">
                <a:solidFill>
                  <a:srgbClr val="00B050"/>
                </a:solidFill>
              </a:rPr>
              <a:t>://www.epam.com/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driver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chrome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10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944880" y="2056411"/>
            <a:ext cx="4662748" cy="12985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domain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${domain}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driver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${driver} </a:t>
            </a:r>
            <a:r>
              <a:rPr lang="en-US" sz="24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{timeout}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7628" y="1723805"/>
            <a:ext cx="84697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&lt;properties&gt;  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7030A0"/>
                </a:solidFill>
              </a:rPr>
              <a:t>domain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https://www.epam.com/</a:t>
            </a:r>
            <a:r>
              <a:rPr lang="en-US" sz="2400" dirty="0"/>
              <a:t>&lt;/</a:t>
            </a:r>
            <a:r>
              <a:rPr lang="en-US" sz="2400" dirty="0">
                <a:solidFill>
                  <a:srgbClr val="7030A0"/>
                </a:solidFill>
              </a:rPr>
              <a:t>domain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7030A0"/>
                </a:solidFill>
              </a:rPr>
              <a:t>driver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00B050"/>
                </a:solidFill>
              </a:rPr>
              <a:t>chrome</a:t>
            </a:r>
            <a:r>
              <a:rPr lang="en-US" sz="2400" dirty="0"/>
              <a:t>&lt;/</a:t>
            </a:r>
            <a:r>
              <a:rPr lang="en-US" sz="2400" dirty="0">
                <a:solidFill>
                  <a:srgbClr val="7030A0"/>
                </a:solidFill>
              </a:rPr>
              <a:t>driver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&lt;</a:t>
            </a:r>
            <a:r>
              <a:rPr lang="en-US" sz="2400" dirty="0" smtClean="0">
                <a:solidFill>
                  <a:srgbClr val="7030A0"/>
                </a:solidFill>
              </a:rPr>
              <a:t>timeout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rgbClr val="00B050"/>
                </a:solidFill>
              </a:rPr>
              <a:t>10</a:t>
            </a:r>
            <a:r>
              <a:rPr lang="en-US" sz="2400" dirty="0" smtClean="0"/>
              <a:t>&lt;/</a:t>
            </a:r>
            <a:r>
              <a:rPr lang="en-US" sz="2400" dirty="0">
                <a:solidFill>
                  <a:srgbClr val="7030A0"/>
                </a:solidFill>
              </a:rPr>
              <a:t>timeout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/>
              <a:t>&lt;/properties&gt;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4880" y="4292410"/>
            <a:ext cx="10151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mvn</a:t>
            </a:r>
            <a:r>
              <a:rPr lang="en-US" sz="2400" dirty="0" smtClean="0"/>
              <a:t> clean install –</a:t>
            </a:r>
            <a:r>
              <a:rPr lang="en-US" sz="2400" dirty="0" err="1" smtClean="0"/>
              <a:t>D</a:t>
            </a:r>
            <a:r>
              <a:rPr lang="en-US" sz="2400" dirty="0" err="1" smtClean="0">
                <a:solidFill>
                  <a:srgbClr val="7030A0"/>
                </a:solidFill>
              </a:rPr>
              <a:t>domain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https://test.epam.com</a:t>
            </a:r>
            <a:r>
              <a:rPr lang="en-US" sz="2400" dirty="0" smtClean="0"/>
              <a:t> –</a:t>
            </a:r>
            <a:r>
              <a:rPr lang="en-US" sz="2400" dirty="0" err="1" smtClean="0"/>
              <a:t>D</a:t>
            </a:r>
            <a:r>
              <a:rPr lang="en-US" sz="2400" dirty="0" err="1" smtClean="0">
                <a:solidFill>
                  <a:srgbClr val="7030A0"/>
                </a:solidFill>
              </a:rPr>
              <a:t>driver</a:t>
            </a:r>
            <a:r>
              <a:rPr lang="en-US" sz="2400" dirty="0" smtClean="0"/>
              <a:t>=</a:t>
            </a:r>
            <a:r>
              <a:rPr lang="en-US" sz="2400" dirty="0" err="1" smtClean="0">
                <a:solidFill>
                  <a:srgbClr val="00B050"/>
                </a:solidFill>
              </a:rPr>
              <a:t>firefox</a:t>
            </a:r>
            <a:endParaRPr lang="en-US" sz="2400" dirty="0"/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944880" y="1288703"/>
            <a:ext cx="2236584" cy="437803"/>
          </a:xfrm>
          <a:prstGeom prst="rect">
            <a:avLst/>
          </a:prstGeom>
          <a:solidFill>
            <a:srgbClr val="0070C0"/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test.properties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5607628" y="1293720"/>
            <a:ext cx="1322184" cy="474429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pom.xml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944880" y="3825328"/>
            <a:ext cx="1129144" cy="421467"/>
          </a:xfrm>
          <a:prstGeom prst="rect">
            <a:avLst/>
          </a:prstGeom>
          <a:solidFill>
            <a:srgbClr val="0070C0"/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Maven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DOWNLOAD DRIVER</a:t>
            </a:r>
            <a:endParaRPr lang="ru-RU" dirty="0"/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70280" y="1200727"/>
            <a:ext cx="5085080" cy="22841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chrome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browser.size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1800X1000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driver.getLatest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driver.version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2.34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drivers.folder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:\\</a:t>
            </a:r>
            <a:r>
              <a:rPr lang="en-US" sz="2800" dirty="0" smtClean="0">
                <a:solidFill>
                  <a:srgbClr val="00B050"/>
                </a:solidFill>
              </a:rPr>
              <a:t>Selenium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471" y="3703932"/>
            <a:ext cx="512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WebSettings.useDriver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“chrome”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0280" y="4227152"/>
            <a:ext cx="504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WebSettings.useDriver</a:t>
            </a:r>
            <a:r>
              <a:rPr lang="en-US" sz="2800" dirty="0" smtClean="0"/>
              <a:t>(</a:t>
            </a:r>
            <a:r>
              <a:rPr lang="en-US" sz="2800" i="1" dirty="0" smtClean="0">
                <a:solidFill>
                  <a:srgbClr val="7030A0"/>
                </a:solidFill>
              </a:rPr>
              <a:t>CHROME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862647" y="3725211"/>
            <a:ext cx="323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</a:rPr>
              <a:t>CHROME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"chrome"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i="1" dirty="0" smtClean="0">
                <a:solidFill>
                  <a:srgbClr val="7030A0"/>
                </a:solidFill>
              </a:rPr>
              <a:t>FIREFOX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r>
              <a:rPr lang="en-US" sz="2800" dirty="0" err="1" smtClean="0">
                <a:solidFill>
                  <a:srgbClr val="00B050"/>
                </a:solidFill>
              </a:rPr>
              <a:t>firefox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i="1" dirty="0" smtClean="0">
                <a:solidFill>
                  <a:srgbClr val="7030A0"/>
                </a:solidFill>
              </a:rPr>
              <a:t>IE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r>
              <a:rPr lang="en-US" sz="2800" dirty="0" err="1" smtClean="0">
                <a:solidFill>
                  <a:srgbClr val="00B050"/>
                </a:solidFill>
              </a:rPr>
              <a:t>ie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280" y="5256224"/>
            <a:ext cx="7734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WebSettings.useDriver</a:t>
            </a:r>
            <a:r>
              <a:rPr lang="en-US" sz="2800" dirty="0" smtClean="0"/>
              <a:t>(() </a:t>
            </a:r>
            <a:r>
              <a:rPr lang="en-US" sz="2800" dirty="0"/>
              <a:t>-&gt; </a:t>
            </a:r>
            <a:endParaRPr lang="en-US" sz="2800" dirty="0" smtClean="0"/>
          </a:p>
          <a:p>
            <a:r>
              <a:rPr lang="en-US" sz="2800" dirty="0" smtClean="0"/>
              <a:t>	new </a:t>
            </a:r>
            <a:r>
              <a:rPr lang="en-US" sz="2800" dirty="0" err="1" smtClean="0"/>
              <a:t>RemoteWebDriver</a:t>
            </a:r>
            <a:r>
              <a:rPr lang="en-US" sz="2800" dirty="0" smtClean="0"/>
              <a:t>(</a:t>
            </a:r>
            <a:r>
              <a:rPr lang="en-US" sz="2800" dirty="0" err="1" smtClean="0"/>
              <a:t>sauceUrl</a:t>
            </a:r>
            <a:r>
              <a:rPr lang="en-US" sz="2800" dirty="0"/>
              <a:t>(), </a:t>
            </a:r>
            <a:r>
              <a:rPr lang="en-US" sz="2800" i="1" dirty="0" err="1" smtClean="0"/>
              <a:t>firefox</a:t>
            </a:r>
            <a:r>
              <a:rPr lang="en-US" sz="2800" dirty="0" smtClean="0"/>
              <a:t>()));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34242</TotalTime>
  <Words>1349</Words>
  <Application>Microsoft Office PowerPoint</Application>
  <PresentationFormat>Widescreen</PresentationFormat>
  <Paragraphs>298</Paragraphs>
  <Slides>36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Trebuchet MS</vt:lpstr>
      <vt:lpstr>Wingdings</vt:lpstr>
      <vt:lpstr>Office Theme</vt:lpstr>
      <vt:lpstr>JDI Settings</vt:lpstr>
      <vt:lpstr>PowerPoint Presentation</vt:lpstr>
      <vt:lpstr>PowerPoint Presentation</vt:lpstr>
      <vt:lpstr>Test project</vt:lpstr>
      <vt:lpstr>PowerPoint Presentation</vt:lpstr>
      <vt:lpstr>PowerPoint Presentation</vt:lpstr>
      <vt:lpstr>Test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LOCATORS</vt:lpstr>
      <vt:lpstr>PowerPoint Presentation</vt:lpstr>
      <vt:lpstr>PowerPoint Presentation</vt:lpstr>
      <vt:lpstr>Parallel  test run</vt:lpstr>
      <vt:lpstr>PowerPoint Presentation</vt:lpstr>
      <vt:lpstr>PowerPoint Presentation</vt:lpstr>
      <vt:lpstr>PowerPoint Presentation</vt:lpstr>
      <vt:lpstr>Entity driven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365</cp:revision>
  <dcterms:created xsi:type="dcterms:W3CDTF">2016-08-29T09:02:22Z</dcterms:created>
  <dcterms:modified xsi:type="dcterms:W3CDTF">2017-12-27T08:03:34Z</dcterms:modified>
</cp:coreProperties>
</file>