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79" r:id="rId2"/>
    <p:sldId id="362" r:id="rId3"/>
    <p:sldId id="277" r:id="rId4"/>
    <p:sldId id="363" r:id="rId5"/>
    <p:sldId id="423" r:id="rId6"/>
    <p:sldId id="424" r:id="rId7"/>
    <p:sldId id="427" r:id="rId8"/>
    <p:sldId id="425" r:id="rId9"/>
    <p:sldId id="426" r:id="rId10"/>
    <p:sldId id="422" r:id="rId11"/>
    <p:sldId id="368" r:id="rId12"/>
    <p:sldId id="414" r:id="rId13"/>
    <p:sldId id="428" r:id="rId14"/>
    <p:sldId id="431" r:id="rId15"/>
    <p:sldId id="432" r:id="rId16"/>
    <p:sldId id="433" r:id="rId17"/>
    <p:sldId id="445" r:id="rId18"/>
    <p:sldId id="435" r:id="rId19"/>
    <p:sldId id="436" r:id="rId20"/>
    <p:sldId id="437" r:id="rId21"/>
    <p:sldId id="438" r:id="rId22"/>
    <p:sldId id="439" r:id="rId23"/>
    <p:sldId id="440" r:id="rId24"/>
    <p:sldId id="441" r:id="rId25"/>
    <p:sldId id="442" r:id="rId26"/>
    <p:sldId id="443" r:id="rId27"/>
    <p:sldId id="444" r:id="rId28"/>
    <p:sldId id="351" r:id="rId29"/>
    <p:sldId id="342" r:id="rId30"/>
    <p:sldId id="31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01" autoAdjust="0"/>
    <p:restoredTop sz="93979" autoAdjust="0"/>
  </p:normalViewPr>
  <p:slideViewPr>
    <p:cSldViewPr snapToGrid="0">
      <p:cViewPr varScale="1">
        <p:scale>
          <a:sx n="69" d="100"/>
          <a:sy n="69" d="100"/>
        </p:scale>
        <p:origin x="380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68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8FCFE-F316-49C5-A3FC-507A450A88AB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8FE2F-B1C4-47FA-8554-15D93AB39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24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270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2511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514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800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542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638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770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47" b="764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84375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8" name="Picture 9" descr="EPAM_LOGO_gray_blu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67" y="369914"/>
            <a:ext cx="2829252" cy="1108365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73545" y="5663622"/>
            <a:ext cx="4029364" cy="441614"/>
          </a:xfrm>
          <a:prstGeom prst="rect">
            <a:avLst/>
          </a:prstGeom>
        </p:spPr>
        <p:txBody>
          <a:bodyPr/>
          <a:lstStyle>
            <a:lvl1pPr>
              <a:defRPr sz="2800" b="1" i="0" cap="all" baseline="0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164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3927"/>
            <a:ext cx="10515600" cy="50800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3600" baseline="0"/>
            </a:lvl1pPr>
            <a:lvl2pPr>
              <a:buClr>
                <a:schemeClr val="accent1"/>
              </a:buClr>
              <a:defRPr sz="3200" baseline="0"/>
            </a:lvl2pPr>
            <a:lvl3pPr>
              <a:buClr>
                <a:schemeClr val="accent1"/>
              </a:buClr>
              <a:defRPr sz="2800"/>
            </a:lvl3pPr>
            <a:lvl4pPr>
              <a:buClr>
                <a:schemeClr val="accent1"/>
              </a:buClr>
              <a:defRPr sz="2400"/>
            </a:lvl4pPr>
            <a:lvl5pPr>
              <a:buClr>
                <a:schemeClr val="accent1"/>
              </a:buCl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8191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Edit Master text styles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60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56" y="1190759"/>
            <a:ext cx="5366326" cy="533011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2873" y="1190759"/>
            <a:ext cx="5708071" cy="533011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2198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56" y="1819563"/>
            <a:ext cx="5366326" cy="470130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2873" y="1819563"/>
            <a:ext cx="5708071" cy="470130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4"/>
          </p:nvPr>
        </p:nvSpPr>
        <p:spPr>
          <a:xfrm>
            <a:off x="471056" y="1190759"/>
            <a:ext cx="5366326" cy="62880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cap="all" baseline="0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2873" y="1200023"/>
            <a:ext cx="5708070" cy="61953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lang="en-US" sz="2800" b="1" kern="1200" cap="all" baseline="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7402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8564" y="2069919"/>
            <a:ext cx="9915236" cy="1606154"/>
          </a:xfrm>
          <a:prstGeom prst="rect">
            <a:avLst/>
          </a:prstGeom>
        </p:spPr>
        <p:txBody>
          <a:bodyPr/>
          <a:lstStyle>
            <a:lvl1pPr>
              <a:defRPr sz="7800" b="0" i="0" cap="all" baseline="0">
                <a:latin typeface="Arial Black" panose="020B0A04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34690" y="-1617437"/>
            <a:ext cx="9407641" cy="26100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320801" y="5573704"/>
            <a:ext cx="13743709" cy="1731139"/>
          </a:xfrm>
          <a:prstGeom prst="rect">
            <a:avLst/>
          </a:prstGeom>
        </p:spPr>
      </p:pic>
      <p:pic>
        <p:nvPicPr>
          <p:cNvPr id="11" name="Picture 10" descr="EPAM_LOGO_gray_blue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32" y="0"/>
            <a:ext cx="3041732" cy="1191605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219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5925095" y="5980176"/>
            <a:ext cx="6303481" cy="9144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-12879" y="-64108"/>
            <a:ext cx="6844145" cy="887958"/>
          </a:xfrm>
          <a:prstGeom prst="rect">
            <a:avLst/>
          </a:prstGeom>
        </p:spPr>
      </p:pic>
      <p:pic>
        <p:nvPicPr>
          <p:cNvPr id="20" name="Picture 19" descr="EPAM_LOGO_gray_blue.png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517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50" r:id="rId2"/>
    <p:sldLayoutId id="2147483663" r:id="rId3"/>
    <p:sldLayoutId id="2147483652" r:id="rId4"/>
    <p:sldLayoutId id="2147483660" r:id="rId5"/>
    <p:sldLayoutId id="214748365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JDI AROUND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3545" y="5663622"/>
            <a:ext cx="4029364" cy="441614"/>
          </a:xfrm>
          <a:prstGeom prst="rect">
            <a:avLst/>
          </a:prstGeom>
        </p:spPr>
        <p:txBody>
          <a:bodyPr/>
          <a:lstStyle>
            <a:lvl1pPr>
              <a:defRPr sz="2800" b="1" i="0" cap="all" baseline="0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dirty="0" smtClean="0"/>
              <a:t>20 Sep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49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24539" y="2069919"/>
            <a:ext cx="9929261" cy="1606154"/>
          </a:xfrm>
        </p:spPr>
        <p:txBody>
          <a:bodyPr/>
          <a:lstStyle/>
          <a:p>
            <a:r>
              <a:rPr lang="en-US" dirty="0" smtClean="0"/>
              <a:t>LOGGING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02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/>
              <a:t>logging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13" name="Содержимое 19"/>
          <p:cNvSpPr txBox="1">
            <a:spLocks/>
          </p:cNvSpPr>
          <p:nvPr/>
        </p:nvSpPr>
        <p:spPr>
          <a:xfrm>
            <a:off x="647703" y="1763966"/>
            <a:ext cx="8162922" cy="236035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log4j.rootLogger = </a:t>
            </a:r>
            <a:r>
              <a:rPr lang="en-US" sz="2400" b="1" dirty="0">
                <a:solidFill>
                  <a:srgbClr val="C00000"/>
                </a:solidFill>
              </a:rPr>
              <a:t>info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n-US" sz="2400" b="1" dirty="0">
                <a:solidFill>
                  <a:srgbClr val="0070C0"/>
                </a:solidFill>
              </a:rPr>
              <a:t>console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0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log4j.appender.</a:t>
            </a:r>
            <a:r>
              <a:rPr lang="en-US" sz="2400" b="1" dirty="0">
                <a:solidFill>
                  <a:srgbClr val="0070C0"/>
                </a:solidFill>
              </a:rPr>
              <a:t>console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= org.apache.log4j.ConsoleAppender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log4j.appender.</a:t>
            </a:r>
            <a:r>
              <a:rPr lang="en-US" sz="2400" b="1" dirty="0">
                <a:solidFill>
                  <a:srgbClr val="0070C0"/>
                </a:solidFill>
              </a:rPr>
              <a:t>console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.layout =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org.apache.log4j.PatternLayout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log4j.appender.</a:t>
            </a:r>
            <a:r>
              <a:rPr lang="en-US" sz="2400" b="1" dirty="0" smtClean="0">
                <a:solidFill>
                  <a:srgbClr val="0070C0"/>
                </a:solidFill>
              </a:rPr>
              <a:t>console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.layout.ConversionPattern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=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%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m%n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Содержимое 19"/>
          <p:cNvSpPr txBox="1">
            <a:spLocks/>
          </p:cNvSpPr>
          <p:nvPr/>
        </p:nvSpPr>
        <p:spPr>
          <a:xfrm>
            <a:off x="647703" y="4124325"/>
            <a:ext cx="11396516" cy="2509289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log4j.rootLogger = </a:t>
            </a:r>
            <a:r>
              <a:rPr lang="en-US" sz="2400" b="1" dirty="0" err="1" smtClean="0">
                <a:solidFill>
                  <a:srgbClr val="C00000"/>
                </a:solidFill>
              </a:rPr>
              <a:t>debug|error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n-US" sz="2400" b="1" dirty="0" smtClean="0">
                <a:solidFill>
                  <a:srgbClr val="0070C0"/>
                </a:solidFill>
              </a:rPr>
              <a:t>file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n-US" sz="2400" b="1" dirty="0" smtClean="0">
                <a:solidFill>
                  <a:srgbClr val="0070C0"/>
                </a:solidFill>
              </a:rPr>
              <a:t>HTML</a:t>
            </a:r>
            <a:r>
              <a:rPr lang="en-US" sz="2400" dirty="0"/>
              <a:t>,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</a:rPr>
              <a:t>dailylog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900" b="1" dirty="0" smtClean="0">
              <a:solidFill>
                <a:srgbClr val="0070C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log4j.appender.file=org.apache.log4j.RollingFileAppender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log4j.appender.file.File=target/.logs/events.log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log4j.appender.file.layout.ConversionPattern= %d{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yyyy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-MM-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HH:mm:ss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} %-5p %c{1}:%L - %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m%n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log4j.appender.file.layout=org.apache.log4j.PatternLayout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Содержимое 19"/>
          <p:cNvSpPr txBox="1">
            <a:spLocks/>
          </p:cNvSpPr>
          <p:nvPr/>
        </p:nvSpPr>
        <p:spPr>
          <a:xfrm>
            <a:off x="647703" y="1088672"/>
            <a:ext cx="4902200" cy="58743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err="1">
                <a:solidFill>
                  <a:srgbClr val="0070C0"/>
                </a:solidFill>
              </a:rPr>
              <a:t>log.message.format</a:t>
            </a:r>
            <a:r>
              <a:rPr lang="en-US" sz="2800" dirty="0"/>
              <a:t>=</a:t>
            </a:r>
            <a:r>
              <a:rPr lang="en-US" sz="2800" dirty="0">
                <a:solidFill>
                  <a:srgbClr val="00B050"/>
                </a:solidFill>
              </a:rPr>
              <a:t>short</a:t>
            </a:r>
            <a:r>
              <a:rPr lang="en-US" sz="2800" dirty="0"/>
              <a:t> | full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13254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917767"/>
            <a:ext cx="6507480" cy="104463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[Step </a:t>
            </a:r>
            <a:r>
              <a:rPr lang="en-US" sz="2400" dirty="0"/>
              <a:t>- 18:12.777] Click on button ‘Login’</a:t>
            </a:r>
          </a:p>
          <a:p>
            <a:pPr marL="0" indent="0">
              <a:buNone/>
            </a:pPr>
            <a:r>
              <a:rPr lang="en-US" sz="2400" dirty="0"/>
              <a:t>[…] Login as ‘</a:t>
            </a:r>
            <a:r>
              <a:rPr lang="en-US" sz="2400" dirty="0" smtClean="0"/>
              <a:t>User(login:roman;psw:142)’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logging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838200" y="4610359"/>
            <a:ext cx="6507480" cy="192855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[-]&lt;step time=18:12&gt;Click on button ‘Login’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    [+]&lt;info&gt;Get Button (</a:t>
            </a:r>
            <a:r>
              <a:rPr lang="en-US" sz="2400" dirty="0" err="1" smtClean="0"/>
              <a:t>css</a:t>
            </a:r>
            <a:r>
              <a:rPr lang="en-US" sz="2400" dirty="0" smtClean="0"/>
              <a:t>=’.login’) &lt;info&gt;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    &lt;info&gt;Is Button (</a:t>
            </a:r>
            <a:r>
              <a:rPr lang="en-US" sz="2400" dirty="0" err="1" smtClean="0"/>
              <a:t>css</a:t>
            </a:r>
            <a:r>
              <a:rPr lang="en-US" sz="2400" dirty="0" smtClean="0"/>
              <a:t>=’.login’) displayed&lt;info&gt;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&lt;step&gt;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</p:txBody>
      </p:sp>
      <p:sp>
        <p:nvSpPr>
          <p:cNvPr id="6" name="Содержимое 19"/>
          <p:cNvSpPr txBox="1">
            <a:spLocks/>
          </p:cNvSpPr>
          <p:nvPr/>
        </p:nvSpPr>
        <p:spPr>
          <a:xfrm>
            <a:off x="838200" y="4128307"/>
            <a:ext cx="767080" cy="421467"/>
          </a:xfrm>
          <a:prstGeom prst="rect">
            <a:avLst/>
          </a:prstGeom>
          <a:solidFill>
            <a:srgbClr val="0070C0"/>
          </a:solidFill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chemeClr val="bg1"/>
                </a:solidFill>
              </a:rPr>
              <a:t>XML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1246584"/>
            <a:ext cx="6212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WebSettings.</a:t>
            </a:r>
            <a:r>
              <a:rPr lang="en-US" sz="2400" b="1" dirty="0" err="1">
                <a:solidFill>
                  <a:srgbClr val="7030A0"/>
                </a:solidFill>
              </a:rPr>
              <a:t>logger</a:t>
            </a:r>
            <a:r>
              <a:rPr lang="en-US" sz="2400" dirty="0"/>
              <a:t> = new </a:t>
            </a:r>
            <a:r>
              <a:rPr lang="en-US" sz="2400" dirty="0" err="1" smtClean="0"/>
              <a:t>AwesomeLogger</a:t>
            </a:r>
            <a:r>
              <a:rPr lang="en-US" sz="2400" dirty="0" smtClean="0"/>
              <a:t>();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1801396"/>
            <a:ext cx="7096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logger</a:t>
            </a:r>
            <a:r>
              <a:rPr lang="en-US" sz="2400" dirty="0" smtClean="0"/>
              <a:t>.</a:t>
            </a:r>
            <a:r>
              <a:rPr lang="en-US" sz="2400" dirty="0" smtClean="0">
                <a:solidFill>
                  <a:srgbClr val="C00000"/>
                </a:solidFill>
              </a:rPr>
              <a:t>info</a:t>
            </a:r>
            <a:r>
              <a:rPr lang="en-US" sz="2400" dirty="0" smtClean="0"/>
              <a:t>(“Start new testing on Test Environments”);</a:t>
            </a:r>
          </a:p>
          <a:p>
            <a:r>
              <a:rPr lang="en-US" sz="2400" b="1" dirty="0" err="1" smtClean="0">
                <a:solidFill>
                  <a:srgbClr val="7030A0"/>
                </a:solidFill>
              </a:rPr>
              <a:t>logger</a:t>
            </a:r>
            <a:r>
              <a:rPr lang="en-US" sz="2400" dirty="0" err="1" smtClean="0"/>
              <a:t>.</a:t>
            </a:r>
            <a:r>
              <a:rPr lang="en-US" sz="2400" dirty="0" err="1" smtClean="0">
                <a:solidFill>
                  <a:srgbClr val="C00000"/>
                </a:solidFill>
              </a:rPr>
              <a:t>step</a:t>
            </a:r>
            <a:r>
              <a:rPr lang="en-US" sz="2400" dirty="0" smtClean="0"/>
              <a:t>(“Login”);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8976360" y="1801396"/>
            <a:ext cx="23774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OFF(-1)</a:t>
            </a:r>
          </a:p>
          <a:p>
            <a:r>
              <a:rPr lang="en-US" sz="2400" dirty="0"/>
              <a:t>FATAL(0) </a:t>
            </a:r>
          </a:p>
          <a:p>
            <a:r>
              <a:rPr lang="en-US" sz="2400" dirty="0"/>
              <a:t>ERROR(3) </a:t>
            </a:r>
          </a:p>
          <a:p>
            <a:r>
              <a:rPr lang="en-US" sz="2400" dirty="0"/>
              <a:t>WARNING(4)</a:t>
            </a:r>
          </a:p>
          <a:p>
            <a:r>
              <a:rPr lang="en-US" sz="2400" dirty="0"/>
              <a:t>STEP(5)</a:t>
            </a:r>
          </a:p>
          <a:p>
            <a:r>
              <a:rPr lang="en-US" sz="2400" dirty="0"/>
              <a:t>INFO(6)  </a:t>
            </a:r>
          </a:p>
          <a:p>
            <a:r>
              <a:rPr lang="en-US" sz="2400" dirty="0"/>
              <a:t>DEBUG(7) </a:t>
            </a:r>
          </a:p>
          <a:p>
            <a:r>
              <a:rPr lang="en-US" sz="2400" dirty="0"/>
              <a:t>TRACE(8) </a:t>
            </a:r>
          </a:p>
          <a:p>
            <a:r>
              <a:rPr lang="en-US" sz="2400" dirty="0"/>
              <a:t>ALL(100) </a:t>
            </a:r>
          </a:p>
        </p:txBody>
      </p:sp>
      <p:sp>
        <p:nvSpPr>
          <p:cNvPr id="11" name="Содержимое 19"/>
          <p:cNvSpPr txBox="1">
            <a:spLocks/>
          </p:cNvSpPr>
          <p:nvPr/>
        </p:nvSpPr>
        <p:spPr>
          <a:xfrm>
            <a:off x="9017000" y="1286782"/>
            <a:ext cx="1854200" cy="421467"/>
          </a:xfrm>
          <a:prstGeom prst="rect">
            <a:avLst/>
          </a:prstGeom>
          <a:solidFill>
            <a:srgbClr val="0070C0"/>
          </a:solidFill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chemeClr val="bg1"/>
                </a:solidFill>
              </a:rPr>
              <a:t>LOG LEVELS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80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 animBg="1"/>
      <p:bldP spid="9" grpId="0"/>
      <p:bldP spid="10" grpId="0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24539" y="2069919"/>
            <a:ext cx="9929261" cy="1606154"/>
          </a:xfrm>
        </p:spPr>
        <p:txBody>
          <a:bodyPr/>
          <a:lstStyle/>
          <a:p>
            <a:r>
              <a:rPr lang="en-US" dirty="0" smtClean="0"/>
              <a:t>ASSERTS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19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/>
              <a:t>matchers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8" name="Содержимое 19"/>
          <p:cNvSpPr txBox="1">
            <a:spLocks/>
          </p:cNvSpPr>
          <p:nvPr/>
        </p:nvSpPr>
        <p:spPr>
          <a:xfrm>
            <a:off x="1104903" y="1190626"/>
            <a:ext cx="8162922" cy="104243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 smtClean="0"/>
              <a:t>Assert.</a:t>
            </a:r>
            <a:r>
              <a:rPr lang="en-US" sz="2400" b="1" dirty="0" err="1">
                <a:solidFill>
                  <a:srgbClr val="C00000"/>
                </a:solidFill>
              </a:rPr>
              <a:t>contains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B050"/>
                </a:solidFill>
              </a:rPr>
              <a:t>"Test Text"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B050"/>
                </a:solidFill>
              </a:rPr>
              <a:t>"Text"</a:t>
            </a:r>
            <a:r>
              <a:rPr lang="en-US" sz="2400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 smtClean="0"/>
              <a:t>Assert.</a:t>
            </a:r>
            <a:r>
              <a:rPr lang="en-US" sz="2400" b="1" dirty="0" err="1">
                <a:solidFill>
                  <a:srgbClr val="C00000"/>
                </a:solidFill>
              </a:rPr>
              <a:t>matches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B050"/>
                </a:solidFill>
              </a:rPr>
              <a:t>"1352-423-85746"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B050"/>
                </a:solidFill>
              </a:rPr>
              <a:t>"\\d{4}-\\d{3}-\\d{5</a:t>
            </a:r>
            <a:r>
              <a:rPr lang="en-US" sz="2400" dirty="0" smtClean="0">
                <a:solidFill>
                  <a:srgbClr val="00B050"/>
                </a:solidFill>
              </a:rPr>
              <a:t>}"</a:t>
            </a:r>
            <a:r>
              <a:rPr lang="en-US" sz="2400" dirty="0" smtClean="0"/>
              <a:t>);</a:t>
            </a:r>
          </a:p>
        </p:txBody>
      </p:sp>
      <p:sp>
        <p:nvSpPr>
          <p:cNvPr id="15" name="Содержимое 19"/>
          <p:cNvSpPr txBox="1">
            <a:spLocks/>
          </p:cNvSpPr>
          <p:nvPr/>
        </p:nvSpPr>
        <p:spPr>
          <a:xfrm>
            <a:off x="1104903" y="2311853"/>
            <a:ext cx="8162922" cy="212544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 smtClean="0"/>
              <a:t>Assert.</a:t>
            </a:r>
            <a:r>
              <a:rPr lang="en-US" sz="2400" b="1" dirty="0" err="1" smtClean="0">
                <a:solidFill>
                  <a:srgbClr val="C00000"/>
                </a:solidFill>
              </a:rPr>
              <a:t>arrayEquals</a:t>
            </a:r>
            <a:r>
              <a:rPr lang="en-US" sz="2400" dirty="0" smtClean="0"/>
              <a:t>(</a:t>
            </a:r>
            <a:r>
              <a:rPr lang="en-US" sz="2400" dirty="0" err="1" smtClean="0"/>
              <a:t>searchResults</a:t>
            </a:r>
            <a:r>
              <a:rPr lang="en-US" sz="2400" dirty="0" smtClean="0"/>
              <a:t>, </a:t>
            </a:r>
            <a:r>
              <a:rPr lang="en-US" sz="2400" dirty="0" err="1" smtClean="0"/>
              <a:t>expectedResults</a:t>
            </a:r>
            <a:r>
              <a:rPr lang="en-US" sz="2400" dirty="0" smtClean="0"/>
              <a:t>);</a:t>
            </a:r>
            <a:endParaRPr lang="en-US" sz="2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 smtClean="0"/>
              <a:t>Assert.</a:t>
            </a:r>
            <a:r>
              <a:rPr lang="en-US" sz="2400" b="1" dirty="0" err="1">
                <a:solidFill>
                  <a:srgbClr val="C00000"/>
                </a:solidFill>
              </a:rPr>
              <a:t>listEquals</a:t>
            </a:r>
            <a:r>
              <a:rPr lang="en-US" sz="2400" dirty="0" smtClean="0"/>
              <a:t>(orders, </a:t>
            </a:r>
            <a:r>
              <a:rPr lang="en-US" sz="2400" dirty="0" err="1" smtClean="0"/>
              <a:t>expectedOrders</a:t>
            </a:r>
            <a:r>
              <a:rPr lang="en-US" sz="2400" dirty="0" smtClean="0"/>
              <a:t>);</a:t>
            </a:r>
            <a:endParaRPr lang="en-US" sz="2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 smtClean="0"/>
              <a:t>Assert.</a:t>
            </a:r>
            <a:r>
              <a:rPr lang="en-US" sz="2400" b="1" dirty="0" err="1">
                <a:solidFill>
                  <a:srgbClr val="C00000"/>
                </a:solidFill>
              </a:rPr>
              <a:t>each</a:t>
            </a:r>
            <a:r>
              <a:rPr lang="en-US" sz="2400" dirty="0" smtClean="0"/>
              <a:t>(</a:t>
            </a:r>
            <a:r>
              <a:rPr lang="en-US" sz="2400" dirty="0" err="1" smtClean="0"/>
              <a:t>searchResults</a:t>
            </a:r>
            <a:r>
              <a:rPr lang="en-US" sz="2400" dirty="0"/>
              <a:t>).</a:t>
            </a:r>
            <a:r>
              <a:rPr lang="en-US" sz="2400" b="1" dirty="0">
                <a:solidFill>
                  <a:srgbClr val="C00000"/>
                </a:solidFill>
              </a:rPr>
              <a:t>contains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B050"/>
                </a:solidFill>
              </a:rPr>
              <a:t>"</a:t>
            </a:r>
            <a:r>
              <a:rPr lang="en-US" sz="2400" dirty="0" smtClean="0">
                <a:solidFill>
                  <a:srgbClr val="00B050"/>
                </a:solidFill>
              </a:rPr>
              <a:t>IPhone</a:t>
            </a:r>
            <a:r>
              <a:rPr lang="en-US" sz="2400" dirty="0">
                <a:solidFill>
                  <a:srgbClr val="00B050"/>
                </a:solidFill>
              </a:rPr>
              <a:t>"</a:t>
            </a:r>
            <a:r>
              <a:rPr lang="en-US" sz="2400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 smtClean="0"/>
              <a:t>Assert.</a:t>
            </a:r>
            <a:r>
              <a:rPr lang="en-US" sz="2400" b="1" dirty="0" err="1">
                <a:solidFill>
                  <a:srgbClr val="C00000"/>
                </a:solidFill>
              </a:rPr>
              <a:t>each</a:t>
            </a:r>
            <a:r>
              <a:rPr lang="en-US" sz="2400" dirty="0" smtClean="0"/>
              <a:t>(</a:t>
            </a:r>
            <a:r>
              <a:rPr lang="en-US" sz="2400" dirty="0" err="1" smtClean="0"/>
              <a:t>searchResults</a:t>
            </a:r>
            <a:r>
              <a:rPr lang="en-US" sz="2400" dirty="0"/>
              <a:t>).</a:t>
            </a:r>
            <a:r>
              <a:rPr lang="en-US" sz="2400" b="1" dirty="0">
                <a:solidFill>
                  <a:srgbClr val="C00000"/>
                </a:solidFill>
              </a:rPr>
              <a:t>matches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B050"/>
                </a:solidFill>
              </a:rPr>
              <a:t>"</a:t>
            </a:r>
            <a:r>
              <a:rPr lang="en-US" sz="2400" dirty="0" smtClean="0">
                <a:solidFill>
                  <a:srgbClr val="00B050"/>
                </a:solidFill>
              </a:rPr>
              <a:t>IPhone </a:t>
            </a:r>
            <a:r>
              <a:rPr lang="en-US" sz="2400" dirty="0">
                <a:solidFill>
                  <a:srgbClr val="00B050"/>
                </a:solidFill>
              </a:rPr>
              <a:t>\\d</a:t>
            </a:r>
            <a:r>
              <a:rPr lang="en-US" sz="2400" dirty="0" smtClean="0">
                <a:solidFill>
                  <a:srgbClr val="00B050"/>
                </a:solidFill>
              </a:rPr>
              <a:t>.*"</a:t>
            </a:r>
            <a:r>
              <a:rPr lang="en-US" sz="2400" dirty="0" smtClean="0"/>
              <a:t>);</a:t>
            </a:r>
          </a:p>
        </p:txBody>
      </p:sp>
      <p:sp>
        <p:nvSpPr>
          <p:cNvPr id="16" name="Содержимое 19"/>
          <p:cNvSpPr txBox="1">
            <a:spLocks/>
          </p:cNvSpPr>
          <p:nvPr/>
        </p:nvSpPr>
        <p:spPr>
          <a:xfrm>
            <a:off x="1104903" y="4437298"/>
            <a:ext cx="5912509" cy="96998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 smtClean="0"/>
              <a:t>Assert.</a:t>
            </a:r>
            <a:r>
              <a:rPr lang="en-US" sz="2400" dirty="0" err="1" smtClean="0">
                <a:solidFill>
                  <a:srgbClr val="C00000"/>
                </a:solidFill>
              </a:rPr>
              <a:t>areEquals</a:t>
            </a:r>
            <a:r>
              <a:rPr lang="en-US" sz="2400" dirty="0"/>
              <a:t>(</a:t>
            </a:r>
            <a:r>
              <a:rPr lang="en-US" sz="2400" b="1" dirty="0">
                <a:solidFill>
                  <a:srgbClr val="FF0000"/>
                </a:solidFill>
              </a:rPr>
              <a:t>() -&gt; </a:t>
            </a:r>
            <a:r>
              <a:rPr lang="en-US" sz="2400" dirty="0" err="1"/>
              <a:t>getNext</a:t>
            </a:r>
            <a:r>
              <a:rPr lang="en-US" sz="2400" dirty="0"/>
              <a:t>(), </a:t>
            </a:r>
            <a:r>
              <a:rPr lang="en-US" sz="2400" dirty="0">
                <a:solidFill>
                  <a:srgbClr val="00B050"/>
                </a:solidFill>
              </a:rPr>
              <a:t>"IPhone 6"</a:t>
            </a:r>
            <a:r>
              <a:rPr lang="en-US" sz="2400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 smtClean="0"/>
              <a:t>Assert.</a:t>
            </a:r>
            <a:r>
              <a:rPr lang="en-US" sz="2400" dirty="0" err="1" smtClean="0">
                <a:solidFill>
                  <a:srgbClr val="C00000"/>
                </a:solidFill>
              </a:rPr>
              <a:t>contains</a:t>
            </a:r>
            <a:r>
              <a:rPr lang="en-US" sz="2400" dirty="0"/>
              <a:t>(</a:t>
            </a:r>
            <a:r>
              <a:rPr lang="en-US" sz="2400" b="1" dirty="0">
                <a:solidFill>
                  <a:srgbClr val="FF0000"/>
                </a:solidFill>
              </a:rPr>
              <a:t>() -&gt;</a:t>
            </a:r>
            <a:r>
              <a:rPr lang="en-US" sz="2400" dirty="0"/>
              <a:t> </a:t>
            </a:r>
            <a:r>
              <a:rPr lang="en-US" sz="2400" dirty="0" err="1"/>
              <a:t>getNext</a:t>
            </a:r>
            <a:r>
              <a:rPr lang="en-US" sz="2400" dirty="0"/>
              <a:t>(), </a:t>
            </a:r>
            <a:r>
              <a:rPr lang="en-US" sz="2400" dirty="0">
                <a:solidFill>
                  <a:srgbClr val="00B050"/>
                </a:solidFill>
              </a:rPr>
              <a:t>"IPhone </a:t>
            </a:r>
            <a:r>
              <a:rPr lang="en-US" sz="2400">
                <a:solidFill>
                  <a:srgbClr val="00B050"/>
                </a:solidFill>
              </a:rPr>
              <a:t>5</a:t>
            </a:r>
            <a:r>
              <a:rPr lang="en-US" sz="2400" smtClean="0">
                <a:solidFill>
                  <a:srgbClr val="00B050"/>
                </a:solidFill>
              </a:rPr>
              <a:t>"</a:t>
            </a:r>
            <a:r>
              <a:rPr lang="en-US" sz="2400" smtClean="0"/>
              <a:t>);</a:t>
            </a:r>
            <a:endParaRPr lang="en-US" sz="2400" dirty="0" smtClean="0"/>
          </a:p>
        </p:txBody>
      </p:sp>
      <p:sp>
        <p:nvSpPr>
          <p:cNvPr id="17" name="Содержимое 19"/>
          <p:cNvSpPr txBox="1">
            <a:spLocks/>
          </p:cNvSpPr>
          <p:nvPr/>
        </p:nvSpPr>
        <p:spPr>
          <a:xfrm>
            <a:off x="1104903" y="5511434"/>
            <a:ext cx="8162922" cy="134656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 smtClean="0"/>
              <a:t>Assert.</a:t>
            </a:r>
            <a:r>
              <a:rPr lang="en-US" sz="2400" b="1" dirty="0" err="1" smtClean="0">
                <a:solidFill>
                  <a:srgbClr val="C00000"/>
                </a:solidFill>
              </a:rPr>
              <a:t>throwException</a:t>
            </a:r>
            <a:r>
              <a:rPr lang="en-US" sz="2400" dirty="0" smtClean="0"/>
              <a:t>(this::request, </a:t>
            </a:r>
            <a:r>
              <a:rPr lang="en-US" sz="2400" dirty="0" smtClean="0">
                <a:solidFill>
                  <a:srgbClr val="00B050"/>
                </a:solidFill>
              </a:rPr>
              <a:t>“Bad Request"</a:t>
            </a:r>
            <a:r>
              <a:rPr lang="en-US" sz="2400" dirty="0" smtClean="0"/>
              <a:t>);</a:t>
            </a:r>
            <a:endParaRPr lang="en-US" sz="2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 smtClean="0"/>
              <a:t>Assert.</a:t>
            </a:r>
            <a:r>
              <a:rPr lang="en-US" sz="2400" b="1" dirty="0" err="1" smtClean="0">
                <a:solidFill>
                  <a:srgbClr val="C00000"/>
                </a:solidFill>
              </a:rPr>
              <a:t>hasNoExceptions</a:t>
            </a:r>
            <a:r>
              <a:rPr lang="en-US" sz="2400" dirty="0" smtClean="0"/>
              <a:t>(this::</a:t>
            </a:r>
            <a:r>
              <a:rPr lang="en-US" sz="2400" dirty="0"/>
              <a:t> request</a:t>
            </a:r>
            <a:r>
              <a:rPr lang="en-US" sz="2400" dirty="0" smtClean="0"/>
              <a:t>);</a:t>
            </a:r>
            <a:endParaRPr lang="en-US" sz="2400" dirty="0"/>
          </a:p>
        </p:txBody>
      </p:sp>
      <p:cxnSp>
        <p:nvCxnSpPr>
          <p:cNvPr id="21" name="Straight Connector 20"/>
          <p:cNvCxnSpPr/>
          <p:nvPr/>
        </p:nvCxnSpPr>
        <p:spPr>
          <a:xfrm flipH="1" flipV="1">
            <a:off x="846509" y="5667375"/>
            <a:ext cx="1216" cy="756558"/>
          </a:xfrm>
          <a:prstGeom prst="line">
            <a:avLst/>
          </a:prstGeom>
          <a:ln w="31750">
            <a:solidFill>
              <a:srgbClr val="C00000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845293" y="4590853"/>
            <a:ext cx="1216" cy="756558"/>
          </a:xfrm>
          <a:prstGeom prst="line">
            <a:avLst/>
          </a:prstGeom>
          <a:ln w="31750">
            <a:solidFill>
              <a:srgbClr val="C00000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814289" y="1333565"/>
            <a:ext cx="1216" cy="756558"/>
          </a:xfrm>
          <a:prstGeom prst="line">
            <a:avLst/>
          </a:prstGeom>
          <a:ln w="31750">
            <a:solidFill>
              <a:srgbClr val="C00000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815505" y="2479357"/>
            <a:ext cx="28572" cy="1673543"/>
          </a:xfrm>
          <a:prstGeom prst="line">
            <a:avLst/>
          </a:prstGeom>
          <a:ln w="31750">
            <a:solidFill>
              <a:srgbClr val="C00000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28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/>
              <a:t>matchers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8" name="Содержимое 19"/>
          <p:cNvSpPr txBox="1">
            <a:spLocks/>
          </p:cNvSpPr>
          <p:nvPr/>
        </p:nvSpPr>
        <p:spPr>
          <a:xfrm>
            <a:off x="990602" y="1190626"/>
            <a:ext cx="6981823" cy="10477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new </a:t>
            </a:r>
            <a:r>
              <a:rPr lang="en-US" sz="2400" b="1" dirty="0" smtClean="0">
                <a:solidFill>
                  <a:srgbClr val="0070C0"/>
                </a:solidFill>
              </a:rPr>
              <a:t>Check</a:t>
            </a: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00B050"/>
                </a:solidFill>
              </a:rPr>
              <a:t>“Search results are correct”</a:t>
            </a:r>
            <a:r>
              <a:rPr lang="en-US" sz="2400" dirty="0" smtClean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	.</a:t>
            </a:r>
            <a:r>
              <a:rPr lang="en-US" sz="2400" dirty="0" err="1" smtClean="0"/>
              <a:t>listEquals</a:t>
            </a:r>
            <a:r>
              <a:rPr lang="en-US" sz="2400" dirty="0" smtClean="0"/>
              <a:t>(</a:t>
            </a:r>
            <a:r>
              <a:rPr lang="en-US" sz="2400" dirty="0" err="1" smtClean="0"/>
              <a:t>searchResults</a:t>
            </a:r>
            <a:r>
              <a:rPr lang="en-US" sz="2400" dirty="0"/>
              <a:t>, </a:t>
            </a:r>
            <a:r>
              <a:rPr lang="en-US" sz="2400" dirty="0" err="1"/>
              <a:t>expectedResults</a:t>
            </a:r>
            <a:r>
              <a:rPr lang="en-US" sz="2400" dirty="0" smtClean="0"/>
              <a:t>);</a:t>
            </a:r>
          </a:p>
        </p:txBody>
      </p:sp>
      <p:sp>
        <p:nvSpPr>
          <p:cNvPr id="13" name="Содержимое 19"/>
          <p:cNvSpPr txBox="1">
            <a:spLocks/>
          </p:cNvSpPr>
          <p:nvPr/>
        </p:nvSpPr>
        <p:spPr>
          <a:xfrm>
            <a:off x="990602" y="2362201"/>
            <a:ext cx="8534398" cy="6667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 err="1" smtClean="0">
                <a:solidFill>
                  <a:srgbClr val="00CC99"/>
                </a:solidFill>
              </a:rPr>
              <a:t>ScreenAssert</a:t>
            </a:r>
            <a:r>
              <a:rPr lang="en-US" sz="2400" dirty="0" err="1" smtClean="0"/>
              <a:t>.matches</a:t>
            </a:r>
            <a:r>
              <a:rPr lang="en-US" sz="2400" dirty="0" smtClean="0"/>
              <a:t>("1352-423-85746", "\\d{4}-\\d{3}-\\d{5}");</a:t>
            </a:r>
          </a:p>
        </p:txBody>
      </p:sp>
      <p:sp>
        <p:nvSpPr>
          <p:cNvPr id="14" name="Содержимое 19"/>
          <p:cNvSpPr txBox="1">
            <a:spLocks/>
          </p:cNvSpPr>
          <p:nvPr/>
        </p:nvSpPr>
        <p:spPr>
          <a:xfrm>
            <a:off x="990601" y="2991623"/>
            <a:ext cx="10029823" cy="6667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 smtClean="0"/>
              <a:t>Assert.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ignoreCase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()</a:t>
            </a:r>
            <a:r>
              <a:rPr lang="en-US" sz="2400" dirty="0" smtClean="0"/>
              <a:t>.</a:t>
            </a:r>
            <a:r>
              <a:rPr lang="en-US" sz="2400" dirty="0" err="1" smtClean="0"/>
              <a:t>areEquals</a:t>
            </a:r>
            <a:r>
              <a:rPr lang="en-US" sz="2400" dirty="0" smtClean="0"/>
              <a:t>(result, </a:t>
            </a:r>
            <a:r>
              <a:rPr lang="en-US" sz="2400" dirty="0">
                <a:solidFill>
                  <a:srgbClr val="00B050"/>
                </a:solidFill>
              </a:rPr>
              <a:t>"IPhone 6"</a:t>
            </a:r>
            <a:r>
              <a:rPr lang="en-US" sz="2400" dirty="0" smtClean="0"/>
              <a:t>);</a:t>
            </a:r>
          </a:p>
        </p:txBody>
      </p:sp>
      <p:sp>
        <p:nvSpPr>
          <p:cNvPr id="18" name="Содержимое 19"/>
          <p:cNvSpPr txBox="1">
            <a:spLocks/>
          </p:cNvSpPr>
          <p:nvPr/>
        </p:nvSpPr>
        <p:spPr>
          <a:xfrm>
            <a:off x="990598" y="3673862"/>
            <a:ext cx="10029823" cy="6667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 smtClean="0"/>
              <a:t>Assert.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waitTimeout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2400" b="1" dirty="0" smtClean="0">
                <a:solidFill>
                  <a:srgbClr val="00B050"/>
                </a:solidFill>
              </a:rPr>
              <a:t>2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r>
              <a:rPr lang="en-US" sz="2400" dirty="0" smtClean="0"/>
              <a:t>.contains(() -&gt; result, </a:t>
            </a:r>
            <a:r>
              <a:rPr lang="en-US" sz="2400" dirty="0">
                <a:solidFill>
                  <a:srgbClr val="00B050"/>
                </a:solidFill>
              </a:rPr>
              <a:t>"</a:t>
            </a:r>
            <a:r>
              <a:rPr lang="en-US" sz="2400" dirty="0" smtClean="0">
                <a:solidFill>
                  <a:srgbClr val="00B050"/>
                </a:solidFill>
              </a:rPr>
              <a:t>IPhone"</a:t>
            </a:r>
            <a:r>
              <a:rPr lang="en-US" sz="2400" dirty="0" smtClean="0"/>
              <a:t>);</a:t>
            </a:r>
          </a:p>
        </p:txBody>
      </p:sp>
      <p:sp>
        <p:nvSpPr>
          <p:cNvPr id="19" name="Содержимое 19"/>
          <p:cNvSpPr txBox="1">
            <a:spLocks/>
          </p:cNvSpPr>
          <p:nvPr/>
        </p:nvSpPr>
        <p:spPr>
          <a:xfrm>
            <a:off x="990599" y="4340611"/>
            <a:ext cx="10029823" cy="6667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 smtClean="0"/>
              <a:t>Assert.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doScreenshot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2400" b="1" dirty="0" smtClean="0">
                <a:solidFill>
                  <a:srgbClr val="7030A0"/>
                </a:solidFill>
              </a:rPr>
              <a:t>SCREEN_ON_FAIL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r>
              <a:rPr lang="en-US" sz="2400" dirty="0" smtClean="0"/>
              <a:t>.</a:t>
            </a:r>
            <a:r>
              <a:rPr lang="en-US" sz="2400" dirty="0" err="1" smtClean="0"/>
              <a:t>isTrue</a:t>
            </a:r>
            <a:r>
              <a:rPr lang="en-US" sz="2400" dirty="0" smtClean="0"/>
              <a:t>(2 * 2 == 4);</a:t>
            </a:r>
          </a:p>
        </p:txBody>
      </p:sp>
      <p:sp>
        <p:nvSpPr>
          <p:cNvPr id="20" name="Содержимое 19"/>
          <p:cNvSpPr txBox="1">
            <a:spLocks/>
          </p:cNvSpPr>
          <p:nvPr/>
        </p:nvSpPr>
        <p:spPr>
          <a:xfrm>
            <a:off x="990597" y="4985523"/>
            <a:ext cx="10029823" cy="106285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 smtClean="0"/>
              <a:t>Assert.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fail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00B050"/>
                </a:solidFill>
              </a:rPr>
              <a:t>“Houston </a:t>
            </a:r>
            <a:r>
              <a:rPr lang="en-US" sz="2400" dirty="0">
                <a:solidFill>
                  <a:srgbClr val="00B050"/>
                </a:solidFill>
              </a:rPr>
              <a:t>we have a problem”</a:t>
            </a:r>
            <a:r>
              <a:rPr lang="en-US" sz="2400" dirty="0" smtClean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/>
              <a:t>t</a:t>
            </a:r>
            <a:r>
              <a:rPr lang="en-US" sz="2400" dirty="0" smtClean="0"/>
              <a:t>hrow </a:t>
            </a:r>
            <a:r>
              <a:rPr lang="en-US" sz="2400" dirty="0" err="1" smtClean="0"/>
              <a:t>Assert.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exception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00B050"/>
                </a:solidFill>
              </a:rPr>
              <a:t>“</a:t>
            </a:r>
            <a:r>
              <a:rPr lang="en-US" sz="2400" dirty="0">
                <a:solidFill>
                  <a:srgbClr val="00B050"/>
                </a:solidFill>
              </a:rPr>
              <a:t>Something goes wrong”</a:t>
            </a:r>
            <a:r>
              <a:rPr lang="en-US" sz="2400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891629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8" grpId="0"/>
      <p:bldP spid="19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SOFT ASSERTS - VERIFY</a:t>
            </a:r>
            <a:endParaRPr lang="en-US" dirty="0"/>
          </a:p>
        </p:txBody>
      </p:sp>
      <p:sp>
        <p:nvSpPr>
          <p:cNvPr id="5" name="Содержимое 19"/>
          <p:cNvSpPr txBox="1">
            <a:spLocks/>
          </p:cNvSpPr>
          <p:nvPr/>
        </p:nvSpPr>
        <p:spPr>
          <a:xfrm>
            <a:off x="889002" y="1152376"/>
            <a:ext cx="11120118" cy="346265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C000"/>
                </a:solidFill>
              </a:rPr>
              <a:t>@Test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public void </a:t>
            </a:r>
            <a:r>
              <a:rPr lang="en-US" sz="2400" dirty="0" err="1" smtClean="0"/>
              <a:t>requestTest</a:t>
            </a:r>
            <a:r>
              <a:rPr lang="en-US" sz="2400" dirty="0" smtClean="0"/>
              <a:t>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    …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    new </a:t>
            </a:r>
            <a:r>
              <a:rPr lang="en-US" sz="2400" b="1" dirty="0">
                <a:solidFill>
                  <a:srgbClr val="0070C0"/>
                </a:solidFill>
              </a:rPr>
              <a:t>Verify</a:t>
            </a:r>
            <a:r>
              <a:rPr lang="en-US" sz="2400" dirty="0"/>
              <a:t>(</a:t>
            </a:r>
            <a:r>
              <a:rPr lang="en-US" sz="2400" b="1" dirty="0">
                <a:solidFill>
                  <a:srgbClr val="00B050"/>
                </a:solidFill>
              </a:rPr>
              <a:t>“</a:t>
            </a:r>
            <a:r>
              <a:rPr lang="en-US" sz="2400" b="1" dirty="0" err="1">
                <a:solidFill>
                  <a:srgbClr val="00B050"/>
                </a:solidFill>
              </a:rPr>
              <a:t>StatusCode</a:t>
            </a:r>
            <a:r>
              <a:rPr lang="en-US" sz="2400" b="1" dirty="0">
                <a:solidFill>
                  <a:srgbClr val="00B050"/>
                </a:solidFill>
              </a:rPr>
              <a:t>”</a:t>
            </a:r>
            <a:r>
              <a:rPr lang="en-US" sz="2400" dirty="0"/>
              <a:t>).</a:t>
            </a:r>
            <a:r>
              <a:rPr lang="en-US" sz="2400" dirty="0" err="1"/>
              <a:t>areEquals</a:t>
            </a:r>
            <a:r>
              <a:rPr lang="en-US" sz="2400" dirty="0"/>
              <a:t>(</a:t>
            </a:r>
            <a:r>
              <a:rPr lang="en-US" sz="2400" dirty="0" err="1"/>
              <a:t>statusCode</a:t>
            </a:r>
            <a:r>
              <a:rPr lang="en-US" sz="2400" dirty="0"/>
              <a:t>, “200</a:t>
            </a:r>
            <a:r>
              <a:rPr lang="en-US" sz="2400" dirty="0" smtClean="0"/>
              <a:t>”);</a:t>
            </a:r>
            <a:endParaRPr lang="en-US" sz="2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/>
              <a:t>    new </a:t>
            </a:r>
            <a:r>
              <a:rPr lang="en-US" sz="2400" b="1" dirty="0">
                <a:solidFill>
                  <a:srgbClr val="0070C0"/>
                </a:solidFill>
              </a:rPr>
              <a:t>Verify</a:t>
            </a: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00B050"/>
                </a:solidFill>
              </a:rPr>
              <a:t>“</a:t>
            </a:r>
            <a:r>
              <a:rPr lang="en-US" sz="2400" b="1" dirty="0" err="1" smtClean="0">
                <a:solidFill>
                  <a:srgbClr val="00B050"/>
                </a:solidFill>
              </a:rPr>
              <a:t>RequestBody</a:t>
            </a:r>
            <a:r>
              <a:rPr lang="en-US" sz="2400" b="1" dirty="0" smtClean="0">
                <a:solidFill>
                  <a:srgbClr val="00B050"/>
                </a:solidFill>
              </a:rPr>
              <a:t>”</a:t>
            </a:r>
            <a:r>
              <a:rPr lang="en-US" sz="2400" dirty="0" smtClean="0"/>
              <a:t>).</a:t>
            </a:r>
            <a:r>
              <a:rPr lang="en-US" sz="2400" dirty="0" err="1" smtClean="0"/>
              <a:t>areEquals</a:t>
            </a:r>
            <a:r>
              <a:rPr lang="en-US" sz="2400" dirty="0" smtClean="0"/>
              <a:t>(</a:t>
            </a:r>
            <a:r>
              <a:rPr lang="en-US" sz="2400" dirty="0" err="1" smtClean="0"/>
              <a:t>request.body</a:t>
            </a:r>
            <a:r>
              <a:rPr lang="en-US" sz="2400" dirty="0" smtClean="0"/>
              <a:t>, “Data transferred success”);</a:t>
            </a:r>
            <a:endParaRPr lang="en-US" sz="2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    new </a:t>
            </a:r>
            <a:r>
              <a:rPr lang="en-US" sz="2400" b="1" dirty="0" smtClean="0">
                <a:solidFill>
                  <a:srgbClr val="0070C0"/>
                </a:solidFill>
              </a:rPr>
              <a:t>Verify</a:t>
            </a: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00B050"/>
                </a:solidFill>
              </a:rPr>
              <a:t>“Request </a:t>
            </a:r>
            <a:r>
              <a:rPr lang="en-US" sz="2400" b="1" dirty="0" err="1" smtClean="0">
                <a:solidFill>
                  <a:srgbClr val="00B050"/>
                </a:solidFill>
              </a:rPr>
              <a:t>params</a:t>
            </a:r>
            <a:r>
              <a:rPr lang="en-US" sz="2400" b="1" dirty="0" smtClean="0">
                <a:solidFill>
                  <a:srgbClr val="00B050"/>
                </a:solidFill>
              </a:rPr>
              <a:t>”</a:t>
            </a:r>
            <a:r>
              <a:rPr lang="en-US" sz="2400" dirty="0" smtClean="0"/>
              <a:t>).</a:t>
            </a:r>
            <a:r>
              <a:rPr lang="en-US" sz="2400" dirty="0" err="1" smtClean="0"/>
              <a:t>listEquals</a:t>
            </a:r>
            <a:r>
              <a:rPr lang="en-US" sz="2400" dirty="0" smtClean="0"/>
              <a:t>(</a:t>
            </a:r>
            <a:r>
              <a:rPr lang="en-US" sz="2400" dirty="0" err="1" smtClean="0"/>
              <a:t>request.params</a:t>
            </a:r>
            <a:r>
              <a:rPr lang="en-US" sz="2400" dirty="0" smtClean="0"/>
              <a:t>, </a:t>
            </a:r>
            <a:r>
              <a:rPr lang="en-US" sz="2400" dirty="0" err="1" smtClean="0"/>
              <a:t>expectedParams</a:t>
            </a:r>
            <a:r>
              <a:rPr lang="en-US" sz="2400" dirty="0" smtClean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/>
              <a:t>}</a:t>
            </a:r>
            <a:endParaRPr lang="en-US" sz="24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889002" y="4807010"/>
            <a:ext cx="29616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C000"/>
                </a:solidFill>
              </a:rPr>
              <a:t>@After</a:t>
            </a:r>
          </a:p>
          <a:p>
            <a:r>
              <a:rPr lang="en-US" sz="2400" dirty="0"/>
              <a:t>p</a:t>
            </a:r>
            <a:r>
              <a:rPr lang="en-US" sz="2400" dirty="0" smtClean="0"/>
              <a:t>ublic void after() {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Verify.getFails</a:t>
            </a:r>
            <a:r>
              <a:rPr lang="en-US" sz="2400" dirty="0" smtClean="0"/>
              <a:t>()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107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err="1" smtClean="0"/>
              <a:t>aboutPage.description.</a:t>
            </a:r>
            <a:r>
              <a:rPr lang="en-US" sz="3200" dirty="0" err="1" smtClean="0">
                <a:solidFill>
                  <a:srgbClr val="C00000"/>
                </a:solidFill>
              </a:rPr>
              <a:t>shouldHave</a:t>
            </a:r>
            <a:r>
              <a:rPr lang="en-US" sz="3200" dirty="0" smtClean="0"/>
              <a:t>(</a:t>
            </a:r>
            <a:r>
              <a:rPr lang="en-US" sz="3200" i="1" dirty="0" smtClean="0"/>
              <a:t>text</a:t>
            </a:r>
            <a:r>
              <a:rPr lang="en-US" sz="3200" dirty="0" smtClean="0"/>
              <a:t>(</a:t>
            </a:r>
            <a:r>
              <a:rPr lang="en-US" sz="3200" dirty="0" smtClean="0">
                <a:solidFill>
                  <a:srgbClr val="00B050"/>
                </a:solidFill>
              </a:rPr>
              <a:t>“Lorem Ipsum”</a:t>
            </a:r>
            <a:r>
              <a:rPr lang="en-US" sz="3200" dirty="0" smtClean="0"/>
              <a:t>));</a:t>
            </a:r>
          </a:p>
          <a:p>
            <a:pPr marL="0" indent="0">
              <a:buNone/>
            </a:pPr>
            <a:r>
              <a:rPr lang="en-US" sz="3200" dirty="0" err="1"/>
              <a:t>homePage.logo.</a:t>
            </a:r>
            <a:r>
              <a:rPr lang="en-US" sz="3200" dirty="0" err="1">
                <a:solidFill>
                  <a:srgbClr val="C00000"/>
                </a:solidFill>
              </a:rPr>
              <a:t>shouldBe</a:t>
            </a:r>
            <a:r>
              <a:rPr lang="en-US" sz="3200" dirty="0"/>
              <a:t>(</a:t>
            </a:r>
            <a:r>
              <a:rPr lang="en-US" sz="3200" i="1" dirty="0"/>
              <a:t>visible</a:t>
            </a:r>
            <a:r>
              <a:rPr lang="en-US" sz="3200" dirty="0" smtClean="0"/>
              <a:t>);</a:t>
            </a:r>
          </a:p>
          <a:p>
            <a:pPr marL="0" indent="0">
              <a:buNone/>
            </a:pPr>
            <a:r>
              <a:rPr lang="en-US" sz="3200" dirty="0" err="1" smtClean="0"/>
              <a:t>homePage.logo.</a:t>
            </a:r>
            <a:r>
              <a:rPr lang="en-US" sz="3200" dirty="0" err="1" smtClean="0">
                <a:solidFill>
                  <a:srgbClr val="C00000"/>
                </a:solidFill>
              </a:rPr>
              <a:t>shouldHave</a:t>
            </a:r>
            <a:r>
              <a:rPr lang="en-US" sz="3200" dirty="0" smtClean="0"/>
              <a:t>(</a:t>
            </a:r>
            <a:r>
              <a:rPr lang="en-US" sz="3200" i="1" dirty="0" smtClean="0"/>
              <a:t>attribute</a:t>
            </a:r>
            <a:r>
              <a:rPr lang="en-US" sz="3200" dirty="0" smtClean="0"/>
              <a:t>(“text”));</a:t>
            </a:r>
            <a:endParaRPr lang="en-US" sz="3200" dirty="0"/>
          </a:p>
          <a:p>
            <a:pPr marL="0" indent="0">
              <a:buNone/>
            </a:pPr>
            <a:r>
              <a:rPr lang="en-US" sz="3200" dirty="0" err="1" smtClean="0"/>
              <a:t>passport.number.</a:t>
            </a:r>
            <a:r>
              <a:rPr lang="en-US" sz="3200" dirty="0" err="1" smtClean="0">
                <a:solidFill>
                  <a:srgbClr val="C00000"/>
                </a:solidFill>
              </a:rPr>
              <a:t>should</a:t>
            </a:r>
            <a:r>
              <a:rPr lang="en-US" sz="3200" dirty="0" smtClean="0"/>
              <a:t>(</a:t>
            </a:r>
            <a:r>
              <a:rPr lang="en-US" sz="3200" i="1" dirty="0" err="1" smtClean="0"/>
              <a:t>equalsTo</a:t>
            </a:r>
            <a:r>
              <a:rPr lang="en-US" sz="3200" dirty="0" smtClean="0"/>
              <a:t>(5));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ELEMENT ASSERTS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61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24539" y="2069918"/>
            <a:ext cx="9929261" cy="2136321"/>
          </a:xfrm>
        </p:spPr>
        <p:txBody>
          <a:bodyPr/>
          <a:lstStyle/>
          <a:p>
            <a:r>
              <a:rPr lang="en-US" smtClean="0"/>
              <a:t>JDI COMMONS / JDI </a:t>
            </a:r>
            <a:r>
              <a:rPr lang="en-US" dirty="0"/>
              <a:t>LIGHT saber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94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199" y="4145340"/>
            <a:ext cx="9608127" cy="209867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BiConsumer</a:t>
            </a:r>
            <a:r>
              <a:rPr lang="en-US" dirty="0"/>
              <a:t>&lt;T,U&gt;, </a:t>
            </a:r>
            <a:r>
              <a:rPr lang="en-US" dirty="0" err="1"/>
              <a:t>BiFunction</a:t>
            </a:r>
            <a:r>
              <a:rPr lang="en-US" dirty="0"/>
              <a:t>&lt;T,U,R</a:t>
            </a:r>
            <a:r>
              <a:rPr lang="en-US" dirty="0" smtClean="0"/>
              <a:t>&gt;, </a:t>
            </a:r>
            <a:r>
              <a:rPr lang="en-US" dirty="0" err="1" smtClean="0"/>
              <a:t>BinaryOperator</a:t>
            </a:r>
            <a:r>
              <a:rPr lang="en-US" dirty="0" smtClean="0"/>
              <a:t>&lt;T</a:t>
            </a:r>
            <a:r>
              <a:rPr lang="en-US" dirty="0"/>
              <a:t>&gt;, </a:t>
            </a:r>
            <a:r>
              <a:rPr lang="en-US" dirty="0" err="1" smtClean="0"/>
              <a:t>BiPredicate</a:t>
            </a:r>
            <a:r>
              <a:rPr lang="en-US" dirty="0" smtClean="0"/>
              <a:t>&lt;T,U</a:t>
            </a:r>
            <a:r>
              <a:rPr lang="en-US" dirty="0"/>
              <a:t>&gt;, Consumer&lt;T&gt;, </a:t>
            </a:r>
            <a:r>
              <a:rPr lang="en-US" dirty="0" smtClean="0"/>
              <a:t>Function&lt;T,R</a:t>
            </a:r>
            <a:r>
              <a:rPr lang="en-US" dirty="0"/>
              <a:t>&gt;, Predicate&lt;T&gt;, Supplier&lt;T</a:t>
            </a:r>
            <a:r>
              <a:rPr lang="en-US" dirty="0" smtClean="0"/>
              <a:t>&gt;, </a:t>
            </a:r>
            <a:r>
              <a:rPr lang="en-US" dirty="0" err="1" smtClean="0"/>
              <a:t>UnaryOperator</a:t>
            </a:r>
            <a:r>
              <a:rPr lang="en-US" dirty="0" smtClean="0"/>
              <a:t>&lt;T&gt;…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LIGHT </a:t>
            </a:r>
            <a:r>
              <a:rPr lang="en-US" dirty="0" smtClean="0"/>
              <a:t>SABER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172731"/>
            <a:ext cx="5396346" cy="591414"/>
          </a:xfrm>
          <a:prstGeom prst="rect">
            <a:avLst/>
          </a:prstGeom>
          <a:solidFill>
            <a:srgbClr val="0070C0"/>
          </a:solidFill>
        </p:spPr>
        <p:txBody>
          <a:bodyPr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b="1" baseline="0">
                <a:solidFill>
                  <a:schemeClr val="bg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baseline="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 smtClean="0"/>
              <a:t>Lambda: Functional interfaces</a:t>
            </a:r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6547935" y="2115330"/>
            <a:ext cx="4125329" cy="18598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=0;i&lt;10;i++)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err="1" smtClean="0"/>
              <a:t>click.invoke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199" y="3421151"/>
            <a:ext cx="1343025" cy="591414"/>
          </a:xfrm>
          <a:prstGeom prst="rect">
            <a:avLst/>
          </a:prstGeom>
          <a:solidFill>
            <a:srgbClr val="0070C0"/>
          </a:solidFill>
        </p:spPr>
        <p:txBody>
          <a:bodyPr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b="1" baseline="0">
                <a:solidFill>
                  <a:schemeClr val="bg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baseline="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 smtClean="0"/>
              <a:t>JAVA 8</a:t>
            </a:r>
            <a:endParaRPr lang="en-US" dirty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838199" y="2105441"/>
            <a:ext cx="5295901" cy="6746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click =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()</a:t>
            </a:r>
            <a:r>
              <a:rPr lang="en-US" dirty="0" smtClean="0"/>
              <a:t> -&gt; </a:t>
            </a:r>
            <a:r>
              <a:rPr lang="en-US" dirty="0" err="1" smtClean="0"/>
              <a:t>element.click</a:t>
            </a:r>
            <a:r>
              <a:rPr lang="en-US" dirty="0" smtClean="0"/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772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Содержимое 1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>
                    <a:lumMod val="50000"/>
                  </a:schemeClr>
                </a:solidFill>
              </a:rPr>
              <a:t> JDI Intro</a:t>
            </a:r>
          </a:p>
          <a:p>
            <a:r>
              <a:rPr lang="en-US" sz="4000" b="1" dirty="0">
                <a:solidFill>
                  <a:schemeClr val="tx1">
                    <a:lumMod val="50000"/>
                  </a:schemeClr>
                </a:solidFill>
              </a:rPr>
              <a:t> JDI UI objects and Complex elements</a:t>
            </a:r>
          </a:p>
          <a:p>
            <a:r>
              <a:rPr lang="en-US" sz="4000" b="1" dirty="0">
                <a:solidFill>
                  <a:schemeClr val="tx1">
                    <a:lumMod val="50000"/>
                  </a:schemeClr>
                </a:solidFill>
              </a:rPr>
              <a:t> JDI Tables and custom elements</a:t>
            </a:r>
          </a:p>
          <a:p>
            <a:r>
              <a:rPr lang="en-US" sz="4000" b="1" dirty="0">
                <a:solidFill>
                  <a:schemeClr val="tx1">
                    <a:lumMod val="50000"/>
                  </a:schemeClr>
                </a:solidFill>
              </a:rPr>
              <a:t> JDI Settings. EDT. DDT. Test runs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000" b="1" dirty="0">
                <a:solidFill>
                  <a:srgbClr val="00B050"/>
                </a:solidFill>
              </a:rPr>
              <a:t> Around JDI. Reports. Logs</a:t>
            </a:r>
            <a:r>
              <a:rPr lang="en-US" sz="4000" b="1" dirty="0" smtClean="0">
                <a:solidFill>
                  <a:srgbClr val="00B050"/>
                </a:solidFill>
              </a:rPr>
              <a:t>. </a:t>
            </a:r>
            <a:r>
              <a:rPr lang="en-US" sz="4000" b="1" dirty="0">
                <a:solidFill>
                  <a:srgbClr val="00B050"/>
                </a:solidFill>
              </a:rPr>
              <a:t>Asserts</a:t>
            </a:r>
            <a:endParaRPr lang="ru-RU" sz="4000" b="1" dirty="0">
              <a:solidFill>
                <a:srgbClr val="00B05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PLAN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97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995055"/>
            <a:ext cx="10515600" cy="133725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JAction</a:t>
            </a:r>
            <a:r>
              <a:rPr lang="en-US" dirty="0" smtClean="0"/>
              <a:t>, JAction1, JAction2, …, JAction9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JFunc</a:t>
            </a:r>
            <a:r>
              <a:rPr lang="en-US" dirty="0" smtClean="0"/>
              <a:t>, JFunc1, JFunc2, …, JFunc9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LIGHT SABER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172731"/>
            <a:ext cx="5396346" cy="591414"/>
          </a:xfrm>
          <a:prstGeom prst="rect">
            <a:avLst/>
          </a:prstGeom>
          <a:solidFill>
            <a:srgbClr val="0070C0"/>
          </a:solidFill>
        </p:spPr>
        <p:txBody>
          <a:bodyPr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b="1" baseline="0">
                <a:solidFill>
                  <a:schemeClr val="bg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baseline="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 smtClean="0"/>
              <a:t>Lambda: Functional interfaces</a:t>
            </a:r>
            <a:endParaRPr lang="en-US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838200" y="3639129"/>
            <a:ext cx="10515600" cy="32188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>
                <a:solidFill>
                  <a:srgbClr val="7030A0"/>
                </a:solidFill>
              </a:rPr>
              <a:t>JAction</a:t>
            </a:r>
            <a:r>
              <a:rPr lang="en-US" dirty="0" smtClean="0"/>
              <a:t> click =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()</a:t>
            </a:r>
            <a:r>
              <a:rPr lang="en-US" dirty="0" smtClean="0"/>
              <a:t> -&gt; </a:t>
            </a:r>
            <a:r>
              <a:rPr lang="en-US" dirty="0" err="1" smtClean="0"/>
              <a:t>element.click</a:t>
            </a:r>
            <a:r>
              <a:rPr lang="en-US" dirty="0" smtClean="0"/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7030A0"/>
                </a:solidFill>
              </a:rPr>
              <a:t>JAction1</a:t>
            </a:r>
            <a:r>
              <a:rPr lang="en-US" dirty="0" smtClean="0"/>
              <a:t>&lt;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WebDriver</a:t>
            </a:r>
            <a:r>
              <a:rPr lang="en-US" dirty="0" smtClean="0"/>
              <a:t>&gt; close =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driver</a:t>
            </a:r>
            <a:r>
              <a:rPr lang="en-US" dirty="0" smtClean="0"/>
              <a:t> -&gt; </a:t>
            </a:r>
            <a:r>
              <a:rPr lang="en-US" dirty="0" err="1" smtClean="0"/>
              <a:t>driver.quit</a:t>
            </a:r>
            <a:r>
              <a:rPr lang="en-US" dirty="0" smtClean="0"/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7030A0"/>
                </a:solidFill>
              </a:rPr>
              <a:t>JFunc3</a:t>
            </a:r>
            <a:r>
              <a:rPr lang="en-US" dirty="0" smtClean="0"/>
              <a:t>&lt;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String[], Integer, Boolean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String</a:t>
            </a:r>
            <a:r>
              <a:rPr lang="en-US" dirty="0" smtClean="0"/>
              <a:t>&gt; </a:t>
            </a:r>
            <a:r>
              <a:rPr lang="en-US" dirty="0" err="1" smtClean="0"/>
              <a:t>func</a:t>
            </a:r>
            <a:r>
              <a:rPr lang="en-US" dirty="0" smtClean="0"/>
              <a:t> =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(array, index, flag)</a:t>
            </a:r>
            <a:r>
              <a:rPr lang="en-US" dirty="0" smtClean="0"/>
              <a:t> -&gt; flag ? array[index] : “none”;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976480"/>
            <a:ext cx="10515600" cy="66194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List&lt;Integer&gt; list = </a:t>
            </a:r>
            <a:r>
              <a:rPr lang="en-US" dirty="0" err="1" smtClean="0"/>
              <a:t>asList</a:t>
            </a:r>
            <a:r>
              <a:rPr lang="en-US" dirty="0"/>
              <a:t>(</a:t>
            </a:r>
            <a:r>
              <a:rPr lang="en-US" dirty="0" smtClean="0"/>
              <a:t>1, 3, 2, 6)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LIGHT SABER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172731"/>
            <a:ext cx="1485900" cy="591414"/>
          </a:xfrm>
          <a:prstGeom prst="rect">
            <a:avLst/>
          </a:prstGeom>
          <a:solidFill>
            <a:srgbClr val="0070C0"/>
          </a:solidFill>
        </p:spPr>
        <p:txBody>
          <a:bodyPr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b="1" baseline="0">
                <a:solidFill>
                  <a:schemeClr val="bg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baseline="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 smtClean="0"/>
              <a:t>Stream</a:t>
            </a:r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838200" y="2638426"/>
            <a:ext cx="10515600" cy="12477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List&lt;Integer&gt; even = </a:t>
            </a:r>
            <a:r>
              <a:rPr lang="en-US" dirty="0" err="1"/>
              <a:t>list</a:t>
            </a:r>
            <a:r>
              <a:rPr lang="en-US" dirty="0" err="1" smtClean="0"/>
              <a:t>.stream</a:t>
            </a:r>
            <a:r>
              <a:rPr lang="en-US" dirty="0" smtClean="0"/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.filter(</a:t>
            </a:r>
            <a:r>
              <a:rPr lang="en-US" dirty="0" err="1" smtClean="0"/>
              <a:t>i</a:t>
            </a:r>
            <a:r>
              <a:rPr lang="en-US" dirty="0" smtClean="0"/>
              <a:t> -&gt; </a:t>
            </a:r>
            <a:r>
              <a:rPr lang="en-US" dirty="0" err="1" smtClean="0"/>
              <a:t>i</a:t>
            </a:r>
            <a:r>
              <a:rPr lang="en-US" dirty="0" smtClean="0"/>
              <a:t> % 2 == 0).collect(</a:t>
            </a:r>
            <a:r>
              <a:rPr lang="en-US" dirty="0" err="1" smtClean="0"/>
              <a:t>Collectors.toList</a:t>
            </a:r>
            <a:r>
              <a:rPr lang="en-US" dirty="0" smtClean="0"/>
              <a:t>());</a:t>
            </a:r>
            <a:endParaRPr lang="en-US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838200" y="4579507"/>
            <a:ext cx="8505825" cy="6476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List&lt;Integer&gt; even = </a:t>
            </a:r>
            <a:r>
              <a:rPr lang="en-US" dirty="0" smtClean="0">
                <a:solidFill>
                  <a:srgbClr val="7030A0"/>
                </a:solidFill>
              </a:rPr>
              <a:t>filter</a:t>
            </a:r>
            <a:r>
              <a:rPr lang="en-US" dirty="0" smtClean="0"/>
              <a:t>(list, </a:t>
            </a:r>
            <a:r>
              <a:rPr lang="en-US" dirty="0" err="1" smtClean="0"/>
              <a:t>i</a:t>
            </a:r>
            <a:r>
              <a:rPr lang="en-US" dirty="0" smtClean="0"/>
              <a:t> -&gt; </a:t>
            </a:r>
            <a:r>
              <a:rPr lang="en-US" dirty="0" err="1" smtClean="0"/>
              <a:t>i</a:t>
            </a:r>
            <a:r>
              <a:rPr lang="en-US" dirty="0" smtClean="0"/>
              <a:t> % 2 == 0);</a:t>
            </a:r>
            <a:endParaRPr lang="en-US" dirty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838199" y="5227206"/>
            <a:ext cx="8505826" cy="6476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List&lt;String&gt; </a:t>
            </a:r>
            <a:r>
              <a:rPr lang="en-US" dirty="0" err="1" smtClean="0"/>
              <a:t>nums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7030A0"/>
                </a:solidFill>
              </a:rPr>
              <a:t>map</a:t>
            </a:r>
            <a:r>
              <a:rPr lang="en-US" dirty="0" smtClean="0"/>
              <a:t>(list, </a:t>
            </a:r>
            <a:r>
              <a:rPr lang="en-US" dirty="0" err="1" smtClean="0"/>
              <a:t>i</a:t>
            </a:r>
            <a:r>
              <a:rPr lang="en-US" dirty="0" smtClean="0"/>
              <a:t> -&gt; “</a:t>
            </a:r>
            <a:r>
              <a:rPr lang="ru-RU" dirty="0" smtClean="0"/>
              <a:t>№</a:t>
            </a:r>
            <a:r>
              <a:rPr lang="en-US" dirty="0" smtClean="0"/>
              <a:t>”+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838199" y="5827281"/>
            <a:ext cx="8505826" cy="6476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Boolean </a:t>
            </a:r>
            <a:r>
              <a:rPr lang="en-US" dirty="0" err="1" smtClean="0"/>
              <a:t>hasOdds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7030A0"/>
                </a:solidFill>
              </a:rPr>
              <a:t>any</a:t>
            </a:r>
            <a:r>
              <a:rPr lang="en-US" dirty="0" smtClean="0"/>
              <a:t>(list, </a:t>
            </a:r>
            <a:r>
              <a:rPr lang="en-US" dirty="0" err="1" smtClean="0"/>
              <a:t>i</a:t>
            </a:r>
            <a:r>
              <a:rPr lang="en-US" dirty="0" smtClean="0"/>
              <a:t> -&gt; i%2 &gt; 0);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38199" y="3873026"/>
            <a:ext cx="1752602" cy="591414"/>
          </a:xfrm>
          <a:prstGeom prst="rect">
            <a:avLst/>
          </a:prstGeom>
          <a:solidFill>
            <a:srgbClr val="0070C0"/>
          </a:solidFill>
        </p:spPr>
        <p:txBody>
          <a:bodyPr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b="1" baseline="0">
                <a:solidFill>
                  <a:schemeClr val="bg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baseline="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 err="1" smtClean="0"/>
              <a:t>LinqUtils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37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/>
      <p:bldP spid="8" grpId="0"/>
      <p:bldP spid="9" grpId="0"/>
      <p:bldP spid="11" grpId="0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976480"/>
            <a:ext cx="5396346" cy="66194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Integer </a:t>
            </a:r>
            <a:r>
              <a:rPr lang="en-US" dirty="0" err="1" smtClean="0"/>
              <a:t>firstNum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7030A0"/>
                </a:solidFill>
              </a:rPr>
              <a:t>first</a:t>
            </a:r>
            <a:r>
              <a:rPr lang="en-US" dirty="0" smtClean="0"/>
              <a:t>(list);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LIGHT SABER</a:t>
            </a:r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838200" y="2638426"/>
            <a:ext cx="5396346" cy="6000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Integer </a:t>
            </a:r>
            <a:r>
              <a:rPr lang="en-US" dirty="0" err="1" smtClean="0"/>
              <a:t>lastNum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>
                <a:solidFill>
                  <a:srgbClr val="7030A0"/>
                </a:solidFill>
              </a:rPr>
              <a:t>last</a:t>
            </a:r>
            <a:r>
              <a:rPr lang="en-US" dirty="0" smtClean="0"/>
              <a:t>(list</a:t>
            </a:r>
            <a:r>
              <a:rPr lang="en-US" dirty="0"/>
              <a:t>);</a:t>
            </a: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838201" y="3462297"/>
            <a:ext cx="8505825" cy="6476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>
                <a:solidFill>
                  <a:srgbClr val="7030A0"/>
                </a:solidFill>
              </a:rPr>
              <a:t>listCopy</a:t>
            </a:r>
            <a:r>
              <a:rPr lang="en-US" dirty="0" smtClean="0"/>
              <a:t>(list, 2, 4);</a:t>
            </a:r>
            <a:endParaRPr lang="en-US" dirty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838200" y="4109996"/>
            <a:ext cx="7134225" cy="6476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>
                <a:solidFill>
                  <a:srgbClr val="7030A0"/>
                </a:solidFill>
              </a:rPr>
              <a:t>selectMany</a:t>
            </a:r>
            <a:r>
              <a:rPr lang="en-US" dirty="0" smtClean="0"/>
              <a:t>(list, </a:t>
            </a:r>
            <a:r>
              <a:rPr lang="en-US" dirty="0" err="1" smtClean="0"/>
              <a:t>i</a:t>
            </a:r>
            <a:r>
              <a:rPr lang="en-US" dirty="0" smtClean="0"/>
              <a:t> -&gt; </a:t>
            </a:r>
            <a:r>
              <a:rPr lang="en-US" dirty="0" err="1" smtClean="0"/>
              <a:t>asList</a:t>
            </a:r>
            <a:r>
              <a:rPr lang="en-US" dirty="0" smtClean="0"/>
              <a:t>(</a:t>
            </a:r>
            <a:r>
              <a:rPr lang="en-US" dirty="0" err="1" smtClean="0"/>
              <a:t>i,i</a:t>
            </a:r>
            <a:r>
              <a:rPr lang="en-US" dirty="0" smtClean="0"/>
              <a:t>*2));</a:t>
            </a:r>
            <a:endParaRPr lang="en-US" dirty="0"/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838200" y="4710071"/>
            <a:ext cx="8505826" cy="6476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>
                <a:solidFill>
                  <a:srgbClr val="7030A0"/>
                </a:solidFill>
              </a:rPr>
              <a:t>listEquals</a:t>
            </a:r>
            <a:r>
              <a:rPr lang="en-US" dirty="0" smtClean="0"/>
              <a:t>(</a:t>
            </a:r>
            <a:r>
              <a:rPr lang="en-US" dirty="0" err="1" smtClean="0"/>
              <a:t>asList</a:t>
            </a:r>
            <a:r>
              <a:rPr lang="en-US" dirty="0" smtClean="0"/>
              <a:t>(1,4,3), </a:t>
            </a:r>
            <a:r>
              <a:rPr lang="en-US" dirty="0" err="1" smtClean="0"/>
              <a:t>asList</a:t>
            </a:r>
            <a:r>
              <a:rPr lang="en-US" dirty="0" smtClean="0"/>
              <a:t>(3,4,1));</a:t>
            </a:r>
            <a:endParaRPr lang="en-US" dirty="0"/>
          </a:p>
        </p:txBody>
      </p:sp>
      <p:sp>
        <p:nvSpPr>
          <p:cNvPr id="13" name="Content Placeholder 1"/>
          <p:cNvSpPr txBox="1">
            <a:spLocks/>
          </p:cNvSpPr>
          <p:nvPr/>
        </p:nvSpPr>
        <p:spPr>
          <a:xfrm>
            <a:off x="7101321" y="1967811"/>
            <a:ext cx="3633354" cy="6619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7030A0"/>
                </a:solidFill>
              </a:rPr>
              <a:t>first</a:t>
            </a:r>
            <a:r>
              <a:rPr lang="en-US" dirty="0" smtClean="0"/>
              <a:t>(list, </a:t>
            </a:r>
            <a:r>
              <a:rPr lang="en-US" dirty="0" err="1" smtClean="0"/>
              <a:t>i</a:t>
            </a:r>
            <a:r>
              <a:rPr lang="en-US" dirty="0" smtClean="0"/>
              <a:t> -&gt; </a:t>
            </a:r>
            <a:r>
              <a:rPr lang="en-US" dirty="0" err="1" smtClean="0"/>
              <a:t>i</a:t>
            </a:r>
            <a:r>
              <a:rPr lang="en-US" dirty="0" smtClean="0"/>
              <a:t> &gt; 2);</a:t>
            </a:r>
            <a:endParaRPr lang="en-US" dirty="0"/>
          </a:p>
        </p:txBody>
      </p:sp>
      <p:sp>
        <p:nvSpPr>
          <p:cNvPr id="14" name="Content Placeholder 1"/>
          <p:cNvSpPr txBox="1">
            <a:spLocks/>
          </p:cNvSpPr>
          <p:nvPr/>
        </p:nvSpPr>
        <p:spPr>
          <a:xfrm>
            <a:off x="7101321" y="2629757"/>
            <a:ext cx="3633354" cy="6000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last</a:t>
            </a:r>
            <a:r>
              <a:rPr lang="en-US" dirty="0" smtClean="0"/>
              <a:t>(list, I -&gt; </a:t>
            </a:r>
            <a:r>
              <a:rPr lang="en-US" dirty="0" err="1" smtClean="0"/>
              <a:t>i</a:t>
            </a:r>
            <a:r>
              <a:rPr lang="en-US" dirty="0" smtClean="0"/>
              <a:t>&lt;4);</a:t>
            </a:r>
            <a:endParaRPr lang="en-US" dirty="0"/>
          </a:p>
        </p:txBody>
      </p:sp>
      <p:sp>
        <p:nvSpPr>
          <p:cNvPr id="15" name="Content Placeholder 1"/>
          <p:cNvSpPr txBox="1">
            <a:spLocks/>
          </p:cNvSpPr>
          <p:nvPr/>
        </p:nvSpPr>
        <p:spPr>
          <a:xfrm>
            <a:off x="838200" y="5357770"/>
            <a:ext cx="8505826" cy="6476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get</a:t>
            </a:r>
            <a:r>
              <a:rPr lang="en-US" dirty="0" smtClean="0"/>
              <a:t>(</a:t>
            </a:r>
            <a:r>
              <a:rPr lang="en-US" dirty="0" err="1" smtClean="0"/>
              <a:t>asList</a:t>
            </a:r>
            <a:r>
              <a:rPr lang="en-US" dirty="0" smtClean="0"/>
              <a:t>(3,4,5,2,3,</a:t>
            </a:r>
            <a:r>
              <a:rPr lang="en-US" dirty="0" smtClean="0">
                <a:solidFill>
                  <a:srgbClr val="00B050"/>
                </a:solidFill>
              </a:rPr>
              <a:t>4</a:t>
            </a:r>
            <a:r>
              <a:rPr lang="en-US" dirty="0" smtClean="0"/>
              <a:t>,2,1), -3);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38200" y="1203662"/>
            <a:ext cx="1752602" cy="591414"/>
          </a:xfrm>
          <a:prstGeom prst="rect">
            <a:avLst/>
          </a:prstGeom>
          <a:solidFill>
            <a:srgbClr val="0070C0"/>
          </a:solidFill>
        </p:spPr>
        <p:txBody>
          <a:bodyPr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b="1" baseline="0">
                <a:solidFill>
                  <a:schemeClr val="bg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baseline="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 err="1" smtClean="0"/>
              <a:t>LinqUtils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49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1" y="2076450"/>
            <a:ext cx="7410450" cy="223837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public class User extends </a:t>
            </a:r>
            <a:r>
              <a:rPr lang="en-US" sz="3200" dirty="0" err="1" smtClean="0"/>
              <a:t>DataClass</a:t>
            </a:r>
            <a:r>
              <a:rPr lang="en-US" sz="3200" dirty="0" smtClean="0"/>
              <a:t> </a:t>
            </a:r>
            <a:r>
              <a:rPr lang="en-US" sz="3200" dirty="0"/>
              <a:t>{</a:t>
            </a:r>
          </a:p>
          <a:p>
            <a:pPr marL="0" indent="0">
              <a:buNone/>
            </a:pPr>
            <a:r>
              <a:rPr lang="en-US" sz="3200" dirty="0"/>
              <a:t>    public String name;</a:t>
            </a:r>
          </a:p>
          <a:p>
            <a:pPr marL="0" indent="0">
              <a:buNone/>
            </a:pPr>
            <a:r>
              <a:rPr lang="en-US" sz="3200" dirty="0"/>
              <a:t>    public String </a:t>
            </a:r>
            <a:r>
              <a:rPr lang="en-US" sz="3200" dirty="0" err="1" smtClean="0"/>
              <a:t>psw</a:t>
            </a:r>
            <a:r>
              <a:rPr lang="en-US" sz="3200" dirty="0" smtClean="0"/>
              <a:t>;</a:t>
            </a:r>
          </a:p>
          <a:p>
            <a:pPr marL="0" indent="0">
              <a:buNone/>
            </a:pPr>
            <a:r>
              <a:rPr lang="en-US" sz="3200" dirty="0"/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LIGHT SABER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1" y="1172731"/>
            <a:ext cx="1943100" cy="591414"/>
          </a:xfrm>
          <a:prstGeom prst="rect">
            <a:avLst/>
          </a:prstGeom>
          <a:solidFill>
            <a:srgbClr val="0070C0"/>
          </a:solidFill>
        </p:spPr>
        <p:txBody>
          <a:bodyPr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b="1" baseline="0">
                <a:solidFill>
                  <a:schemeClr val="bg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baseline="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 err="1"/>
              <a:t>DataClass</a:t>
            </a:r>
            <a:endParaRPr lang="en-US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838200" y="4314826"/>
            <a:ext cx="8696325" cy="5091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 err="1" smtClean="0"/>
              <a:t>user.toString</a:t>
            </a:r>
            <a:r>
              <a:rPr lang="en-US" sz="3200" dirty="0" smtClean="0"/>
              <a:t>() -&gt; User(name=</a:t>
            </a:r>
            <a:r>
              <a:rPr lang="en-US" sz="3200" dirty="0" err="1" smtClean="0"/>
              <a:t>epam;psw</a:t>
            </a:r>
            <a:r>
              <a:rPr lang="en-US" sz="3200" dirty="0" smtClean="0"/>
              <a:t>=1234)</a:t>
            </a:r>
            <a:endParaRPr lang="en-US" sz="3200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838199" y="4921723"/>
            <a:ext cx="8696325" cy="6123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 err="1" smtClean="0"/>
              <a:t>assertEquals</a:t>
            </a:r>
            <a:r>
              <a:rPr lang="en-US" sz="3200" dirty="0" smtClean="0"/>
              <a:t>(</a:t>
            </a:r>
            <a:r>
              <a:rPr lang="en-US" sz="3200" dirty="0" err="1" smtClean="0"/>
              <a:t>actualUser</a:t>
            </a:r>
            <a:r>
              <a:rPr lang="en-US" sz="3200" dirty="0" smtClean="0"/>
              <a:t>, </a:t>
            </a:r>
            <a:r>
              <a:rPr lang="en-US" sz="3200" dirty="0" err="1" smtClean="0"/>
              <a:t>expectedUser</a:t>
            </a:r>
            <a:r>
              <a:rPr lang="en-US" sz="3200" dirty="0" smtClean="0"/>
              <a:t>);</a:t>
            </a: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838198" y="5534025"/>
            <a:ext cx="8696325" cy="6068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/>
              <a:t>Map&lt;</a:t>
            </a:r>
            <a:r>
              <a:rPr lang="en-US" sz="3200" dirty="0" err="1" smtClean="0"/>
              <a:t>String,Object</a:t>
            </a:r>
            <a:r>
              <a:rPr lang="en-US" sz="3200" dirty="0" smtClean="0"/>
              <a:t>&gt; fields=</a:t>
            </a:r>
            <a:r>
              <a:rPr lang="en-US" sz="3200" dirty="0" err="1" smtClean="0"/>
              <a:t>user.asMap</a:t>
            </a:r>
            <a:r>
              <a:rPr lang="en-US" sz="3200" dirty="0" smtClean="0"/>
              <a:t>();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34647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076450"/>
            <a:ext cx="10515600" cy="223837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public class User extends </a:t>
            </a:r>
            <a:r>
              <a:rPr lang="en-US" sz="3200" dirty="0" err="1" smtClean="0"/>
              <a:t>DataClass</a:t>
            </a:r>
            <a:r>
              <a:rPr lang="en-US" sz="3200" dirty="0" smtClean="0">
                <a:solidFill>
                  <a:srgbClr val="C00000"/>
                </a:solidFill>
              </a:rPr>
              <a:t>&lt;User&gt;</a:t>
            </a:r>
            <a:r>
              <a:rPr lang="en-US" sz="3200" dirty="0" smtClean="0"/>
              <a:t> </a:t>
            </a:r>
            <a:r>
              <a:rPr lang="en-US" sz="3200" dirty="0"/>
              <a:t>{</a:t>
            </a:r>
          </a:p>
          <a:p>
            <a:pPr marL="0" indent="0">
              <a:buNone/>
            </a:pPr>
            <a:r>
              <a:rPr lang="en-US" sz="3200" dirty="0"/>
              <a:t>    public String </a:t>
            </a:r>
            <a:r>
              <a:rPr lang="en-US" sz="3200" dirty="0" smtClean="0"/>
              <a:t>name, </a:t>
            </a:r>
            <a:r>
              <a:rPr lang="en-US" sz="3200" dirty="0" err="1" smtClean="0"/>
              <a:t>lastName</a:t>
            </a:r>
            <a:r>
              <a:rPr lang="en-US" sz="3200" dirty="0" smtClean="0"/>
              <a:t>, nick, description, position;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    public </a:t>
            </a:r>
            <a:r>
              <a:rPr lang="en-US" sz="3200" dirty="0" smtClean="0"/>
              <a:t>Integer id, </a:t>
            </a:r>
            <a:r>
              <a:rPr lang="en-US" sz="3200" dirty="0" err="1" smtClean="0"/>
              <a:t>cardNum</a:t>
            </a:r>
            <a:r>
              <a:rPr lang="en-US" sz="3200" dirty="0" smtClean="0"/>
              <a:t>, </a:t>
            </a:r>
            <a:r>
              <a:rPr lang="en-US" sz="3200" dirty="0" err="1" smtClean="0"/>
              <a:t>passSeries</a:t>
            </a:r>
            <a:r>
              <a:rPr lang="en-US" sz="3200" dirty="0" smtClean="0"/>
              <a:t>;</a:t>
            </a:r>
          </a:p>
          <a:p>
            <a:pPr marL="0" indent="0">
              <a:buNone/>
            </a:pPr>
            <a:r>
              <a:rPr lang="en-US" sz="3200" dirty="0"/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LIGHT SABER</a:t>
            </a:r>
            <a:endParaRPr lang="en-US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838200" y="4314826"/>
            <a:ext cx="8696325" cy="5091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 err="1" smtClean="0"/>
              <a:t>user.set</a:t>
            </a:r>
            <a:r>
              <a:rPr lang="en-US" sz="3200" dirty="0" smtClean="0"/>
              <a:t>(u -&gt;  </a:t>
            </a:r>
            <a:r>
              <a:rPr lang="en-US" sz="3200" dirty="0" err="1" smtClean="0"/>
              <a:t>u.nick</a:t>
            </a:r>
            <a:r>
              <a:rPr lang="en-US" sz="3200" dirty="0" smtClean="0"/>
              <a:t> = “Supreme”);</a:t>
            </a:r>
            <a:endParaRPr lang="en-US" sz="3200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838200" y="4950298"/>
            <a:ext cx="9791701" cy="6218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err="1"/>
              <a:t>user.set</a:t>
            </a:r>
            <a:r>
              <a:rPr lang="en-US" sz="3200" dirty="0"/>
              <a:t>(u-</a:t>
            </a:r>
            <a:r>
              <a:rPr lang="en-US" sz="3200" dirty="0" smtClean="0"/>
              <a:t>&gt;{u.id </a:t>
            </a:r>
            <a:r>
              <a:rPr lang="en-US" sz="3200" dirty="0"/>
              <a:t>= </a:t>
            </a:r>
            <a:r>
              <a:rPr lang="en-US" sz="3200" dirty="0" smtClean="0"/>
              <a:t>32;u.position=“</a:t>
            </a:r>
            <a:r>
              <a:rPr lang="en-US" sz="3200" dirty="0" err="1" smtClean="0"/>
              <a:t>God”;nick</a:t>
            </a:r>
            <a:r>
              <a:rPr lang="en-US" sz="3200" dirty="0" smtClean="0"/>
              <a:t>=“Thor”;});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838201" y="1172731"/>
            <a:ext cx="1943100" cy="591414"/>
          </a:xfrm>
          <a:prstGeom prst="rect">
            <a:avLst/>
          </a:prstGeom>
          <a:solidFill>
            <a:srgbClr val="0070C0"/>
          </a:solidFill>
        </p:spPr>
        <p:txBody>
          <a:bodyPr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b="1" baseline="0">
                <a:solidFill>
                  <a:schemeClr val="bg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baseline="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 err="1"/>
              <a:t>DataClass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75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076450"/>
            <a:ext cx="4419600" cy="54292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print(list); 	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LIGHT SABER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1" y="1172731"/>
            <a:ext cx="1943100" cy="591414"/>
          </a:xfrm>
          <a:prstGeom prst="rect">
            <a:avLst/>
          </a:prstGeom>
          <a:solidFill>
            <a:srgbClr val="0070C0"/>
          </a:solidFill>
        </p:spPr>
        <p:txBody>
          <a:bodyPr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b="1" baseline="0">
                <a:solidFill>
                  <a:schemeClr val="bg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baseline="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 err="1" smtClean="0"/>
              <a:t>PrintUtils</a:t>
            </a:r>
            <a:endParaRPr lang="en-US" dirty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5486400" y="2076450"/>
            <a:ext cx="542925" cy="5429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/>
              <a:t>-&gt;</a:t>
            </a:r>
            <a:endParaRPr lang="en-US" sz="3200" dirty="0"/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6422351" y="2076450"/>
            <a:ext cx="3831311" cy="5429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/>
              <a:t>“</a:t>
            </a:r>
            <a:r>
              <a:rPr lang="en-US" sz="3200" dirty="0" err="1" smtClean="0"/>
              <a:t>a,b,c</a:t>
            </a:r>
            <a:r>
              <a:rPr lang="en-US" sz="3200" dirty="0" smtClean="0"/>
              <a:t>”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838200" y="2839397"/>
            <a:ext cx="4419600" cy="5429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/>
              <a:t>print(list, “; ”,”{%s}”); 	</a:t>
            </a:r>
            <a:endParaRPr lang="en-US" sz="3200" dirty="0"/>
          </a:p>
        </p:txBody>
      </p:sp>
      <p:sp>
        <p:nvSpPr>
          <p:cNvPr id="12" name="Content Placeholder 1"/>
          <p:cNvSpPr txBox="1">
            <a:spLocks/>
          </p:cNvSpPr>
          <p:nvPr/>
        </p:nvSpPr>
        <p:spPr>
          <a:xfrm>
            <a:off x="5486400" y="2839397"/>
            <a:ext cx="542925" cy="5429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/>
              <a:t>-&gt;</a:t>
            </a:r>
            <a:endParaRPr lang="en-US" sz="3200" dirty="0"/>
          </a:p>
        </p:txBody>
      </p:sp>
      <p:sp>
        <p:nvSpPr>
          <p:cNvPr id="13" name="Content Placeholder 1"/>
          <p:cNvSpPr txBox="1">
            <a:spLocks/>
          </p:cNvSpPr>
          <p:nvPr/>
        </p:nvSpPr>
        <p:spPr>
          <a:xfrm>
            <a:off x="6422351" y="2839397"/>
            <a:ext cx="3831311" cy="5429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/>
              <a:t>“{a}; {b}; {c}”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</p:txBody>
      </p:sp>
      <p:sp>
        <p:nvSpPr>
          <p:cNvPr id="14" name="Content Placeholder 1"/>
          <p:cNvSpPr txBox="1">
            <a:spLocks/>
          </p:cNvSpPr>
          <p:nvPr/>
        </p:nvSpPr>
        <p:spPr>
          <a:xfrm>
            <a:off x="838200" y="3664423"/>
            <a:ext cx="4419600" cy="5429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err="1" smtClean="0"/>
              <a:t>printFields</a:t>
            </a:r>
            <a:r>
              <a:rPr lang="en-US" sz="3200" dirty="0" smtClean="0"/>
              <a:t>(user); 	</a:t>
            </a:r>
            <a:endParaRPr lang="en-US" sz="3200" dirty="0"/>
          </a:p>
        </p:txBody>
      </p:sp>
      <p:sp>
        <p:nvSpPr>
          <p:cNvPr id="15" name="Content Placeholder 1"/>
          <p:cNvSpPr txBox="1">
            <a:spLocks/>
          </p:cNvSpPr>
          <p:nvPr/>
        </p:nvSpPr>
        <p:spPr>
          <a:xfrm>
            <a:off x="5486400" y="3664423"/>
            <a:ext cx="542925" cy="5429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/>
              <a:t>-&gt;</a:t>
            </a:r>
            <a:endParaRPr lang="en-US" sz="3200" dirty="0"/>
          </a:p>
        </p:txBody>
      </p:sp>
      <p:sp>
        <p:nvSpPr>
          <p:cNvPr id="16" name="Content Placeholder 1"/>
          <p:cNvSpPr txBox="1">
            <a:spLocks/>
          </p:cNvSpPr>
          <p:nvPr/>
        </p:nvSpPr>
        <p:spPr>
          <a:xfrm>
            <a:off x="6286500" y="3664423"/>
            <a:ext cx="5553075" cy="5429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/>
              <a:t>“User(</a:t>
            </a:r>
            <a:r>
              <a:rPr lang="en-US" sz="3200" dirty="0" err="1" smtClean="0"/>
              <a:t>name:epam;psw:admin</a:t>
            </a:r>
            <a:r>
              <a:rPr lang="en-US" sz="3200" dirty="0" smtClean="0"/>
              <a:t>)”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38199" y="4489449"/>
            <a:ext cx="4581525" cy="5429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/>
              <a:t>print(</a:t>
            </a:r>
            <a:r>
              <a:rPr lang="en-US" sz="3200" dirty="0" err="1" smtClean="0"/>
              <a:t>nums,n</a:t>
            </a:r>
            <a:r>
              <a:rPr lang="en-US" sz="3200" dirty="0" smtClean="0"/>
              <a:t>-&gt;”(”</a:t>
            </a:r>
            <a:r>
              <a:rPr lang="ru-RU" sz="3200" dirty="0" smtClean="0"/>
              <a:t>+</a:t>
            </a:r>
            <a:r>
              <a:rPr lang="en-US" sz="3200" dirty="0" smtClean="0"/>
              <a:t>n+”)”); 	</a:t>
            </a:r>
            <a:endParaRPr lang="en-US" sz="3200" dirty="0"/>
          </a:p>
        </p:txBody>
      </p:sp>
      <p:sp>
        <p:nvSpPr>
          <p:cNvPr id="18" name="Content Placeholder 1"/>
          <p:cNvSpPr txBox="1">
            <a:spLocks/>
          </p:cNvSpPr>
          <p:nvPr/>
        </p:nvSpPr>
        <p:spPr>
          <a:xfrm>
            <a:off x="5486400" y="4489449"/>
            <a:ext cx="542925" cy="5429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/>
              <a:t>-&gt;</a:t>
            </a:r>
            <a:endParaRPr lang="en-US" sz="3200" dirty="0"/>
          </a:p>
        </p:txBody>
      </p:sp>
      <p:sp>
        <p:nvSpPr>
          <p:cNvPr id="19" name="Content Placeholder 1"/>
          <p:cNvSpPr txBox="1">
            <a:spLocks/>
          </p:cNvSpPr>
          <p:nvPr/>
        </p:nvSpPr>
        <p:spPr>
          <a:xfrm>
            <a:off x="6286500" y="4489449"/>
            <a:ext cx="5553075" cy="5429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/>
              <a:t>“(1)(3)(2)(8)”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7849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85950"/>
            <a:ext cx="9810750" cy="18954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public String process(List&lt;String&gt; list) {…}</a:t>
            </a:r>
          </a:p>
          <a:p>
            <a:pPr marL="0" indent="0">
              <a:buNone/>
            </a:pPr>
            <a:r>
              <a:rPr lang="en-US" dirty="0"/>
              <a:t>public String </a:t>
            </a:r>
            <a:r>
              <a:rPr lang="en-US" dirty="0" smtClean="0"/>
              <a:t>process(String[] array) </a:t>
            </a:r>
            <a:r>
              <a:rPr lang="en-US" dirty="0"/>
              <a:t>{…}</a:t>
            </a:r>
          </a:p>
          <a:p>
            <a:pPr marL="0" indent="0">
              <a:buNone/>
            </a:pPr>
            <a:r>
              <a:rPr lang="en-US" dirty="0"/>
              <a:t>public String </a:t>
            </a:r>
            <a:r>
              <a:rPr lang="en-US" dirty="0" smtClean="0"/>
              <a:t>process(Map&lt;</a:t>
            </a:r>
            <a:r>
              <a:rPr lang="en-US" dirty="0" err="1" smtClean="0"/>
              <a:t>String,Integer</a:t>
            </a:r>
            <a:r>
              <a:rPr lang="en-US" dirty="0" smtClean="0"/>
              <a:t>&gt; map) </a:t>
            </a:r>
            <a:r>
              <a:rPr lang="en-US" dirty="0"/>
              <a:t>{…}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LIGHT SABER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1" y="1172731"/>
            <a:ext cx="2914649" cy="591414"/>
          </a:xfrm>
          <a:prstGeom prst="rect">
            <a:avLst/>
          </a:prstGeom>
          <a:solidFill>
            <a:srgbClr val="0070C0"/>
          </a:solidFill>
        </p:spPr>
        <p:txBody>
          <a:bodyPr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b="1" baseline="0">
                <a:solidFill>
                  <a:schemeClr val="bg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baseline="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 smtClean="0"/>
              <a:t>Java Collections</a:t>
            </a:r>
            <a:endParaRPr lang="en-US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838200" y="3903231"/>
            <a:ext cx="10515600" cy="18954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Map&lt;String, Integer&gt; map = new </a:t>
            </a:r>
            <a:r>
              <a:rPr lang="en-US" dirty="0" err="1"/>
              <a:t>HashMap</a:t>
            </a:r>
            <a:r>
              <a:rPr lang="en-US" dirty="0" smtClean="0"/>
              <a:t>&lt;&gt;();</a:t>
            </a:r>
          </a:p>
          <a:p>
            <a:pPr marL="0" indent="0">
              <a:buNone/>
            </a:pPr>
            <a:r>
              <a:rPr lang="en-US" dirty="0" err="1" smtClean="0"/>
              <a:t>map.put</a:t>
            </a:r>
            <a:r>
              <a:rPr lang="en-US" dirty="0" smtClean="0"/>
              <a:t>(“A”,1); </a:t>
            </a:r>
            <a:r>
              <a:rPr lang="en-US" dirty="0" err="1" smtClean="0"/>
              <a:t>map.put</a:t>
            </a:r>
            <a:r>
              <a:rPr lang="en-US" dirty="0" smtClean="0"/>
              <a:t>(“B”,3); </a:t>
            </a:r>
            <a:r>
              <a:rPr lang="en-US" dirty="0" err="1" smtClean="0"/>
              <a:t>map.put</a:t>
            </a:r>
            <a:r>
              <a:rPr lang="en-US" dirty="0" smtClean="0"/>
              <a:t>(“C”,100500);</a:t>
            </a:r>
          </a:p>
          <a:p>
            <a:pPr marL="0" indent="0">
              <a:buNone/>
            </a:pPr>
            <a:r>
              <a:rPr lang="en-US" dirty="0" err="1"/>
              <a:t>map.put</a:t>
            </a:r>
            <a:r>
              <a:rPr lang="en-US" dirty="0" smtClean="0"/>
              <a:t>(“D”,-1</a:t>
            </a:r>
            <a:r>
              <a:rPr lang="en-US" dirty="0"/>
              <a:t>); </a:t>
            </a:r>
            <a:r>
              <a:rPr lang="en-US" dirty="0" err="1"/>
              <a:t>map.put</a:t>
            </a:r>
            <a:r>
              <a:rPr lang="en-US" dirty="0" smtClean="0"/>
              <a:t>(“E”,777); </a:t>
            </a:r>
            <a:r>
              <a:rPr lang="en-US" dirty="0" err="1"/>
              <a:t>map.put</a:t>
            </a:r>
            <a:r>
              <a:rPr lang="en-US" dirty="0" smtClean="0"/>
              <a:t>(“F”,2);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06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85950"/>
            <a:ext cx="8001000" cy="128587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public String process(List&lt;String&gt; list) {…}</a:t>
            </a:r>
          </a:p>
          <a:p>
            <a:pPr marL="0" indent="0">
              <a:buNone/>
            </a:pPr>
            <a:r>
              <a:rPr lang="en-US" sz="3200" dirty="0"/>
              <a:t>process(new </a:t>
            </a:r>
            <a:r>
              <a:rPr lang="en-US" sz="3200" dirty="0" err="1"/>
              <a:t>MapArray</a:t>
            </a:r>
            <a:r>
              <a:rPr lang="en-US" sz="3200" dirty="0" smtClean="0"/>
              <a:t>());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LIGHT SABER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1" y="1172731"/>
            <a:ext cx="1981199" cy="591414"/>
          </a:xfrm>
          <a:prstGeom prst="rect">
            <a:avLst/>
          </a:prstGeom>
          <a:solidFill>
            <a:srgbClr val="0070C0"/>
          </a:solidFill>
        </p:spPr>
        <p:txBody>
          <a:bodyPr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b="1" baseline="0">
                <a:solidFill>
                  <a:schemeClr val="bg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baseline="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 err="1" smtClean="0"/>
              <a:t>MapArray</a:t>
            </a:r>
            <a:endParaRPr lang="en-US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838200" y="3099482"/>
            <a:ext cx="10515600" cy="18954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err="1" smtClean="0"/>
              <a:t>MapArray</a:t>
            </a:r>
            <a:r>
              <a:rPr lang="en-US" sz="3200" dirty="0" smtClean="0"/>
              <a:t>&lt;String</a:t>
            </a:r>
            <a:r>
              <a:rPr lang="en-US" sz="3200" dirty="0"/>
              <a:t>, Integer&gt; map 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	= </a:t>
            </a:r>
            <a:r>
              <a:rPr lang="en-US" sz="3200" dirty="0"/>
              <a:t>new </a:t>
            </a:r>
            <a:r>
              <a:rPr lang="en-US" sz="3200" dirty="0" err="1" smtClean="0"/>
              <a:t>MapArray</a:t>
            </a:r>
            <a:r>
              <a:rPr lang="en-US" sz="3200" dirty="0" smtClean="0"/>
              <a:t>&lt;&gt;(new Object[][]</a:t>
            </a:r>
          </a:p>
          <a:p>
            <a:pPr marL="0" indent="0">
              <a:buNone/>
            </a:pPr>
            <a:r>
              <a:rPr lang="en-US" sz="3200" dirty="0" smtClean="0"/>
              <a:t>	{{“A”,1},{“B”,3},{“C”,100500},{“D”,-1},{“E”,777},{“F”,2}});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5617076"/>
            <a:ext cx="2028825" cy="591414"/>
          </a:xfrm>
          <a:prstGeom prst="rect">
            <a:avLst/>
          </a:prstGeom>
          <a:noFill/>
        </p:spPr>
        <p:txBody>
          <a:bodyPr>
            <a:no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b="1" baseline="0">
                <a:solidFill>
                  <a:schemeClr val="bg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baseline="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3600" dirty="0" err="1" smtClean="0">
                <a:solidFill>
                  <a:schemeClr val="tx1"/>
                </a:solidFill>
              </a:rPr>
              <a:t>LinqUtils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838200" y="4945333"/>
            <a:ext cx="2152650" cy="522017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err="1" smtClean="0"/>
              <a:t>map.get</a:t>
            </a:r>
            <a:r>
              <a:rPr lang="en-US" sz="3200" dirty="0" smtClean="0"/>
              <a:t>(3);</a:t>
            </a:r>
            <a:endParaRPr lang="en-US" sz="3200" dirty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7124700" y="4936241"/>
            <a:ext cx="2390775" cy="531109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err="1" smtClean="0"/>
              <a:t>map.revert</a:t>
            </a:r>
            <a:r>
              <a:rPr lang="en-US" sz="3200" dirty="0" smtClean="0"/>
              <a:t>();</a:t>
            </a:r>
            <a:endParaRPr lang="en-US" sz="3200" dirty="0"/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3981450" y="4940147"/>
            <a:ext cx="2257425" cy="527203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err="1" smtClean="0"/>
              <a:t>map.get</a:t>
            </a:r>
            <a:r>
              <a:rPr lang="en-US" sz="3200" dirty="0" smtClean="0"/>
              <a:t>(-2);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3163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NEXT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9" name="Содержимое 19"/>
          <p:cNvSpPr>
            <a:spLocks noGrp="1"/>
          </p:cNvSpPr>
          <p:nvPr>
            <p:ph idx="1"/>
          </p:nvPr>
        </p:nvSpPr>
        <p:spPr>
          <a:xfrm>
            <a:off x="838200" y="1403927"/>
            <a:ext cx="10515600" cy="3596698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B050"/>
                </a:solidFill>
              </a:rPr>
              <a:t> </a:t>
            </a:r>
            <a:r>
              <a:rPr lang="en-US" sz="4000" b="1" dirty="0" smtClean="0">
                <a:solidFill>
                  <a:schemeClr val="bg1">
                    <a:lumMod val="65000"/>
                  </a:schemeClr>
                </a:solidFill>
              </a:rPr>
              <a:t>JDI Intro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b="1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4000" b="1" dirty="0">
                <a:solidFill>
                  <a:schemeClr val="bg1">
                    <a:lumMod val="65000"/>
                  </a:schemeClr>
                </a:solidFill>
              </a:rPr>
              <a:t>JDI UI objects and Complex elements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>
                    <a:lumMod val="65000"/>
                  </a:schemeClr>
                </a:solidFill>
              </a:rPr>
              <a:t> JDI Tables and custom elements</a:t>
            </a:r>
          </a:p>
          <a:p>
            <a:r>
              <a:rPr lang="en-US" sz="4000" b="1" dirty="0">
                <a:solidFill>
                  <a:schemeClr val="bg1">
                    <a:lumMod val="65000"/>
                  </a:schemeClr>
                </a:solidFill>
              </a:rPr>
              <a:t> JDI Settings. EDT. DDT. Test runs</a:t>
            </a:r>
          </a:p>
          <a:p>
            <a:r>
              <a:rPr lang="en-US" sz="4000" b="1" dirty="0">
                <a:solidFill>
                  <a:schemeClr val="bg1">
                    <a:lumMod val="65000"/>
                  </a:schemeClr>
                </a:solidFill>
              </a:rPr>
              <a:t> Around JDI. Reports. </a:t>
            </a:r>
            <a:r>
              <a:rPr lang="en-US" sz="4000" b="1" dirty="0" smtClean="0">
                <a:solidFill>
                  <a:schemeClr val="bg1">
                    <a:lumMod val="65000"/>
                  </a:schemeClr>
                </a:solidFill>
              </a:rPr>
              <a:t>Logs. </a:t>
            </a:r>
            <a:r>
              <a:rPr lang="en-US" sz="4000" b="1" dirty="0">
                <a:solidFill>
                  <a:schemeClr val="bg1">
                    <a:lumMod val="65000"/>
                  </a:schemeClr>
                </a:solidFill>
              </a:rPr>
              <a:t>Asserts</a:t>
            </a:r>
            <a:endParaRPr lang="ru-RU" sz="40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75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HOME WORK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Содержимое 19"/>
          <p:cNvSpPr txBox="1">
            <a:spLocks/>
          </p:cNvSpPr>
          <p:nvPr/>
        </p:nvSpPr>
        <p:spPr>
          <a:xfrm>
            <a:off x="838200" y="1403926"/>
            <a:ext cx="10633364" cy="463665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/>
              <a:t>Add </a:t>
            </a:r>
            <a:r>
              <a:rPr lang="en-US" sz="4000" dirty="0" smtClean="0"/>
              <a:t>Allure </a:t>
            </a:r>
            <a:r>
              <a:rPr lang="en-US" sz="4000" dirty="0" smtClean="0"/>
              <a:t>reporting to your project</a:t>
            </a:r>
          </a:p>
          <a:p>
            <a:r>
              <a:rPr lang="en-US" sz="3600" dirty="0" smtClean="0"/>
              <a:t>Setup log in file and try Xml logging in </a:t>
            </a:r>
            <a:r>
              <a:rPr lang="en-US" sz="3600" dirty="0"/>
              <a:t>your </a:t>
            </a:r>
            <a:r>
              <a:rPr lang="en-US" sz="3600" dirty="0" smtClean="0"/>
              <a:t>project</a:t>
            </a:r>
          </a:p>
          <a:p>
            <a:r>
              <a:rPr lang="en-US" sz="3600" dirty="0" smtClean="0"/>
              <a:t>Try </a:t>
            </a:r>
            <a:r>
              <a:rPr lang="en-US" sz="3600" dirty="0" err="1" smtClean="0"/>
              <a:t>Jdi</a:t>
            </a:r>
            <a:r>
              <a:rPr lang="en-US" sz="3600" dirty="0" smtClean="0"/>
              <a:t> asserts in your tests</a:t>
            </a:r>
          </a:p>
          <a:p>
            <a:r>
              <a:rPr lang="en-US" sz="3600" dirty="0" smtClean="0"/>
              <a:t>Experiment with </a:t>
            </a:r>
            <a:r>
              <a:rPr lang="en-US" sz="3600" dirty="0" err="1" smtClean="0"/>
              <a:t>jdi</a:t>
            </a:r>
            <a:r>
              <a:rPr lang="en-US" sz="3600" smtClean="0"/>
              <a:t>-lightsaber</a:t>
            </a:r>
            <a:endParaRPr lang="en-US" sz="3600" dirty="0"/>
          </a:p>
          <a:p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60199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Содержимое 19"/>
          <p:cNvSpPr>
            <a:spLocks noGrp="1"/>
          </p:cNvSpPr>
          <p:nvPr>
            <p:ph idx="1"/>
          </p:nvPr>
        </p:nvSpPr>
        <p:spPr>
          <a:xfrm>
            <a:off x="838200" y="1403927"/>
            <a:ext cx="7950200" cy="2903913"/>
          </a:xfrm>
        </p:spPr>
        <p:txBody>
          <a:bodyPr>
            <a:normAutofit/>
          </a:bodyPr>
          <a:lstStyle/>
          <a:p>
            <a:r>
              <a:rPr lang="en-US" dirty="0"/>
              <a:t>Steps template in JDI &amp; Reporting</a:t>
            </a:r>
          </a:p>
          <a:p>
            <a:r>
              <a:rPr lang="en-US" dirty="0" smtClean="0"/>
              <a:t>Logging</a:t>
            </a:r>
          </a:p>
          <a:p>
            <a:r>
              <a:rPr lang="en-US" dirty="0" smtClean="0"/>
              <a:t>JDI Asserts/Matchers/Verify</a:t>
            </a:r>
            <a:endParaRPr lang="en-US" dirty="0"/>
          </a:p>
          <a:p>
            <a:r>
              <a:rPr lang="en-US" dirty="0" smtClean="0"/>
              <a:t>JDI Commons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AGENDA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79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Questions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Content Placeholder 12"/>
          <p:cNvSpPr>
            <a:spLocks noGrp="1"/>
          </p:cNvSpPr>
          <p:nvPr>
            <p:ph idx="4294967295"/>
          </p:nvPr>
        </p:nvSpPr>
        <p:spPr>
          <a:xfrm>
            <a:off x="5676901" y="3877761"/>
            <a:ext cx="5883852" cy="14144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 smtClean="0"/>
              <a:t>roman.iovlev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roman.iovlev.jdi@gmail.com</a:t>
            </a:r>
            <a:endParaRPr lang="en-US" sz="3600" dirty="0"/>
          </a:p>
        </p:txBody>
      </p:sp>
      <p:pic>
        <p:nvPicPr>
          <p:cNvPr id="4" name="Picture 3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pic>
        <p:nvPicPr>
          <p:cNvPr id="8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888" y="1003953"/>
            <a:ext cx="3996203" cy="2199196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667" y="3877762"/>
            <a:ext cx="622847" cy="622847"/>
          </a:xfrm>
          <a:prstGeom prst="rect">
            <a:avLst/>
          </a:prstGeom>
        </p:spPr>
      </p:pic>
      <p:pic>
        <p:nvPicPr>
          <p:cNvPr id="11" name="Content Placeholder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77" y="4604600"/>
            <a:ext cx="595907" cy="59590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16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24539" y="2069919"/>
            <a:ext cx="9929261" cy="2251824"/>
          </a:xfrm>
        </p:spPr>
        <p:txBody>
          <a:bodyPr/>
          <a:lstStyle/>
          <a:p>
            <a:r>
              <a:rPr lang="en-US" dirty="0" smtClean="0"/>
              <a:t>STEPS  &amp; REPORTING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75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65199" y="1533513"/>
            <a:ext cx="47197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 void </a:t>
            </a:r>
            <a:r>
              <a:rPr lang="en-US" sz="2400" dirty="0" err="1" smtClean="0"/>
              <a:t>stepsTest</a:t>
            </a:r>
            <a:r>
              <a:rPr lang="en-US" sz="2400" dirty="0" smtClean="0"/>
              <a:t>() {</a:t>
            </a:r>
          </a:p>
          <a:p>
            <a:r>
              <a:rPr lang="en-US" sz="2400" dirty="0" smtClean="0"/>
              <a:t>    login();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navigateToContactPage</a:t>
            </a:r>
            <a:r>
              <a:rPr lang="en-US" sz="2400" dirty="0" smtClean="0"/>
              <a:t>();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err="1" smtClean="0"/>
              <a:t>checkThatContactPageOpened</a:t>
            </a:r>
            <a:r>
              <a:rPr lang="en-US" sz="2400" dirty="0" smtClean="0"/>
              <a:t>();  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…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ELEMENTS STEPS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65199" y="4377148"/>
            <a:ext cx="4902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 void </a:t>
            </a:r>
            <a:r>
              <a:rPr lang="en-US" sz="2400" dirty="0" err="1" smtClean="0"/>
              <a:t>stepsTest</a:t>
            </a:r>
            <a:r>
              <a:rPr lang="en-US" sz="2400" dirty="0" smtClean="0"/>
              <a:t>() {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loginForm.login</a:t>
            </a:r>
            <a:r>
              <a:rPr lang="en-US" sz="2400" dirty="0" smtClean="0"/>
              <a:t>();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navigation.select</a:t>
            </a:r>
            <a:r>
              <a:rPr lang="en-US" sz="2400" dirty="0" smtClean="0"/>
              <a:t>(CONTACT_PAGE);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contactPage.checkOpened</a:t>
            </a:r>
            <a:r>
              <a:rPr lang="en-US" sz="2400" dirty="0" smtClean="0"/>
              <a:t>();</a:t>
            </a:r>
          </a:p>
          <a:p>
            <a:r>
              <a:rPr lang="en-US" sz="2400" dirty="0" smtClean="0"/>
              <a:t>…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65199" y="1533513"/>
            <a:ext cx="52000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 void </a:t>
            </a:r>
            <a:r>
              <a:rPr lang="en-US" sz="2400" dirty="0" err="1" smtClean="0"/>
              <a:t>stepsTest</a:t>
            </a:r>
            <a:r>
              <a:rPr lang="en-US" sz="2400" dirty="0" smtClean="0"/>
              <a:t>() {</a:t>
            </a:r>
          </a:p>
          <a:p>
            <a:r>
              <a:rPr lang="en-US" sz="2400" dirty="0" smtClean="0"/>
              <a:t>    login();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err="1" smtClean="0"/>
              <a:t>navigateTo</a:t>
            </a:r>
            <a:r>
              <a:rPr lang="en-US" sz="2400" dirty="0" smtClean="0"/>
              <a:t>(</a:t>
            </a:r>
            <a:r>
              <a:rPr lang="en-US" sz="2400" dirty="0" err="1" smtClean="0"/>
              <a:t>ContactPage</a:t>
            </a:r>
            <a:r>
              <a:rPr lang="en-US" sz="2400" dirty="0" smtClean="0"/>
              <a:t>);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err="1" smtClean="0"/>
              <a:t>checkThat</a:t>
            </a:r>
            <a:r>
              <a:rPr lang="en-US" sz="2400" dirty="0" smtClean="0"/>
              <a:t>(</a:t>
            </a:r>
            <a:r>
              <a:rPr lang="en-US" sz="2400" dirty="0" err="1" smtClean="0"/>
              <a:t>ContactPage</a:t>
            </a:r>
            <a:r>
              <a:rPr lang="en-US" sz="2400" dirty="0" smtClean="0"/>
              <a:t>).</a:t>
            </a:r>
            <a:r>
              <a:rPr lang="en-US" sz="2400" dirty="0" err="1" smtClean="0"/>
              <a:t>isOpened</a:t>
            </a:r>
            <a:r>
              <a:rPr lang="en-US" sz="2400" dirty="0" smtClean="0"/>
              <a:t>()</a:t>
            </a:r>
          </a:p>
          <a:p>
            <a:r>
              <a:rPr lang="en-US" sz="2400" dirty="0" smtClean="0"/>
              <a:t>    …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34479" y="1533513"/>
            <a:ext cx="44186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 class </a:t>
            </a:r>
            <a:r>
              <a:rPr lang="en-US" sz="2400" dirty="0" err="1" smtClean="0"/>
              <a:t>GeneralSteps</a:t>
            </a:r>
            <a:r>
              <a:rPr lang="en-US" sz="2400" dirty="0" smtClean="0"/>
              <a:t> {</a:t>
            </a:r>
          </a:p>
          <a:p>
            <a:r>
              <a:rPr lang="en-US" sz="2400" dirty="0" smtClean="0"/>
              <a:t>    public static login() {…}</a:t>
            </a:r>
          </a:p>
          <a:p>
            <a:r>
              <a:rPr lang="en-US" sz="2400" dirty="0" smtClean="0"/>
              <a:t>    </a:t>
            </a:r>
            <a:r>
              <a:rPr lang="en-US" sz="2400" dirty="0"/>
              <a:t>public </a:t>
            </a:r>
            <a:r>
              <a:rPr lang="en-US" sz="2400" dirty="0" smtClean="0"/>
              <a:t>static logout() {…}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…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34479" y="4377148"/>
            <a:ext cx="44186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 void </a:t>
            </a:r>
            <a:r>
              <a:rPr lang="en-US" sz="2400" dirty="0" err="1" smtClean="0"/>
              <a:t>stepsTest</a:t>
            </a:r>
            <a:r>
              <a:rPr lang="en-US" sz="2400" dirty="0" smtClean="0"/>
              <a:t>() {</a:t>
            </a:r>
          </a:p>
          <a:p>
            <a:r>
              <a:rPr lang="en-US" sz="2400" dirty="0" smtClean="0"/>
              <a:t>    login();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navigateTo</a:t>
            </a:r>
            <a:r>
              <a:rPr lang="en-US" sz="2400" dirty="0" smtClean="0"/>
              <a:t>(CONTACT_PAGE);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contactPage.checkOpened</a:t>
            </a:r>
            <a:r>
              <a:rPr lang="en-US" sz="2400" dirty="0" smtClean="0"/>
              <a:t>();</a:t>
            </a:r>
          </a:p>
          <a:p>
            <a:r>
              <a:rPr lang="en-US" sz="2400" dirty="0" smtClean="0"/>
              <a:t>…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65199" y="1071848"/>
            <a:ext cx="1545423" cy="461665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STANDARD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65199" y="3841837"/>
            <a:ext cx="548548" cy="461665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JDI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45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6" grpId="0"/>
      <p:bldP spid="8" grpId="0"/>
      <p:bldP spid="9" grpId="0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ALLURE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2478" y="1462393"/>
            <a:ext cx="75590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 class </a:t>
            </a:r>
            <a:r>
              <a:rPr lang="en-US" sz="2400" dirty="0" err="1" smtClean="0"/>
              <a:t>CommonSteps</a:t>
            </a:r>
            <a:r>
              <a:rPr lang="en-US" sz="2400" dirty="0" smtClean="0"/>
              <a:t> 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smtClean="0">
                <a:solidFill>
                  <a:srgbClr val="FFC000"/>
                </a:solidFill>
              </a:rPr>
              <a:t>@Step</a:t>
            </a:r>
          </a:p>
          <a:p>
            <a:r>
              <a:rPr lang="en-US" sz="2400" dirty="0" smtClean="0"/>
              <a:t>    public static login() {…}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smtClean="0">
                <a:solidFill>
                  <a:srgbClr val="FFC000"/>
                </a:solidFill>
              </a:rPr>
              <a:t>@Step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00B050"/>
                </a:solidFill>
              </a:rPr>
              <a:t>“Navigate to page {0}”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    </a:t>
            </a:r>
            <a:r>
              <a:rPr lang="en-US" sz="2400" dirty="0"/>
              <a:t>public </a:t>
            </a:r>
            <a:r>
              <a:rPr lang="en-US" sz="2400" dirty="0" smtClean="0"/>
              <a:t>static </a:t>
            </a:r>
            <a:r>
              <a:rPr lang="en-US" sz="2400" dirty="0" err="1" smtClean="0"/>
              <a:t>navigateTo</a:t>
            </a:r>
            <a:r>
              <a:rPr lang="en-US" sz="2400" dirty="0" smtClean="0"/>
              <a:t>(String page) {…}</a:t>
            </a:r>
          </a:p>
          <a:p>
            <a:r>
              <a:rPr lang="en-US" sz="2400" dirty="0" smtClean="0"/>
              <a:t>   </a:t>
            </a:r>
            <a:r>
              <a:rPr lang="en-US" sz="2400" dirty="0">
                <a:solidFill>
                  <a:srgbClr val="FFC000"/>
                </a:solidFill>
              </a:rPr>
              <a:t>@Step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00B050"/>
                </a:solidFill>
              </a:rPr>
              <a:t>“Login as name:{user}”</a:t>
            </a:r>
            <a:r>
              <a:rPr lang="en-US" sz="2400" dirty="0" smtClean="0"/>
              <a:t>)</a:t>
            </a:r>
            <a:endParaRPr lang="en-US" sz="2400" dirty="0"/>
          </a:p>
          <a:p>
            <a:r>
              <a:rPr lang="en-US" sz="2400" dirty="0"/>
              <a:t>    public static </a:t>
            </a:r>
            <a:r>
              <a:rPr lang="en-US" sz="2400" dirty="0" err="1" smtClean="0"/>
              <a:t>loginAs</a:t>
            </a:r>
            <a:r>
              <a:rPr lang="en-US" sz="2400" dirty="0" smtClean="0"/>
              <a:t>(User user) </a:t>
            </a:r>
            <a:r>
              <a:rPr lang="en-US" sz="2400" dirty="0"/>
              <a:t>{…}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…</a:t>
            </a:r>
          </a:p>
          <a:p>
            <a:r>
              <a:rPr lang="en-US" sz="2400" dirty="0"/>
              <a:t>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2731" y="1722429"/>
            <a:ext cx="5709269" cy="289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53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ALLURE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55" y="1241425"/>
            <a:ext cx="8531225" cy="498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46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0084" y="2731933"/>
            <a:ext cx="1010405" cy="101656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B</a:t>
            </a:r>
            <a:r>
              <a:rPr lang="en-US" dirty="0" smtClean="0"/>
              <a:t>EHAVIOUR </a:t>
            </a:r>
            <a:r>
              <a:rPr lang="en-US" dirty="0" smtClean="0">
                <a:solidFill>
                  <a:srgbClr val="C00000"/>
                </a:solidFill>
              </a:rPr>
              <a:t>D</a:t>
            </a:r>
            <a:r>
              <a:rPr lang="en-US" dirty="0" smtClean="0"/>
              <a:t>RIVEN </a:t>
            </a:r>
            <a:r>
              <a:rPr lang="en-US" dirty="0" smtClean="0">
                <a:solidFill>
                  <a:srgbClr val="C00000"/>
                </a:solidFill>
              </a:rPr>
              <a:t>D</a:t>
            </a:r>
            <a:r>
              <a:rPr lang="en-US" dirty="0" smtClean="0">
                <a:solidFill>
                  <a:schemeClr val="tx1"/>
                </a:solidFill>
              </a:rPr>
              <a:t>EVELOPMENT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2930" y="1162286"/>
            <a:ext cx="34359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As a [role]</a:t>
            </a:r>
          </a:p>
          <a:p>
            <a:r>
              <a:rPr lang="en-US" sz="2400" dirty="0"/>
              <a:t>I want </a:t>
            </a:r>
            <a:r>
              <a:rPr lang="en-US" sz="2400" dirty="0" smtClean="0"/>
              <a:t>this [feature</a:t>
            </a:r>
            <a:r>
              <a:rPr lang="en-US" sz="2400" dirty="0"/>
              <a:t>]</a:t>
            </a:r>
          </a:p>
          <a:p>
            <a:r>
              <a:rPr lang="en-US" sz="2400" dirty="0"/>
              <a:t>So that [benefit]</a:t>
            </a:r>
          </a:p>
        </p:txBody>
      </p:sp>
      <p:sp>
        <p:nvSpPr>
          <p:cNvPr id="6" name="Rectangle 5"/>
          <p:cNvSpPr/>
          <p:nvPr/>
        </p:nvSpPr>
        <p:spPr>
          <a:xfrm>
            <a:off x="482930" y="2392963"/>
            <a:ext cx="34452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In order to get </a:t>
            </a:r>
            <a:r>
              <a:rPr lang="en-US" sz="2400" dirty="0"/>
              <a:t>[benefit]</a:t>
            </a:r>
          </a:p>
          <a:p>
            <a:r>
              <a:rPr lang="en-US" sz="2400" dirty="0" smtClean="0"/>
              <a:t>As </a:t>
            </a:r>
            <a:r>
              <a:rPr lang="en-US" sz="2400" dirty="0"/>
              <a:t>a [role]</a:t>
            </a:r>
          </a:p>
          <a:p>
            <a:r>
              <a:rPr lang="en-US" sz="2400" dirty="0"/>
              <a:t>I want </a:t>
            </a:r>
            <a:r>
              <a:rPr lang="en-US" sz="2400" dirty="0" smtClean="0"/>
              <a:t>this [feature]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6549" y="1441431"/>
            <a:ext cx="825478" cy="109852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43498" y="2457250"/>
            <a:ext cx="635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QA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8610600" y="3663664"/>
            <a:ext cx="2149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Development</a:t>
            </a:r>
            <a:endParaRPr lang="en-US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8041" y="2931795"/>
            <a:ext cx="568508" cy="8129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624" y="2457250"/>
            <a:ext cx="991871" cy="9918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20374" y="2242707"/>
            <a:ext cx="1087228" cy="12323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382124" y="1770077"/>
            <a:ext cx="936950" cy="106199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773" y="1739626"/>
            <a:ext cx="1469345" cy="146934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358578" y="947730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Business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5100734" y="1854296"/>
            <a:ext cx="615553" cy="1205908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2800" dirty="0" smtClean="0"/>
              <a:t>Feature</a:t>
            </a:r>
            <a:endParaRPr lang="en-US" sz="28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787" y="1086242"/>
            <a:ext cx="1483639" cy="451542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5768632" y="2349949"/>
            <a:ext cx="919243" cy="676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866" y="3717864"/>
            <a:ext cx="741714" cy="74171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580" y="4296057"/>
            <a:ext cx="741714" cy="74171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466" y="4666914"/>
            <a:ext cx="741714" cy="741714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3954087" y="3811201"/>
            <a:ext cx="461665" cy="2248308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dirty="0" smtClean="0"/>
              <a:t>BDD ACEPTANCE TESTS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141364" y="5690815"/>
            <a:ext cx="375831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GIVEN: I have [conditions]</a:t>
            </a:r>
          </a:p>
          <a:p>
            <a:r>
              <a:rPr lang="en-US" sz="2000" dirty="0" smtClean="0"/>
              <a:t>WHEN: I do [actions]</a:t>
            </a:r>
          </a:p>
          <a:p>
            <a:r>
              <a:rPr lang="en-US" sz="2000" dirty="0" smtClean="0"/>
              <a:t>THEN: I verify [result]</a:t>
            </a:r>
            <a:endParaRPr lang="en-US" sz="2000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455" y="3814012"/>
            <a:ext cx="1010405" cy="101656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7511" y="5098042"/>
            <a:ext cx="568508" cy="812967"/>
          </a:xfrm>
          <a:prstGeom prst="rect">
            <a:avLst/>
          </a:prstGeom>
        </p:spPr>
      </p:pic>
      <p:cxnSp>
        <p:nvCxnSpPr>
          <p:cNvPr id="36" name="Straight Arrow Connector 35"/>
          <p:cNvCxnSpPr/>
          <p:nvPr/>
        </p:nvCxnSpPr>
        <p:spPr>
          <a:xfrm>
            <a:off x="6851006" y="4322295"/>
            <a:ext cx="930705" cy="61306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6820141" y="5142785"/>
            <a:ext cx="925451" cy="60306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002069" y="4716389"/>
            <a:ext cx="2356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Tested product</a:t>
            </a:r>
            <a:endParaRPr lang="en-US" sz="2800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0034649" y="2343182"/>
            <a:ext cx="919243" cy="676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084681" y="4665770"/>
            <a:ext cx="919243" cy="676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627066" y="4315528"/>
            <a:ext cx="919243" cy="676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604624" y="5553532"/>
            <a:ext cx="919243" cy="676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797242" y="3449121"/>
            <a:ext cx="3988118" cy="325735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75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75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75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25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5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9" grpId="0"/>
      <p:bldP spid="21" grpId="0"/>
      <p:bldP spid="28" grpId="0"/>
      <p:bldP spid="29" grpId="0"/>
      <p:bldP spid="40" grpId="0"/>
      <p:bldP spid="4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2280" y="1337736"/>
            <a:ext cx="5765800" cy="5018614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Feature: Login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functionality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order to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have secure access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As an Security Chief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want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 have Login functionality 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on Site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Scenario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Outline: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Smoke Login test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Given </a:t>
            </a:r>
            <a:r>
              <a:rPr 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en-US" sz="18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 “Home page”</a:t>
            </a:r>
            <a:endParaRPr lang="en-US" sz="18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When 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login as </a:t>
            </a:r>
            <a:r>
              <a:rPr lang="en-US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 </a:t>
            </a:r>
            <a:r>
              <a:rPr lang="en-US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&gt;/&lt;</a:t>
            </a:r>
            <a:r>
              <a:rPr lang="en-US" sz="18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psw</a:t>
            </a:r>
            <a:r>
              <a:rPr lang="en-US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8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Then </a:t>
            </a:r>
            <a:r>
              <a:rPr lang="en-US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Login &lt;status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8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| name   | </a:t>
            </a:r>
            <a:r>
              <a:rPr lang="en-US" sz="1800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psw</a:t>
            </a:r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| status  |</a:t>
            </a:r>
            <a:endParaRPr lang="en-US" sz="18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| </a:t>
            </a:r>
            <a:r>
              <a:rPr lang="en-US" sz="1800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epam</a:t>
            </a:r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| 12345 | success |</a:t>
            </a:r>
            <a:endParaRPr lang="en-US" sz="18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| Alexey | </a:t>
            </a:r>
            <a:r>
              <a:rPr lang="en-US" sz="1800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qweq</a:t>
            </a:r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 failure |</a:t>
            </a:r>
            <a:endParaRPr lang="en-US" sz="18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Cucumber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28080" y="1927016"/>
            <a:ext cx="59029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FFC000"/>
                </a:solidFill>
              </a:rPr>
              <a:t>@</a:t>
            </a:r>
            <a:r>
              <a:rPr lang="en-US" sz="2000" dirty="0">
                <a:solidFill>
                  <a:srgbClr val="FFC000"/>
                </a:solidFill>
              </a:rPr>
              <a:t>Given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70C0"/>
                </a:solidFill>
              </a:rPr>
              <a:t>"^I open \"(.*?)\"$"</a:t>
            </a:r>
            <a:r>
              <a:rPr lang="en-US" sz="2000" dirty="0"/>
              <a:t>)</a:t>
            </a:r>
          </a:p>
          <a:p>
            <a:r>
              <a:rPr lang="en-US" sz="2000" dirty="0" smtClean="0"/>
              <a:t>public </a:t>
            </a:r>
            <a:r>
              <a:rPr lang="en-US" sz="2000" dirty="0"/>
              <a:t>void </a:t>
            </a:r>
            <a:r>
              <a:rPr lang="en-US" sz="2000" dirty="0" err="1" smtClean="0"/>
              <a:t>openPage</a:t>
            </a:r>
            <a:r>
              <a:rPr lang="en-US" sz="2000" dirty="0" smtClean="0"/>
              <a:t>(String name) </a:t>
            </a:r>
            <a:r>
              <a:rPr lang="en-US" sz="2000" dirty="0"/>
              <a:t>{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currentPage</a:t>
            </a:r>
            <a:r>
              <a:rPr lang="en-US" sz="2000" dirty="0"/>
              <a:t> = </a:t>
            </a:r>
            <a:r>
              <a:rPr lang="en-US" sz="2000" dirty="0" err="1" smtClean="0"/>
              <a:t>getElementByName</a:t>
            </a:r>
            <a:r>
              <a:rPr lang="en-US" sz="2000" dirty="0" smtClean="0"/>
              <a:t>(site, name);</a:t>
            </a:r>
            <a:endParaRPr lang="en-US" sz="2000" dirty="0"/>
          </a:p>
          <a:p>
            <a:r>
              <a:rPr lang="en-US" sz="2000" dirty="0"/>
              <a:t>        </a:t>
            </a:r>
            <a:r>
              <a:rPr lang="en-US" sz="2000" dirty="0" err="1"/>
              <a:t>currentPage.open</a:t>
            </a:r>
            <a:r>
              <a:rPr lang="en-US" sz="2000" dirty="0" smtClean="0"/>
              <a:t>();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 smtClean="0">
                <a:solidFill>
                  <a:srgbClr val="FFC000"/>
                </a:solidFill>
              </a:rPr>
              <a:t>@</a:t>
            </a:r>
            <a:r>
              <a:rPr lang="en-US" sz="2000" dirty="0">
                <a:solidFill>
                  <a:srgbClr val="FFC000"/>
                </a:solidFill>
              </a:rPr>
              <a:t>When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70C0"/>
                </a:solidFill>
              </a:rPr>
              <a:t>"^I login as ([^\\\"]*)/([^\\\"]*)$"</a:t>
            </a:r>
            <a:r>
              <a:rPr lang="en-US" sz="2000" dirty="0"/>
              <a:t>)</a:t>
            </a:r>
          </a:p>
          <a:p>
            <a:r>
              <a:rPr lang="en-US" sz="2000" dirty="0" smtClean="0"/>
              <a:t>public </a:t>
            </a:r>
            <a:r>
              <a:rPr lang="en-US" sz="2000" dirty="0"/>
              <a:t>void </a:t>
            </a:r>
            <a:r>
              <a:rPr lang="en-US" sz="2000" dirty="0" err="1" smtClean="0"/>
              <a:t>loginExecute</a:t>
            </a:r>
            <a:r>
              <a:rPr lang="en-US" sz="2000" dirty="0" smtClean="0"/>
              <a:t>(String </a:t>
            </a:r>
            <a:r>
              <a:rPr lang="en-US" sz="2000" dirty="0"/>
              <a:t>n</a:t>
            </a:r>
            <a:r>
              <a:rPr lang="en-US" sz="2000" dirty="0" smtClean="0"/>
              <a:t>ame</a:t>
            </a:r>
            <a:r>
              <a:rPr lang="en-US" sz="2000" dirty="0"/>
              <a:t>, </a:t>
            </a:r>
            <a:r>
              <a:rPr lang="en-US" sz="2000" dirty="0" smtClean="0"/>
              <a:t> String </a:t>
            </a:r>
            <a:r>
              <a:rPr lang="en-US" sz="2000" dirty="0" err="1" smtClean="0"/>
              <a:t>psw</a:t>
            </a:r>
            <a:r>
              <a:rPr lang="en-US" sz="2000" dirty="0" smtClean="0"/>
              <a:t>) {</a:t>
            </a:r>
            <a:endParaRPr lang="en-US" sz="2000" dirty="0"/>
          </a:p>
          <a:p>
            <a:r>
              <a:rPr lang="en-US" sz="2000" dirty="0" smtClean="0"/>
              <a:t>    login(new User(name, </a:t>
            </a:r>
            <a:r>
              <a:rPr lang="en-US" sz="2000" dirty="0" err="1"/>
              <a:t>psw</a:t>
            </a:r>
            <a:r>
              <a:rPr lang="en-US" sz="2000" dirty="0" smtClean="0"/>
              <a:t>));</a:t>
            </a:r>
            <a:endParaRPr lang="en-US" sz="2000" dirty="0"/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228080" y="1337736"/>
            <a:ext cx="1538691" cy="461665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BDD STEPS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80" y="5166678"/>
            <a:ext cx="1483639" cy="45154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691880" y="5037594"/>
            <a:ext cx="14296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i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93" panose="04030905020B02020C02" pitchFamily="82" charset="0"/>
              </a:rPr>
              <a:t>JDI</a:t>
            </a:r>
            <a:endParaRPr lang="en-US" sz="5400" i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9" name="Cross 8"/>
          <p:cNvSpPr/>
          <p:nvPr/>
        </p:nvSpPr>
        <p:spPr>
          <a:xfrm>
            <a:off x="8067040" y="5242560"/>
            <a:ext cx="457200" cy="513398"/>
          </a:xfrm>
          <a:prstGeom prst="plus">
            <a:avLst>
              <a:gd name="adj" fmla="val 405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017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I Objects JDI.potx" id="{B1ABDF4C-5591-4C94-86D3-F7B5C386E962}" vid="{02A0C948-6A21-4DC6-8F68-B01048C296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JDI EPAM</Template>
  <TotalTime>49947</TotalTime>
  <Words>1294</Words>
  <Application>Microsoft Office PowerPoint</Application>
  <PresentationFormat>Widescreen</PresentationFormat>
  <Paragraphs>307</Paragraphs>
  <Slides>30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Arial Black</vt:lpstr>
      <vt:lpstr>Bauhaus 93</vt:lpstr>
      <vt:lpstr>Calibri</vt:lpstr>
      <vt:lpstr>Courier New</vt:lpstr>
      <vt:lpstr>Trebuchet MS</vt:lpstr>
      <vt:lpstr>Wingdings</vt:lpstr>
      <vt:lpstr>Office Theme</vt:lpstr>
      <vt:lpstr>JDI AROUND</vt:lpstr>
      <vt:lpstr>PowerPoint Presentation</vt:lpstr>
      <vt:lpstr>PowerPoint Presentation</vt:lpstr>
      <vt:lpstr>STEPS  &amp; REPORTING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LOGGING</vt:lpstr>
      <vt:lpstr>PowerPoint Presentation</vt:lpstr>
      <vt:lpstr>PowerPoint Presentation</vt:lpstr>
      <vt:lpstr>ASSERTS</vt:lpstr>
      <vt:lpstr>PowerPoint Presentation</vt:lpstr>
      <vt:lpstr>PowerPoint Presentation</vt:lpstr>
      <vt:lpstr>PowerPoint Presentation</vt:lpstr>
      <vt:lpstr>PowerPoint Presentation</vt:lpstr>
      <vt:lpstr>JDI COMMONS / JDI LIGHT saber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Roman Iovlev</dc:creator>
  <cp:lastModifiedBy>Roman Iovlev</cp:lastModifiedBy>
  <cp:revision>400</cp:revision>
  <dcterms:created xsi:type="dcterms:W3CDTF">2016-08-29T09:02:22Z</dcterms:created>
  <dcterms:modified xsi:type="dcterms:W3CDTF">2018-01-19T08:45:44Z</dcterms:modified>
</cp:coreProperties>
</file>