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2" r:id="rId3"/>
    <p:sldId id="485" r:id="rId4"/>
    <p:sldId id="476" r:id="rId5"/>
    <p:sldId id="486" r:id="rId6"/>
    <p:sldId id="482" r:id="rId7"/>
    <p:sldId id="478" r:id="rId8"/>
    <p:sldId id="479" r:id="rId9"/>
    <p:sldId id="480" r:id="rId10"/>
    <p:sldId id="483" r:id="rId11"/>
    <p:sldId id="487" r:id="rId12"/>
    <p:sldId id="488" r:id="rId13"/>
    <p:sldId id="489" r:id="rId14"/>
    <p:sldId id="490" r:id="rId15"/>
    <p:sldId id="491" r:id="rId16"/>
    <p:sldId id="492" r:id="rId17"/>
    <p:sldId id="49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Palomino Ramírez" initials="LPR" lastIdx="2" clrIdx="0">
    <p:extLst>
      <p:ext uri="{19B8F6BF-5375-455C-9EA6-DF929625EA0E}">
        <p15:presenceInfo xmlns:p15="http://schemas.microsoft.com/office/powerpoint/2012/main" userId="S-1-5-21-1708537768-573735546-725345543-14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027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78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03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568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5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6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46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56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11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99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A5A4-E9CA-4A1C-A1B4-C1FB19EC1924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8E2C0-FE12-4883-8E68-2CE3C317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86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10551"/>
            <a:ext cx="9144000" cy="1457864"/>
          </a:xfrm>
        </p:spPr>
        <p:txBody>
          <a:bodyPr/>
          <a:lstStyle/>
          <a:p>
            <a:r>
              <a:rPr lang="es-MX" dirty="0"/>
              <a:t>Tecnológico de Monterrey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146540"/>
            <a:ext cx="12192000" cy="166346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View </a:t>
            </a:r>
            <a:r>
              <a:rPr lang="es-MX" sz="5400" dirty="0" err="1">
                <a:solidFill>
                  <a:schemeClr val="bg1"/>
                </a:solidFill>
              </a:rPr>
              <a:t>Transformations</a:t>
            </a:r>
            <a:endParaRPr lang="es-MX" sz="5400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4355621"/>
            <a:ext cx="9144000" cy="138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Luis Palomino Ramírez</a:t>
            </a:r>
          </a:p>
          <a:p>
            <a:r>
              <a:rPr lang="es-MX" sz="2000" dirty="0"/>
              <a:t>Depto. de Ciencias Computacionales</a:t>
            </a:r>
          </a:p>
          <a:p>
            <a:r>
              <a:rPr lang="es-MX" dirty="0"/>
              <a:t>Campus Guadalajara</a:t>
            </a:r>
          </a:p>
          <a:p>
            <a:endParaRPr lang="es-MX" sz="2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55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just"/>
            <a:r>
              <a:rPr lang="es-MX" dirty="0" err="1">
                <a:solidFill>
                  <a:schemeClr val="bg1"/>
                </a:solidFill>
              </a:rPr>
              <a:t>glulookAt</a:t>
            </a:r>
            <a:r>
              <a:rPr lang="es-MX" dirty="0">
                <a:solidFill>
                  <a:schemeClr val="bg1"/>
                </a:solidFill>
              </a:rPr>
              <a:t> en </a:t>
            </a:r>
            <a:r>
              <a:rPr lang="es-MX" dirty="0" err="1">
                <a:solidFill>
                  <a:schemeClr val="bg1"/>
                </a:solidFill>
              </a:rPr>
              <a:t>gl-matrix</a:t>
            </a:r>
            <a:r>
              <a:rPr lang="es-MX" dirty="0">
                <a:solidFill>
                  <a:schemeClr val="bg1"/>
                </a:solidFill>
              </a:rPr>
              <a:t> (</a:t>
            </a:r>
            <a:r>
              <a:rPr lang="es-MX" dirty="0" err="1">
                <a:solidFill>
                  <a:schemeClr val="bg1"/>
                </a:solidFill>
              </a:rPr>
              <a:t>WebGL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09088" y="31449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06" y="2910319"/>
            <a:ext cx="5546725" cy="38230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CCA8DEA-ECE0-45B5-88CF-D9293C1E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1621413"/>
            <a:ext cx="5953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9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l"/>
            <a:r>
              <a:rPr lang="es-MX" sz="5400" dirty="0">
                <a:solidFill>
                  <a:schemeClr val="bg1"/>
                </a:solidFill>
              </a:rPr>
              <a:t>Auto Focus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092" y="1158298"/>
            <a:ext cx="11250181" cy="31441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sz="2800" dirty="0">
                <a:solidFill>
                  <a:srgbClr val="0070C0"/>
                </a:solidFill>
              </a:rPr>
              <a:t>¿Dónde posicionar (</a:t>
            </a:r>
            <a:r>
              <a:rPr lang="es-MX" sz="2800" dirty="0" err="1">
                <a:solidFill>
                  <a:srgbClr val="0070C0"/>
                </a:solidFill>
              </a:rPr>
              <a:t>Eye</a:t>
            </a:r>
            <a:r>
              <a:rPr lang="es-MX" sz="2800" dirty="0">
                <a:solidFill>
                  <a:srgbClr val="0070C0"/>
                </a:solidFill>
              </a:rPr>
              <a:t>) y hacia dónde apuntar (Target) la cámara virtual para enfocar la escena al centro de la pantalla?</a:t>
            </a:r>
          </a:p>
        </p:txBody>
      </p:sp>
      <p:cxnSp>
        <p:nvCxnSpPr>
          <p:cNvPr id="5" name="Straight Connector 22">
            <a:extLst>
              <a:ext uri="{FF2B5EF4-FFF2-40B4-BE49-F238E27FC236}">
                <a16:creationId xmlns:a16="http://schemas.microsoft.com/office/drawing/2014/main" id="{CAC2EF20-903E-40F5-A513-0C1E31B549F1}"/>
              </a:ext>
            </a:extLst>
          </p:cNvPr>
          <p:cNvCxnSpPr>
            <a:cxnSpLocks/>
          </p:cNvCxnSpPr>
          <p:nvPr/>
        </p:nvCxnSpPr>
        <p:spPr>
          <a:xfrm flipH="1">
            <a:off x="1094986" y="4125656"/>
            <a:ext cx="911367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23">
            <a:extLst>
              <a:ext uri="{FF2B5EF4-FFF2-40B4-BE49-F238E27FC236}">
                <a16:creationId xmlns:a16="http://schemas.microsoft.com/office/drawing/2014/main" id="{52CE401C-78D2-4859-8EA4-D4DD29CD0DBB}"/>
              </a:ext>
            </a:extLst>
          </p:cNvPr>
          <p:cNvCxnSpPr>
            <a:cxnSpLocks/>
          </p:cNvCxnSpPr>
          <p:nvPr/>
        </p:nvCxnSpPr>
        <p:spPr>
          <a:xfrm>
            <a:off x="2006353" y="4125656"/>
            <a:ext cx="897113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26">
            <a:extLst>
              <a:ext uri="{FF2B5EF4-FFF2-40B4-BE49-F238E27FC236}">
                <a16:creationId xmlns:a16="http://schemas.microsoft.com/office/drawing/2014/main" id="{A379DDA0-4285-44EE-999C-47CB83CE1610}"/>
              </a:ext>
            </a:extLst>
          </p:cNvPr>
          <p:cNvCxnSpPr/>
          <p:nvPr/>
        </p:nvCxnSpPr>
        <p:spPr>
          <a:xfrm>
            <a:off x="1105146" y="5842696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30">
            <a:extLst>
              <a:ext uri="{FF2B5EF4-FFF2-40B4-BE49-F238E27FC236}">
                <a16:creationId xmlns:a16="http://schemas.microsoft.com/office/drawing/2014/main" id="{A02B1770-B572-46DA-B544-4FC6DF75F1E2}"/>
              </a:ext>
            </a:extLst>
          </p:cNvPr>
          <p:cNvSpPr txBox="1"/>
          <p:nvPr/>
        </p:nvSpPr>
        <p:spPr>
          <a:xfrm>
            <a:off x="1149543" y="38801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V0(0., 0.5)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4BDB792F-C0BF-45AA-B4B5-3E130D1EE02C}"/>
              </a:ext>
            </a:extLst>
          </p:cNvPr>
          <p:cNvSpPr txBox="1"/>
          <p:nvPr/>
        </p:nvSpPr>
        <p:spPr>
          <a:xfrm>
            <a:off x="56915" y="5594856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V1(-0.5, -0.5)</a:t>
            </a:r>
          </a:p>
        </p:txBody>
      </p:sp>
      <p:sp>
        <p:nvSpPr>
          <p:cNvPr id="11" name="TextBox 32">
            <a:extLst>
              <a:ext uri="{FF2B5EF4-FFF2-40B4-BE49-F238E27FC236}">
                <a16:creationId xmlns:a16="http://schemas.microsoft.com/office/drawing/2014/main" id="{26868BA2-E972-46F1-999A-DA5A2BDFDA1F}"/>
              </a:ext>
            </a:extLst>
          </p:cNvPr>
          <p:cNvSpPr txBox="1"/>
          <p:nvPr/>
        </p:nvSpPr>
        <p:spPr>
          <a:xfrm>
            <a:off x="2903466" y="562650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V2(0.5, -0.5)</a:t>
            </a:r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4631A104-A771-4BC9-A689-293311A01247}"/>
              </a:ext>
            </a:extLst>
          </p:cNvPr>
          <p:cNvCxnSpPr>
            <a:cxnSpLocks/>
          </p:cNvCxnSpPr>
          <p:nvPr/>
        </p:nvCxnSpPr>
        <p:spPr>
          <a:xfrm>
            <a:off x="2004306" y="3636700"/>
            <a:ext cx="0" cy="146288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22">
            <a:extLst>
              <a:ext uri="{FF2B5EF4-FFF2-40B4-BE49-F238E27FC236}">
                <a16:creationId xmlns:a16="http://schemas.microsoft.com/office/drawing/2014/main" id="{C0406FAF-8A4C-4658-996A-F10E72A4A13E}"/>
              </a:ext>
            </a:extLst>
          </p:cNvPr>
          <p:cNvCxnSpPr>
            <a:cxnSpLocks/>
          </p:cNvCxnSpPr>
          <p:nvPr/>
        </p:nvCxnSpPr>
        <p:spPr>
          <a:xfrm>
            <a:off x="2013057" y="5099585"/>
            <a:ext cx="1057605" cy="0"/>
          </a:xfrm>
          <a:prstGeom prst="line">
            <a:avLst/>
          </a:prstGeom>
          <a:ln>
            <a:headEnd type="none"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74AF16-6F97-4116-A99A-65B18726E88A}"/>
              </a:ext>
            </a:extLst>
          </p:cNvPr>
          <p:cNvSpPr txBox="1"/>
          <p:nvPr/>
        </p:nvSpPr>
        <p:spPr>
          <a:xfrm>
            <a:off x="3107803" y="49149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F7FC55F-21B4-480B-AF39-32C77E8BF8F1}"/>
              </a:ext>
            </a:extLst>
          </p:cNvPr>
          <p:cNvSpPr txBox="1"/>
          <p:nvPr/>
        </p:nvSpPr>
        <p:spPr>
          <a:xfrm>
            <a:off x="2013057" y="341926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4A7A70E6-3411-4B33-B145-B8B6EE7B25C4}"/>
              </a:ext>
            </a:extLst>
          </p:cNvPr>
          <p:cNvCxnSpPr>
            <a:cxnSpLocks/>
          </p:cNvCxnSpPr>
          <p:nvPr/>
        </p:nvCxnSpPr>
        <p:spPr>
          <a:xfrm flipH="1">
            <a:off x="5088782" y="4125656"/>
            <a:ext cx="911367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3">
            <a:extLst>
              <a:ext uri="{FF2B5EF4-FFF2-40B4-BE49-F238E27FC236}">
                <a16:creationId xmlns:a16="http://schemas.microsoft.com/office/drawing/2014/main" id="{5FA07B93-8A6F-45AB-A095-E7D9C1E85398}"/>
              </a:ext>
            </a:extLst>
          </p:cNvPr>
          <p:cNvCxnSpPr>
            <a:cxnSpLocks/>
          </p:cNvCxnSpPr>
          <p:nvPr/>
        </p:nvCxnSpPr>
        <p:spPr>
          <a:xfrm>
            <a:off x="6000149" y="4125656"/>
            <a:ext cx="897113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136E4678-80C8-4DF0-ACF6-E8DDC718E6EB}"/>
              </a:ext>
            </a:extLst>
          </p:cNvPr>
          <p:cNvCxnSpPr/>
          <p:nvPr/>
        </p:nvCxnSpPr>
        <p:spPr>
          <a:xfrm>
            <a:off x="5098942" y="5842696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0A7A8889-AE1D-413D-A826-4825254DA209}"/>
              </a:ext>
            </a:extLst>
          </p:cNvPr>
          <p:cNvSpPr txBox="1"/>
          <p:nvPr/>
        </p:nvSpPr>
        <p:spPr>
          <a:xfrm>
            <a:off x="5143339" y="388018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V0(0., 50)</a:t>
            </a: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id="{83A44FE4-0173-478C-AED2-5365ED728A5C}"/>
              </a:ext>
            </a:extLst>
          </p:cNvPr>
          <p:cNvSpPr txBox="1"/>
          <p:nvPr/>
        </p:nvSpPr>
        <p:spPr>
          <a:xfrm>
            <a:off x="6897262" y="562650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V2(50, -50)</a:t>
            </a: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DC54BBA8-233B-4406-88C8-D2A928393898}"/>
              </a:ext>
            </a:extLst>
          </p:cNvPr>
          <p:cNvCxnSpPr>
            <a:cxnSpLocks/>
          </p:cNvCxnSpPr>
          <p:nvPr/>
        </p:nvCxnSpPr>
        <p:spPr>
          <a:xfrm>
            <a:off x="5998102" y="3636700"/>
            <a:ext cx="0" cy="146288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83964337-92DD-455A-9480-0A0C72FB024E}"/>
              </a:ext>
            </a:extLst>
          </p:cNvPr>
          <p:cNvCxnSpPr>
            <a:cxnSpLocks/>
          </p:cNvCxnSpPr>
          <p:nvPr/>
        </p:nvCxnSpPr>
        <p:spPr>
          <a:xfrm>
            <a:off x="6006853" y="5099585"/>
            <a:ext cx="1057605" cy="0"/>
          </a:xfrm>
          <a:prstGeom prst="line">
            <a:avLst/>
          </a:prstGeom>
          <a:ln>
            <a:headEnd type="none"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7FD0FC1-55BA-49C2-804B-8BD0D124C30C}"/>
              </a:ext>
            </a:extLst>
          </p:cNvPr>
          <p:cNvSpPr txBox="1"/>
          <p:nvPr/>
        </p:nvSpPr>
        <p:spPr>
          <a:xfrm>
            <a:off x="7101599" y="49149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CC0C4205-0E95-4C2D-88BB-F68280166E77}"/>
              </a:ext>
            </a:extLst>
          </p:cNvPr>
          <p:cNvCxnSpPr>
            <a:cxnSpLocks/>
          </p:cNvCxnSpPr>
          <p:nvPr/>
        </p:nvCxnSpPr>
        <p:spPr>
          <a:xfrm flipH="1">
            <a:off x="9043216" y="4089927"/>
            <a:ext cx="911367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D0342E7-AE5D-4987-9025-3BB5D9BFC3AA}"/>
              </a:ext>
            </a:extLst>
          </p:cNvPr>
          <p:cNvCxnSpPr>
            <a:cxnSpLocks/>
          </p:cNvCxnSpPr>
          <p:nvPr/>
        </p:nvCxnSpPr>
        <p:spPr>
          <a:xfrm>
            <a:off x="9954583" y="4089927"/>
            <a:ext cx="897113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C6E83569-7E75-4DF2-9D72-86749D66B8A1}"/>
              </a:ext>
            </a:extLst>
          </p:cNvPr>
          <p:cNvCxnSpPr/>
          <p:nvPr/>
        </p:nvCxnSpPr>
        <p:spPr>
          <a:xfrm>
            <a:off x="9053376" y="5806967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0">
            <a:extLst>
              <a:ext uri="{FF2B5EF4-FFF2-40B4-BE49-F238E27FC236}">
                <a16:creationId xmlns:a16="http://schemas.microsoft.com/office/drawing/2014/main" id="{466ABF17-BCEB-488D-A73E-20C05CE9E0F3}"/>
              </a:ext>
            </a:extLst>
          </p:cNvPr>
          <p:cNvSpPr txBox="1"/>
          <p:nvPr/>
        </p:nvSpPr>
        <p:spPr>
          <a:xfrm>
            <a:off x="9097773" y="384445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V0(0., 500)</a:t>
            </a:r>
          </a:p>
        </p:txBody>
      </p:sp>
      <p:sp>
        <p:nvSpPr>
          <p:cNvPr id="36" name="TextBox 32">
            <a:extLst>
              <a:ext uri="{FF2B5EF4-FFF2-40B4-BE49-F238E27FC236}">
                <a16:creationId xmlns:a16="http://schemas.microsoft.com/office/drawing/2014/main" id="{47CEB5F4-E5EE-4BFE-864E-B83BABE2279F}"/>
              </a:ext>
            </a:extLst>
          </p:cNvPr>
          <p:cNvSpPr txBox="1"/>
          <p:nvPr/>
        </p:nvSpPr>
        <p:spPr>
          <a:xfrm>
            <a:off x="10851696" y="5590778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V2(500, -500)</a:t>
            </a: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9AEA8169-6FB2-4354-BCAA-3C723E0CCBAF}"/>
              </a:ext>
            </a:extLst>
          </p:cNvPr>
          <p:cNvCxnSpPr>
            <a:cxnSpLocks/>
          </p:cNvCxnSpPr>
          <p:nvPr/>
        </p:nvCxnSpPr>
        <p:spPr>
          <a:xfrm>
            <a:off x="9952536" y="3600971"/>
            <a:ext cx="0" cy="146288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712AEF18-3AEC-4D9A-9555-C76E3E3EA900}"/>
              </a:ext>
            </a:extLst>
          </p:cNvPr>
          <p:cNvCxnSpPr>
            <a:cxnSpLocks/>
          </p:cNvCxnSpPr>
          <p:nvPr/>
        </p:nvCxnSpPr>
        <p:spPr>
          <a:xfrm>
            <a:off x="9961287" y="5063856"/>
            <a:ext cx="1057605" cy="0"/>
          </a:xfrm>
          <a:prstGeom prst="line">
            <a:avLst/>
          </a:prstGeom>
          <a:ln>
            <a:headEnd type="none"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5C96AE2-C907-43DC-8E90-725F2DD9C94B}"/>
              </a:ext>
            </a:extLst>
          </p:cNvPr>
          <p:cNvSpPr txBox="1"/>
          <p:nvPr/>
        </p:nvSpPr>
        <p:spPr>
          <a:xfrm>
            <a:off x="11056033" y="4879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21052C69-A3F5-49B7-B5A5-512699DC5936}"/>
              </a:ext>
            </a:extLst>
          </p:cNvPr>
          <p:cNvSpPr txBox="1"/>
          <p:nvPr/>
        </p:nvSpPr>
        <p:spPr>
          <a:xfrm>
            <a:off x="4044742" y="565307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V1(-50, -50)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ADD8AEA2-D7C8-46E7-94D2-F10BF779CA80}"/>
              </a:ext>
            </a:extLst>
          </p:cNvPr>
          <p:cNvSpPr txBox="1"/>
          <p:nvPr/>
        </p:nvSpPr>
        <p:spPr>
          <a:xfrm>
            <a:off x="7971028" y="559077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V1(-500, -500)</a:t>
            </a:r>
          </a:p>
        </p:txBody>
      </p:sp>
    </p:spTree>
    <p:extLst>
      <p:ext uri="{BB962C8B-B14F-4D97-AF65-F5344CB8AC3E}">
        <p14:creationId xmlns:p14="http://schemas.microsoft.com/office/powerpoint/2010/main" val="17515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l"/>
            <a:r>
              <a:rPr lang="es-MX" sz="4400" dirty="0" err="1">
                <a:solidFill>
                  <a:schemeClr val="bg1"/>
                </a:solidFill>
              </a:rPr>
              <a:t>Solution</a:t>
            </a:r>
            <a:r>
              <a:rPr lang="es-MX" sz="4400" dirty="0">
                <a:solidFill>
                  <a:schemeClr val="bg1"/>
                </a:solidFill>
              </a:rPr>
              <a:t>: </a:t>
            </a:r>
            <a:r>
              <a:rPr lang="es-MX" sz="4400" dirty="0" err="1">
                <a:solidFill>
                  <a:schemeClr val="bg1"/>
                </a:solidFill>
              </a:rPr>
              <a:t>AutoFocus</a:t>
            </a:r>
            <a:endParaRPr lang="es-MX" sz="4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092" y="1158298"/>
            <a:ext cx="11250181" cy="31441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arabicPeriod"/>
            </a:pPr>
            <a:r>
              <a:rPr lang="es-MX" sz="2800" dirty="0">
                <a:solidFill>
                  <a:srgbClr val="0070C0"/>
                </a:solidFill>
              </a:rPr>
              <a:t>Determinar el </a:t>
            </a:r>
            <a:r>
              <a:rPr lang="es-MX" sz="2800" dirty="0" err="1">
                <a:solidFill>
                  <a:srgbClr val="0070C0"/>
                </a:solidFill>
              </a:rPr>
              <a:t>Bounding</a:t>
            </a:r>
            <a:r>
              <a:rPr lang="es-MX" sz="2800" dirty="0">
                <a:solidFill>
                  <a:srgbClr val="0070C0"/>
                </a:solidFill>
              </a:rPr>
              <a:t> Box (</a:t>
            </a:r>
            <a:r>
              <a:rPr lang="es-MX" sz="2800" dirty="0" err="1">
                <a:solidFill>
                  <a:srgbClr val="0070C0"/>
                </a:solidFill>
              </a:rPr>
              <a:t>Bbox</a:t>
            </a:r>
            <a:r>
              <a:rPr lang="es-MX" sz="2800" dirty="0">
                <a:solidFill>
                  <a:srgbClr val="0070C0"/>
                </a:solidFill>
              </a:rPr>
              <a:t>) o caja que envuelve la geometría del modelo</a:t>
            </a:r>
          </a:p>
        </p:txBody>
      </p: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42DE5E27-7836-428B-97C8-C96245BAF736}"/>
              </a:ext>
            </a:extLst>
          </p:cNvPr>
          <p:cNvCxnSpPr>
            <a:cxnSpLocks/>
          </p:cNvCxnSpPr>
          <p:nvPr/>
        </p:nvCxnSpPr>
        <p:spPr>
          <a:xfrm flipH="1">
            <a:off x="4891031" y="2924432"/>
            <a:ext cx="911367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23">
            <a:extLst>
              <a:ext uri="{FF2B5EF4-FFF2-40B4-BE49-F238E27FC236}">
                <a16:creationId xmlns:a16="http://schemas.microsoft.com/office/drawing/2014/main" id="{D763E0FB-A056-4CDB-9771-0E1DB62227B1}"/>
              </a:ext>
            </a:extLst>
          </p:cNvPr>
          <p:cNvCxnSpPr>
            <a:cxnSpLocks/>
          </p:cNvCxnSpPr>
          <p:nvPr/>
        </p:nvCxnSpPr>
        <p:spPr>
          <a:xfrm>
            <a:off x="5802398" y="2924432"/>
            <a:ext cx="897113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26">
            <a:extLst>
              <a:ext uri="{FF2B5EF4-FFF2-40B4-BE49-F238E27FC236}">
                <a16:creationId xmlns:a16="http://schemas.microsoft.com/office/drawing/2014/main" id="{5441455B-0F29-45FF-A8A4-C2B4338A5165}"/>
              </a:ext>
            </a:extLst>
          </p:cNvPr>
          <p:cNvCxnSpPr/>
          <p:nvPr/>
        </p:nvCxnSpPr>
        <p:spPr>
          <a:xfrm>
            <a:off x="4901191" y="4641472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30">
            <a:extLst>
              <a:ext uri="{FF2B5EF4-FFF2-40B4-BE49-F238E27FC236}">
                <a16:creationId xmlns:a16="http://schemas.microsoft.com/office/drawing/2014/main" id="{D4AED173-88D7-4A48-B631-C9D693B39E34}"/>
              </a:ext>
            </a:extLst>
          </p:cNvPr>
          <p:cNvSpPr txBox="1"/>
          <p:nvPr/>
        </p:nvSpPr>
        <p:spPr>
          <a:xfrm>
            <a:off x="4940066" y="2657262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V0(x0, y0)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52B194C5-9E13-439E-8A06-DFB67710552E}"/>
              </a:ext>
            </a:extLst>
          </p:cNvPr>
          <p:cNvSpPr txBox="1"/>
          <p:nvPr/>
        </p:nvSpPr>
        <p:spPr>
          <a:xfrm>
            <a:off x="3995121" y="4383452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V1(x1, y1)</a:t>
            </a:r>
          </a:p>
        </p:txBody>
      </p:sp>
      <p:sp>
        <p:nvSpPr>
          <p:cNvPr id="47" name="TextBox 32">
            <a:extLst>
              <a:ext uri="{FF2B5EF4-FFF2-40B4-BE49-F238E27FC236}">
                <a16:creationId xmlns:a16="http://schemas.microsoft.com/office/drawing/2014/main" id="{1CF2001F-F180-4CAF-818B-374769BBFD80}"/>
              </a:ext>
            </a:extLst>
          </p:cNvPr>
          <p:cNvSpPr txBox="1"/>
          <p:nvPr/>
        </p:nvSpPr>
        <p:spPr>
          <a:xfrm>
            <a:off x="6700538" y="438345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V2(xn-1, yn-1)</a:t>
            </a:r>
          </a:p>
        </p:txBody>
      </p: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04788F6A-B496-424E-A605-9761D66F2006}"/>
              </a:ext>
            </a:extLst>
          </p:cNvPr>
          <p:cNvCxnSpPr>
            <a:cxnSpLocks/>
          </p:cNvCxnSpPr>
          <p:nvPr/>
        </p:nvCxnSpPr>
        <p:spPr>
          <a:xfrm>
            <a:off x="5800351" y="2435476"/>
            <a:ext cx="0" cy="146288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22">
            <a:extLst>
              <a:ext uri="{FF2B5EF4-FFF2-40B4-BE49-F238E27FC236}">
                <a16:creationId xmlns:a16="http://schemas.microsoft.com/office/drawing/2014/main" id="{7F58EE35-2D4D-4E46-8FCE-444FFB033FC8}"/>
              </a:ext>
            </a:extLst>
          </p:cNvPr>
          <p:cNvCxnSpPr>
            <a:cxnSpLocks/>
          </p:cNvCxnSpPr>
          <p:nvPr/>
        </p:nvCxnSpPr>
        <p:spPr>
          <a:xfrm>
            <a:off x="5809102" y="3898361"/>
            <a:ext cx="1057605" cy="0"/>
          </a:xfrm>
          <a:prstGeom prst="line">
            <a:avLst/>
          </a:prstGeom>
          <a:ln>
            <a:headEnd type="none"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B229FFD-6B67-4657-BEB2-33086197612A}"/>
              </a:ext>
            </a:extLst>
          </p:cNvPr>
          <p:cNvSpPr txBox="1"/>
          <p:nvPr/>
        </p:nvSpPr>
        <p:spPr>
          <a:xfrm>
            <a:off x="6903848" y="37136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6DD1752-65B9-4CAD-BB55-8C3DC4D6241F}"/>
              </a:ext>
            </a:extLst>
          </p:cNvPr>
          <p:cNvSpPr txBox="1"/>
          <p:nvPr/>
        </p:nvSpPr>
        <p:spPr>
          <a:xfrm>
            <a:off x="5809102" y="22180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cxnSp>
        <p:nvCxnSpPr>
          <p:cNvPr id="70" name="Straight Connector 22">
            <a:extLst>
              <a:ext uri="{FF2B5EF4-FFF2-40B4-BE49-F238E27FC236}">
                <a16:creationId xmlns:a16="http://schemas.microsoft.com/office/drawing/2014/main" id="{F9AB9725-D416-4B81-BAEA-46C0AC088AA1}"/>
              </a:ext>
            </a:extLst>
          </p:cNvPr>
          <p:cNvCxnSpPr>
            <a:cxnSpLocks/>
          </p:cNvCxnSpPr>
          <p:nvPr/>
        </p:nvCxnSpPr>
        <p:spPr>
          <a:xfrm>
            <a:off x="4878932" y="2914048"/>
            <a:ext cx="15239" cy="173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FEB3BCDA-339D-4B23-816A-20288198E194}"/>
              </a:ext>
            </a:extLst>
          </p:cNvPr>
          <p:cNvCxnSpPr>
            <a:cxnSpLocks/>
          </p:cNvCxnSpPr>
          <p:nvPr/>
        </p:nvCxnSpPr>
        <p:spPr>
          <a:xfrm>
            <a:off x="6670047" y="2919821"/>
            <a:ext cx="30491" cy="172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26">
            <a:extLst>
              <a:ext uri="{FF2B5EF4-FFF2-40B4-BE49-F238E27FC236}">
                <a16:creationId xmlns:a16="http://schemas.microsoft.com/office/drawing/2014/main" id="{78FF5569-DC62-4301-9084-3E52C850112E}"/>
              </a:ext>
            </a:extLst>
          </p:cNvPr>
          <p:cNvCxnSpPr/>
          <p:nvPr/>
        </p:nvCxnSpPr>
        <p:spPr>
          <a:xfrm>
            <a:off x="4881506" y="2919821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31">
            <a:extLst>
              <a:ext uri="{FF2B5EF4-FFF2-40B4-BE49-F238E27FC236}">
                <a16:creationId xmlns:a16="http://schemas.microsoft.com/office/drawing/2014/main" id="{9B85E3B6-B64C-4C1B-B437-AF05629EC065}"/>
              </a:ext>
            </a:extLst>
          </p:cNvPr>
          <p:cNvSpPr txBox="1"/>
          <p:nvPr/>
        </p:nvSpPr>
        <p:spPr>
          <a:xfrm>
            <a:off x="4387029" y="465892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err="1"/>
              <a:t>Pmin</a:t>
            </a:r>
            <a:r>
              <a:rPr lang="es-MX" sz="1400" b="1" dirty="0"/>
              <a:t>(</a:t>
            </a:r>
            <a:r>
              <a:rPr lang="es-MX" sz="1400" b="1" dirty="0" err="1"/>
              <a:t>x</a:t>
            </a:r>
            <a:r>
              <a:rPr lang="es-MX" sz="1400" b="1" baseline="-25000" dirty="0" err="1"/>
              <a:t>min</a:t>
            </a:r>
            <a:r>
              <a:rPr lang="es-MX" sz="1400" b="1" dirty="0"/>
              <a:t>, </a:t>
            </a:r>
            <a:r>
              <a:rPr lang="es-MX" sz="1400" b="1" dirty="0" err="1"/>
              <a:t>y</a:t>
            </a:r>
            <a:r>
              <a:rPr lang="es-MX" sz="1400" b="1" baseline="-25000" dirty="0" err="1"/>
              <a:t>min</a:t>
            </a:r>
            <a:r>
              <a:rPr lang="es-MX" sz="1400" b="1" dirty="0"/>
              <a:t>)</a:t>
            </a:r>
          </a:p>
        </p:txBody>
      </p:sp>
      <p:sp>
        <p:nvSpPr>
          <p:cNvPr id="78" name="TextBox 31">
            <a:extLst>
              <a:ext uri="{FF2B5EF4-FFF2-40B4-BE49-F238E27FC236}">
                <a16:creationId xmlns:a16="http://schemas.microsoft.com/office/drawing/2014/main" id="{A36F3DAC-9349-4EBE-A0E8-FD33677B1371}"/>
              </a:ext>
            </a:extLst>
          </p:cNvPr>
          <p:cNvSpPr txBox="1"/>
          <p:nvPr/>
        </p:nvSpPr>
        <p:spPr>
          <a:xfrm>
            <a:off x="6128731" y="2621423"/>
            <a:ext cx="1408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err="1"/>
              <a:t>Pmax</a:t>
            </a:r>
            <a:r>
              <a:rPr lang="es-MX" sz="1400" b="1" dirty="0"/>
              <a:t>(</a:t>
            </a:r>
            <a:r>
              <a:rPr lang="es-MX" sz="1400" b="1" dirty="0" err="1"/>
              <a:t>x</a:t>
            </a:r>
            <a:r>
              <a:rPr lang="es-MX" sz="1400" b="1" baseline="-25000" dirty="0" err="1"/>
              <a:t>ma</a:t>
            </a:r>
            <a:r>
              <a:rPr lang="es-MX" sz="1400" b="1" dirty="0" err="1"/>
              <a:t>x</a:t>
            </a:r>
            <a:r>
              <a:rPr lang="es-MX" sz="1400" b="1" dirty="0"/>
              <a:t>, </a:t>
            </a:r>
            <a:r>
              <a:rPr lang="es-MX" sz="1400" b="1" dirty="0" err="1"/>
              <a:t>y</a:t>
            </a:r>
            <a:r>
              <a:rPr lang="es-MX" sz="1400" b="1" baseline="-25000" dirty="0" err="1"/>
              <a:t>max</a:t>
            </a:r>
            <a:r>
              <a:rPr lang="es-MX" sz="1400" b="1" dirty="0"/>
              <a:t>)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AE7C927-A5B9-464E-A6EE-99A1B4D93590}"/>
              </a:ext>
            </a:extLst>
          </p:cNvPr>
          <p:cNvSpPr/>
          <p:nvPr/>
        </p:nvSpPr>
        <p:spPr>
          <a:xfrm>
            <a:off x="4878943" y="46052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AE24819-59F1-455B-815B-8E671426353D}"/>
              </a:ext>
            </a:extLst>
          </p:cNvPr>
          <p:cNvSpPr/>
          <p:nvPr/>
        </p:nvSpPr>
        <p:spPr>
          <a:xfrm>
            <a:off x="6640971" y="29109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F7CA461-0475-48EC-8A75-321B65EF9D86}"/>
                  </a:ext>
                </a:extLst>
              </p:cNvPr>
              <p:cNvSpPr txBox="1"/>
              <p:nvPr/>
            </p:nvSpPr>
            <p:spPr>
              <a:xfrm>
                <a:off x="3313682" y="5718399"/>
                <a:ext cx="2775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F7CA461-0475-48EC-8A75-321B65EF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82" y="5718399"/>
                <a:ext cx="2775632" cy="276999"/>
              </a:xfrm>
              <a:prstGeom prst="rect">
                <a:avLst/>
              </a:prstGeom>
              <a:blipFill>
                <a:blip r:embed="rId2"/>
                <a:stretch>
                  <a:fillRect l="-879" t="-2222" r="-285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755A977C-439F-4A9E-9D08-08B9B9D5B17C}"/>
                  </a:ext>
                </a:extLst>
              </p:cNvPr>
              <p:cNvSpPr txBox="1"/>
              <p:nvPr/>
            </p:nvSpPr>
            <p:spPr>
              <a:xfrm>
                <a:off x="3281550" y="6132618"/>
                <a:ext cx="2867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755A977C-439F-4A9E-9D08-08B9B9D5B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50" y="6132618"/>
                <a:ext cx="2867708" cy="276999"/>
              </a:xfrm>
              <a:prstGeom prst="rect">
                <a:avLst/>
              </a:prstGeom>
              <a:blipFill>
                <a:blip r:embed="rId3"/>
                <a:stretch>
                  <a:fillRect l="-212" t="-2222" r="-106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EB753AD0-02DD-4607-915A-AAD7C19DFE7B}"/>
                  </a:ext>
                </a:extLst>
              </p:cNvPr>
              <p:cNvSpPr txBox="1"/>
              <p:nvPr/>
            </p:nvSpPr>
            <p:spPr>
              <a:xfrm>
                <a:off x="6490253" y="5674569"/>
                <a:ext cx="2880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EB753AD0-02DD-4607-915A-AAD7C19D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53" y="5674569"/>
                <a:ext cx="2880404" cy="276999"/>
              </a:xfrm>
              <a:prstGeom prst="rect">
                <a:avLst/>
              </a:prstGeom>
              <a:blipFill>
                <a:blip r:embed="rId4"/>
                <a:stretch>
                  <a:fillRect l="-636" t="-2222" r="-275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08F9DF18-A5F6-4921-8C3E-4DC8A2925ACF}"/>
                  </a:ext>
                </a:extLst>
              </p:cNvPr>
              <p:cNvSpPr txBox="1"/>
              <p:nvPr/>
            </p:nvSpPr>
            <p:spPr>
              <a:xfrm>
                <a:off x="6477432" y="6104954"/>
                <a:ext cx="2873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08F9DF18-A5F6-4921-8C3E-4DC8A292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432" y="6104954"/>
                <a:ext cx="2873800" cy="276999"/>
              </a:xfrm>
              <a:prstGeom prst="rect">
                <a:avLst/>
              </a:prstGeom>
              <a:blipFill>
                <a:blip r:embed="rId5"/>
                <a:stretch>
                  <a:fillRect l="-1486" t="-2174" r="-2760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1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l"/>
            <a:r>
              <a:rPr lang="es-MX" sz="4400" dirty="0" err="1">
                <a:solidFill>
                  <a:schemeClr val="bg1"/>
                </a:solidFill>
              </a:rPr>
              <a:t>Solution</a:t>
            </a:r>
            <a:r>
              <a:rPr lang="es-MX" sz="4400" dirty="0">
                <a:solidFill>
                  <a:schemeClr val="bg1"/>
                </a:solidFill>
              </a:rPr>
              <a:t>: </a:t>
            </a:r>
            <a:r>
              <a:rPr lang="es-MX" sz="4400" dirty="0" err="1">
                <a:solidFill>
                  <a:schemeClr val="bg1"/>
                </a:solidFill>
              </a:rPr>
              <a:t>AutoFocus</a:t>
            </a:r>
            <a:endParaRPr lang="es-MX" sz="4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092" y="1158298"/>
            <a:ext cx="11250181" cy="31441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s-MX" sz="2800" dirty="0">
                <a:solidFill>
                  <a:srgbClr val="0070C0"/>
                </a:solidFill>
              </a:rPr>
              <a:t>2. En el plano X-Y, la cámara se debe posicionar coincidiendo con el centro geométrico (centroide) del </a:t>
            </a:r>
            <a:r>
              <a:rPr lang="es-MX" sz="2800" dirty="0" err="1">
                <a:solidFill>
                  <a:srgbClr val="0070C0"/>
                </a:solidFill>
              </a:rPr>
              <a:t>Bbox</a:t>
            </a:r>
            <a:r>
              <a:rPr lang="es-MX" sz="2800" dirty="0">
                <a:solidFill>
                  <a:srgbClr val="0070C0"/>
                </a:solidFill>
              </a:rPr>
              <a:t> y apuntando hacia el centro geométrico:</a:t>
            </a:r>
          </a:p>
        </p:txBody>
      </p:sp>
      <p:cxnSp>
        <p:nvCxnSpPr>
          <p:cNvPr id="67" name="Straight Connector 22">
            <a:extLst>
              <a:ext uri="{FF2B5EF4-FFF2-40B4-BE49-F238E27FC236}">
                <a16:creationId xmlns:a16="http://schemas.microsoft.com/office/drawing/2014/main" id="{AAF243FE-D4A8-4D9B-89D7-AB0E06FC2601}"/>
              </a:ext>
            </a:extLst>
          </p:cNvPr>
          <p:cNvCxnSpPr>
            <a:cxnSpLocks/>
          </p:cNvCxnSpPr>
          <p:nvPr/>
        </p:nvCxnSpPr>
        <p:spPr>
          <a:xfrm flipH="1">
            <a:off x="1114141" y="2920258"/>
            <a:ext cx="911367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23">
            <a:extLst>
              <a:ext uri="{FF2B5EF4-FFF2-40B4-BE49-F238E27FC236}">
                <a16:creationId xmlns:a16="http://schemas.microsoft.com/office/drawing/2014/main" id="{322221EC-67D3-4C91-855C-AF119030A344}"/>
              </a:ext>
            </a:extLst>
          </p:cNvPr>
          <p:cNvCxnSpPr>
            <a:cxnSpLocks/>
          </p:cNvCxnSpPr>
          <p:nvPr/>
        </p:nvCxnSpPr>
        <p:spPr>
          <a:xfrm>
            <a:off x="2025508" y="2920258"/>
            <a:ext cx="897113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A430FF4F-D663-497B-B1C4-92EBAE0CC342}"/>
              </a:ext>
            </a:extLst>
          </p:cNvPr>
          <p:cNvCxnSpPr/>
          <p:nvPr/>
        </p:nvCxnSpPr>
        <p:spPr>
          <a:xfrm>
            <a:off x="1124301" y="4637298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30">
            <a:extLst>
              <a:ext uri="{FF2B5EF4-FFF2-40B4-BE49-F238E27FC236}">
                <a16:creationId xmlns:a16="http://schemas.microsoft.com/office/drawing/2014/main" id="{C6C2BDF1-77F9-42E5-BC74-9BA8FEEF0519}"/>
              </a:ext>
            </a:extLst>
          </p:cNvPr>
          <p:cNvSpPr txBox="1"/>
          <p:nvPr/>
        </p:nvSpPr>
        <p:spPr>
          <a:xfrm>
            <a:off x="1163176" y="265308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V0(x0, y0)</a:t>
            </a:r>
          </a:p>
        </p:txBody>
      </p:sp>
      <p:sp>
        <p:nvSpPr>
          <p:cNvPr id="74" name="TextBox 31">
            <a:extLst>
              <a:ext uri="{FF2B5EF4-FFF2-40B4-BE49-F238E27FC236}">
                <a16:creationId xmlns:a16="http://schemas.microsoft.com/office/drawing/2014/main" id="{36C1FC77-8B98-4424-966D-4560F548E5FA}"/>
              </a:ext>
            </a:extLst>
          </p:cNvPr>
          <p:cNvSpPr txBox="1"/>
          <p:nvPr/>
        </p:nvSpPr>
        <p:spPr>
          <a:xfrm>
            <a:off x="218231" y="437927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V1(x1, y1)</a:t>
            </a:r>
          </a:p>
        </p:txBody>
      </p:sp>
      <p:sp>
        <p:nvSpPr>
          <p:cNvPr id="75" name="TextBox 32">
            <a:extLst>
              <a:ext uri="{FF2B5EF4-FFF2-40B4-BE49-F238E27FC236}">
                <a16:creationId xmlns:a16="http://schemas.microsoft.com/office/drawing/2014/main" id="{3928F88E-6C4C-4369-8129-E2353629F1F7}"/>
              </a:ext>
            </a:extLst>
          </p:cNvPr>
          <p:cNvSpPr txBox="1"/>
          <p:nvPr/>
        </p:nvSpPr>
        <p:spPr>
          <a:xfrm>
            <a:off x="2923648" y="4379278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V2(xn-1, yn-1)</a:t>
            </a:r>
          </a:p>
        </p:txBody>
      </p:sp>
      <p:cxnSp>
        <p:nvCxnSpPr>
          <p:cNvPr id="76" name="Straight Connector 22">
            <a:extLst>
              <a:ext uri="{FF2B5EF4-FFF2-40B4-BE49-F238E27FC236}">
                <a16:creationId xmlns:a16="http://schemas.microsoft.com/office/drawing/2014/main" id="{B62F9A1A-CB1C-40B7-8BE6-F599F35E0F2B}"/>
              </a:ext>
            </a:extLst>
          </p:cNvPr>
          <p:cNvCxnSpPr>
            <a:cxnSpLocks/>
          </p:cNvCxnSpPr>
          <p:nvPr/>
        </p:nvCxnSpPr>
        <p:spPr>
          <a:xfrm>
            <a:off x="2023461" y="2431302"/>
            <a:ext cx="0" cy="146288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22">
            <a:extLst>
              <a:ext uri="{FF2B5EF4-FFF2-40B4-BE49-F238E27FC236}">
                <a16:creationId xmlns:a16="http://schemas.microsoft.com/office/drawing/2014/main" id="{8501B900-389F-4124-9B6D-21672450C59E}"/>
              </a:ext>
            </a:extLst>
          </p:cNvPr>
          <p:cNvCxnSpPr>
            <a:cxnSpLocks/>
          </p:cNvCxnSpPr>
          <p:nvPr/>
        </p:nvCxnSpPr>
        <p:spPr>
          <a:xfrm>
            <a:off x="2032212" y="3894187"/>
            <a:ext cx="1057605" cy="0"/>
          </a:xfrm>
          <a:prstGeom prst="line">
            <a:avLst/>
          </a:prstGeom>
          <a:ln>
            <a:headEnd type="none"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9713669-818E-482B-B9D2-EBF3B313E296}"/>
              </a:ext>
            </a:extLst>
          </p:cNvPr>
          <p:cNvSpPr txBox="1"/>
          <p:nvPr/>
        </p:nvSpPr>
        <p:spPr>
          <a:xfrm>
            <a:off x="3126958" y="37095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892D04F-5051-4961-AFC4-C409E19A4FA4}"/>
              </a:ext>
            </a:extLst>
          </p:cNvPr>
          <p:cNvSpPr txBox="1"/>
          <p:nvPr/>
        </p:nvSpPr>
        <p:spPr>
          <a:xfrm>
            <a:off x="2032212" y="22138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cxnSp>
        <p:nvCxnSpPr>
          <p:cNvPr id="83" name="Straight Connector 22">
            <a:extLst>
              <a:ext uri="{FF2B5EF4-FFF2-40B4-BE49-F238E27FC236}">
                <a16:creationId xmlns:a16="http://schemas.microsoft.com/office/drawing/2014/main" id="{09C05B8A-030F-4D68-93D9-EECF1BC15A30}"/>
              </a:ext>
            </a:extLst>
          </p:cNvPr>
          <p:cNvCxnSpPr>
            <a:cxnSpLocks/>
          </p:cNvCxnSpPr>
          <p:nvPr/>
        </p:nvCxnSpPr>
        <p:spPr>
          <a:xfrm>
            <a:off x="1102042" y="2909874"/>
            <a:ext cx="15239" cy="173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22">
            <a:extLst>
              <a:ext uri="{FF2B5EF4-FFF2-40B4-BE49-F238E27FC236}">
                <a16:creationId xmlns:a16="http://schemas.microsoft.com/office/drawing/2014/main" id="{C5158D84-E9E5-48A2-89F1-EC7532C77AFB}"/>
              </a:ext>
            </a:extLst>
          </p:cNvPr>
          <p:cNvCxnSpPr>
            <a:cxnSpLocks/>
          </p:cNvCxnSpPr>
          <p:nvPr/>
        </p:nvCxnSpPr>
        <p:spPr>
          <a:xfrm>
            <a:off x="2893157" y="2915647"/>
            <a:ext cx="30491" cy="172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26">
            <a:extLst>
              <a:ext uri="{FF2B5EF4-FFF2-40B4-BE49-F238E27FC236}">
                <a16:creationId xmlns:a16="http://schemas.microsoft.com/office/drawing/2014/main" id="{C8FC645D-376B-47C4-B20C-4EC16F66D892}"/>
              </a:ext>
            </a:extLst>
          </p:cNvPr>
          <p:cNvCxnSpPr/>
          <p:nvPr/>
        </p:nvCxnSpPr>
        <p:spPr>
          <a:xfrm>
            <a:off x="1104616" y="2915647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31">
            <a:extLst>
              <a:ext uri="{FF2B5EF4-FFF2-40B4-BE49-F238E27FC236}">
                <a16:creationId xmlns:a16="http://schemas.microsoft.com/office/drawing/2014/main" id="{A2F814BE-5018-4893-8D5C-FD12723738B3}"/>
              </a:ext>
            </a:extLst>
          </p:cNvPr>
          <p:cNvSpPr txBox="1"/>
          <p:nvPr/>
        </p:nvSpPr>
        <p:spPr>
          <a:xfrm>
            <a:off x="610139" y="4654751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Pmin</a:t>
            </a:r>
            <a:r>
              <a:rPr lang="es-MX" sz="1400" dirty="0"/>
              <a:t>(</a:t>
            </a:r>
            <a:r>
              <a:rPr lang="es-MX" sz="1400" dirty="0" err="1"/>
              <a:t>xmin</a:t>
            </a:r>
            <a:r>
              <a:rPr lang="es-MX" sz="1400" dirty="0"/>
              <a:t>, </a:t>
            </a:r>
            <a:r>
              <a:rPr lang="es-MX" sz="1400" dirty="0" err="1"/>
              <a:t>ymin</a:t>
            </a:r>
            <a:r>
              <a:rPr lang="es-MX" sz="1400" dirty="0"/>
              <a:t>)</a:t>
            </a:r>
          </a:p>
        </p:txBody>
      </p:sp>
      <p:sp>
        <p:nvSpPr>
          <p:cNvPr id="87" name="TextBox 31">
            <a:extLst>
              <a:ext uri="{FF2B5EF4-FFF2-40B4-BE49-F238E27FC236}">
                <a16:creationId xmlns:a16="http://schemas.microsoft.com/office/drawing/2014/main" id="{A3F57C13-A67B-4E7C-BD49-310EAEA7A809}"/>
              </a:ext>
            </a:extLst>
          </p:cNvPr>
          <p:cNvSpPr txBox="1"/>
          <p:nvPr/>
        </p:nvSpPr>
        <p:spPr>
          <a:xfrm>
            <a:off x="2351841" y="2617249"/>
            <a:ext cx="155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Pmax</a:t>
            </a:r>
            <a:r>
              <a:rPr lang="es-MX" sz="1400" dirty="0"/>
              <a:t>(</a:t>
            </a:r>
            <a:r>
              <a:rPr lang="es-MX" sz="1400" dirty="0" err="1"/>
              <a:t>xmax</a:t>
            </a:r>
            <a:r>
              <a:rPr lang="es-MX" sz="1400" dirty="0"/>
              <a:t>, </a:t>
            </a:r>
            <a:r>
              <a:rPr lang="es-MX" sz="1400" dirty="0" err="1"/>
              <a:t>ymax</a:t>
            </a:r>
            <a:r>
              <a:rPr lang="es-MX" sz="1400" dirty="0"/>
              <a:t>)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5515FBB4-A385-4A47-B216-3EAAD556B504}"/>
              </a:ext>
            </a:extLst>
          </p:cNvPr>
          <p:cNvSpPr/>
          <p:nvPr/>
        </p:nvSpPr>
        <p:spPr>
          <a:xfrm>
            <a:off x="1102053" y="46011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31B88606-C611-4669-B685-69A6F838C5C8}"/>
              </a:ext>
            </a:extLst>
          </p:cNvPr>
          <p:cNvSpPr/>
          <p:nvPr/>
        </p:nvSpPr>
        <p:spPr>
          <a:xfrm>
            <a:off x="2864081" y="2906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0BCF0497-3E9C-49C0-BDC6-CCFBF9A71789}"/>
                  </a:ext>
                </a:extLst>
              </p:cNvPr>
              <p:cNvSpPr txBox="1"/>
              <p:nvPr/>
            </p:nvSpPr>
            <p:spPr>
              <a:xfrm>
                <a:off x="4819323" y="4250679"/>
                <a:ext cx="2426113" cy="501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0BCF0497-3E9C-49C0-BDC6-CCFBF9A71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323" y="4250679"/>
                <a:ext cx="2426113" cy="501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22">
            <a:extLst>
              <a:ext uri="{FF2B5EF4-FFF2-40B4-BE49-F238E27FC236}">
                <a16:creationId xmlns:a16="http://schemas.microsoft.com/office/drawing/2014/main" id="{E3F8EF16-1370-479F-ABC2-4C29EC85C2F5}"/>
              </a:ext>
            </a:extLst>
          </p:cNvPr>
          <p:cNvCxnSpPr>
            <a:cxnSpLocks/>
          </p:cNvCxnSpPr>
          <p:nvPr/>
        </p:nvCxnSpPr>
        <p:spPr>
          <a:xfrm flipV="1">
            <a:off x="1121520" y="3884809"/>
            <a:ext cx="903508" cy="217503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22">
            <a:extLst>
              <a:ext uri="{FF2B5EF4-FFF2-40B4-BE49-F238E27FC236}">
                <a16:creationId xmlns:a16="http://schemas.microsoft.com/office/drawing/2014/main" id="{EFBECF7E-4B7E-49F3-943E-F7095676938A}"/>
              </a:ext>
            </a:extLst>
          </p:cNvPr>
          <p:cNvCxnSpPr>
            <a:cxnSpLocks/>
          </p:cNvCxnSpPr>
          <p:nvPr/>
        </p:nvCxnSpPr>
        <p:spPr>
          <a:xfrm flipH="1">
            <a:off x="8867945" y="2542975"/>
            <a:ext cx="911367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23">
            <a:extLst>
              <a:ext uri="{FF2B5EF4-FFF2-40B4-BE49-F238E27FC236}">
                <a16:creationId xmlns:a16="http://schemas.microsoft.com/office/drawing/2014/main" id="{C98485EC-BEF9-4FA2-BCA8-F59DCD676931}"/>
              </a:ext>
            </a:extLst>
          </p:cNvPr>
          <p:cNvCxnSpPr>
            <a:cxnSpLocks/>
          </p:cNvCxnSpPr>
          <p:nvPr/>
        </p:nvCxnSpPr>
        <p:spPr>
          <a:xfrm>
            <a:off x="9779312" y="2542975"/>
            <a:ext cx="897113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26">
            <a:extLst>
              <a:ext uri="{FF2B5EF4-FFF2-40B4-BE49-F238E27FC236}">
                <a16:creationId xmlns:a16="http://schemas.microsoft.com/office/drawing/2014/main" id="{FD981966-8163-4411-811D-771B9D0C4A1C}"/>
              </a:ext>
            </a:extLst>
          </p:cNvPr>
          <p:cNvCxnSpPr/>
          <p:nvPr/>
        </p:nvCxnSpPr>
        <p:spPr>
          <a:xfrm>
            <a:off x="8878105" y="4260015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30">
            <a:extLst>
              <a:ext uri="{FF2B5EF4-FFF2-40B4-BE49-F238E27FC236}">
                <a16:creationId xmlns:a16="http://schemas.microsoft.com/office/drawing/2014/main" id="{10600FC8-AEFA-4C88-ACC5-5A327772AD54}"/>
              </a:ext>
            </a:extLst>
          </p:cNvPr>
          <p:cNvSpPr txBox="1"/>
          <p:nvPr/>
        </p:nvSpPr>
        <p:spPr>
          <a:xfrm>
            <a:off x="8916980" y="2275805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V0(x0, y0)</a:t>
            </a:r>
          </a:p>
        </p:txBody>
      </p:sp>
      <p:sp>
        <p:nvSpPr>
          <p:cNvPr id="96" name="TextBox 31">
            <a:extLst>
              <a:ext uri="{FF2B5EF4-FFF2-40B4-BE49-F238E27FC236}">
                <a16:creationId xmlns:a16="http://schemas.microsoft.com/office/drawing/2014/main" id="{459253DB-EB8D-4C83-910B-ABFB9A997EAF}"/>
              </a:ext>
            </a:extLst>
          </p:cNvPr>
          <p:cNvSpPr txBox="1"/>
          <p:nvPr/>
        </p:nvSpPr>
        <p:spPr>
          <a:xfrm>
            <a:off x="7972035" y="4001995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V1(x1, y1)</a:t>
            </a:r>
          </a:p>
        </p:txBody>
      </p:sp>
      <p:sp>
        <p:nvSpPr>
          <p:cNvPr id="97" name="TextBox 32">
            <a:extLst>
              <a:ext uri="{FF2B5EF4-FFF2-40B4-BE49-F238E27FC236}">
                <a16:creationId xmlns:a16="http://schemas.microsoft.com/office/drawing/2014/main" id="{34133F67-693F-44F9-83AD-0B7C6314E5E9}"/>
              </a:ext>
            </a:extLst>
          </p:cNvPr>
          <p:cNvSpPr txBox="1"/>
          <p:nvPr/>
        </p:nvSpPr>
        <p:spPr>
          <a:xfrm>
            <a:off x="10669152" y="4054183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V2(xn-1, yn-1)</a:t>
            </a:r>
          </a:p>
        </p:txBody>
      </p:sp>
      <p:cxnSp>
        <p:nvCxnSpPr>
          <p:cNvPr id="98" name="Straight Connector 22">
            <a:extLst>
              <a:ext uri="{FF2B5EF4-FFF2-40B4-BE49-F238E27FC236}">
                <a16:creationId xmlns:a16="http://schemas.microsoft.com/office/drawing/2014/main" id="{BF89BB2E-9476-41C3-ABB8-DC21DBD9B9CC}"/>
              </a:ext>
            </a:extLst>
          </p:cNvPr>
          <p:cNvCxnSpPr>
            <a:cxnSpLocks/>
          </p:cNvCxnSpPr>
          <p:nvPr/>
        </p:nvCxnSpPr>
        <p:spPr>
          <a:xfrm>
            <a:off x="8253761" y="3183938"/>
            <a:ext cx="0" cy="146288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E60B1761-D50F-4228-A6E4-E06FD3A81634}"/>
              </a:ext>
            </a:extLst>
          </p:cNvPr>
          <p:cNvCxnSpPr>
            <a:cxnSpLocks/>
          </p:cNvCxnSpPr>
          <p:nvPr/>
        </p:nvCxnSpPr>
        <p:spPr>
          <a:xfrm>
            <a:off x="8253761" y="4646823"/>
            <a:ext cx="2479678" cy="0"/>
          </a:xfrm>
          <a:prstGeom prst="line">
            <a:avLst/>
          </a:prstGeom>
          <a:ln>
            <a:headEnd type="none"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DF89C2D5-C315-460C-910E-87792181B235}"/>
              </a:ext>
            </a:extLst>
          </p:cNvPr>
          <p:cNvSpPr txBox="1"/>
          <p:nvPr/>
        </p:nvSpPr>
        <p:spPr>
          <a:xfrm>
            <a:off x="10738735" y="442142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3B5454A-EE8F-4A57-B0EE-8F005DC7AF55}"/>
              </a:ext>
            </a:extLst>
          </p:cNvPr>
          <p:cNvSpPr txBox="1"/>
          <p:nvPr/>
        </p:nvSpPr>
        <p:spPr>
          <a:xfrm>
            <a:off x="9675834" y="27477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cxnSp>
        <p:nvCxnSpPr>
          <p:cNvPr id="102" name="Straight Connector 22">
            <a:extLst>
              <a:ext uri="{FF2B5EF4-FFF2-40B4-BE49-F238E27FC236}">
                <a16:creationId xmlns:a16="http://schemas.microsoft.com/office/drawing/2014/main" id="{52EFF9F8-265E-44CD-8F61-1B2D07CC2A7C}"/>
              </a:ext>
            </a:extLst>
          </p:cNvPr>
          <p:cNvCxnSpPr>
            <a:cxnSpLocks/>
          </p:cNvCxnSpPr>
          <p:nvPr/>
        </p:nvCxnSpPr>
        <p:spPr>
          <a:xfrm>
            <a:off x="8855846" y="2532591"/>
            <a:ext cx="15239" cy="173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22">
            <a:extLst>
              <a:ext uri="{FF2B5EF4-FFF2-40B4-BE49-F238E27FC236}">
                <a16:creationId xmlns:a16="http://schemas.microsoft.com/office/drawing/2014/main" id="{7D2A4B29-802C-4E8F-8C62-687A4266E680}"/>
              </a:ext>
            </a:extLst>
          </p:cNvPr>
          <p:cNvCxnSpPr>
            <a:cxnSpLocks/>
          </p:cNvCxnSpPr>
          <p:nvPr/>
        </p:nvCxnSpPr>
        <p:spPr>
          <a:xfrm>
            <a:off x="10646961" y="2538364"/>
            <a:ext cx="30491" cy="172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26">
            <a:extLst>
              <a:ext uri="{FF2B5EF4-FFF2-40B4-BE49-F238E27FC236}">
                <a16:creationId xmlns:a16="http://schemas.microsoft.com/office/drawing/2014/main" id="{CFA33D5B-6C60-4DDD-BE0B-106CDD61CDE0}"/>
              </a:ext>
            </a:extLst>
          </p:cNvPr>
          <p:cNvCxnSpPr/>
          <p:nvPr/>
        </p:nvCxnSpPr>
        <p:spPr>
          <a:xfrm>
            <a:off x="8858420" y="2538364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31">
            <a:extLst>
              <a:ext uri="{FF2B5EF4-FFF2-40B4-BE49-F238E27FC236}">
                <a16:creationId xmlns:a16="http://schemas.microsoft.com/office/drawing/2014/main" id="{FEF67C2A-DBCA-4751-B914-D1688484859C}"/>
              </a:ext>
            </a:extLst>
          </p:cNvPr>
          <p:cNvSpPr txBox="1"/>
          <p:nvPr/>
        </p:nvSpPr>
        <p:spPr>
          <a:xfrm>
            <a:off x="8317138" y="427032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Pmin</a:t>
            </a:r>
            <a:r>
              <a:rPr lang="es-MX" sz="1400" dirty="0"/>
              <a:t>(</a:t>
            </a:r>
            <a:r>
              <a:rPr lang="es-MX" sz="1400" dirty="0" err="1"/>
              <a:t>xmin</a:t>
            </a:r>
            <a:r>
              <a:rPr lang="es-MX" sz="1400" dirty="0"/>
              <a:t>, </a:t>
            </a:r>
            <a:r>
              <a:rPr lang="es-MX" sz="1400" dirty="0" err="1"/>
              <a:t>ymin</a:t>
            </a:r>
            <a:r>
              <a:rPr lang="es-MX" sz="1400" dirty="0"/>
              <a:t>)</a:t>
            </a:r>
          </a:p>
        </p:txBody>
      </p:sp>
      <p:sp>
        <p:nvSpPr>
          <p:cNvPr id="106" name="TextBox 31">
            <a:extLst>
              <a:ext uri="{FF2B5EF4-FFF2-40B4-BE49-F238E27FC236}">
                <a16:creationId xmlns:a16="http://schemas.microsoft.com/office/drawing/2014/main" id="{51F5D75F-CA09-49E2-B9B8-BCADBB29973B}"/>
              </a:ext>
            </a:extLst>
          </p:cNvPr>
          <p:cNvSpPr txBox="1"/>
          <p:nvPr/>
        </p:nvSpPr>
        <p:spPr>
          <a:xfrm>
            <a:off x="10105645" y="2239966"/>
            <a:ext cx="155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Pmax</a:t>
            </a:r>
            <a:r>
              <a:rPr lang="es-MX" sz="1400" dirty="0"/>
              <a:t>(</a:t>
            </a:r>
            <a:r>
              <a:rPr lang="es-MX" sz="1400" dirty="0" err="1"/>
              <a:t>xmax</a:t>
            </a:r>
            <a:r>
              <a:rPr lang="es-MX" sz="1400" dirty="0"/>
              <a:t>, </a:t>
            </a:r>
            <a:r>
              <a:rPr lang="es-MX" sz="1400" dirty="0" err="1"/>
              <a:t>ymax</a:t>
            </a:r>
            <a:r>
              <a:rPr lang="es-MX" sz="1400" dirty="0"/>
              <a:t>)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A0B38FC6-7933-4863-8954-B5410C22F63E}"/>
              </a:ext>
            </a:extLst>
          </p:cNvPr>
          <p:cNvSpPr/>
          <p:nvPr/>
        </p:nvSpPr>
        <p:spPr>
          <a:xfrm>
            <a:off x="8855857" y="42238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3C896864-42BF-4752-9F89-D862CD7D46B2}"/>
              </a:ext>
            </a:extLst>
          </p:cNvPr>
          <p:cNvSpPr/>
          <p:nvPr/>
        </p:nvSpPr>
        <p:spPr>
          <a:xfrm>
            <a:off x="10617885" y="252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9" name="Straight Connector 22">
            <a:extLst>
              <a:ext uri="{FF2B5EF4-FFF2-40B4-BE49-F238E27FC236}">
                <a16:creationId xmlns:a16="http://schemas.microsoft.com/office/drawing/2014/main" id="{D2A44651-2660-4027-AFB9-982AFE2F687D}"/>
              </a:ext>
            </a:extLst>
          </p:cNvPr>
          <p:cNvCxnSpPr>
            <a:cxnSpLocks/>
          </p:cNvCxnSpPr>
          <p:nvPr/>
        </p:nvCxnSpPr>
        <p:spPr>
          <a:xfrm flipV="1">
            <a:off x="7642372" y="4612614"/>
            <a:ext cx="625802" cy="1432597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30DFA02E-0F8A-4042-B7A4-E33A9E8E2EB8}"/>
              </a:ext>
            </a:extLst>
          </p:cNvPr>
          <p:cNvSpPr/>
          <p:nvPr/>
        </p:nvSpPr>
        <p:spPr>
          <a:xfrm>
            <a:off x="9767572" y="3497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6CA05A9B-61A7-443B-A9AE-8F8A637718C0}"/>
                  </a:ext>
                </a:extLst>
              </p:cNvPr>
              <p:cNvSpPr txBox="1"/>
              <p:nvPr/>
            </p:nvSpPr>
            <p:spPr>
              <a:xfrm>
                <a:off x="9539013" y="3231462"/>
                <a:ext cx="1085041" cy="215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𝐵𝑏𝑜𝑥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6CA05A9B-61A7-443B-A9AE-8F8A6377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013" y="3231462"/>
                <a:ext cx="1085041" cy="215893"/>
              </a:xfrm>
              <a:prstGeom prst="rect">
                <a:avLst/>
              </a:prstGeom>
              <a:blipFill>
                <a:blip r:embed="rId3"/>
                <a:stretch>
                  <a:fillRect l="-3371" r="-18539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23">
            <a:extLst>
              <a:ext uri="{FF2B5EF4-FFF2-40B4-BE49-F238E27FC236}">
                <a16:creationId xmlns:a16="http://schemas.microsoft.com/office/drawing/2014/main" id="{DA93CD40-F273-4647-8932-8FC63E718E09}"/>
              </a:ext>
            </a:extLst>
          </p:cNvPr>
          <p:cNvCxnSpPr>
            <a:cxnSpLocks/>
          </p:cNvCxnSpPr>
          <p:nvPr/>
        </p:nvCxnSpPr>
        <p:spPr>
          <a:xfrm flipH="1">
            <a:off x="9250055" y="3537985"/>
            <a:ext cx="533786" cy="21621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B8EB98C2-5F88-4216-A885-4258BAE87CE9}"/>
              </a:ext>
            </a:extLst>
          </p:cNvPr>
          <p:cNvGrpSpPr/>
          <p:nvPr/>
        </p:nvGrpSpPr>
        <p:grpSpPr>
          <a:xfrm>
            <a:off x="9072620" y="5734339"/>
            <a:ext cx="251008" cy="274038"/>
            <a:chOff x="5181543" y="5504592"/>
            <a:chExt cx="251008" cy="274038"/>
          </a:xfrm>
        </p:grpSpPr>
        <p:sp>
          <p:nvSpPr>
            <p:cNvPr id="114" name="Diagrama de flujo: almacenamiento de acceso directo 113">
              <a:extLst>
                <a:ext uri="{FF2B5EF4-FFF2-40B4-BE49-F238E27FC236}">
                  <a16:creationId xmlns:a16="http://schemas.microsoft.com/office/drawing/2014/main" id="{34996F56-296F-463C-A59F-2EE552BDF7A9}"/>
                </a:ext>
              </a:extLst>
            </p:cNvPr>
            <p:cNvSpPr/>
            <p:nvPr/>
          </p:nvSpPr>
          <p:spPr>
            <a:xfrm rot="17393971">
              <a:off x="5208502" y="5554581"/>
              <a:ext cx="197090" cy="25100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Diagrama de flujo: almacenamiento de acceso directo 114">
              <a:extLst>
                <a:ext uri="{FF2B5EF4-FFF2-40B4-BE49-F238E27FC236}">
                  <a16:creationId xmlns:a16="http://schemas.microsoft.com/office/drawing/2014/main" id="{AD4A02CE-624A-4C9F-8660-6DA67E18905F}"/>
                </a:ext>
              </a:extLst>
            </p:cNvPr>
            <p:cNvSpPr/>
            <p:nvPr/>
          </p:nvSpPr>
          <p:spPr>
            <a:xfrm rot="17393971">
              <a:off x="5275181" y="5497922"/>
              <a:ext cx="137376" cy="1507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82CE3AE0-446D-46CF-8AB7-A60832D7EE6A}"/>
                  </a:ext>
                </a:extLst>
              </p:cNvPr>
              <p:cNvSpPr txBox="1"/>
              <p:nvPr/>
            </p:nvSpPr>
            <p:spPr>
              <a:xfrm>
                <a:off x="4744068" y="3643509"/>
                <a:ext cx="2444259" cy="501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82CE3AE0-446D-46CF-8AB7-A60832D7E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68" y="3643509"/>
                <a:ext cx="2444259" cy="501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upo 116">
            <a:extLst>
              <a:ext uri="{FF2B5EF4-FFF2-40B4-BE49-F238E27FC236}">
                <a16:creationId xmlns:a16="http://schemas.microsoft.com/office/drawing/2014/main" id="{ACF4E594-9C24-41C4-A10F-01BC393BA018}"/>
              </a:ext>
            </a:extLst>
          </p:cNvPr>
          <p:cNvGrpSpPr/>
          <p:nvPr/>
        </p:nvGrpSpPr>
        <p:grpSpPr>
          <a:xfrm>
            <a:off x="1218971" y="5414778"/>
            <a:ext cx="251008" cy="274038"/>
            <a:chOff x="5181543" y="5504592"/>
            <a:chExt cx="251008" cy="274038"/>
          </a:xfrm>
        </p:grpSpPr>
        <p:sp>
          <p:nvSpPr>
            <p:cNvPr id="118" name="Diagrama de flujo: almacenamiento de acceso directo 117">
              <a:extLst>
                <a:ext uri="{FF2B5EF4-FFF2-40B4-BE49-F238E27FC236}">
                  <a16:creationId xmlns:a16="http://schemas.microsoft.com/office/drawing/2014/main" id="{D31BF4F9-E4BB-47D9-872E-738E0BBB448B}"/>
                </a:ext>
              </a:extLst>
            </p:cNvPr>
            <p:cNvSpPr/>
            <p:nvPr/>
          </p:nvSpPr>
          <p:spPr>
            <a:xfrm rot="17393971">
              <a:off x="5208502" y="5554581"/>
              <a:ext cx="197090" cy="25100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Diagrama de flujo: almacenamiento de acceso directo 118">
              <a:extLst>
                <a:ext uri="{FF2B5EF4-FFF2-40B4-BE49-F238E27FC236}">
                  <a16:creationId xmlns:a16="http://schemas.microsoft.com/office/drawing/2014/main" id="{A36F3B73-EF00-4C3A-BE4F-0EBAE0AA1438}"/>
                </a:ext>
              </a:extLst>
            </p:cNvPr>
            <p:cNvSpPr/>
            <p:nvPr/>
          </p:nvSpPr>
          <p:spPr>
            <a:xfrm rot="17393971">
              <a:off x="5275181" y="5497922"/>
              <a:ext cx="137376" cy="1507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8D1ED00A-E197-44EC-9D04-D1132AC2EA55}"/>
                  </a:ext>
                </a:extLst>
              </p:cNvPr>
              <p:cNvSpPr txBox="1"/>
              <p:nvPr/>
            </p:nvSpPr>
            <p:spPr>
              <a:xfrm>
                <a:off x="1538520" y="5483466"/>
                <a:ext cx="1212640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8D1ED00A-E197-44EC-9D04-D1132AC2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20" y="5483466"/>
                <a:ext cx="1212640" cy="232436"/>
              </a:xfrm>
              <a:prstGeom prst="rect">
                <a:avLst/>
              </a:prstGeom>
              <a:blipFill>
                <a:blip r:embed="rId5"/>
                <a:stretch>
                  <a:fillRect l="-4523" r="-5025" b="-236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8CBE84F6-5113-46C3-AC84-DF5EF36F823B}"/>
                  </a:ext>
                </a:extLst>
              </p:cNvPr>
              <p:cNvSpPr txBox="1"/>
              <p:nvPr/>
            </p:nvSpPr>
            <p:spPr>
              <a:xfrm>
                <a:off x="9455422" y="5769666"/>
                <a:ext cx="1212640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8CBE84F6-5113-46C3-AC84-DF5EF36F8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422" y="5769666"/>
                <a:ext cx="1212640" cy="232436"/>
              </a:xfrm>
              <a:prstGeom prst="rect">
                <a:avLst/>
              </a:prstGeom>
              <a:blipFill>
                <a:blip r:embed="rId6"/>
                <a:stretch>
                  <a:fillRect l="-4523" r="-5025" b="-230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E5334EEA-BF63-490E-89FB-3AD96040FFC2}"/>
                  </a:ext>
                </a:extLst>
              </p:cNvPr>
              <p:cNvSpPr txBox="1"/>
              <p:nvPr/>
            </p:nvSpPr>
            <p:spPr>
              <a:xfrm>
                <a:off x="9837721" y="3585189"/>
                <a:ext cx="11230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400" b="0" i="0" smtClean="0">
                          <a:latin typeface="Cambria Math" panose="02040503050406030204" pitchFamily="18" charset="0"/>
                        </a:rPr>
                        <m:t>Target</m:t>
                      </m:r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E5334EEA-BF63-490E-89FB-3AD96040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721" y="3585189"/>
                <a:ext cx="1123000" cy="215444"/>
              </a:xfrm>
              <a:prstGeom prst="rect">
                <a:avLst/>
              </a:prstGeom>
              <a:blipFill>
                <a:blip r:embed="rId7"/>
                <a:stretch>
                  <a:fillRect l="-4891" r="-16848" b="-3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00312FC0-D2B3-4908-B6F2-FF39FCA79630}"/>
                  </a:ext>
                </a:extLst>
              </p:cNvPr>
              <p:cNvSpPr txBox="1"/>
              <p:nvPr/>
            </p:nvSpPr>
            <p:spPr>
              <a:xfrm>
                <a:off x="1597369" y="3639671"/>
                <a:ext cx="1085041" cy="215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𝐵𝑏𝑜𝑥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00312FC0-D2B3-4908-B6F2-FF39FCA79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369" y="3639671"/>
                <a:ext cx="1085041" cy="215893"/>
              </a:xfrm>
              <a:prstGeom prst="rect">
                <a:avLst/>
              </a:prstGeom>
              <a:blipFill>
                <a:blip r:embed="rId8"/>
                <a:stretch>
                  <a:fillRect l="-3371" r="-19101" b="-371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4C1E54A-B987-4D90-865A-50BF97878942}"/>
                  </a:ext>
                </a:extLst>
              </p:cNvPr>
              <p:cNvSpPr txBox="1"/>
              <p:nvPr/>
            </p:nvSpPr>
            <p:spPr>
              <a:xfrm>
                <a:off x="2043191" y="3924926"/>
                <a:ext cx="11230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400" b="0" i="0" smtClean="0">
                          <a:latin typeface="Cambria Math" panose="02040503050406030204" pitchFamily="18" charset="0"/>
                        </a:rPr>
                        <m:t>Target</m:t>
                      </m:r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4C1E54A-B987-4D90-865A-50BF9787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91" y="3924926"/>
                <a:ext cx="1123000" cy="215444"/>
              </a:xfrm>
              <a:prstGeom prst="rect">
                <a:avLst/>
              </a:prstGeom>
              <a:blipFill>
                <a:blip r:embed="rId9"/>
                <a:stretch>
                  <a:fillRect l="-4891" r="-17391" b="-3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77FFC390-1EEA-4345-BFA9-0D989802A8DC}"/>
                  </a:ext>
                </a:extLst>
              </p:cNvPr>
              <p:cNvSpPr txBox="1"/>
              <p:nvPr/>
            </p:nvSpPr>
            <p:spPr>
              <a:xfrm>
                <a:off x="4890212" y="5704525"/>
                <a:ext cx="113608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77FFC390-1EEA-4345-BFA9-0D989802A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212" y="5704525"/>
                <a:ext cx="1136080" cy="299569"/>
              </a:xfrm>
              <a:prstGeom prst="rect">
                <a:avLst/>
              </a:prstGeom>
              <a:blipFill>
                <a:blip r:embed="rId10"/>
                <a:stretch>
                  <a:fillRect l="-2674" r="-29412" b="-265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96D19930-05C3-4198-88B8-4C18D4C2CF8E}"/>
                  </a:ext>
                </a:extLst>
              </p:cNvPr>
              <p:cNvSpPr txBox="1"/>
              <p:nvPr/>
            </p:nvSpPr>
            <p:spPr>
              <a:xfrm>
                <a:off x="4874802" y="5300468"/>
                <a:ext cx="117000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96D19930-05C3-4198-88B8-4C18D4C2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02" y="5300468"/>
                <a:ext cx="1170000" cy="299569"/>
              </a:xfrm>
              <a:prstGeom prst="rect">
                <a:avLst/>
              </a:prstGeom>
              <a:blipFill>
                <a:blip r:embed="rId11"/>
                <a:stretch>
                  <a:fillRect l="-4688" r="-26042" b="-24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E8EBC67C-4E22-4351-A549-159F39B29E6C}"/>
                  </a:ext>
                </a:extLst>
              </p:cNvPr>
              <p:cNvSpPr txBox="1"/>
              <p:nvPr/>
            </p:nvSpPr>
            <p:spPr>
              <a:xfrm>
                <a:off x="4851875" y="4932468"/>
                <a:ext cx="116493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E8EBC67C-4E22-4351-A549-159F39B29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875" y="4932468"/>
                <a:ext cx="1164934" cy="299569"/>
              </a:xfrm>
              <a:prstGeom prst="rect">
                <a:avLst/>
              </a:prstGeom>
              <a:blipFill>
                <a:blip r:embed="rId12"/>
                <a:stretch>
                  <a:fillRect l="-2618" r="-27749" b="-265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E034EDA2-8501-46DC-AB4B-577CEE04D2AF}"/>
              </a:ext>
            </a:extLst>
          </p:cNvPr>
          <p:cNvSpPr/>
          <p:nvPr/>
        </p:nvSpPr>
        <p:spPr>
          <a:xfrm>
            <a:off x="4352924" y="3585188"/>
            <a:ext cx="3096077" cy="2548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129E5E8-F164-44DC-9655-F106EDD85928}"/>
                  </a:ext>
                </a:extLst>
              </p:cNvPr>
              <p:cNvSpPr txBox="1"/>
              <p:nvPr/>
            </p:nvSpPr>
            <p:spPr>
              <a:xfrm>
                <a:off x="249092" y="6207719"/>
                <a:ext cx="99468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1400" b="0" dirty="0"/>
                  <a:t>Nota</a:t>
                </a: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MX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𝑔𝑒𝑜𝑚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𝑡𝑟𝑖𝑐𝑜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𝑡𝑟𝑖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𝑝𝑖𝑟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𝑚𝑖𝑑𝑒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𝑐𝑜𝑖𝑛𝑐𝑖𝑑𝑒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𝑔𝑒𝑜𝑚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𝑡𝑟𝑖𝑐𝑜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𝐵𝑏𝑜𝑥</m:t>
                      </m:r>
                    </m:oMath>
                  </m:oMathPara>
                </a14:m>
                <a:endParaRPr lang="es-MX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129E5E8-F164-44DC-9655-F106EDD85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92" y="6207719"/>
                <a:ext cx="9946890" cy="430887"/>
              </a:xfrm>
              <a:prstGeom prst="rect">
                <a:avLst/>
              </a:prstGeom>
              <a:blipFill>
                <a:blip r:embed="rId13"/>
                <a:stretch>
                  <a:fillRect l="-1103" t="-11268" b="-169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l"/>
            <a:r>
              <a:rPr lang="es-MX" sz="4400" dirty="0" err="1">
                <a:solidFill>
                  <a:schemeClr val="bg1"/>
                </a:solidFill>
              </a:rPr>
              <a:t>Solution</a:t>
            </a:r>
            <a:r>
              <a:rPr lang="es-MX" sz="4400" dirty="0">
                <a:solidFill>
                  <a:schemeClr val="bg1"/>
                </a:solidFill>
              </a:rPr>
              <a:t>: </a:t>
            </a:r>
            <a:r>
              <a:rPr lang="es-MX" sz="4400" dirty="0" err="1">
                <a:solidFill>
                  <a:schemeClr val="bg1"/>
                </a:solidFill>
              </a:rPr>
              <a:t>AutoFocus</a:t>
            </a:r>
            <a:endParaRPr lang="es-MX" sz="4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092" y="1129819"/>
            <a:ext cx="11250181" cy="31441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s-MX" sz="2800" dirty="0">
                <a:solidFill>
                  <a:srgbClr val="0070C0"/>
                </a:solidFill>
              </a:rPr>
              <a:t>3. En el eje Z, la cámara virtual se debe posicionar en el mayor valor de z que resulte de contener el modelo a lo largo del eje Y </a:t>
            </a:r>
            <a:r>
              <a:rPr lang="es-MX" sz="2800" dirty="0" err="1">
                <a:solidFill>
                  <a:srgbClr val="0070C0"/>
                </a:solidFill>
              </a:rPr>
              <a:t>y</a:t>
            </a:r>
            <a:r>
              <a:rPr lang="es-MX" sz="2800" dirty="0">
                <a:solidFill>
                  <a:srgbClr val="0070C0"/>
                </a:solidFill>
              </a:rPr>
              <a:t> a lo largo del eje X:</a:t>
            </a:r>
          </a:p>
        </p:txBody>
      </p:sp>
      <p:cxnSp>
        <p:nvCxnSpPr>
          <p:cNvPr id="22" name="Straight Connector 22">
            <a:extLst>
              <a:ext uri="{FF2B5EF4-FFF2-40B4-BE49-F238E27FC236}">
                <a16:creationId xmlns:a16="http://schemas.microsoft.com/office/drawing/2014/main" id="{3E3B5B02-9CCF-4B85-A6F7-20FEE0907044}"/>
              </a:ext>
            </a:extLst>
          </p:cNvPr>
          <p:cNvCxnSpPr>
            <a:cxnSpLocks/>
          </p:cNvCxnSpPr>
          <p:nvPr/>
        </p:nvCxnSpPr>
        <p:spPr>
          <a:xfrm>
            <a:off x="3830981" y="2681430"/>
            <a:ext cx="0" cy="171310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CEA91296-D3B7-4B15-90B2-0521AADC6CEB}"/>
              </a:ext>
            </a:extLst>
          </p:cNvPr>
          <p:cNvCxnSpPr>
            <a:cxnSpLocks/>
          </p:cNvCxnSpPr>
          <p:nvPr/>
        </p:nvCxnSpPr>
        <p:spPr>
          <a:xfrm>
            <a:off x="249092" y="4394539"/>
            <a:ext cx="3595211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D5B25BE-0D69-415C-887D-F664609AC329}"/>
              </a:ext>
            </a:extLst>
          </p:cNvPr>
          <p:cNvGrpSpPr/>
          <p:nvPr/>
        </p:nvGrpSpPr>
        <p:grpSpPr>
          <a:xfrm rot="4298352">
            <a:off x="430913" y="3254368"/>
            <a:ext cx="251008" cy="274038"/>
            <a:chOff x="5181543" y="5504592"/>
            <a:chExt cx="251008" cy="274038"/>
          </a:xfrm>
        </p:grpSpPr>
        <p:sp>
          <p:nvSpPr>
            <p:cNvPr id="10" name="Diagrama de flujo: almacenamiento de acceso directo 9">
              <a:extLst>
                <a:ext uri="{FF2B5EF4-FFF2-40B4-BE49-F238E27FC236}">
                  <a16:creationId xmlns:a16="http://schemas.microsoft.com/office/drawing/2014/main" id="{EAFB4D64-A0C1-421B-B5A0-40B9D3309ED1}"/>
                </a:ext>
              </a:extLst>
            </p:cNvPr>
            <p:cNvSpPr/>
            <p:nvPr/>
          </p:nvSpPr>
          <p:spPr>
            <a:xfrm rot="17393971">
              <a:off x="5208502" y="5554581"/>
              <a:ext cx="197090" cy="25100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Diagrama de flujo: almacenamiento de acceso directo 56">
              <a:extLst>
                <a:ext uri="{FF2B5EF4-FFF2-40B4-BE49-F238E27FC236}">
                  <a16:creationId xmlns:a16="http://schemas.microsoft.com/office/drawing/2014/main" id="{46DBD864-B985-425F-B083-66BCB009195F}"/>
                </a:ext>
              </a:extLst>
            </p:cNvPr>
            <p:cNvSpPr/>
            <p:nvPr/>
          </p:nvSpPr>
          <p:spPr>
            <a:xfrm rot="17393971">
              <a:off x="5275181" y="5497922"/>
              <a:ext cx="137376" cy="1507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68" name="Straight Connector 22">
            <a:extLst>
              <a:ext uri="{FF2B5EF4-FFF2-40B4-BE49-F238E27FC236}">
                <a16:creationId xmlns:a16="http://schemas.microsoft.com/office/drawing/2014/main" id="{49C8E9DA-FB57-41E1-B8B2-48CEDC9AE3B1}"/>
              </a:ext>
            </a:extLst>
          </p:cNvPr>
          <p:cNvCxnSpPr>
            <a:cxnSpLocks/>
          </p:cNvCxnSpPr>
          <p:nvPr/>
        </p:nvCxnSpPr>
        <p:spPr>
          <a:xfrm>
            <a:off x="2995398" y="2845023"/>
            <a:ext cx="1" cy="10769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F6686C3-2BAF-4DF2-9604-B1C5EA86E299}"/>
              </a:ext>
            </a:extLst>
          </p:cNvPr>
          <p:cNvSpPr txBox="1"/>
          <p:nvPr/>
        </p:nvSpPr>
        <p:spPr>
          <a:xfrm>
            <a:off x="3840507" y="24296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886F2AF3-40BD-45EE-B95D-11F460EB4EB4}"/>
              </a:ext>
            </a:extLst>
          </p:cNvPr>
          <p:cNvSpPr txBox="1"/>
          <p:nvPr/>
        </p:nvSpPr>
        <p:spPr>
          <a:xfrm>
            <a:off x="111073" y="443439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z</a:t>
            </a:r>
          </a:p>
        </p:txBody>
      </p:sp>
      <p:cxnSp>
        <p:nvCxnSpPr>
          <p:cNvPr id="75" name="Straight Connector 23">
            <a:extLst>
              <a:ext uri="{FF2B5EF4-FFF2-40B4-BE49-F238E27FC236}">
                <a16:creationId xmlns:a16="http://schemas.microsoft.com/office/drawing/2014/main" id="{C8BDEB65-D2E5-42F0-BD2C-ADDE4AD5E268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701531" y="2862197"/>
            <a:ext cx="2293868" cy="5444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23">
            <a:extLst>
              <a:ext uri="{FF2B5EF4-FFF2-40B4-BE49-F238E27FC236}">
                <a16:creationId xmlns:a16="http://schemas.microsoft.com/office/drawing/2014/main" id="{190A2AAA-8EEB-406A-885B-C064901D1C1F}"/>
              </a:ext>
            </a:extLst>
          </p:cNvPr>
          <p:cNvCxnSpPr>
            <a:cxnSpLocks/>
          </p:cNvCxnSpPr>
          <p:nvPr/>
        </p:nvCxnSpPr>
        <p:spPr>
          <a:xfrm flipH="1">
            <a:off x="701531" y="3396125"/>
            <a:ext cx="2293867" cy="105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23">
            <a:extLst>
              <a:ext uri="{FF2B5EF4-FFF2-40B4-BE49-F238E27FC236}">
                <a16:creationId xmlns:a16="http://schemas.microsoft.com/office/drawing/2014/main" id="{A05E9EC2-7026-495B-B352-C26707740FA9}"/>
              </a:ext>
            </a:extLst>
          </p:cNvPr>
          <p:cNvCxnSpPr>
            <a:cxnSpLocks/>
            <a:endCxn id="57" idx="4"/>
          </p:cNvCxnSpPr>
          <p:nvPr/>
        </p:nvCxnSpPr>
        <p:spPr>
          <a:xfrm flipH="1" flipV="1">
            <a:off x="701531" y="3406654"/>
            <a:ext cx="2293868" cy="4826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30">
            <a:extLst>
              <a:ext uri="{FF2B5EF4-FFF2-40B4-BE49-F238E27FC236}">
                <a16:creationId xmlns:a16="http://schemas.microsoft.com/office/drawing/2014/main" id="{3539EEF4-7394-4CAF-AC24-7F9C1EBA27FE}"/>
              </a:ext>
            </a:extLst>
          </p:cNvPr>
          <p:cNvSpPr txBox="1"/>
          <p:nvPr/>
        </p:nvSpPr>
        <p:spPr>
          <a:xfrm>
            <a:off x="3190495" y="3591468"/>
            <a:ext cx="45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z</a:t>
            </a:r>
            <a:r>
              <a:rPr lang="es-MX" sz="1400" baseline="-25000" dirty="0" err="1"/>
              <a:t>max</a:t>
            </a:r>
            <a:endParaRPr lang="es-MX" sz="1400" baseline="-25000" dirty="0"/>
          </a:p>
        </p:txBody>
      </p:sp>
      <p:cxnSp>
        <p:nvCxnSpPr>
          <p:cNvPr id="83" name="Straight Connector 22">
            <a:extLst>
              <a:ext uri="{FF2B5EF4-FFF2-40B4-BE49-F238E27FC236}">
                <a16:creationId xmlns:a16="http://schemas.microsoft.com/office/drawing/2014/main" id="{8BC5FC3E-1514-4743-8056-CAE61324B329}"/>
              </a:ext>
            </a:extLst>
          </p:cNvPr>
          <p:cNvCxnSpPr>
            <a:cxnSpLocks/>
          </p:cNvCxnSpPr>
          <p:nvPr/>
        </p:nvCxnSpPr>
        <p:spPr>
          <a:xfrm flipH="1">
            <a:off x="2969288" y="3892550"/>
            <a:ext cx="85972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993AC15-987B-497E-ACF4-5898EBFE6AE4}"/>
              </a:ext>
            </a:extLst>
          </p:cNvPr>
          <p:cNvSpPr txBox="1"/>
          <p:nvPr/>
        </p:nvSpPr>
        <p:spPr>
          <a:xfrm>
            <a:off x="551497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  <p:sp>
        <p:nvSpPr>
          <p:cNvPr id="89" name="TextBox 30">
            <a:extLst>
              <a:ext uri="{FF2B5EF4-FFF2-40B4-BE49-F238E27FC236}">
                <a16:creationId xmlns:a16="http://schemas.microsoft.com/office/drawing/2014/main" id="{51018E25-4BA8-4DFF-B092-E905251EB2AB}"/>
              </a:ext>
            </a:extLst>
          </p:cNvPr>
          <p:cNvSpPr txBox="1"/>
          <p:nvPr/>
        </p:nvSpPr>
        <p:spPr>
          <a:xfrm>
            <a:off x="2004526" y="3134425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z</a:t>
            </a:r>
            <a:r>
              <a:rPr lang="es-MX" sz="1400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1D6D31B6-D353-4DF8-B276-26A039391399}"/>
                  </a:ext>
                </a:extLst>
              </p:cNvPr>
              <p:cNvSpPr txBox="1"/>
              <p:nvPr/>
            </p:nvSpPr>
            <p:spPr>
              <a:xfrm>
                <a:off x="3089941" y="3038292"/>
                <a:ext cx="6327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MX" sz="12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1D6D31B6-D353-4DF8-B276-26A03939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41" y="3038292"/>
                <a:ext cx="632737" cy="184666"/>
              </a:xfrm>
              <a:prstGeom prst="rect">
                <a:avLst/>
              </a:prstGeom>
              <a:blipFill>
                <a:blip r:embed="rId2"/>
                <a:stretch>
                  <a:fillRect l="-5769" r="-29808" b="-193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22">
            <a:extLst>
              <a:ext uri="{FF2B5EF4-FFF2-40B4-BE49-F238E27FC236}">
                <a16:creationId xmlns:a16="http://schemas.microsoft.com/office/drawing/2014/main" id="{30697ACC-93BA-452B-8562-28911F978C8D}"/>
              </a:ext>
            </a:extLst>
          </p:cNvPr>
          <p:cNvCxnSpPr>
            <a:cxnSpLocks/>
          </p:cNvCxnSpPr>
          <p:nvPr/>
        </p:nvCxnSpPr>
        <p:spPr>
          <a:xfrm flipV="1">
            <a:off x="3080416" y="2845538"/>
            <a:ext cx="1" cy="58346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1D21137D-C947-495D-B740-1ACDC1F9900C}"/>
                  </a:ext>
                </a:extLst>
              </p:cNvPr>
              <p:cNvSpPr txBox="1"/>
              <p:nvPr/>
            </p:nvSpPr>
            <p:spPr>
              <a:xfrm>
                <a:off x="1448071" y="3201739"/>
                <a:ext cx="2340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MX" sz="1200" dirty="0"/>
                  <a:t>/2</a:t>
                </a:r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1D21137D-C947-495D-B740-1ACDC1F99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71" y="3201739"/>
                <a:ext cx="234038" cy="184666"/>
              </a:xfrm>
              <a:prstGeom prst="rect">
                <a:avLst/>
              </a:prstGeom>
              <a:blipFill>
                <a:blip r:embed="rId3"/>
                <a:stretch>
                  <a:fillRect l="-28947" t="-25806" r="-42105" b="-483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12A5EE03-0B9D-4AD3-9F72-E8D080B5D948}"/>
                  </a:ext>
                </a:extLst>
              </p:cNvPr>
              <p:cNvSpPr txBox="1"/>
              <p:nvPr/>
            </p:nvSpPr>
            <p:spPr>
              <a:xfrm>
                <a:off x="692727" y="4126961"/>
                <a:ext cx="1299523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s-MX" sz="1200" dirty="0"/>
              </a:p>
            </p:txBody>
          </p:sp>
        </mc:Choice>
        <mc:Fallback xmlns="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12A5EE03-0B9D-4AD3-9F72-E8D080B5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4126961"/>
                <a:ext cx="1299523" cy="199285"/>
              </a:xfrm>
              <a:prstGeom prst="rect">
                <a:avLst/>
              </a:prstGeom>
              <a:blipFill>
                <a:blip r:embed="rId4"/>
                <a:stretch>
                  <a:fillRect l="-1408" b="-212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22">
            <a:extLst>
              <a:ext uri="{FF2B5EF4-FFF2-40B4-BE49-F238E27FC236}">
                <a16:creationId xmlns:a16="http://schemas.microsoft.com/office/drawing/2014/main" id="{3106CFE0-7544-4AAA-A058-39030CD8EBBF}"/>
              </a:ext>
            </a:extLst>
          </p:cNvPr>
          <p:cNvCxnSpPr>
            <a:cxnSpLocks/>
          </p:cNvCxnSpPr>
          <p:nvPr/>
        </p:nvCxnSpPr>
        <p:spPr>
          <a:xfrm flipH="1" flipV="1">
            <a:off x="701531" y="4060730"/>
            <a:ext cx="3118131" cy="2444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678148D5-E767-49E6-A84D-C376B1A5C7DF}"/>
                  </a:ext>
                </a:extLst>
              </p:cNvPr>
              <p:cNvSpPr txBox="1"/>
              <p:nvPr/>
            </p:nvSpPr>
            <p:spPr>
              <a:xfrm>
                <a:off x="815622" y="5309861"/>
                <a:ext cx="1264898" cy="342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𝑡𝑔</m:t>
                    </m:r>
                    <m:d>
                      <m:d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num>
                          <m:den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1400" dirty="0"/>
                  <a:t>,</a:t>
                </a:r>
              </a:p>
            </p:txBody>
          </p:sp>
        </mc:Choice>
        <mc:Fallback xmlns="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678148D5-E767-49E6-A84D-C376B1A5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2" y="5309861"/>
                <a:ext cx="1264898" cy="342594"/>
              </a:xfrm>
              <a:prstGeom prst="rect">
                <a:avLst/>
              </a:prstGeom>
              <a:blipFill>
                <a:blip r:embed="rId5"/>
                <a:stretch>
                  <a:fillRect l="-6280" r="-9179" b="-1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9BD461FC-E95C-4F7C-8298-93E7075AC988}"/>
                  </a:ext>
                </a:extLst>
              </p:cNvPr>
              <p:cNvSpPr txBox="1"/>
              <p:nvPr/>
            </p:nvSpPr>
            <p:spPr>
              <a:xfrm>
                <a:off x="2162582" y="5234135"/>
                <a:ext cx="2045753" cy="576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𝑡𝑔</m:t>
                          </m:r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num>
                            <m:den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9BD461FC-E95C-4F7C-8298-93E7075AC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582" y="5234135"/>
                <a:ext cx="2045753" cy="576376"/>
              </a:xfrm>
              <a:prstGeom prst="rect">
                <a:avLst/>
              </a:prstGeom>
              <a:blipFill>
                <a:blip r:embed="rId6"/>
                <a:stretch>
                  <a:fillRect l="-896" b="-1170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22">
            <a:extLst>
              <a:ext uri="{FF2B5EF4-FFF2-40B4-BE49-F238E27FC236}">
                <a16:creationId xmlns:a16="http://schemas.microsoft.com/office/drawing/2014/main" id="{7F957171-01B7-49CB-8AED-4D33EAC87C5C}"/>
              </a:ext>
            </a:extLst>
          </p:cNvPr>
          <p:cNvCxnSpPr>
            <a:cxnSpLocks/>
          </p:cNvCxnSpPr>
          <p:nvPr/>
        </p:nvCxnSpPr>
        <p:spPr>
          <a:xfrm>
            <a:off x="11148263" y="2671449"/>
            <a:ext cx="0" cy="171310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22">
            <a:extLst>
              <a:ext uri="{FF2B5EF4-FFF2-40B4-BE49-F238E27FC236}">
                <a16:creationId xmlns:a16="http://schemas.microsoft.com/office/drawing/2014/main" id="{B4D4E8E0-FDDD-4CA8-8434-A4392641E49E}"/>
              </a:ext>
            </a:extLst>
          </p:cNvPr>
          <p:cNvCxnSpPr>
            <a:cxnSpLocks/>
          </p:cNvCxnSpPr>
          <p:nvPr/>
        </p:nvCxnSpPr>
        <p:spPr>
          <a:xfrm>
            <a:off x="7566374" y="4384558"/>
            <a:ext cx="3595211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2DBCF69-89E7-43D7-A3C9-F0220FBD63B8}"/>
              </a:ext>
            </a:extLst>
          </p:cNvPr>
          <p:cNvGrpSpPr/>
          <p:nvPr/>
        </p:nvGrpSpPr>
        <p:grpSpPr>
          <a:xfrm rot="4298352">
            <a:off x="7748195" y="3244387"/>
            <a:ext cx="251008" cy="274038"/>
            <a:chOff x="5181543" y="5504592"/>
            <a:chExt cx="251008" cy="274038"/>
          </a:xfrm>
        </p:grpSpPr>
        <p:sp>
          <p:nvSpPr>
            <p:cNvPr id="132" name="Diagrama de flujo: almacenamiento de acceso directo 131">
              <a:extLst>
                <a:ext uri="{FF2B5EF4-FFF2-40B4-BE49-F238E27FC236}">
                  <a16:creationId xmlns:a16="http://schemas.microsoft.com/office/drawing/2014/main" id="{1FD09B9E-0ABA-4024-8720-C4A17099A88F}"/>
                </a:ext>
              </a:extLst>
            </p:cNvPr>
            <p:cNvSpPr/>
            <p:nvPr/>
          </p:nvSpPr>
          <p:spPr>
            <a:xfrm rot="17393971">
              <a:off x="5208502" y="5554581"/>
              <a:ext cx="197090" cy="25100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3" name="Diagrama de flujo: almacenamiento de acceso directo 132">
              <a:extLst>
                <a:ext uri="{FF2B5EF4-FFF2-40B4-BE49-F238E27FC236}">
                  <a16:creationId xmlns:a16="http://schemas.microsoft.com/office/drawing/2014/main" id="{8C75EFE8-6F2E-402E-B714-007B9BB60806}"/>
                </a:ext>
              </a:extLst>
            </p:cNvPr>
            <p:cNvSpPr/>
            <p:nvPr/>
          </p:nvSpPr>
          <p:spPr>
            <a:xfrm rot="17393971">
              <a:off x="5275181" y="5497922"/>
              <a:ext cx="137376" cy="1507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34" name="Straight Connector 22">
            <a:extLst>
              <a:ext uri="{FF2B5EF4-FFF2-40B4-BE49-F238E27FC236}">
                <a16:creationId xmlns:a16="http://schemas.microsoft.com/office/drawing/2014/main" id="{E4B54E5B-7958-473C-9BC7-9E4B7F327280}"/>
              </a:ext>
            </a:extLst>
          </p:cNvPr>
          <p:cNvCxnSpPr>
            <a:cxnSpLocks/>
          </p:cNvCxnSpPr>
          <p:nvPr/>
        </p:nvCxnSpPr>
        <p:spPr>
          <a:xfrm>
            <a:off x="10312680" y="2835042"/>
            <a:ext cx="1" cy="10769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813383E-8758-45C0-BEE1-A68377A43B79}"/>
              </a:ext>
            </a:extLst>
          </p:cNvPr>
          <p:cNvSpPr txBox="1"/>
          <p:nvPr/>
        </p:nvSpPr>
        <p:spPr>
          <a:xfrm>
            <a:off x="11157789" y="24197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1B2E3FEB-9C1D-4ED8-A18B-BFA2B5CD02A7}"/>
              </a:ext>
            </a:extLst>
          </p:cNvPr>
          <p:cNvSpPr txBox="1"/>
          <p:nvPr/>
        </p:nvSpPr>
        <p:spPr>
          <a:xfrm>
            <a:off x="7428355" y="442441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z</a:t>
            </a:r>
          </a:p>
        </p:txBody>
      </p:sp>
      <p:cxnSp>
        <p:nvCxnSpPr>
          <p:cNvPr id="137" name="Straight Connector 23">
            <a:extLst>
              <a:ext uri="{FF2B5EF4-FFF2-40B4-BE49-F238E27FC236}">
                <a16:creationId xmlns:a16="http://schemas.microsoft.com/office/drawing/2014/main" id="{D1B07E69-CDF9-4A0E-9CFC-51B459E7B1F0}"/>
              </a:ext>
            </a:extLst>
          </p:cNvPr>
          <p:cNvCxnSpPr>
            <a:cxnSpLocks/>
            <a:endCxn id="133" idx="4"/>
          </p:cNvCxnSpPr>
          <p:nvPr/>
        </p:nvCxnSpPr>
        <p:spPr>
          <a:xfrm flipH="1">
            <a:off x="8018813" y="2852216"/>
            <a:ext cx="2293868" cy="5444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23">
            <a:extLst>
              <a:ext uri="{FF2B5EF4-FFF2-40B4-BE49-F238E27FC236}">
                <a16:creationId xmlns:a16="http://schemas.microsoft.com/office/drawing/2014/main" id="{6733487E-5C69-436D-BEF6-AA8E332B85C7}"/>
              </a:ext>
            </a:extLst>
          </p:cNvPr>
          <p:cNvCxnSpPr>
            <a:cxnSpLocks/>
          </p:cNvCxnSpPr>
          <p:nvPr/>
        </p:nvCxnSpPr>
        <p:spPr>
          <a:xfrm flipH="1">
            <a:off x="8018813" y="3386144"/>
            <a:ext cx="2293867" cy="105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23">
            <a:extLst>
              <a:ext uri="{FF2B5EF4-FFF2-40B4-BE49-F238E27FC236}">
                <a16:creationId xmlns:a16="http://schemas.microsoft.com/office/drawing/2014/main" id="{83AC694E-9081-4842-997A-653E08FA11D5}"/>
              </a:ext>
            </a:extLst>
          </p:cNvPr>
          <p:cNvCxnSpPr>
            <a:cxnSpLocks/>
            <a:endCxn id="133" idx="4"/>
          </p:cNvCxnSpPr>
          <p:nvPr/>
        </p:nvCxnSpPr>
        <p:spPr>
          <a:xfrm flipH="1" flipV="1">
            <a:off x="8018813" y="3396673"/>
            <a:ext cx="2293868" cy="4826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30">
            <a:extLst>
              <a:ext uri="{FF2B5EF4-FFF2-40B4-BE49-F238E27FC236}">
                <a16:creationId xmlns:a16="http://schemas.microsoft.com/office/drawing/2014/main" id="{92EFF584-9377-49D8-84EB-18ACCFCCD5D8}"/>
              </a:ext>
            </a:extLst>
          </p:cNvPr>
          <p:cNvSpPr txBox="1"/>
          <p:nvPr/>
        </p:nvSpPr>
        <p:spPr>
          <a:xfrm>
            <a:off x="10507777" y="3581487"/>
            <a:ext cx="45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z</a:t>
            </a:r>
            <a:r>
              <a:rPr lang="es-MX" sz="1400" baseline="-25000" dirty="0" err="1"/>
              <a:t>max</a:t>
            </a:r>
            <a:endParaRPr lang="es-MX" sz="1400" baseline="-25000" dirty="0"/>
          </a:p>
        </p:txBody>
      </p:sp>
      <p:cxnSp>
        <p:nvCxnSpPr>
          <p:cNvPr id="141" name="Straight Connector 22">
            <a:extLst>
              <a:ext uri="{FF2B5EF4-FFF2-40B4-BE49-F238E27FC236}">
                <a16:creationId xmlns:a16="http://schemas.microsoft.com/office/drawing/2014/main" id="{29299887-5873-42DA-BC00-FF46B7862FAD}"/>
              </a:ext>
            </a:extLst>
          </p:cNvPr>
          <p:cNvCxnSpPr>
            <a:cxnSpLocks/>
          </p:cNvCxnSpPr>
          <p:nvPr/>
        </p:nvCxnSpPr>
        <p:spPr>
          <a:xfrm flipH="1">
            <a:off x="10286570" y="3882569"/>
            <a:ext cx="85972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3A5F47F2-914F-4E20-82A8-7DCB718DDCE4}"/>
              </a:ext>
            </a:extLst>
          </p:cNvPr>
          <p:cNvSpPr txBox="1"/>
          <p:nvPr/>
        </p:nvSpPr>
        <p:spPr>
          <a:xfrm>
            <a:off x="12832257" y="29618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  <p:sp>
        <p:nvSpPr>
          <p:cNvPr id="143" name="TextBox 30">
            <a:extLst>
              <a:ext uri="{FF2B5EF4-FFF2-40B4-BE49-F238E27FC236}">
                <a16:creationId xmlns:a16="http://schemas.microsoft.com/office/drawing/2014/main" id="{2CCB7F77-B1F3-4530-8D6E-992CB7B80878}"/>
              </a:ext>
            </a:extLst>
          </p:cNvPr>
          <p:cNvSpPr txBox="1"/>
          <p:nvPr/>
        </p:nvSpPr>
        <p:spPr>
          <a:xfrm>
            <a:off x="9321808" y="3124444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z</a:t>
            </a:r>
            <a:r>
              <a:rPr lang="es-MX" sz="1400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3FCCD04A-85C6-42C1-8253-04B027157D72}"/>
                  </a:ext>
                </a:extLst>
              </p:cNvPr>
              <p:cNvSpPr txBox="1"/>
              <p:nvPr/>
            </p:nvSpPr>
            <p:spPr>
              <a:xfrm>
                <a:off x="10407223" y="3028311"/>
                <a:ext cx="637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MX" sz="1200" dirty="0"/>
              </a:p>
            </p:txBody>
          </p:sp>
        </mc:Choice>
        <mc:Fallback xmlns=""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3FCCD04A-85C6-42C1-8253-04B02715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223" y="3028311"/>
                <a:ext cx="637226" cy="184666"/>
              </a:xfrm>
              <a:prstGeom prst="rect">
                <a:avLst/>
              </a:prstGeom>
              <a:blipFill>
                <a:blip r:embed="rId7"/>
                <a:stretch>
                  <a:fillRect l="-2857" r="-31429" b="-1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22">
            <a:extLst>
              <a:ext uri="{FF2B5EF4-FFF2-40B4-BE49-F238E27FC236}">
                <a16:creationId xmlns:a16="http://schemas.microsoft.com/office/drawing/2014/main" id="{73F001F5-A647-42DD-A86B-7DAA698E9C1E}"/>
              </a:ext>
            </a:extLst>
          </p:cNvPr>
          <p:cNvCxnSpPr>
            <a:cxnSpLocks/>
          </p:cNvCxnSpPr>
          <p:nvPr/>
        </p:nvCxnSpPr>
        <p:spPr>
          <a:xfrm flipV="1">
            <a:off x="10397698" y="2835557"/>
            <a:ext cx="1" cy="58346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62AD3CC4-0262-4F27-8A5C-5F28D22588ED}"/>
                  </a:ext>
                </a:extLst>
              </p:cNvPr>
              <p:cNvSpPr txBox="1"/>
              <p:nvPr/>
            </p:nvSpPr>
            <p:spPr>
              <a:xfrm>
                <a:off x="8765353" y="3191758"/>
                <a:ext cx="2340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MX" sz="1200" dirty="0"/>
                  <a:t>/2</a:t>
                </a:r>
              </a:p>
            </p:txBody>
          </p:sp>
        </mc:Choice>
        <mc:Fallback xmlns=""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62AD3CC4-0262-4F27-8A5C-5F28D2258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353" y="3191758"/>
                <a:ext cx="234038" cy="184666"/>
              </a:xfrm>
              <a:prstGeom prst="rect">
                <a:avLst/>
              </a:prstGeom>
              <a:blipFill>
                <a:blip r:embed="rId8"/>
                <a:stretch>
                  <a:fillRect l="-28947" t="-26667" r="-42105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uadroTexto 146">
                <a:extLst>
                  <a:ext uri="{FF2B5EF4-FFF2-40B4-BE49-F238E27FC236}">
                    <a16:creationId xmlns:a16="http://schemas.microsoft.com/office/drawing/2014/main" id="{C68547AA-8675-4440-B7D1-D9ECBE828F50}"/>
                  </a:ext>
                </a:extLst>
              </p:cNvPr>
              <p:cNvSpPr txBox="1"/>
              <p:nvPr/>
            </p:nvSpPr>
            <p:spPr>
              <a:xfrm>
                <a:off x="8010009" y="4116980"/>
                <a:ext cx="1343765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s-MX" sz="1200" dirty="0"/>
              </a:p>
            </p:txBody>
          </p:sp>
        </mc:Choice>
        <mc:Fallback xmlns="">
          <p:sp>
            <p:nvSpPr>
              <p:cNvPr id="147" name="CuadroTexto 146">
                <a:extLst>
                  <a:ext uri="{FF2B5EF4-FFF2-40B4-BE49-F238E27FC236}">
                    <a16:creationId xmlns:a16="http://schemas.microsoft.com/office/drawing/2014/main" id="{C68547AA-8675-4440-B7D1-D9ECBE82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009" y="4116980"/>
                <a:ext cx="1343765" cy="199285"/>
              </a:xfrm>
              <a:prstGeom prst="rect">
                <a:avLst/>
              </a:prstGeom>
              <a:blipFill>
                <a:blip r:embed="rId9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Connector 22">
            <a:extLst>
              <a:ext uri="{FF2B5EF4-FFF2-40B4-BE49-F238E27FC236}">
                <a16:creationId xmlns:a16="http://schemas.microsoft.com/office/drawing/2014/main" id="{EAC33DD3-6D22-4E11-ABED-2625A4F368F5}"/>
              </a:ext>
            </a:extLst>
          </p:cNvPr>
          <p:cNvCxnSpPr>
            <a:cxnSpLocks/>
          </p:cNvCxnSpPr>
          <p:nvPr/>
        </p:nvCxnSpPr>
        <p:spPr>
          <a:xfrm flipH="1" flipV="1">
            <a:off x="8018813" y="4050749"/>
            <a:ext cx="3118131" cy="2444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uadroTexto 148">
                <a:extLst>
                  <a:ext uri="{FF2B5EF4-FFF2-40B4-BE49-F238E27FC236}">
                    <a16:creationId xmlns:a16="http://schemas.microsoft.com/office/drawing/2014/main" id="{79BB77EB-0057-4CA4-90E5-3E0DE22D5DCE}"/>
                  </a:ext>
                </a:extLst>
              </p:cNvPr>
              <p:cNvSpPr txBox="1"/>
              <p:nvPr/>
            </p:nvSpPr>
            <p:spPr>
              <a:xfrm>
                <a:off x="8132904" y="5299880"/>
                <a:ext cx="1258806" cy="342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𝑡𝑔</m:t>
                    </m:r>
                    <m:d>
                      <m:d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num>
                          <m:den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s-MX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sz="1400" dirty="0"/>
                  <a:t>,</a:t>
                </a:r>
              </a:p>
            </p:txBody>
          </p:sp>
        </mc:Choice>
        <mc:Fallback xmlns="">
          <p:sp>
            <p:nvSpPr>
              <p:cNvPr id="149" name="CuadroTexto 148">
                <a:extLst>
                  <a:ext uri="{FF2B5EF4-FFF2-40B4-BE49-F238E27FC236}">
                    <a16:creationId xmlns:a16="http://schemas.microsoft.com/office/drawing/2014/main" id="{79BB77EB-0057-4CA4-90E5-3E0DE22D5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904" y="5299880"/>
                <a:ext cx="1258806" cy="342594"/>
              </a:xfrm>
              <a:prstGeom prst="rect">
                <a:avLst/>
              </a:prstGeom>
              <a:blipFill>
                <a:blip r:embed="rId10"/>
                <a:stretch>
                  <a:fillRect l="-5797" r="-11594" b="-105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uadroTexto 149">
                <a:extLst>
                  <a:ext uri="{FF2B5EF4-FFF2-40B4-BE49-F238E27FC236}">
                    <a16:creationId xmlns:a16="http://schemas.microsoft.com/office/drawing/2014/main" id="{4C25465B-A2C4-485C-A54F-4EE0EDAEE9F8}"/>
                  </a:ext>
                </a:extLst>
              </p:cNvPr>
              <p:cNvSpPr txBox="1"/>
              <p:nvPr/>
            </p:nvSpPr>
            <p:spPr>
              <a:xfrm>
                <a:off x="9479864" y="5224154"/>
                <a:ext cx="2052550" cy="576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𝑡𝑔</m:t>
                          </m:r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num>
                            <m:den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50" name="CuadroTexto 149">
                <a:extLst>
                  <a:ext uri="{FF2B5EF4-FFF2-40B4-BE49-F238E27FC236}">
                    <a16:creationId xmlns:a16="http://schemas.microsoft.com/office/drawing/2014/main" id="{4C25465B-A2C4-485C-A54F-4EE0EDAE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864" y="5224154"/>
                <a:ext cx="2052550" cy="576376"/>
              </a:xfrm>
              <a:prstGeom prst="rect">
                <a:avLst/>
              </a:prstGeom>
              <a:blipFill>
                <a:blip r:embed="rId11"/>
                <a:stretch>
                  <a:fillRect l="-593" b="-105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uadroTexto 150">
                <a:extLst>
                  <a:ext uri="{FF2B5EF4-FFF2-40B4-BE49-F238E27FC236}">
                    <a16:creationId xmlns:a16="http://schemas.microsoft.com/office/drawing/2014/main" id="{B9DE58D2-888A-45AD-A944-D9F70F9B80C5}"/>
                  </a:ext>
                </a:extLst>
              </p:cNvPr>
              <p:cNvSpPr txBox="1"/>
              <p:nvPr/>
            </p:nvSpPr>
            <p:spPr>
              <a:xfrm>
                <a:off x="4592196" y="4528092"/>
                <a:ext cx="2372829" cy="265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𝑒𝑦𝑒</m:t>
                        </m:r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MX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𝑒𝑦𝑒</m:t>
                        </m:r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s-MX" sz="1600" dirty="0"/>
                  <a:t>)</a:t>
                </a:r>
              </a:p>
            </p:txBody>
          </p:sp>
        </mc:Choice>
        <mc:Fallback xmlns="">
          <p:sp>
            <p:nvSpPr>
              <p:cNvPr id="151" name="CuadroTexto 150">
                <a:extLst>
                  <a:ext uri="{FF2B5EF4-FFF2-40B4-BE49-F238E27FC236}">
                    <a16:creationId xmlns:a16="http://schemas.microsoft.com/office/drawing/2014/main" id="{B9DE58D2-888A-45AD-A944-D9F70F9B8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96" y="4528092"/>
                <a:ext cx="2372829" cy="265650"/>
              </a:xfrm>
              <a:prstGeom prst="rect">
                <a:avLst/>
              </a:prstGeom>
              <a:blipFill>
                <a:blip r:embed="rId12"/>
                <a:stretch>
                  <a:fillRect l="-1786" t="-20000" r="-3827" b="-37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uadroTexto 151">
                <a:extLst>
                  <a:ext uri="{FF2B5EF4-FFF2-40B4-BE49-F238E27FC236}">
                    <a16:creationId xmlns:a16="http://schemas.microsoft.com/office/drawing/2014/main" id="{C3A32C1A-7902-4224-AF66-ECFEC3A057EF}"/>
                  </a:ext>
                </a:extLst>
              </p:cNvPr>
              <p:cNvSpPr txBox="1"/>
              <p:nvPr/>
            </p:nvSpPr>
            <p:spPr>
              <a:xfrm>
                <a:off x="692727" y="6075291"/>
                <a:ext cx="5185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𝐷𝑜𝑛𝑑𝑒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MX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−á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𝑛𝑔𝑢𝑙𝑜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𝑓𝑜𝑣𝑦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𝑢𝑠𝑎𝑑𝑜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𝑝𝑟𝑜𝑦𝑒𝑐𝑐𝑖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𝑝𝑒𝑟𝑠𝑝𝑒𝑐𝑡𝑖𝑣𝑎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152" name="CuadroTexto 151">
                <a:extLst>
                  <a:ext uri="{FF2B5EF4-FFF2-40B4-BE49-F238E27FC236}">
                    <a16:creationId xmlns:a16="http://schemas.microsoft.com/office/drawing/2014/main" id="{C3A32C1A-7902-4224-AF66-ECFEC3A0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6075291"/>
                <a:ext cx="5185587" cy="430887"/>
              </a:xfrm>
              <a:prstGeom prst="rect">
                <a:avLst/>
              </a:prstGeom>
              <a:blipFill>
                <a:blip r:embed="rId13"/>
                <a:stretch>
                  <a:fillRect l="-1294" b="-15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AC1F41C4-813D-4AE8-BB3E-280F938AE2EB}"/>
                  </a:ext>
                </a:extLst>
              </p:cNvPr>
              <p:cNvSpPr txBox="1"/>
              <p:nvPr/>
            </p:nvSpPr>
            <p:spPr>
              <a:xfrm>
                <a:off x="7698320" y="3551309"/>
                <a:ext cx="445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AC1F41C4-813D-4AE8-BB3E-280F938A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320" y="3551309"/>
                <a:ext cx="445891" cy="276999"/>
              </a:xfrm>
              <a:prstGeom prst="rect">
                <a:avLst/>
              </a:prstGeom>
              <a:blipFill>
                <a:blip r:embed="rId14"/>
                <a:stretch>
                  <a:fillRect l="-17808" r="-17808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uadroTexto 153">
                <a:extLst>
                  <a:ext uri="{FF2B5EF4-FFF2-40B4-BE49-F238E27FC236}">
                    <a16:creationId xmlns:a16="http://schemas.microsoft.com/office/drawing/2014/main" id="{33D18187-07D6-493E-8FF8-F9076E59A932}"/>
                  </a:ext>
                </a:extLst>
              </p:cNvPr>
              <p:cNvSpPr txBox="1"/>
              <p:nvPr/>
            </p:nvSpPr>
            <p:spPr>
              <a:xfrm>
                <a:off x="339235" y="3579921"/>
                <a:ext cx="445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4" name="CuadroTexto 153">
                <a:extLst>
                  <a:ext uri="{FF2B5EF4-FFF2-40B4-BE49-F238E27FC236}">
                    <a16:creationId xmlns:a16="http://schemas.microsoft.com/office/drawing/2014/main" id="{33D18187-07D6-493E-8FF8-F9076E59A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35" y="3579921"/>
                <a:ext cx="445891" cy="276999"/>
              </a:xfrm>
              <a:prstGeom prst="rect">
                <a:avLst/>
              </a:prstGeom>
              <a:blipFill>
                <a:blip r:embed="rId15"/>
                <a:stretch>
                  <a:fillRect l="-17808" r="-17808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2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l"/>
            <a:r>
              <a:rPr lang="es-MX" sz="4400" dirty="0" err="1">
                <a:solidFill>
                  <a:schemeClr val="bg1"/>
                </a:solidFill>
              </a:rPr>
              <a:t>Solution</a:t>
            </a:r>
            <a:r>
              <a:rPr lang="es-MX" sz="4400" dirty="0">
                <a:solidFill>
                  <a:schemeClr val="bg1"/>
                </a:solidFill>
              </a:rPr>
              <a:t>: </a:t>
            </a:r>
            <a:r>
              <a:rPr lang="es-MX" sz="4400" dirty="0" err="1">
                <a:solidFill>
                  <a:schemeClr val="bg1"/>
                </a:solidFill>
              </a:rPr>
              <a:t>AutoFocus</a:t>
            </a:r>
            <a:endParaRPr lang="es-MX" sz="4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092" y="1129819"/>
            <a:ext cx="11250181" cy="95615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s-MX" sz="2800" dirty="0">
                <a:solidFill>
                  <a:srgbClr val="0070C0"/>
                </a:solidFill>
              </a:rPr>
              <a:t>4. Alejar la cámara virtual para que no se posicione muy cerca del modelo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3A5F47F2-914F-4E20-82A8-7DCB718DDCE4}"/>
              </a:ext>
            </a:extLst>
          </p:cNvPr>
          <p:cNvSpPr txBox="1"/>
          <p:nvPr/>
        </p:nvSpPr>
        <p:spPr>
          <a:xfrm>
            <a:off x="12832257" y="29618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  <p:cxnSp>
        <p:nvCxnSpPr>
          <p:cNvPr id="52" name="Straight Connector 22">
            <a:extLst>
              <a:ext uri="{FF2B5EF4-FFF2-40B4-BE49-F238E27FC236}">
                <a16:creationId xmlns:a16="http://schemas.microsoft.com/office/drawing/2014/main" id="{1D9B6FE7-7DD3-4F27-A8D1-BD4423DED4D8}"/>
              </a:ext>
            </a:extLst>
          </p:cNvPr>
          <p:cNvCxnSpPr>
            <a:cxnSpLocks/>
          </p:cNvCxnSpPr>
          <p:nvPr/>
        </p:nvCxnSpPr>
        <p:spPr>
          <a:xfrm flipH="1">
            <a:off x="2090681" y="2772032"/>
            <a:ext cx="911367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95173E35-567E-4813-9904-19A1EAD32432}"/>
              </a:ext>
            </a:extLst>
          </p:cNvPr>
          <p:cNvCxnSpPr>
            <a:cxnSpLocks/>
          </p:cNvCxnSpPr>
          <p:nvPr/>
        </p:nvCxnSpPr>
        <p:spPr>
          <a:xfrm>
            <a:off x="3002048" y="2772032"/>
            <a:ext cx="897113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26">
            <a:extLst>
              <a:ext uri="{FF2B5EF4-FFF2-40B4-BE49-F238E27FC236}">
                <a16:creationId xmlns:a16="http://schemas.microsoft.com/office/drawing/2014/main" id="{CD8FE42E-9943-40F8-95C0-0595D655A2D6}"/>
              </a:ext>
            </a:extLst>
          </p:cNvPr>
          <p:cNvCxnSpPr/>
          <p:nvPr/>
        </p:nvCxnSpPr>
        <p:spPr>
          <a:xfrm>
            <a:off x="2100841" y="4489072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22">
            <a:extLst>
              <a:ext uri="{FF2B5EF4-FFF2-40B4-BE49-F238E27FC236}">
                <a16:creationId xmlns:a16="http://schemas.microsoft.com/office/drawing/2014/main" id="{0FAFF170-BC9D-4E03-881D-9ED8FA56DBEB}"/>
              </a:ext>
            </a:extLst>
          </p:cNvPr>
          <p:cNvCxnSpPr>
            <a:cxnSpLocks/>
          </p:cNvCxnSpPr>
          <p:nvPr/>
        </p:nvCxnSpPr>
        <p:spPr>
          <a:xfrm>
            <a:off x="2078582" y="2761648"/>
            <a:ext cx="15239" cy="173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22">
            <a:extLst>
              <a:ext uri="{FF2B5EF4-FFF2-40B4-BE49-F238E27FC236}">
                <a16:creationId xmlns:a16="http://schemas.microsoft.com/office/drawing/2014/main" id="{876B716A-D48D-4672-9027-E405FC51B25F}"/>
              </a:ext>
            </a:extLst>
          </p:cNvPr>
          <p:cNvCxnSpPr>
            <a:cxnSpLocks/>
          </p:cNvCxnSpPr>
          <p:nvPr/>
        </p:nvCxnSpPr>
        <p:spPr>
          <a:xfrm>
            <a:off x="3869697" y="2767421"/>
            <a:ext cx="30491" cy="172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id="{C5B7B867-7F6D-4434-8486-10BC2386A90D}"/>
              </a:ext>
            </a:extLst>
          </p:cNvPr>
          <p:cNvCxnSpPr/>
          <p:nvPr/>
        </p:nvCxnSpPr>
        <p:spPr>
          <a:xfrm>
            <a:off x="2081156" y="2767421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22">
            <a:extLst>
              <a:ext uri="{FF2B5EF4-FFF2-40B4-BE49-F238E27FC236}">
                <a16:creationId xmlns:a16="http://schemas.microsoft.com/office/drawing/2014/main" id="{989DA0B4-CA2C-425B-A6A7-C1D774B263AA}"/>
              </a:ext>
            </a:extLst>
          </p:cNvPr>
          <p:cNvCxnSpPr>
            <a:cxnSpLocks/>
          </p:cNvCxnSpPr>
          <p:nvPr/>
        </p:nvCxnSpPr>
        <p:spPr>
          <a:xfrm flipH="1">
            <a:off x="7466795" y="3111016"/>
            <a:ext cx="485775" cy="870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23">
            <a:extLst>
              <a:ext uri="{FF2B5EF4-FFF2-40B4-BE49-F238E27FC236}">
                <a16:creationId xmlns:a16="http://schemas.microsoft.com/office/drawing/2014/main" id="{A49DCAFA-4537-4F0F-BC61-84FDD1C2BA09}"/>
              </a:ext>
            </a:extLst>
          </p:cNvPr>
          <p:cNvCxnSpPr>
            <a:cxnSpLocks/>
          </p:cNvCxnSpPr>
          <p:nvPr/>
        </p:nvCxnSpPr>
        <p:spPr>
          <a:xfrm>
            <a:off x="7952570" y="3105522"/>
            <a:ext cx="604116" cy="856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26">
            <a:extLst>
              <a:ext uri="{FF2B5EF4-FFF2-40B4-BE49-F238E27FC236}">
                <a16:creationId xmlns:a16="http://schemas.microsoft.com/office/drawing/2014/main" id="{4E194830-A557-4F30-BB02-0DC7D22F0609}"/>
              </a:ext>
            </a:extLst>
          </p:cNvPr>
          <p:cNvCxnSpPr>
            <a:cxnSpLocks/>
          </p:cNvCxnSpPr>
          <p:nvPr/>
        </p:nvCxnSpPr>
        <p:spPr>
          <a:xfrm>
            <a:off x="7091941" y="4493683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22">
            <a:extLst>
              <a:ext uri="{FF2B5EF4-FFF2-40B4-BE49-F238E27FC236}">
                <a16:creationId xmlns:a16="http://schemas.microsoft.com/office/drawing/2014/main" id="{5579FFDB-DA19-4988-9E89-DEC24D8C0479}"/>
              </a:ext>
            </a:extLst>
          </p:cNvPr>
          <p:cNvCxnSpPr>
            <a:cxnSpLocks/>
          </p:cNvCxnSpPr>
          <p:nvPr/>
        </p:nvCxnSpPr>
        <p:spPr>
          <a:xfrm>
            <a:off x="7069682" y="2766259"/>
            <a:ext cx="15239" cy="173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22">
            <a:extLst>
              <a:ext uri="{FF2B5EF4-FFF2-40B4-BE49-F238E27FC236}">
                <a16:creationId xmlns:a16="http://schemas.microsoft.com/office/drawing/2014/main" id="{5C1D48FF-017C-401E-957E-8EF0B6C6107F}"/>
              </a:ext>
            </a:extLst>
          </p:cNvPr>
          <p:cNvCxnSpPr>
            <a:cxnSpLocks/>
          </p:cNvCxnSpPr>
          <p:nvPr/>
        </p:nvCxnSpPr>
        <p:spPr>
          <a:xfrm>
            <a:off x="8860797" y="2772032"/>
            <a:ext cx="30491" cy="172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F440AF4A-101A-4536-80E9-1324AC05839F}"/>
              </a:ext>
            </a:extLst>
          </p:cNvPr>
          <p:cNvCxnSpPr>
            <a:cxnSpLocks/>
          </p:cNvCxnSpPr>
          <p:nvPr/>
        </p:nvCxnSpPr>
        <p:spPr>
          <a:xfrm>
            <a:off x="7072256" y="2772032"/>
            <a:ext cx="1798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23">
            <a:extLst>
              <a:ext uri="{FF2B5EF4-FFF2-40B4-BE49-F238E27FC236}">
                <a16:creationId xmlns:a16="http://schemas.microsoft.com/office/drawing/2014/main" id="{84CFDB27-7F65-43E6-96EC-DF7A1567FFC7}"/>
              </a:ext>
            </a:extLst>
          </p:cNvPr>
          <p:cNvCxnSpPr>
            <a:cxnSpLocks/>
          </p:cNvCxnSpPr>
          <p:nvPr/>
        </p:nvCxnSpPr>
        <p:spPr>
          <a:xfrm>
            <a:off x="7498457" y="3962284"/>
            <a:ext cx="1058229" cy="11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BE26DF68-6814-4EE5-9C88-BB65F83ACAF2}"/>
                  </a:ext>
                </a:extLst>
              </p:cNvPr>
              <p:cNvSpPr txBox="1"/>
              <p:nvPr/>
            </p:nvSpPr>
            <p:spPr>
              <a:xfrm>
                <a:off x="6798941" y="4959386"/>
                <a:ext cx="2647328" cy="265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sz="1600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s-MX" sz="1600" b="0" i="0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</m:oMath>
                </a14:m>
                <a:r>
                  <a:rPr lang="es-MX" sz="1600" dirty="0"/>
                  <a:t>, offset &gt; 1</a:t>
                </a:r>
              </a:p>
            </p:txBody>
          </p:sp>
        </mc:Choice>
        <mc:Fallback xmlns="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BE26DF68-6814-4EE5-9C88-BB65F83AC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41" y="4959386"/>
                <a:ext cx="2647328" cy="265650"/>
              </a:xfrm>
              <a:prstGeom prst="rect">
                <a:avLst/>
              </a:prstGeom>
              <a:blipFill>
                <a:blip r:embed="rId2"/>
                <a:stretch>
                  <a:fillRect l="-1602" t="-20000" r="-3661" b="-37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A1E5155F-660A-4BD7-B5FE-45C8E941454C}"/>
                  </a:ext>
                </a:extLst>
              </p:cNvPr>
              <p:cNvSpPr txBox="1"/>
              <p:nvPr/>
            </p:nvSpPr>
            <p:spPr>
              <a:xfrm>
                <a:off x="6798941" y="6149637"/>
                <a:ext cx="30442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𝑁𝑜𝑡𝑎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MX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𝑈𝑛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𝑜𝑓𝑓𝑠𝑒𝑡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𝑓𝑢𝑛𝑐𝑖𝑜𝑛𝑎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A1E5155F-660A-4BD7-B5FE-45C8E9414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41" y="6149637"/>
                <a:ext cx="3044231" cy="430887"/>
              </a:xfrm>
              <a:prstGeom prst="rect">
                <a:avLst/>
              </a:prstGeom>
              <a:blipFill>
                <a:blip r:embed="rId3"/>
                <a:stretch>
                  <a:fillRect l="-2000" b="-15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1F669DCD-BEEC-487D-987C-00FBA56E4EC5}"/>
              </a:ext>
            </a:extLst>
          </p:cNvPr>
          <p:cNvSpPr txBox="1"/>
          <p:nvPr/>
        </p:nvSpPr>
        <p:spPr>
          <a:xfrm flipH="1">
            <a:off x="2450456" y="4590054"/>
            <a:ext cx="15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Sin offset</a:t>
            </a:r>
          </a:p>
        </p:txBody>
      </p:sp>
    </p:spTree>
    <p:extLst>
      <p:ext uri="{BB962C8B-B14F-4D97-AF65-F5344CB8AC3E}">
        <p14:creationId xmlns:p14="http://schemas.microsoft.com/office/powerpoint/2010/main" val="37550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l"/>
            <a:r>
              <a:rPr lang="es-MX" sz="5400" dirty="0" err="1">
                <a:solidFill>
                  <a:schemeClr val="bg1"/>
                </a:solidFill>
              </a:rPr>
              <a:t>Orbit</a:t>
            </a:r>
            <a:r>
              <a:rPr lang="es-MX" sz="5400" dirty="0">
                <a:solidFill>
                  <a:schemeClr val="bg1"/>
                </a:solidFill>
              </a:rPr>
              <a:t> Camera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092" y="1129819"/>
            <a:ext cx="11250181" cy="95615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Cómo rotar la cámara alrededor del modelo?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3A5F47F2-914F-4E20-82A8-7DCB718DDCE4}"/>
              </a:ext>
            </a:extLst>
          </p:cNvPr>
          <p:cNvSpPr txBox="1"/>
          <p:nvPr/>
        </p:nvSpPr>
        <p:spPr>
          <a:xfrm>
            <a:off x="12832257" y="29618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  <p:cxnSp>
        <p:nvCxnSpPr>
          <p:cNvPr id="46" name="Straight Connector 22">
            <a:extLst>
              <a:ext uri="{FF2B5EF4-FFF2-40B4-BE49-F238E27FC236}">
                <a16:creationId xmlns:a16="http://schemas.microsoft.com/office/drawing/2014/main" id="{EDFBD486-2B60-4ED9-B8D1-18B07EF55699}"/>
              </a:ext>
            </a:extLst>
          </p:cNvPr>
          <p:cNvCxnSpPr>
            <a:cxnSpLocks/>
          </p:cNvCxnSpPr>
          <p:nvPr/>
        </p:nvCxnSpPr>
        <p:spPr>
          <a:xfrm flipH="1">
            <a:off x="4715045" y="2857300"/>
            <a:ext cx="911367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4FB29E05-6BEE-4194-B5E1-3147091013C5}"/>
              </a:ext>
            </a:extLst>
          </p:cNvPr>
          <p:cNvCxnSpPr>
            <a:cxnSpLocks/>
          </p:cNvCxnSpPr>
          <p:nvPr/>
        </p:nvCxnSpPr>
        <p:spPr>
          <a:xfrm>
            <a:off x="5626412" y="2857300"/>
            <a:ext cx="897113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26">
            <a:extLst>
              <a:ext uri="{FF2B5EF4-FFF2-40B4-BE49-F238E27FC236}">
                <a16:creationId xmlns:a16="http://schemas.microsoft.com/office/drawing/2014/main" id="{A182130C-308A-40F9-837A-9BCA134F84EA}"/>
              </a:ext>
            </a:extLst>
          </p:cNvPr>
          <p:cNvCxnSpPr/>
          <p:nvPr/>
        </p:nvCxnSpPr>
        <p:spPr>
          <a:xfrm>
            <a:off x="4725205" y="4574340"/>
            <a:ext cx="17983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14C2425E-971A-4A9A-A050-77C94DBE49B6}"/>
              </a:ext>
            </a:extLst>
          </p:cNvPr>
          <p:cNvCxnSpPr>
            <a:cxnSpLocks/>
          </p:cNvCxnSpPr>
          <p:nvPr/>
        </p:nvCxnSpPr>
        <p:spPr>
          <a:xfrm>
            <a:off x="4100861" y="1695450"/>
            <a:ext cx="0" cy="3265698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2">
            <a:extLst>
              <a:ext uri="{FF2B5EF4-FFF2-40B4-BE49-F238E27FC236}">
                <a16:creationId xmlns:a16="http://schemas.microsoft.com/office/drawing/2014/main" id="{37C9515A-91AE-4D3A-94CB-26642AEEB2A9}"/>
              </a:ext>
            </a:extLst>
          </p:cNvPr>
          <p:cNvCxnSpPr>
            <a:cxnSpLocks/>
          </p:cNvCxnSpPr>
          <p:nvPr/>
        </p:nvCxnSpPr>
        <p:spPr>
          <a:xfrm flipV="1">
            <a:off x="4100861" y="4952216"/>
            <a:ext cx="3738214" cy="8932"/>
          </a:xfrm>
          <a:prstGeom prst="line">
            <a:avLst/>
          </a:prstGeom>
          <a:ln>
            <a:headEnd type="none"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C8285FA-C396-4B0A-9B33-993E8223EB57}"/>
              </a:ext>
            </a:extLst>
          </p:cNvPr>
          <p:cNvSpPr txBox="1"/>
          <p:nvPr/>
        </p:nvSpPr>
        <p:spPr>
          <a:xfrm>
            <a:off x="7899555" y="47422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854E429-2BFD-494A-8A6B-47F95144EAA8}"/>
              </a:ext>
            </a:extLst>
          </p:cNvPr>
          <p:cNvSpPr txBox="1"/>
          <p:nvPr/>
        </p:nvSpPr>
        <p:spPr>
          <a:xfrm flipH="1">
            <a:off x="4111107" y="1476392"/>
            <a:ext cx="29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</a:p>
        </p:txBody>
      </p:sp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BF1037C2-F2A6-43F3-B9C7-B67A0504FF51}"/>
              </a:ext>
            </a:extLst>
          </p:cNvPr>
          <p:cNvCxnSpPr>
            <a:cxnSpLocks/>
          </p:cNvCxnSpPr>
          <p:nvPr/>
        </p:nvCxnSpPr>
        <p:spPr>
          <a:xfrm>
            <a:off x="4702946" y="2846916"/>
            <a:ext cx="15239" cy="1730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22">
            <a:extLst>
              <a:ext uri="{FF2B5EF4-FFF2-40B4-BE49-F238E27FC236}">
                <a16:creationId xmlns:a16="http://schemas.microsoft.com/office/drawing/2014/main" id="{CB88B165-0FFC-4096-952A-805EBB873E45}"/>
              </a:ext>
            </a:extLst>
          </p:cNvPr>
          <p:cNvCxnSpPr>
            <a:cxnSpLocks/>
          </p:cNvCxnSpPr>
          <p:nvPr/>
        </p:nvCxnSpPr>
        <p:spPr>
          <a:xfrm>
            <a:off x="6494061" y="2852689"/>
            <a:ext cx="30491" cy="17260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847D5BFA-0DC2-47C4-A642-D4CBA769F727}"/>
              </a:ext>
            </a:extLst>
          </p:cNvPr>
          <p:cNvCxnSpPr/>
          <p:nvPr/>
        </p:nvCxnSpPr>
        <p:spPr>
          <a:xfrm>
            <a:off x="4705520" y="2852689"/>
            <a:ext cx="17983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616882E7-4980-48CE-9A4B-3BD0BB39E0A6}"/>
              </a:ext>
            </a:extLst>
          </p:cNvPr>
          <p:cNvSpPr/>
          <p:nvPr/>
        </p:nvSpPr>
        <p:spPr>
          <a:xfrm>
            <a:off x="4702957" y="45381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F75785-DF42-4993-A98F-7DE1B1828A13}"/>
              </a:ext>
            </a:extLst>
          </p:cNvPr>
          <p:cNvSpPr/>
          <p:nvPr/>
        </p:nvSpPr>
        <p:spPr>
          <a:xfrm>
            <a:off x="6464985" y="284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Straight Connector 22">
            <a:extLst>
              <a:ext uri="{FF2B5EF4-FFF2-40B4-BE49-F238E27FC236}">
                <a16:creationId xmlns:a16="http://schemas.microsoft.com/office/drawing/2014/main" id="{9F81B6D7-310B-4574-98F9-4E09098711F9}"/>
              </a:ext>
            </a:extLst>
          </p:cNvPr>
          <p:cNvCxnSpPr>
            <a:cxnSpLocks/>
          </p:cNvCxnSpPr>
          <p:nvPr/>
        </p:nvCxnSpPr>
        <p:spPr>
          <a:xfrm flipV="1">
            <a:off x="3489472" y="4926939"/>
            <a:ext cx="625802" cy="1432597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DB27CE88-6D02-41B5-9FC2-4033F8C6B35D}"/>
              </a:ext>
            </a:extLst>
          </p:cNvPr>
          <p:cNvSpPr/>
          <p:nvPr/>
        </p:nvSpPr>
        <p:spPr>
          <a:xfrm>
            <a:off x="5614672" y="3811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C56E4B7F-F840-43A1-B8E9-99B79AA8A6D6}"/>
                  </a:ext>
                </a:extLst>
              </p:cNvPr>
              <p:cNvSpPr txBox="1"/>
              <p:nvPr/>
            </p:nvSpPr>
            <p:spPr>
              <a:xfrm>
                <a:off x="5386113" y="3545787"/>
                <a:ext cx="1085041" cy="215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𝐵𝑏𝑜𝑥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C56E4B7F-F840-43A1-B8E9-99B79AA8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13" y="3545787"/>
                <a:ext cx="1085041" cy="215893"/>
              </a:xfrm>
              <a:prstGeom prst="rect">
                <a:avLst/>
              </a:prstGeom>
              <a:blipFill>
                <a:blip r:embed="rId2"/>
                <a:stretch>
                  <a:fillRect l="-3371" r="-18539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12A3AD2-21B8-4B29-9E7D-450AFCDD7D61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5651002" y="3856196"/>
            <a:ext cx="392967" cy="2233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upo 72">
            <a:extLst>
              <a:ext uri="{FF2B5EF4-FFF2-40B4-BE49-F238E27FC236}">
                <a16:creationId xmlns:a16="http://schemas.microsoft.com/office/drawing/2014/main" id="{F9B33252-5F4B-4E82-ADF2-4673975807BE}"/>
              </a:ext>
            </a:extLst>
          </p:cNvPr>
          <p:cNvGrpSpPr/>
          <p:nvPr/>
        </p:nvGrpSpPr>
        <p:grpSpPr>
          <a:xfrm rot="19716886">
            <a:off x="5927176" y="6053006"/>
            <a:ext cx="251008" cy="274038"/>
            <a:chOff x="5181543" y="5504592"/>
            <a:chExt cx="251008" cy="274038"/>
          </a:xfrm>
        </p:grpSpPr>
        <p:sp>
          <p:nvSpPr>
            <p:cNvPr id="75" name="Diagrama de flujo: almacenamiento de acceso directo 74">
              <a:extLst>
                <a:ext uri="{FF2B5EF4-FFF2-40B4-BE49-F238E27FC236}">
                  <a16:creationId xmlns:a16="http://schemas.microsoft.com/office/drawing/2014/main" id="{B0E9CAD0-1818-4557-B73E-EB0692624FFC}"/>
                </a:ext>
              </a:extLst>
            </p:cNvPr>
            <p:cNvSpPr/>
            <p:nvPr/>
          </p:nvSpPr>
          <p:spPr>
            <a:xfrm rot="17393971">
              <a:off x="5208502" y="5554581"/>
              <a:ext cx="197090" cy="25100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Diagrama de flujo: almacenamiento de acceso directo 75">
              <a:extLst>
                <a:ext uri="{FF2B5EF4-FFF2-40B4-BE49-F238E27FC236}">
                  <a16:creationId xmlns:a16="http://schemas.microsoft.com/office/drawing/2014/main" id="{114B8D39-77AA-42C1-BF43-A7BFBE3F695B}"/>
                </a:ext>
              </a:extLst>
            </p:cNvPr>
            <p:cNvSpPr/>
            <p:nvPr/>
          </p:nvSpPr>
          <p:spPr>
            <a:xfrm rot="17393971">
              <a:off x="5275181" y="5497922"/>
              <a:ext cx="137376" cy="1507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4C35CD11-1EE9-4267-AC78-BC0FC7FA458B}"/>
                  </a:ext>
                </a:extLst>
              </p:cNvPr>
              <p:cNvSpPr txBox="1"/>
              <p:nvPr/>
            </p:nvSpPr>
            <p:spPr>
              <a:xfrm>
                <a:off x="5768030" y="3814075"/>
                <a:ext cx="11230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400" b="0" i="0" smtClean="0">
                          <a:latin typeface="Cambria Math" panose="02040503050406030204" pitchFamily="18" charset="0"/>
                        </a:rPr>
                        <m:t>Target</m:t>
                      </m:r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4C35CD11-1EE9-4267-AC78-BC0FC7FA4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30" y="3814075"/>
                <a:ext cx="1123000" cy="215444"/>
              </a:xfrm>
              <a:prstGeom prst="rect">
                <a:avLst/>
              </a:prstGeom>
              <a:blipFill>
                <a:blip r:embed="rId3"/>
                <a:stretch>
                  <a:fillRect l="-4891" r="-17391" b="-3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D21494D2-58FB-4A00-9DDB-01C1C23BDD95}"/>
              </a:ext>
            </a:extLst>
          </p:cNvPr>
          <p:cNvSpPr/>
          <p:nvPr/>
        </p:nvSpPr>
        <p:spPr>
          <a:xfrm rot="797360">
            <a:off x="3682501" y="1592228"/>
            <a:ext cx="3994425" cy="452016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3" name="Straight Connector 23">
            <a:extLst>
              <a:ext uri="{FF2B5EF4-FFF2-40B4-BE49-F238E27FC236}">
                <a16:creationId xmlns:a16="http://schemas.microsoft.com/office/drawing/2014/main" id="{8EFB716D-EB56-478D-892D-3872597F99BF}"/>
              </a:ext>
            </a:extLst>
          </p:cNvPr>
          <p:cNvCxnSpPr>
            <a:cxnSpLocks/>
          </p:cNvCxnSpPr>
          <p:nvPr/>
        </p:nvCxnSpPr>
        <p:spPr>
          <a:xfrm flipH="1">
            <a:off x="4983548" y="3864970"/>
            <a:ext cx="630387" cy="25172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co 7">
            <a:extLst>
              <a:ext uri="{FF2B5EF4-FFF2-40B4-BE49-F238E27FC236}">
                <a16:creationId xmlns:a16="http://schemas.microsoft.com/office/drawing/2014/main" id="{8BACEDF8-234E-4FBF-9F0F-81312CF291B2}"/>
              </a:ext>
            </a:extLst>
          </p:cNvPr>
          <p:cNvSpPr/>
          <p:nvPr/>
        </p:nvSpPr>
        <p:spPr>
          <a:xfrm rot="807047" flipV="1">
            <a:off x="4564607" y="4363477"/>
            <a:ext cx="1418441" cy="284648"/>
          </a:xfrm>
          <a:prstGeom prst="arc">
            <a:avLst>
              <a:gd name="adj1" fmla="val 19326378"/>
              <a:gd name="adj2" fmla="val 21107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461F650-1E6B-4019-B175-76C3502ADD83}"/>
                  </a:ext>
                </a:extLst>
              </p:cNvPr>
              <p:cNvSpPr txBox="1"/>
              <p:nvPr/>
            </p:nvSpPr>
            <p:spPr>
              <a:xfrm>
                <a:off x="5471721" y="4691950"/>
                <a:ext cx="281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461F650-1E6B-4019-B175-76C3502A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21" y="4691950"/>
                <a:ext cx="281872" cy="276999"/>
              </a:xfrm>
              <a:prstGeom prst="rect">
                <a:avLst/>
              </a:prstGeom>
              <a:blipFill>
                <a:blip r:embed="rId4"/>
                <a:stretch>
                  <a:fillRect l="-21739"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23">
            <a:extLst>
              <a:ext uri="{FF2B5EF4-FFF2-40B4-BE49-F238E27FC236}">
                <a16:creationId xmlns:a16="http://schemas.microsoft.com/office/drawing/2014/main" id="{FAAB8DAD-C272-4A70-AF90-FE6298B6B038}"/>
              </a:ext>
            </a:extLst>
          </p:cNvPr>
          <p:cNvCxnSpPr>
            <a:cxnSpLocks/>
          </p:cNvCxnSpPr>
          <p:nvPr/>
        </p:nvCxnSpPr>
        <p:spPr>
          <a:xfrm>
            <a:off x="5656545" y="3854492"/>
            <a:ext cx="897435" cy="19507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CD21517-F7B2-41F5-A5CD-00F26DDDC914}"/>
                  </a:ext>
                </a:extLst>
              </p:cNvPr>
              <p:cNvSpPr txBox="1"/>
              <p:nvPr/>
            </p:nvSpPr>
            <p:spPr>
              <a:xfrm>
                <a:off x="5644068" y="5124628"/>
                <a:ext cx="203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CD21517-F7B2-41F5-A5CD-00F26DDDC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68" y="5124628"/>
                <a:ext cx="203722" cy="276999"/>
              </a:xfrm>
              <a:prstGeom prst="rect">
                <a:avLst/>
              </a:prstGeom>
              <a:blipFill>
                <a:blip r:embed="rId5"/>
                <a:stretch>
                  <a:fillRect l="-24242" r="-21212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o 87">
            <a:extLst>
              <a:ext uri="{FF2B5EF4-FFF2-40B4-BE49-F238E27FC236}">
                <a16:creationId xmlns:a16="http://schemas.microsoft.com/office/drawing/2014/main" id="{7492BE71-1566-4F16-BC5E-E2C7D595A711}"/>
              </a:ext>
            </a:extLst>
          </p:cNvPr>
          <p:cNvGrpSpPr/>
          <p:nvPr/>
        </p:nvGrpSpPr>
        <p:grpSpPr>
          <a:xfrm rot="18573686">
            <a:off x="6504665" y="5815504"/>
            <a:ext cx="251008" cy="274038"/>
            <a:chOff x="5181543" y="5504592"/>
            <a:chExt cx="251008" cy="274038"/>
          </a:xfrm>
        </p:grpSpPr>
        <p:sp>
          <p:nvSpPr>
            <p:cNvPr id="89" name="Diagrama de flujo: almacenamiento de acceso directo 88">
              <a:extLst>
                <a:ext uri="{FF2B5EF4-FFF2-40B4-BE49-F238E27FC236}">
                  <a16:creationId xmlns:a16="http://schemas.microsoft.com/office/drawing/2014/main" id="{D4328841-AE86-4FC2-8054-3A7E23A9B9CA}"/>
                </a:ext>
              </a:extLst>
            </p:cNvPr>
            <p:cNvSpPr/>
            <p:nvPr/>
          </p:nvSpPr>
          <p:spPr>
            <a:xfrm rot="17393971">
              <a:off x="5208502" y="5554581"/>
              <a:ext cx="197090" cy="25100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Diagrama de flujo: almacenamiento de acceso directo 89">
              <a:extLst>
                <a:ext uri="{FF2B5EF4-FFF2-40B4-BE49-F238E27FC236}">
                  <a16:creationId xmlns:a16="http://schemas.microsoft.com/office/drawing/2014/main" id="{040F3A9E-8092-4D76-93A9-771D620A4BB6}"/>
                </a:ext>
              </a:extLst>
            </p:cNvPr>
            <p:cNvSpPr/>
            <p:nvPr/>
          </p:nvSpPr>
          <p:spPr>
            <a:xfrm rot="17393971">
              <a:off x="5275181" y="5497922"/>
              <a:ext cx="137376" cy="1507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B92060D-2498-4FF5-B329-26372DEFE407}"/>
                  </a:ext>
                </a:extLst>
              </p:cNvPr>
              <p:cNvSpPr txBox="1"/>
              <p:nvPr/>
            </p:nvSpPr>
            <p:spPr>
              <a:xfrm>
                <a:off x="5811796" y="6382187"/>
                <a:ext cx="2763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𝐸𝑦𝑒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B92060D-2498-4FF5-B329-26372DEF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796" y="6382187"/>
                <a:ext cx="2763834" cy="276999"/>
              </a:xfrm>
              <a:prstGeom prst="rect">
                <a:avLst/>
              </a:prstGeom>
              <a:blipFill>
                <a:blip r:embed="rId6"/>
                <a:stretch>
                  <a:fillRect l="-2423" t="-2222" r="-2423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FE5342CD-4149-438E-9E72-7B018596DA2F}"/>
                  </a:ext>
                </a:extLst>
              </p:cNvPr>
              <p:cNvSpPr txBox="1"/>
              <p:nvPr/>
            </p:nvSpPr>
            <p:spPr>
              <a:xfrm>
                <a:off x="6741017" y="6023324"/>
                <a:ext cx="2355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FE5342CD-4149-438E-9E72-7B018596D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017" y="6023324"/>
                <a:ext cx="2355838" cy="276999"/>
              </a:xfrm>
              <a:prstGeom prst="rect">
                <a:avLst/>
              </a:prstGeom>
              <a:blipFill>
                <a:blip r:embed="rId7"/>
                <a:stretch>
                  <a:fillRect l="-2073" t="-2174" r="-3368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2E80743-A9F3-48CC-946E-26EB098C2ED0}"/>
                  </a:ext>
                </a:extLst>
              </p:cNvPr>
              <p:cNvSpPr txBox="1"/>
              <p:nvPr/>
            </p:nvSpPr>
            <p:spPr>
              <a:xfrm>
                <a:off x="6149826" y="4577024"/>
                <a:ext cx="483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2E80743-A9F3-48CC-946E-26EB098C2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26" y="4577024"/>
                <a:ext cx="483850" cy="276999"/>
              </a:xfrm>
              <a:prstGeom prst="rect">
                <a:avLst/>
              </a:prstGeom>
              <a:blipFill>
                <a:blip r:embed="rId8"/>
                <a:stretch>
                  <a:fillRect l="-6329" r="-2532"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3C66BAB4-25DA-42CF-8CB8-6AF4B452C4B9}"/>
              </a:ext>
            </a:extLst>
          </p:cNvPr>
          <p:cNvCxnSpPr>
            <a:cxnSpLocks/>
            <a:stCxn id="90" idx="4"/>
          </p:cNvCxnSpPr>
          <p:nvPr/>
        </p:nvCxnSpPr>
        <p:spPr>
          <a:xfrm flipH="1" flipV="1">
            <a:off x="5137543" y="5800534"/>
            <a:ext cx="1428497" cy="209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23">
            <a:extLst>
              <a:ext uri="{FF2B5EF4-FFF2-40B4-BE49-F238E27FC236}">
                <a16:creationId xmlns:a16="http://schemas.microsoft.com/office/drawing/2014/main" id="{736708DE-C429-40F4-9126-E88CFCB199AD}"/>
              </a:ext>
            </a:extLst>
          </p:cNvPr>
          <p:cNvCxnSpPr>
            <a:cxnSpLocks/>
            <a:stCxn id="70" idx="0"/>
          </p:cNvCxnSpPr>
          <p:nvPr/>
        </p:nvCxnSpPr>
        <p:spPr>
          <a:xfrm>
            <a:off x="5637532" y="3811930"/>
            <a:ext cx="24040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23">
            <a:extLst>
              <a:ext uri="{FF2B5EF4-FFF2-40B4-BE49-F238E27FC236}">
                <a16:creationId xmlns:a16="http://schemas.microsoft.com/office/drawing/2014/main" id="{A29EF858-D018-41EC-8920-A7F835E7ACAB}"/>
              </a:ext>
            </a:extLst>
          </p:cNvPr>
          <p:cNvCxnSpPr>
            <a:cxnSpLocks/>
          </p:cNvCxnSpPr>
          <p:nvPr/>
        </p:nvCxnSpPr>
        <p:spPr>
          <a:xfrm flipH="1">
            <a:off x="6585032" y="3811930"/>
            <a:ext cx="466093" cy="19205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F3212F9-77DB-47E4-B8BF-88524201A35A}"/>
              </a:ext>
            </a:extLst>
          </p:cNvPr>
          <p:cNvSpPr txBox="1"/>
          <p:nvPr/>
        </p:nvSpPr>
        <p:spPr>
          <a:xfrm>
            <a:off x="3174630" y="614163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z</a:t>
            </a:r>
          </a:p>
        </p:txBody>
      </p:sp>
      <p:sp>
        <p:nvSpPr>
          <p:cNvPr id="101" name="Arco 100">
            <a:extLst>
              <a:ext uri="{FF2B5EF4-FFF2-40B4-BE49-F238E27FC236}">
                <a16:creationId xmlns:a16="http://schemas.microsoft.com/office/drawing/2014/main" id="{DA11FB1C-9D0A-4D33-AC7A-2E5249217FF2}"/>
              </a:ext>
            </a:extLst>
          </p:cNvPr>
          <p:cNvSpPr/>
          <p:nvPr/>
        </p:nvSpPr>
        <p:spPr>
          <a:xfrm rot="807047" flipV="1">
            <a:off x="5044090" y="4708312"/>
            <a:ext cx="1177488" cy="400310"/>
          </a:xfrm>
          <a:prstGeom prst="arc">
            <a:avLst>
              <a:gd name="adj1" fmla="val 13111140"/>
              <a:gd name="adj2" fmla="val 21287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0D643B5B-2531-432E-BBBB-3D9060D11F07}"/>
              </a:ext>
            </a:extLst>
          </p:cNvPr>
          <p:cNvCxnSpPr/>
          <p:nvPr/>
        </p:nvCxnSpPr>
        <p:spPr>
          <a:xfrm>
            <a:off x="5170728" y="5553075"/>
            <a:ext cx="30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B76A16F4-25DC-464C-BE66-22EA2747851E}"/>
              </a:ext>
            </a:extLst>
          </p:cNvPr>
          <p:cNvCxnSpPr>
            <a:cxnSpLocks/>
          </p:cNvCxnSpPr>
          <p:nvPr/>
        </p:nvCxnSpPr>
        <p:spPr>
          <a:xfrm flipV="1">
            <a:off x="5408051" y="5553076"/>
            <a:ext cx="63670" cy="25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C673D542-0888-497B-BFDB-AE04ACD62309}"/>
              </a:ext>
            </a:extLst>
          </p:cNvPr>
          <p:cNvSpPr txBox="1"/>
          <p:nvPr/>
        </p:nvSpPr>
        <p:spPr>
          <a:xfrm>
            <a:off x="4619204" y="2573070"/>
            <a:ext cx="64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Bbox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237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l"/>
            <a:r>
              <a:rPr lang="es-MX" sz="5400">
                <a:solidFill>
                  <a:schemeClr val="bg1"/>
                </a:solidFill>
              </a:rPr>
              <a:t>Solution</a:t>
            </a:r>
            <a:r>
              <a:rPr lang="es-MX" sz="5400" dirty="0">
                <a:solidFill>
                  <a:schemeClr val="bg1"/>
                </a:solidFill>
              </a:rPr>
              <a:t>: </a:t>
            </a:r>
            <a:r>
              <a:rPr lang="es-MX" sz="5400" dirty="0" err="1">
                <a:solidFill>
                  <a:schemeClr val="bg1"/>
                </a:solidFill>
              </a:rPr>
              <a:t>Orbit</a:t>
            </a:r>
            <a:r>
              <a:rPr lang="es-MX" sz="5400" dirty="0">
                <a:solidFill>
                  <a:schemeClr val="bg1"/>
                </a:solidFill>
              </a:rPr>
              <a:t> Camera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092" y="1129819"/>
            <a:ext cx="11250181" cy="95615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4. Rotar la cámara alrededor del modelo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3A5F47F2-914F-4E20-82A8-7DCB718DDCE4}"/>
              </a:ext>
            </a:extLst>
          </p:cNvPr>
          <p:cNvSpPr txBox="1"/>
          <p:nvPr/>
        </p:nvSpPr>
        <p:spPr>
          <a:xfrm>
            <a:off x="12832257" y="29618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  <p:cxnSp>
        <p:nvCxnSpPr>
          <p:cNvPr id="46" name="Straight Connector 22">
            <a:extLst>
              <a:ext uri="{FF2B5EF4-FFF2-40B4-BE49-F238E27FC236}">
                <a16:creationId xmlns:a16="http://schemas.microsoft.com/office/drawing/2014/main" id="{EDFBD486-2B60-4ED9-B8D1-18B07EF55699}"/>
              </a:ext>
            </a:extLst>
          </p:cNvPr>
          <p:cNvCxnSpPr>
            <a:cxnSpLocks/>
          </p:cNvCxnSpPr>
          <p:nvPr/>
        </p:nvCxnSpPr>
        <p:spPr>
          <a:xfrm flipH="1">
            <a:off x="4715045" y="2857300"/>
            <a:ext cx="911367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4FB29E05-6BEE-4194-B5E1-3147091013C5}"/>
              </a:ext>
            </a:extLst>
          </p:cNvPr>
          <p:cNvCxnSpPr>
            <a:cxnSpLocks/>
          </p:cNvCxnSpPr>
          <p:nvPr/>
        </p:nvCxnSpPr>
        <p:spPr>
          <a:xfrm>
            <a:off x="5626412" y="2857300"/>
            <a:ext cx="897113" cy="1717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26">
            <a:extLst>
              <a:ext uri="{FF2B5EF4-FFF2-40B4-BE49-F238E27FC236}">
                <a16:creationId xmlns:a16="http://schemas.microsoft.com/office/drawing/2014/main" id="{A182130C-308A-40F9-837A-9BCA134F84EA}"/>
              </a:ext>
            </a:extLst>
          </p:cNvPr>
          <p:cNvCxnSpPr/>
          <p:nvPr/>
        </p:nvCxnSpPr>
        <p:spPr>
          <a:xfrm>
            <a:off x="4725205" y="4574340"/>
            <a:ext cx="17983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14C2425E-971A-4A9A-A050-77C94DBE49B6}"/>
              </a:ext>
            </a:extLst>
          </p:cNvPr>
          <p:cNvCxnSpPr>
            <a:cxnSpLocks/>
          </p:cNvCxnSpPr>
          <p:nvPr/>
        </p:nvCxnSpPr>
        <p:spPr>
          <a:xfrm>
            <a:off x="4100861" y="1695450"/>
            <a:ext cx="0" cy="3265698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2">
            <a:extLst>
              <a:ext uri="{FF2B5EF4-FFF2-40B4-BE49-F238E27FC236}">
                <a16:creationId xmlns:a16="http://schemas.microsoft.com/office/drawing/2014/main" id="{37C9515A-91AE-4D3A-94CB-26642AEEB2A9}"/>
              </a:ext>
            </a:extLst>
          </p:cNvPr>
          <p:cNvCxnSpPr>
            <a:cxnSpLocks/>
          </p:cNvCxnSpPr>
          <p:nvPr/>
        </p:nvCxnSpPr>
        <p:spPr>
          <a:xfrm flipV="1">
            <a:off x="4100861" y="4952216"/>
            <a:ext cx="3738214" cy="8932"/>
          </a:xfrm>
          <a:prstGeom prst="line">
            <a:avLst/>
          </a:prstGeom>
          <a:ln>
            <a:headEnd type="none" w="med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C8285FA-C396-4B0A-9B33-993E8223EB57}"/>
              </a:ext>
            </a:extLst>
          </p:cNvPr>
          <p:cNvSpPr txBox="1"/>
          <p:nvPr/>
        </p:nvSpPr>
        <p:spPr>
          <a:xfrm>
            <a:off x="7899555" y="47422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854E429-2BFD-494A-8A6B-47F95144EAA8}"/>
              </a:ext>
            </a:extLst>
          </p:cNvPr>
          <p:cNvSpPr txBox="1"/>
          <p:nvPr/>
        </p:nvSpPr>
        <p:spPr>
          <a:xfrm flipH="1">
            <a:off x="4111107" y="1476392"/>
            <a:ext cx="29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</a:p>
        </p:txBody>
      </p:sp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BF1037C2-F2A6-43F3-B9C7-B67A0504FF51}"/>
              </a:ext>
            </a:extLst>
          </p:cNvPr>
          <p:cNvCxnSpPr>
            <a:cxnSpLocks/>
          </p:cNvCxnSpPr>
          <p:nvPr/>
        </p:nvCxnSpPr>
        <p:spPr>
          <a:xfrm>
            <a:off x="4702946" y="2846916"/>
            <a:ext cx="15239" cy="1730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22">
            <a:extLst>
              <a:ext uri="{FF2B5EF4-FFF2-40B4-BE49-F238E27FC236}">
                <a16:creationId xmlns:a16="http://schemas.microsoft.com/office/drawing/2014/main" id="{CB88B165-0FFC-4096-952A-805EBB873E45}"/>
              </a:ext>
            </a:extLst>
          </p:cNvPr>
          <p:cNvCxnSpPr>
            <a:cxnSpLocks/>
          </p:cNvCxnSpPr>
          <p:nvPr/>
        </p:nvCxnSpPr>
        <p:spPr>
          <a:xfrm>
            <a:off x="6494061" y="2852689"/>
            <a:ext cx="30491" cy="17260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847D5BFA-0DC2-47C4-A642-D4CBA769F727}"/>
              </a:ext>
            </a:extLst>
          </p:cNvPr>
          <p:cNvCxnSpPr/>
          <p:nvPr/>
        </p:nvCxnSpPr>
        <p:spPr>
          <a:xfrm>
            <a:off x="4705520" y="2852689"/>
            <a:ext cx="17983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616882E7-4980-48CE-9A4B-3BD0BB39E0A6}"/>
              </a:ext>
            </a:extLst>
          </p:cNvPr>
          <p:cNvSpPr/>
          <p:nvPr/>
        </p:nvSpPr>
        <p:spPr>
          <a:xfrm>
            <a:off x="4702957" y="45381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3F75785-DF42-4993-A98F-7DE1B1828A13}"/>
              </a:ext>
            </a:extLst>
          </p:cNvPr>
          <p:cNvSpPr/>
          <p:nvPr/>
        </p:nvSpPr>
        <p:spPr>
          <a:xfrm>
            <a:off x="6464985" y="284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Straight Connector 22">
            <a:extLst>
              <a:ext uri="{FF2B5EF4-FFF2-40B4-BE49-F238E27FC236}">
                <a16:creationId xmlns:a16="http://schemas.microsoft.com/office/drawing/2014/main" id="{9F81B6D7-310B-4574-98F9-4E09098711F9}"/>
              </a:ext>
            </a:extLst>
          </p:cNvPr>
          <p:cNvCxnSpPr>
            <a:cxnSpLocks/>
          </p:cNvCxnSpPr>
          <p:nvPr/>
        </p:nvCxnSpPr>
        <p:spPr>
          <a:xfrm flipV="1">
            <a:off x="3489472" y="4926939"/>
            <a:ext cx="625802" cy="1432597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DB27CE88-6D02-41B5-9FC2-4033F8C6B35D}"/>
              </a:ext>
            </a:extLst>
          </p:cNvPr>
          <p:cNvSpPr/>
          <p:nvPr/>
        </p:nvSpPr>
        <p:spPr>
          <a:xfrm>
            <a:off x="5614672" y="3811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C56E4B7F-F840-43A1-B8E9-99B79AA8A6D6}"/>
                  </a:ext>
                </a:extLst>
              </p:cNvPr>
              <p:cNvSpPr txBox="1"/>
              <p:nvPr/>
            </p:nvSpPr>
            <p:spPr>
              <a:xfrm>
                <a:off x="5386113" y="3545787"/>
                <a:ext cx="1085041" cy="215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𝐵𝑏𝑜𝑥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C56E4B7F-F840-43A1-B8E9-99B79AA8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13" y="3545787"/>
                <a:ext cx="1085041" cy="215893"/>
              </a:xfrm>
              <a:prstGeom prst="rect">
                <a:avLst/>
              </a:prstGeom>
              <a:blipFill>
                <a:blip r:embed="rId2"/>
                <a:stretch>
                  <a:fillRect l="-3371" r="-18539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12A3AD2-21B8-4B29-9E7D-450AFCDD7D61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5651002" y="3856196"/>
            <a:ext cx="392967" cy="2233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upo 72">
            <a:extLst>
              <a:ext uri="{FF2B5EF4-FFF2-40B4-BE49-F238E27FC236}">
                <a16:creationId xmlns:a16="http://schemas.microsoft.com/office/drawing/2014/main" id="{F9B33252-5F4B-4E82-ADF2-4673975807BE}"/>
              </a:ext>
            </a:extLst>
          </p:cNvPr>
          <p:cNvGrpSpPr/>
          <p:nvPr/>
        </p:nvGrpSpPr>
        <p:grpSpPr>
          <a:xfrm rot="19716886">
            <a:off x="5927176" y="6053006"/>
            <a:ext cx="251008" cy="274038"/>
            <a:chOff x="5181543" y="5504592"/>
            <a:chExt cx="251008" cy="274038"/>
          </a:xfrm>
        </p:grpSpPr>
        <p:sp>
          <p:nvSpPr>
            <p:cNvPr id="75" name="Diagrama de flujo: almacenamiento de acceso directo 74">
              <a:extLst>
                <a:ext uri="{FF2B5EF4-FFF2-40B4-BE49-F238E27FC236}">
                  <a16:creationId xmlns:a16="http://schemas.microsoft.com/office/drawing/2014/main" id="{B0E9CAD0-1818-4557-B73E-EB0692624FFC}"/>
                </a:ext>
              </a:extLst>
            </p:cNvPr>
            <p:cNvSpPr/>
            <p:nvPr/>
          </p:nvSpPr>
          <p:spPr>
            <a:xfrm rot="17393971">
              <a:off x="5208502" y="5554581"/>
              <a:ext cx="197090" cy="25100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Diagrama de flujo: almacenamiento de acceso directo 75">
              <a:extLst>
                <a:ext uri="{FF2B5EF4-FFF2-40B4-BE49-F238E27FC236}">
                  <a16:creationId xmlns:a16="http://schemas.microsoft.com/office/drawing/2014/main" id="{114B8D39-77AA-42C1-BF43-A7BFBE3F695B}"/>
                </a:ext>
              </a:extLst>
            </p:cNvPr>
            <p:cNvSpPr/>
            <p:nvPr/>
          </p:nvSpPr>
          <p:spPr>
            <a:xfrm rot="17393971">
              <a:off x="5275181" y="5497922"/>
              <a:ext cx="137376" cy="1507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4C35CD11-1EE9-4267-AC78-BC0FC7FA458B}"/>
                  </a:ext>
                </a:extLst>
              </p:cNvPr>
              <p:cNvSpPr txBox="1"/>
              <p:nvPr/>
            </p:nvSpPr>
            <p:spPr>
              <a:xfrm>
                <a:off x="5768030" y="3814075"/>
                <a:ext cx="11230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400" b="0" i="0" smtClean="0">
                          <a:latin typeface="Cambria Math" panose="02040503050406030204" pitchFamily="18" charset="0"/>
                        </a:rPr>
                        <m:t>Target</m:t>
                      </m:r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4C35CD11-1EE9-4267-AC78-BC0FC7FA4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30" y="3814075"/>
                <a:ext cx="1123000" cy="215444"/>
              </a:xfrm>
              <a:prstGeom prst="rect">
                <a:avLst/>
              </a:prstGeom>
              <a:blipFill>
                <a:blip r:embed="rId3"/>
                <a:stretch>
                  <a:fillRect l="-4891" r="-18478" b="-3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D21494D2-58FB-4A00-9DDB-01C1C23BDD95}"/>
              </a:ext>
            </a:extLst>
          </p:cNvPr>
          <p:cNvSpPr/>
          <p:nvPr/>
        </p:nvSpPr>
        <p:spPr>
          <a:xfrm rot="797360">
            <a:off x="3682501" y="1592228"/>
            <a:ext cx="3994425" cy="452016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3" name="Straight Connector 23">
            <a:extLst>
              <a:ext uri="{FF2B5EF4-FFF2-40B4-BE49-F238E27FC236}">
                <a16:creationId xmlns:a16="http://schemas.microsoft.com/office/drawing/2014/main" id="{8EFB716D-EB56-478D-892D-3872597F99BF}"/>
              </a:ext>
            </a:extLst>
          </p:cNvPr>
          <p:cNvCxnSpPr>
            <a:cxnSpLocks/>
          </p:cNvCxnSpPr>
          <p:nvPr/>
        </p:nvCxnSpPr>
        <p:spPr>
          <a:xfrm flipH="1">
            <a:off x="4983548" y="3864970"/>
            <a:ext cx="630387" cy="25172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co 7">
            <a:extLst>
              <a:ext uri="{FF2B5EF4-FFF2-40B4-BE49-F238E27FC236}">
                <a16:creationId xmlns:a16="http://schemas.microsoft.com/office/drawing/2014/main" id="{8BACEDF8-234E-4FBF-9F0F-81312CF291B2}"/>
              </a:ext>
            </a:extLst>
          </p:cNvPr>
          <p:cNvSpPr/>
          <p:nvPr/>
        </p:nvSpPr>
        <p:spPr>
          <a:xfrm rot="807047" flipV="1">
            <a:off x="4564607" y="4363477"/>
            <a:ext cx="1418441" cy="284648"/>
          </a:xfrm>
          <a:prstGeom prst="arc">
            <a:avLst>
              <a:gd name="adj1" fmla="val 19326378"/>
              <a:gd name="adj2" fmla="val 21107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461F650-1E6B-4019-B175-76C3502ADD83}"/>
                  </a:ext>
                </a:extLst>
              </p:cNvPr>
              <p:cNvSpPr txBox="1"/>
              <p:nvPr/>
            </p:nvSpPr>
            <p:spPr>
              <a:xfrm>
                <a:off x="5471721" y="4691950"/>
                <a:ext cx="281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461F650-1E6B-4019-B175-76C3502A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21" y="4691950"/>
                <a:ext cx="281872" cy="276999"/>
              </a:xfrm>
              <a:prstGeom prst="rect">
                <a:avLst/>
              </a:prstGeom>
              <a:blipFill>
                <a:blip r:embed="rId4"/>
                <a:stretch>
                  <a:fillRect l="-21739"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23">
            <a:extLst>
              <a:ext uri="{FF2B5EF4-FFF2-40B4-BE49-F238E27FC236}">
                <a16:creationId xmlns:a16="http://schemas.microsoft.com/office/drawing/2014/main" id="{FAAB8DAD-C272-4A70-AF90-FE6298B6B038}"/>
              </a:ext>
            </a:extLst>
          </p:cNvPr>
          <p:cNvCxnSpPr>
            <a:cxnSpLocks/>
          </p:cNvCxnSpPr>
          <p:nvPr/>
        </p:nvCxnSpPr>
        <p:spPr>
          <a:xfrm>
            <a:off x="5656545" y="3854492"/>
            <a:ext cx="897435" cy="19507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CD21517-F7B2-41F5-A5CD-00F26DDDC914}"/>
                  </a:ext>
                </a:extLst>
              </p:cNvPr>
              <p:cNvSpPr txBox="1"/>
              <p:nvPr/>
            </p:nvSpPr>
            <p:spPr>
              <a:xfrm>
                <a:off x="5644068" y="5124628"/>
                <a:ext cx="203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CD21517-F7B2-41F5-A5CD-00F26DDDC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68" y="5124628"/>
                <a:ext cx="203722" cy="276999"/>
              </a:xfrm>
              <a:prstGeom prst="rect">
                <a:avLst/>
              </a:prstGeom>
              <a:blipFill>
                <a:blip r:embed="rId5"/>
                <a:stretch>
                  <a:fillRect l="-24242" r="-21212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o 87">
            <a:extLst>
              <a:ext uri="{FF2B5EF4-FFF2-40B4-BE49-F238E27FC236}">
                <a16:creationId xmlns:a16="http://schemas.microsoft.com/office/drawing/2014/main" id="{7492BE71-1566-4F16-BC5E-E2C7D595A711}"/>
              </a:ext>
            </a:extLst>
          </p:cNvPr>
          <p:cNvGrpSpPr/>
          <p:nvPr/>
        </p:nvGrpSpPr>
        <p:grpSpPr>
          <a:xfrm rot="18573686">
            <a:off x="6504665" y="5815504"/>
            <a:ext cx="251008" cy="274038"/>
            <a:chOff x="5181543" y="5504592"/>
            <a:chExt cx="251008" cy="274038"/>
          </a:xfrm>
        </p:grpSpPr>
        <p:sp>
          <p:nvSpPr>
            <p:cNvPr id="89" name="Diagrama de flujo: almacenamiento de acceso directo 88">
              <a:extLst>
                <a:ext uri="{FF2B5EF4-FFF2-40B4-BE49-F238E27FC236}">
                  <a16:creationId xmlns:a16="http://schemas.microsoft.com/office/drawing/2014/main" id="{D4328841-AE86-4FC2-8054-3A7E23A9B9CA}"/>
                </a:ext>
              </a:extLst>
            </p:cNvPr>
            <p:cNvSpPr/>
            <p:nvPr/>
          </p:nvSpPr>
          <p:spPr>
            <a:xfrm rot="17393971">
              <a:off x="5208502" y="5554581"/>
              <a:ext cx="197090" cy="251008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Diagrama de flujo: almacenamiento de acceso directo 89">
              <a:extLst>
                <a:ext uri="{FF2B5EF4-FFF2-40B4-BE49-F238E27FC236}">
                  <a16:creationId xmlns:a16="http://schemas.microsoft.com/office/drawing/2014/main" id="{040F3A9E-8092-4D76-93A9-771D620A4BB6}"/>
                </a:ext>
              </a:extLst>
            </p:cNvPr>
            <p:cNvSpPr/>
            <p:nvPr/>
          </p:nvSpPr>
          <p:spPr>
            <a:xfrm rot="17393971">
              <a:off x="5275181" y="5497922"/>
              <a:ext cx="137376" cy="15071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B92060D-2498-4FF5-B329-26372DEFE407}"/>
                  </a:ext>
                </a:extLst>
              </p:cNvPr>
              <p:cNvSpPr txBox="1"/>
              <p:nvPr/>
            </p:nvSpPr>
            <p:spPr>
              <a:xfrm>
                <a:off x="5811796" y="6382187"/>
                <a:ext cx="2763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𝐸𝑦𝑒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B92060D-2498-4FF5-B329-26372DEF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796" y="6382187"/>
                <a:ext cx="2763834" cy="276999"/>
              </a:xfrm>
              <a:prstGeom prst="rect">
                <a:avLst/>
              </a:prstGeom>
              <a:blipFill>
                <a:blip r:embed="rId6"/>
                <a:stretch>
                  <a:fillRect l="-2423" t="-2222" r="-2423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FE5342CD-4149-438E-9E72-7B018596DA2F}"/>
                  </a:ext>
                </a:extLst>
              </p:cNvPr>
              <p:cNvSpPr txBox="1"/>
              <p:nvPr/>
            </p:nvSpPr>
            <p:spPr>
              <a:xfrm>
                <a:off x="6741017" y="6023324"/>
                <a:ext cx="2355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FE5342CD-4149-438E-9E72-7B018596D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017" y="6023324"/>
                <a:ext cx="2355838" cy="276999"/>
              </a:xfrm>
              <a:prstGeom prst="rect">
                <a:avLst/>
              </a:prstGeom>
              <a:blipFill>
                <a:blip r:embed="rId7"/>
                <a:stretch>
                  <a:fillRect l="-2073" t="-2174" r="-3368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2E80743-A9F3-48CC-946E-26EB098C2ED0}"/>
                  </a:ext>
                </a:extLst>
              </p:cNvPr>
              <p:cNvSpPr txBox="1"/>
              <p:nvPr/>
            </p:nvSpPr>
            <p:spPr>
              <a:xfrm>
                <a:off x="6149826" y="4577024"/>
                <a:ext cx="483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2E80743-A9F3-48CC-946E-26EB098C2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26" y="4577024"/>
                <a:ext cx="483850" cy="276999"/>
              </a:xfrm>
              <a:prstGeom prst="rect">
                <a:avLst/>
              </a:prstGeom>
              <a:blipFill>
                <a:blip r:embed="rId8"/>
                <a:stretch>
                  <a:fillRect l="-6329" r="-2532"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3C66BAB4-25DA-42CF-8CB8-6AF4B452C4B9}"/>
              </a:ext>
            </a:extLst>
          </p:cNvPr>
          <p:cNvCxnSpPr>
            <a:cxnSpLocks/>
            <a:stCxn id="90" idx="4"/>
          </p:cNvCxnSpPr>
          <p:nvPr/>
        </p:nvCxnSpPr>
        <p:spPr>
          <a:xfrm flipH="1" flipV="1">
            <a:off x="5137543" y="5800534"/>
            <a:ext cx="1428497" cy="209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23">
            <a:extLst>
              <a:ext uri="{FF2B5EF4-FFF2-40B4-BE49-F238E27FC236}">
                <a16:creationId xmlns:a16="http://schemas.microsoft.com/office/drawing/2014/main" id="{736708DE-C429-40F4-9126-E88CFCB199AD}"/>
              </a:ext>
            </a:extLst>
          </p:cNvPr>
          <p:cNvCxnSpPr>
            <a:cxnSpLocks/>
            <a:stCxn id="70" idx="0"/>
          </p:cNvCxnSpPr>
          <p:nvPr/>
        </p:nvCxnSpPr>
        <p:spPr>
          <a:xfrm>
            <a:off x="5637532" y="3811930"/>
            <a:ext cx="24040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23">
            <a:extLst>
              <a:ext uri="{FF2B5EF4-FFF2-40B4-BE49-F238E27FC236}">
                <a16:creationId xmlns:a16="http://schemas.microsoft.com/office/drawing/2014/main" id="{A29EF858-D018-41EC-8920-A7F835E7ACAB}"/>
              </a:ext>
            </a:extLst>
          </p:cNvPr>
          <p:cNvCxnSpPr>
            <a:cxnSpLocks/>
          </p:cNvCxnSpPr>
          <p:nvPr/>
        </p:nvCxnSpPr>
        <p:spPr>
          <a:xfrm flipH="1">
            <a:off x="6585032" y="3811930"/>
            <a:ext cx="466093" cy="19205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F3212F9-77DB-47E4-B8BF-88524201A35A}"/>
              </a:ext>
            </a:extLst>
          </p:cNvPr>
          <p:cNvSpPr txBox="1"/>
          <p:nvPr/>
        </p:nvSpPr>
        <p:spPr>
          <a:xfrm>
            <a:off x="3174630" y="614163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z</a:t>
            </a:r>
          </a:p>
        </p:txBody>
      </p:sp>
      <p:sp>
        <p:nvSpPr>
          <p:cNvPr id="101" name="Arco 100">
            <a:extLst>
              <a:ext uri="{FF2B5EF4-FFF2-40B4-BE49-F238E27FC236}">
                <a16:creationId xmlns:a16="http://schemas.microsoft.com/office/drawing/2014/main" id="{DA11FB1C-9D0A-4D33-AC7A-2E5249217FF2}"/>
              </a:ext>
            </a:extLst>
          </p:cNvPr>
          <p:cNvSpPr/>
          <p:nvPr/>
        </p:nvSpPr>
        <p:spPr>
          <a:xfrm rot="807047" flipV="1">
            <a:off x="5044090" y="4708312"/>
            <a:ext cx="1177488" cy="400310"/>
          </a:xfrm>
          <a:prstGeom prst="arc">
            <a:avLst>
              <a:gd name="adj1" fmla="val 13111140"/>
              <a:gd name="adj2" fmla="val 21287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0D643B5B-2531-432E-BBBB-3D9060D11F07}"/>
              </a:ext>
            </a:extLst>
          </p:cNvPr>
          <p:cNvCxnSpPr/>
          <p:nvPr/>
        </p:nvCxnSpPr>
        <p:spPr>
          <a:xfrm>
            <a:off x="5170728" y="5553075"/>
            <a:ext cx="30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B76A16F4-25DC-464C-BE66-22EA2747851E}"/>
              </a:ext>
            </a:extLst>
          </p:cNvPr>
          <p:cNvCxnSpPr>
            <a:cxnSpLocks/>
          </p:cNvCxnSpPr>
          <p:nvPr/>
        </p:nvCxnSpPr>
        <p:spPr>
          <a:xfrm flipV="1">
            <a:off x="5408051" y="5553076"/>
            <a:ext cx="63670" cy="25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8E299916-79C8-4C22-9CFF-4651245823CF}"/>
                  </a:ext>
                </a:extLst>
              </p:cNvPr>
              <p:cNvSpPr txBox="1"/>
              <p:nvPr/>
            </p:nvSpPr>
            <p:spPr>
              <a:xfrm>
                <a:off x="9305597" y="2809183"/>
                <a:ext cx="1860959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8E299916-79C8-4C22-9CFF-46512458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597" y="2809183"/>
                <a:ext cx="1860959" cy="331950"/>
              </a:xfrm>
              <a:prstGeom prst="rect">
                <a:avLst/>
              </a:prstGeom>
              <a:blipFill>
                <a:blip r:embed="rId9"/>
                <a:stretch>
                  <a:fillRect l="-1639" r="-2623" b="-222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44425463-ED5D-416C-9147-F94B7F83D6D6}"/>
                  </a:ext>
                </a:extLst>
              </p:cNvPr>
              <p:cNvSpPr txBox="1"/>
              <p:nvPr/>
            </p:nvSpPr>
            <p:spPr>
              <a:xfrm>
                <a:off x="9341432" y="3725103"/>
                <a:ext cx="1881221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44425463-ED5D-416C-9147-F94B7F83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432" y="3725103"/>
                <a:ext cx="1881221" cy="331950"/>
              </a:xfrm>
              <a:prstGeom prst="rect">
                <a:avLst/>
              </a:prstGeom>
              <a:blipFill>
                <a:blip r:embed="rId10"/>
                <a:stretch>
                  <a:fillRect l="-1294" r="-2589"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E1E0E712-C91E-4AB9-8DDE-06BEA5E47CE1}"/>
                  </a:ext>
                </a:extLst>
              </p:cNvPr>
              <p:cNvSpPr txBox="1"/>
              <p:nvPr/>
            </p:nvSpPr>
            <p:spPr>
              <a:xfrm>
                <a:off x="9317652" y="3308443"/>
                <a:ext cx="1544141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𝑒𝑦𝑒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𝐸𝑦𝑒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E1E0E712-C91E-4AB9-8DDE-06BEA5E4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652" y="3308443"/>
                <a:ext cx="1544141" cy="331950"/>
              </a:xfrm>
              <a:prstGeom prst="rect">
                <a:avLst/>
              </a:prstGeom>
              <a:blipFill>
                <a:blip r:embed="rId11"/>
                <a:stretch>
                  <a:fillRect l="-3543" r="-4724" b="-259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60228221-F206-42E4-9283-5C1655B5E9BA}"/>
                  </a:ext>
                </a:extLst>
              </p:cNvPr>
              <p:cNvSpPr txBox="1"/>
              <p:nvPr/>
            </p:nvSpPr>
            <p:spPr>
              <a:xfrm>
                <a:off x="221650" y="5897979"/>
                <a:ext cx="2000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𝐸𝑦𝑒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e>
                      </m:ac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60228221-F206-42E4-9283-5C1655B5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0" y="5897979"/>
                <a:ext cx="2000740" cy="276999"/>
              </a:xfrm>
              <a:prstGeom prst="rect">
                <a:avLst/>
              </a:prstGeom>
              <a:blipFill>
                <a:blip r:embed="rId12"/>
                <a:stretch>
                  <a:fillRect l="-1216" r="-3343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CuadroTexto 110">
            <a:extLst>
              <a:ext uri="{FF2B5EF4-FFF2-40B4-BE49-F238E27FC236}">
                <a16:creationId xmlns:a16="http://schemas.microsoft.com/office/drawing/2014/main" id="{C673D542-0888-497B-BFDB-AE04ACD62309}"/>
              </a:ext>
            </a:extLst>
          </p:cNvPr>
          <p:cNvSpPr txBox="1"/>
          <p:nvPr/>
        </p:nvSpPr>
        <p:spPr>
          <a:xfrm>
            <a:off x="4619204" y="2573070"/>
            <a:ext cx="64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Bbox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uadroTexto 111">
                <a:extLst>
                  <a:ext uri="{FF2B5EF4-FFF2-40B4-BE49-F238E27FC236}">
                    <a16:creationId xmlns:a16="http://schemas.microsoft.com/office/drawing/2014/main" id="{802FDF93-83D2-45C1-BBF1-A8A92E493DF8}"/>
                  </a:ext>
                </a:extLst>
              </p:cNvPr>
              <p:cNvSpPr txBox="1"/>
              <p:nvPr/>
            </p:nvSpPr>
            <p:spPr>
              <a:xfrm>
                <a:off x="276721" y="3882106"/>
                <a:ext cx="1350754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𝐵𝑏𝑜𝑥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2" name="CuadroTexto 111">
                <a:extLst>
                  <a:ext uri="{FF2B5EF4-FFF2-40B4-BE49-F238E27FC236}">
                    <a16:creationId xmlns:a16="http://schemas.microsoft.com/office/drawing/2014/main" id="{802FDF93-83D2-45C1-BBF1-A8A92E49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1" y="3882106"/>
                <a:ext cx="1350754" cy="277576"/>
              </a:xfrm>
              <a:prstGeom prst="rect">
                <a:avLst/>
              </a:prstGeom>
              <a:blipFill>
                <a:blip r:embed="rId13"/>
                <a:stretch>
                  <a:fillRect l="-3604" t="-4444" r="-18018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49A76735-CF62-4112-AFE1-05E82A67213E}"/>
                  </a:ext>
                </a:extLst>
              </p:cNvPr>
              <p:cNvSpPr txBox="1"/>
              <p:nvPr/>
            </p:nvSpPr>
            <p:spPr>
              <a:xfrm>
                <a:off x="344202" y="2544961"/>
                <a:ext cx="2758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𝐸𝑦𝑒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49A76735-CF62-4112-AFE1-05E82A67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2" y="2544961"/>
                <a:ext cx="2758512" cy="276999"/>
              </a:xfrm>
              <a:prstGeom prst="rect">
                <a:avLst/>
              </a:prstGeom>
              <a:blipFill>
                <a:blip r:embed="rId14"/>
                <a:stretch>
                  <a:fillRect l="-2428" t="-2174" r="-2428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C9C1B194-F265-450C-9D76-3506AEB3BA9C}"/>
                  </a:ext>
                </a:extLst>
              </p:cNvPr>
              <p:cNvSpPr txBox="1"/>
              <p:nvPr/>
            </p:nvSpPr>
            <p:spPr>
              <a:xfrm>
                <a:off x="313548" y="3327947"/>
                <a:ext cx="1944507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𝐸𝑦𝑒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C9C1B194-F265-450C-9D76-3506AEB3B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8" y="3327947"/>
                <a:ext cx="1944507" cy="5216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ángulo 117">
            <a:extLst>
              <a:ext uri="{FF2B5EF4-FFF2-40B4-BE49-F238E27FC236}">
                <a16:creationId xmlns:a16="http://schemas.microsoft.com/office/drawing/2014/main" id="{8D10FE8C-D127-400B-AAB7-0C906A3778DD}"/>
              </a:ext>
            </a:extLst>
          </p:cNvPr>
          <p:cNvSpPr/>
          <p:nvPr/>
        </p:nvSpPr>
        <p:spPr>
          <a:xfrm>
            <a:off x="8868997" y="2678001"/>
            <a:ext cx="2697172" cy="162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0BDF3F29-6A76-4058-95F6-5CA6B63D1317}"/>
                  </a:ext>
                </a:extLst>
              </p:cNvPr>
              <p:cNvSpPr txBox="1"/>
              <p:nvPr/>
            </p:nvSpPr>
            <p:spPr>
              <a:xfrm>
                <a:off x="293173" y="4704780"/>
                <a:ext cx="1346394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0BDF3F29-6A76-4058-95F6-5CA6B63D1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3" y="4704780"/>
                <a:ext cx="1346394" cy="332720"/>
              </a:xfrm>
              <a:prstGeom prst="rect">
                <a:avLst/>
              </a:prstGeom>
              <a:blipFill>
                <a:blip r:embed="rId16"/>
                <a:stretch>
                  <a:fillRect l="-1810" r="-25792" b="-259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EA4A1679-984E-4634-BCF8-F8491CBCCBBE}"/>
                  </a:ext>
                </a:extLst>
              </p:cNvPr>
              <p:cNvSpPr txBox="1"/>
              <p:nvPr/>
            </p:nvSpPr>
            <p:spPr>
              <a:xfrm>
                <a:off x="273707" y="5072349"/>
                <a:ext cx="1353768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EA4A1679-984E-4634-BCF8-F8491CBCC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7" y="5072349"/>
                <a:ext cx="1353768" cy="332720"/>
              </a:xfrm>
              <a:prstGeom prst="rect">
                <a:avLst/>
              </a:prstGeom>
              <a:blipFill>
                <a:blip r:embed="rId17"/>
                <a:stretch>
                  <a:fillRect l="-4054" r="-22973" b="-236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66C392B2-6039-4B25-9DA9-C76AD366D09A}"/>
                  </a:ext>
                </a:extLst>
              </p:cNvPr>
              <p:cNvSpPr txBox="1"/>
              <p:nvPr/>
            </p:nvSpPr>
            <p:spPr>
              <a:xfrm>
                <a:off x="273707" y="5476877"/>
                <a:ext cx="1313565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66C392B2-6039-4B25-9DA9-C76AD366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7" y="5476877"/>
                <a:ext cx="1313565" cy="332720"/>
              </a:xfrm>
              <a:prstGeom prst="rect">
                <a:avLst/>
              </a:prstGeom>
              <a:blipFill>
                <a:blip r:embed="rId18"/>
                <a:stretch>
                  <a:fillRect l="-2326" r="-26977" b="-236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CuadroTexto 120">
            <a:extLst>
              <a:ext uri="{FF2B5EF4-FFF2-40B4-BE49-F238E27FC236}">
                <a16:creationId xmlns:a16="http://schemas.microsoft.com/office/drawing/2014/main" id="{524F88E5-DC63-4309-AE5C-EDF1A28BB9D9}"/>
              </a:ext>
            </a:extLst>
          </p:cNvPr>
          <p:cNvSpPr txBox="1"/>
          <p:nvPr/>
        </p:nvSpPr>
        <p:spPr>
          <a:xfrm flipH="1">
            <a:off x="249092" y="1936132"/>
            <a:ext cx="12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Dado: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7B87A56F-0523-4CB7-977E-F1B1AA10EAAD}"/>
              </a:ext>
            </a:extLst>
          </p:cNvPr>
          <p:cNvSpPr txBox="1"/>
          <p:nvPr/>
        </p:nvSpPr>
        <p:spPr>
          <a:xfrm flipH="1">
            <a:off x="263400" y="3015127"/>
            <a:ext cx="14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Calculamos: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801FC8D3-1F20-4A8F-A8AC-46C10BCBB1EA}"/>
                  </a:ext>
                </a:extLst>
              </p:cNvPr>
              <p:cNvSpPr txBox="1"/>
              <p:nvPr/>
            </p:nvSpPr>
            <p:spPr>
              <a:xfrm>
                <a:off x="239373" y="4316290"/>
                <a:ext cx="1633204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𝐵𝑏𝑜𝑥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801FC8D3-1F20-4A8F-A8AC-46C10BCB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3" y="4316290"/>
                <a:ext cx="1633204" cy="277576"/>
              </a:xfrm>
              <a:prstGeom prst="rect">
                <a:avLst/>
              </a:prstGeom>
              <a:blipFill>
                <a:blip r:embed="rId19"/>
                <a:stretch>
                  <a:fillRect l="-4478" t="-2174" r="-1119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CuadroTexto 127">
            <a:extLst>
              <a:ext uri="{FF2B5EF4-FFF2-40B4-BE49-F238E27FC236}">
                <a16:creationId xmlns:a16="http://schemas.microsoft.com/office/drawing/2014/main" id="{3E1A978F-2B1B-4775-AFEA-8331FC410A15}"/>
              </a:ext>
            </a:extLst>
          </p:cNvPr>
          <p:cNvSpPr txBox="1"/>
          <p:nvPr/>
        </p:nvSpPr>
        <p:spPr>
          <a:xfrm flipH="1">
            <a:off x="8784548" y="2243078"/>
            <a:ext cx="150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Finalmente:</a:t>
            </a:r>
          </a:p>
        </p:txBody>
      </p:sp>
    </p:spTree>
    <p:extLst>
      <p:ext uri="{BB962C8B-B14F-4D97-AF65-F5344CB8AC3E}">
        <p14:creationId xmlns:p14="http://schemas.microsoft.com/office/powerpoint/2010/main" val="35809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pPr algn="just"/>
            <a:r>
              <a:rPr lang="es-MX" sz="4800" dirty="0">
                <a:solidFill>
                  <a:schemeClr val="bg1"/>
                </a:solidFill>
              </a:rPr>
              <a:t>Transformaciones de Vista (</a:t>
            </a:r>
            <a:r>
              <a:rPr lang="es-MX" sz="4800" dirty="0" err="1">
                <a:solidFill>
                  <a:schemeClr val="bg1"/>
                </a:solidFill>
              </a:rPr>
              <a:t>Viewing</a:t>
            </a:r>
            <a:r>
              <a:rPr lang="es-MX" sz="4800" dirty="0">
                <a:solidFill>
                  <a:schemeClr val="bg1"/>
                </a:solidFill>
              </a:rPr>
              <a:t> </a:t>
            </a:r>
            <a:r>
              <a:rPr lang="es-MX" sz="4800" dirty="0" err="1">
                <a:solidFill>
                  <a:schemeClr val="bg1"/>
                </a:solidFill>
              </a:rPr>
              <a:t>Transformations</a:t>
            </a:r>
            <a:r>
              <a:rPr lang="es-MX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274" y="1409700"/>
            <a:ext cx="11687175" cy="544830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70C0"/>
                </a:solidFill>
              </a:rPr>
              <a:t>Llamadas también: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s-MX" sz="2400" dirty="0">
                <a:solidFill>
                  <a:srgbClr val="0070C0"/>
                </a:solidFill>
              </a:rPr>
              <a:t>Transformación de Cámara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s-MX" sz="2400" dirty="0">
                <a:solidFill>
                  <a:srgbClr val="0070C0"/>
                </a:solidFill>
              </a:rPr>
              <a:t>Transformación de Ojo (</a:t>
            </a:r>
            <a:r>
              <a:rPr lang="es-MX" sz="2400" dirty="0" err="1">
                <a:solidFill>
                  <a:srgbClr val="0070C0"/>
                </a:solidFill>
              </a:rPr>
              <a:t>Eye</a:t>
            </a:r>
            <a:r>
              <a:rPr lang="es-MX" sz="2400" dirty="0">
                <a:solidFill>
                  <a:srgbClr val="0070C0"/>
                </a:solidFill>
              </a:rPr>
              <a:t> </a:t>
            </a:r>
            <a:r>
              <a:rPr lang="es-MX" sz="2400" dirty="0" err="1">
                <a:solidFill>
                  <a:srgbClr val="0070C0"/>
                </a:solidFill>
              </a:rPr>
              <a:t>Transformations</a:t>
            </a:r>
            <a:r>
              <a:rPr lang="es-MX" sz="2400" dirty="0">
                <a:solidFill>
                  <a:srgbClr val="0070C0"/>
                </a:solidFill>
              </a:rPr>
              <a:t>)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s-MX" sz="2400" dirty="0">
                <a:solidFill>
                  <a:srgbClr val="0070C0"/>
                </a:solidFill>
              </a:rPr>
              <a:t>Transformación del Sistema Coordenado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69" y="3227447"/>
            <a:ext cx="4992510" cy="34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749918" y="3058933"/>
            <a:ext cx="154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Transformaciones </a:t>
            </a:r>
          </a:p>
          <a:p>
            <a:pPr algn="ctr"/>
            <a:r>
              <a:rPr lang="es-MX" sz="1400" b="1" dirty="0"/>
              <a:t>de Modelo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56015" y="3058933"/>
            <a:ext cx="154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Transformaciones </a:t>
            </a:r>
          </a:p>
          <a:p>
            <a:pPr algn="ctr"/>
            <a:r>
              <a:rPr lang="es-MX" sz="1400" b="1" dirty="0"/>
              <a:t>de Vista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861668" y="5945987"/>
            <a:ext cx="154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Transformaciones </a:t>
            </a:r>
          </a:p>
          <a:p>
            <a:pPr algn="ctr"/>
            <a:r>
              <a:rPr lang="es-MX" sz="1400" b="1" dirty="0"/>
              <a:t>de Proyección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385484" y="6138504"/>
            <a:ext cx="154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Transformaciones </a:t>
            </a:r>
          </a:p>
          <a:p>
            <a:pPr algn="ctr"/>
            <a:r>
              <a:rPr lang="es-MX" sz="1400" b="1" dirty="0"/>
              <a:t>de </a:t>
            </a:r>
            <a:r>
              <a:rPr lang="es-MX" sz="1400" b="1" dirty="0" err="1"/>
              <a:t>Viewport</a:t>
            </a:r>
            <a:endParaRPr lang="es-MX" sz="1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791332" y="5151228"/>
            <a:ext cx="150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Transformaciones</a:t>
            </a:r>
          </a:p>
          <a:p>
            <a:pPr algn="ctr"/>
            <a:r>
              <a:rPr lang="es-MX" sz="1400" b="1" dirty="0"/>
              <a:t>De Rasterización</a:t>
            </a:r>
          </a:p>
        </p:txBody>
      </p:sp>
    </p:spTree>
    <p:extLst>
      <p:ext uri="{BB962C8B-B14F-4D97-AF65-F5344CB8AC3E}">
        <p14:creationId xmlns:p14="http://schemas.microsoft.com/office/powerpoint/2010/main" val="18705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just"/>
            <a:r>
              <a:rPr lang="es-MX" sz="4000" dirty="0">
                <a:solidFill>
                  <a:schemeClr val="bg1"/>
                </a:solidFill>
              </a:rPr>
              <a:t>Analítica de Transformaciones del Sistema Coordenado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1285875"/>
            <a:ext cx="116109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3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l"/>
            <a:r>
              <a:rPr lang="es-MX" sz="4000" dirty="0">
                <a:solidFill>
                  <a:schemeClr val="bg1"/>
                </a:solidFill>
              </a:rPr>
              <a:t>Transformaciones de Modelo vs </a:t>
            </a:r>
            <a:br>
              <a:rPr lang="es-MX" sz="4000" dirty="0">
                <a:solidFill>
                  <a:schemeClr val="bg1"/>
                </a:solidFill>
              </a:rPr>
            </a:br>
            <a:r>
              <a:rPr lang="es-MX" sz="4000" dirty="0">
                <a:solidFill>
                  <a:schemeClr val="bg1"/>
                </a:solidFill>
              </a:rPr>
              <a:t>Transformaciones del Sistema Coordenado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268113" y="1409699"/>
            <a:ext cx="11687175" cy="157794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sz="3200" dirty="0">
                <a:solidFill>
                  <a:srgbClr val="0070C0"/>
                </a:solidFill>
              </a:rPr>
              <a:t>Existe una equivalencia entre las transformaciones de modelo y las transformaciones del sistema coordenado: son opuestas!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18671" y="6395749"/>
                <a:ext cx="5938742" cy="339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600" dirty="0"/>
                  <a:t>- TRANSFORMACIONES DE VISTA DEL SISTEMA COORDENADO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671" y="6395749"/>
                <a:ext cx="5938742" cy="339132"/>
              </a:xfrm>
              <a:prstGeom prst="rect">
                <a:avLst/>
              </a:prstGeom>
              <a:blipFill>
                <a:blip r:embed="rId3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456B6A36-B2F5-470C-B664-BCE0202D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448" y="2502439"/>
            <a:ext cx="8562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16" name="CuadroTexto 36"/>
          <p:cNvSpPr txBox="1">
            <a:spLocks noChangeArrowheads="1"/>
          </p:cNvSpPr>
          <p:nvPr/>
        </p:nvSpPr>
        <p:spPr bwMode="auto">
          <a:xfrm>
            <a:off x="5355647" y="6488112"/>
            <a:ext cx="36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95274" y="1409699"/>
                <a:ext cx="11687175" cy="5448301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571500" indent="-571500" algn="just">
                  <a:buFont typeface="Wingdings" panose="05000000000000000000" pitchFamily="2" charset="2"/>
                  <a:buChar char="§"/>
                </a:pPr>
                <a:r>
                  <a:rPr lang="es-MX" sz="2000" dirty="0">
                    <a:solidFill>
                      <a:srgbClr val="0070C0"/>
                    </a:solidFill>
                  </a:rPr>
                  <a:t>Un Punto P(1, 2) es transformado con la siguiente secuencia de transformaciones:</a:t>
                </a: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:r>
                  <a:rPr lang="es-MX" dirty="0">
                    <a:solidFill>
                      <a:srgbClr val="0070C0"/>
                    </a:solidFill>
                  </a:rPr>
                  <a:t>Escalamiento del punto respecto del origen: </a:t>
                </a:r>
                <a:r>
                  <a:rPr lang="es-MX" dirty="0" err="1">
                    <a:solidFill>
                      <a:srgbClr val="0070C0"/>
                    </a:solidFill>
                  </a:rPr>
                  <a:t>Sx</a:t>
                </a:r>
                <a:r>
                  <a:rPr lang="es-MX" dirty="0">
                    <a:solidFill>
                      <a:srgbClr val="0070C0"/>
                    </a:solidFill>
                  </a:rPr>
                  <a:t> = 2 y </a:t>
                </a:r>
                <a:r>
                  <a:rPr lang="es-MX" dirty="0" err="1">
                    <a:solidFill>
                      <a:srgbClr val="0070C0"/>
                    </a:solidFill>
                  </a:rPr>
                  <a:t>Sy</a:t>
                </a:r>
                <a:r>
                  <a:rPr lang="es-MX" dirty="0">
                    <a:solidFill>
                      <a:srgbClr val="0070C0"/>
                    </a:solidFill>
                  </a:rPr>
                  <a:t> = 0.5</a:t>
                </a: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:r>
                  <a:rPr lang="es-MX" dirty="0">
                    <a:solidFill>
                      <a:srgbClr val="0070C0"/>
                    </a:solidFill>
                  </a:rPr>
                  <a:t>Traslación del punto: </a:t>
                </a:r>
                <a:r>
                  <a:rPr lang="es-MX" dirty="0" err="1">
                    <a:solidFill>
                      <a:srgbClr val="0070C0"/>
                    </a:solidFill>
                  </a:rPr>
                  <a:t>tx</a:t>
                </a:r>
                <a:r>
                  <a:rPr lang="es-MX" dirty="0">
                    <a:solidFill>
                      <a:srgbClr val="0070C0"/>
                    </a:solidFill>
                  </a:rPr>
                  <a:t>=2 y </a:t>
                </a:r>
                <a:r>
                  <a:rPr lang="es-MX" dirty="0" err="1">
                    <a:solidFill>
                      <a:srgbClr val="0070C0"/>
                    </a:solidFill>
                  </a:rPr>
                  <a:t>tx</a:t>
                </a:r>
                <a:r>
                  <a:rPr lang="es-MX" dirty="0">
                    <a:solidFill>
                      <a:srgbClr val="0070C0"/>
                    </a:solidFill>
                  </a:rPr>
                  <a:t>= -3 </a:t>
                </a: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:r>
                  <a:rPr lang="es-MX" dirty="0">
                    <a:solidFill>
                      <a:srgbClr val="0070C0"/>
                    </a:solidFill>
                  </a:rPr>
                  <a:t>Rotación del punto: 30</a:t>
                </a:r>
                <a:r>
                  <a:rPr lang="es-MX" baseline="30000" dirty="0">
                    <a:solidFill>
                      <a:srgbClr val="0070C0"/>
                    </a:solidFill>
                  </a:rPr>
                  <a:t>o</a:t>
                </a:r>
                <a:r>
                  <a:rPr lang="es-MX" dirty="0">
                    <a:solidFill>
                      <a:srgbClr val="0070C0"/>
                    </a:solidFill>
                  </a:rPr>
                  <a:t> CW respecto del origen</a:t>
                </a: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:r>
                  <a:rPr lang="es-MX" dirty="0">
                    <a:solidFill>
                      <a:srgbClr val="0070C0"/>
                    </a:solidFill>
                  </a:rPr>
                  <a:t>Rotación del punto: 60</a:t>
                </a:r>
                <a:r>
                  <a:rPr lang="es-MX" baseline="30000" dirty="0">
                    <a:solidFill>
                      <a:srgbClr val="0070C0"/>
                    </a:solidFill>
                  </a:rPr>
                  <a:t>o</a:t>
                </a:r>
                <a:r>
                  <a:rPr lang="es-MX" dirty="0">
                    <a:solidFill>
                      <a:srgbClr val="0070C0"/>
                    </a:solidFill>
                  </a:rPr>
                  <a:t> CCW respecto del Punto Q(2, -3)</a:t>
                </a: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:r>
                  <a:rPr lang="es-MX" dirty="0">
                    <a:solidFill>
                      <a:srgbClr val="0070C0"/>
                    </a:solidFill>
                  </a:rPr>
                  <a:t>Traslación de la cámara: </a:t>
                </a:r>
                <a:r>
                  <a:rPr lang="es-MX" dirty="0" err="1">
                    <a:solidFill>
                      <a:srgbClr val="0070C0"/>
                    </a:solidFill>
                  </a:rPr>
                  <a:t>tx</a:t>
                </a:r>
                <a:r>
                  <a:rPr lang="es-MX" dirty="0">
                    <a:solidFill>
                      <a:srgbClr val="0070C0"/>
                    </a:solidFill>
                  </a:rPr>
                  <a:t>=-5 y </a:t>
                </a:r>
                <a:r>
                  <a:rPr lang="es-MX" dirty="0" err="1">
                    <a:solidFill>
                      <a:srgbClr val="0070C0"/>
                    </a:solidFill>
                  </a:rPr>
                  <a:t>ty</a:t>
                </a:r>
                <a:r>
                  <a:rPr lang="es-MX" dirty="0">
                    <a:solidFill>
                      <a:srgbClr val="0070C0"/>
                    </a:solidFill>
                  </a:rPr>
                  <a:t> =4</a:t>
                </a: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:r>
                  <a:rPr lang="es-MX" dirty="0">
                    <a:solidFill>
                      <a:srgbClr val="0070C0"/>
                    </a:solidFill>
                  </a:rPr>
                  <a:t>Rotación de la cámara: 45</a:t>
                </a:r>
                <a:r>
                  <a:rPr lang="es-MX" baseline="30000" dirty="0">
                    <a:solidFill>
                      <a:srgbClr val="0070C0"/>
                    </a:solidFill>
                  </a:rPr>
                  <a:t>o</a:t>
                </a:r>
                <a:r>
                  <a:rPr lang="es-MX" dirty="0">
                    <a:solidFill>
                      <a:srgbClr val="0070C0"/>
                    </a:solidFill>
                  </a:rPr>
                  <a:t> CW</a:t>
                </a: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:endParaRPr lang="es-MX" dirty="0">
                  <a:solidFill>
                    <a:srgbClr val="0070C0"/>
                  </a:solidFill>
                </a:endParaRPr>
              </a:p>
              <a:p>
                <a:pPr marL="571500" indent="-571500" algn="just">
                  <a:buFont typeface="Wingdings" panose="05000000000000000000" pitchFamily="2" charset="2"/>
                  <a:buChar char="§"/>
                </a:pPr>
                <a:r>
                  <a:rPr lang="es-MX" sz="2000" dirty="0">
                    <a:solidFill>
                      <a:srgbClr val="0070C0"/>
                    </a:solidFill>
                  </a:rPr>
                  <a:t>Definir, en su forma compacta, la matriz de transformación compuesta M en términos de solamente transformaciones de modelo: R, T y S:</a:t>
                </a:r>
              </a:p>
              <a:p>
                <a:pPr marL="571500" indent="-571500" algn="just">
                  <a:buFont typeface="Wingdings" panose="05000000000000000000" pitchFamily="2" charset="2"/>
                  <a:buChar char="§"/>
                </a:pPr>
                <a:r>
                  <a:rPr lang="es-MX" sz="2000" dirty="0">
                    <a:solidFill>
                      <a:srgbClr val="0070C0"/>
                    </a:solidFill>
                  </a:rPr>
                  <a:t>Solución:</a:t>
                </a: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MX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−45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acc>
                      <m:accPr>
                        <m:chr m:val="̅"/>
                        <m:ctrlP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−5, 4</m:t>
                        </m:r>
                      </m:e>
                    </m:d>
                    <m:sSub>
                      <m:sSubPr>
                        <m:ctrlP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−30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 −3</m:t>
                        </m:r>
                      </m:e>
                    </m:d>
                    <m:r>
                      <a:rPr lang="es-MX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2, 0.5</m:t>
                        </m:r>
                      </m:e>
                    </m:d>
                  </m:oMath>
                </a14:m>
                <a:endParaRPr lang="es-MX" b="0" dirty="0">
                  <a:solidFill>
                    <a:srgbClr val="0070C0"/>
                  </a:solidFill>
                </a:endParaRP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5, </m:t>
                        </m:r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−30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 −3</m:t>
                        </m:r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2, 0.5</m:t>
                        </m:r>
                      </m:e>
                    </m:d>
                  </m:oMath>
                </a14:m>
                <a:endParaRPr lang="es-MX" dirty="0">
                  <a:solidFill>
                    <a:srgbClr val="0070C0"/>
                  </a:solidFill>
                </a:endParaRPr>
              </a:p>
              <a:p>
                <a:pPr marL="1028700" lvl="1" indent="-5715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−2, 3</m:t>
                        </m:r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−30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 −3</m:t>
                        </m:r>
                      </m:e>
                    </m:d>
                    <m:r>
                      <a:rPr lang="es-MX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2, 0.5</m:t>
                        </m:r>
                      </m:e>
                    </m:d>
                  </m:oMath>
                </a14:m>
                <a:endParaRPr lang="es-MX" dirty="0">
                  <a:solidFill>
                    <a:srgbClr val="0070C0"/>
                  </a:solidFill>
                </a:endParaRPr>
              </a:p>
              <a:p>
                <a:pPr lvl="1" algn="just"/>
                <a:endParaRPr lang="es-MX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5274" y="1409699"/>
                <a:ext cx="11687175" cy="5448301"/>
              </a:xfrm>
              <a:blipFill>
                <a:blip r:embed="rId2"/>
                <a:stretch>
                  <a:fillRect l="-469" t="-1119" r="-5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0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just"/>
            <a:r>
              <a:rPr lang="es-MX" sz="4800" dirty="0">
                <a:solidFill>
                  <a:schemeClr val="bg1"/>
                </a:solidFill>
              </a:rPr>
              <a:t>Transformación Modelo-Vista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68883" y="1431269"/>
                <a:ext cx="46961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4000" b="0" i="1" smtClean="0">
                                  <a:latin typeface="Cambria Math" panose="02040503050406030204" pitchFamily="18" charset="0"/>
                                </a:rPr>
                                <m:t>𝑣𝑖𝑒𝑤</m:t>
                              </m:r>
                            </m:sub>
                          </m:s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883" y="1431269"/>
                <a:ext cx="469615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82" y="3454400"/>
            <a:ext cx="4405258" cy="3088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1387" y="2325566"/>
                <a:ext cx="442922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sub>
                      </m:sSub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MX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87" y="2325566"/>
                <a:ext cx="442922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8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Cámara Virtual en Librerías Gráficas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113" y="1409699"/>
            <a:ext cx="11687175" cy="157794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70C0"/>
                </a:solidFill>
              </a:rPr>
              <a:t>No existe una cámara virtual en librerías gráficas: OpenGL/</a:t>
            </a:r>
            <a:r>
              <a:rPr lang="es-MX" dirty="0" err="1">
                <a:solidFill>
                  <a:srgbClr val="0070C0"/>
                </a:solidFill>
              </a:rPr>
              <a:t>WebGL</a:t>
            </a:r>
            <a:endParaRPr lang="es-MX" dirty="0">
              <a:solidFill>
                <a:srgbClr val="0070C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70C0"/>
                </a:solidFill>
              </a:rPr>
              <a:t>Para dar la apariencia de mover la cámara se debe transformar los modelos de la escena en el sentido opuesto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s-MX" dirty="0">
              <a:solidFill>
                <a:srgbClr val="0070C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48" y="3223034"/>
            <a:ext cx="4734667" cy="339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6692020" y="3418059"/>
            <a:ext cx="5263268" cy="27201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70C0"/>
                </a:solidFill>
              </a:rPr>
              <a:t>Así, para simular alejar la cámara de la escena, hay que alejar el objeto de la cámara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0070C0"/>
                </a:solidFill>
              </a:rPr>
              <a:t>Ayuda suponer que la cámara virtual se ubica inicialmente en el origen coordenado, orientada con la horizontal (arriba es el eje Y) y apuntando hacia –Z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s-MX" dirty="0">
              <a:solidFill>
                <a:srgbClr val="0070C0"/>
              </a:solidFill>
            </a:endParaRPr>
          </a:p>
          <a:p>
            <a:pPr algn="just"/>
            <a:endParaRPr lang="es-MX" dirty="0">
              <a:solidFill>
                <a:srgbClr val="0070C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7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pPr algn="l"/>
            <a:r>
              <a:rPr lang="es-MX" sz="4400" dirty="0">
                <a:solidFill>
                  <a:schemeClr val="bg1"/>
                </a:solidFill>
              </a:rPr>
              <a:t>Parámetros para Simular la Transformación de la Cámara Virtual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092" y="1158298"/>
            <a:ext cx="11250181" cy="31441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sz="3200" dirty="0">
                <a:solidFill>
                  <a:srgbClr val="0070C0"/>
                </a:solidFill>
              </a:rPr>
              <a:t>Posición de la cámara (</a:t>
            </a:r>
            <a:r>
              <a:rPr lang="es-MX" sz="3200" dirty="0" err="1">
                <a:solidFill>
                  <a:srgbClr val="0070C0"/>
                </a:solidFill>
              </a:rPr>
              <a:t>Eye</a:t>
            </a:r>
            <a:r>
              <a:rPr lang="es-MX" sz="3200" dirty="0">
                <a:solidFill>
                  <a:srgbClr val="0070C0"/>
                </a:solidFill>
              </a:rPr>
              <a:t>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sz="3200" dirty="0">
                <a:solidFill>
                  <a:srgbClr val="0070C0"/>
                </a:solidFill>
              </a:rPr>
              <a:t>Dirección del lente (hacia dónde ve: Target o Center)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sz="3200" dirty="0">
                <a:solidFill>
                  <a:srgbClr val="0070C0"/>
                </a:solidFill>
              </a:rPr>
              <a:t>Orientación de la cámara (Up)</a:t>
            </a:r>
          </a:p>
          <a:p>
            <a:pPr algn="just"/>
            <a:endParaRPr lang="es-MX" sz="32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45" y="3099956"/>
            <a:ext cx="5005873" cy="34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525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just"/>
            <a:r>
              <a:rPr lang="es-MX" dirty="0" err="1">
                <a:solidFill>
                  <a:schemeClr val="bg1"/>
                </a:solidFill>
              </a:rPr>
              <a:t>gluLookAt</a:t>
            </a:r>
            <a:r>
              <a:rPr lang="es-MX" dirty="0">
                <a:solidFill>
                  <a:schemeClr val="bg1"/>
                </a:solidFill>
              </a:rPr>
              <a:t> en </a:t>
            </a:r>
            <a:r>
              <a:rPr lang="es-MX" dirty="0" err="1">
                <a:solidFill>
                  <a:schemeClr val="bg1"/>
                </a:solidFill>
              </a:rPr>
              <a:t>glu</a:t>
            </a:r>
            <a:r>
              <a:rPr lang="es-MX" dirty="0">
                <a:solidFill>
                  <a:schemeClr val="bg1"/>
                </a:solidFill>
              </a:rPr>
              <a:t> (</a:t>
            </a:r>
            <a:r>
              <a:rPr lang="es-MX" dirty="0" err="1">
                <a:solidFill>
                  <a:schemeClr val="bg1"/>
                </a:solidFill>
              </a:rPr>
              <a:t>OpenGL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4072" y="295101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32917" y="2196252"/>
                <a:ext cx="9735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𝑔𝑙𝑢𝐿𝑜𝑜𝑘𝐴𝑡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𝑒𝑦𝑒𝑋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𝑒𝑦𝑒𝑌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𝑒𝑦𝑒𝑍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𝑡𝑎𝑟𝑗𝑒𝑡𝑋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𝑡𝑎𝑟𝑔𝑒𝑡𝑌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𝑡𝑎𝑟𝑔𝑒𝑡𝑍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𝑢𝑝𝑋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𝑢𝑝𝑌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𝑢𝑝𝑍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17" y="2196252"/>
                <a:ext cx="9735037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ítulo 2"/>
          <p:cNvSpPr txBox="1">
            <a:spLocks/>
          </p:cNvSpPr>
          <p:nvPr/>
        </p:nvSpPr>
        <p:spPr>
          <a:xfrm>
            <a:off x="0" y="1445462"/>
            <a:ext cx="11399244" cy="6485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s-MX" sz="2800" dirty="0">
                <a:solidFill>
                  <a:srgbClr val="0070C0"/>
                </a:solidFill>
              </a:rPr>
              <a:t>La librería GLU (</a:t>
            </a:r>
            <a:r>
              <a:rPr lang="es-MX" sz="2800" dirty="0" err="1">
                <a:solidFill>
                  <a:srgbClr val="0070C0"/>
                </a:solidFill>
              </a:rPr>
              <a:t>OpenGL</a:t>
            </a:r>
            <a:r>
              <a:rPr lang="es-MX" sz="2800" dirty="0">
                <a:solidFill>
                  <a:srgbClr val="0070C0"/>
                </a:solidFill>
              </a:rPr>
              <a:t>) o </a:t>
            </a:r>
            <a:r>
              <a:rPr lang="es-MX" sz="2800" dirty="0" err="1">
                <a:solidFill>
                  <a:srgbClr val="0070C0"/>
                </a:solidFill>
              </a:rPr>
              <a:t>gl-matrix</a:t>
            </a:r>
            <a:r>
              <a:rPr lang="es-MX" sz="2800" dirty="0">
                <a:solidFill>
                  <a:srgbClr val="0070C0"/>
                </a:solidFill>
              </a:rPr>
              <a:t> (</a:t>
            </a:r>
            <a:r>
              <a:rPr lang="es-MX" sz="2800" dirty="0" err="1">
                <a:solidFill>
                  <a:srgbClr val="0070C0"/>
                </a:solidFill>
              </a:rPr>
              <a:t>WebGL</a:t>
            </a:r>
            <a:r>
              <a:rPr lang="es-MX" sz="2800" dirty="0">
                <a:solidFill>
                  <a:srgbClr val="0070C0"/>
                </a:solidFill>
              </a:rPr>
              <a:t>) salen al rescate!</a:t>
            </a:r>
          </a:p>
        </p:txBody>
      </p:sp>
    </p:spTree>
    <p:extLst>
      <p:ext uri="{BB962C8B-B14F-4D97-AF65-F5344CB8AC3E}">
        <p14:creationId xmlns:p14="http://schemas.microsoft.com/office/powerpoint/2010/main" val="31718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10175</TotalTime>
  <Words>1110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Tema de Office</vt:lpstr>
      <vt:lpstr>Tecnológico de Monterrey</vt:lpstr>
      <vt:lpstr>Transformaciones de Vista (Viewing Transformations)</vt:lpstr>
      <vt:lpstr>Analítica de Transformaciones del Sistema Coordenado</vt:lpstr>
      <vt:lpstr>Transformaciones de Modelo vs  Transformaciones del Sistema Coordenado</vt:lpstr>
      <vt:lpstr>Ejemplo</vt:lpstr>
      <vt:lpstr>Transformación Modelo-Vista</vt:lpstr>
      <vt:lpstr>Cámara Virtual en Librerías Gráficas</vt:lpstr>
      <vt:lpstr>Parámetros para Simular la Transformación de la Cámara Virtual</vt:lpstr>
      <vt:lpstr>gluLookAt en glu (OpenGL)</vt:lpstr>
      <vt:lpstr>glulookAt en gl-matrix (WebGL)</vt:lpstr>
      <vt:lpstr>Auto Focus</vt:lpstr>
      <vt:lpstr>Solution: AutoFocus</vt:lpstr>
      <vt:lpstr>Solution: AutoFocus</vt:lpstr>
      <vt:lpstr>Solution: AutoFocus</vt:lpstr>
      <vt:lpstr>Solution: AutoFocus</vt:lpstr>
      <vt:lpstr>Orbit Camera</vt:lpstr>
      <vt:lpstr>Solution: Orbit Camera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Tecnológico de Monterrey</dc:title>
  <dc:creator>Luis Palomino Ramírez</dc:creator>
  <cp:lastModifiedBy>Luis Palomino Ramírez</cp:lastModifiedBy>
  <cp:revision>410</cp:revision>
  <dcterms:created xsi:type="dcterms:W3CDTF">2015-08-07T17:47:45Z</dcterms:created>
  <dcterms:modified xsi:type="dcterms:W3CDTF">2021-04-09T15:00:20Z</dcterms:modified>
</cp:coreProperties>
</file>