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Raleway ExtraBold"/>
      <p:bold r:id="rId25"/>
      <p:boldItalic r:id="rId26"/>
    </p:embeddedFont>
    <p:embeddedFont>
      <p:font typeface="Raleway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ExtraBold-boldItalic.fntdata"/><Relationship Id="rId25" Type="http://schemas.openxmlformats.org/officeDocument/2006/relationships/font" Target="fonts/RalewayExtraBold-bold.fntdata"/><Relationship Id="rId28" Type="http://schemas.openxmlformats.org/officeDocument/2006/relationships/font" Target="fonts/RalewayLight-bold.fntdata"/><Relationship Id="rId27" Type="http://schemas.openxmlformats.org/officeDocument/2006/relationships/font" Target="fonts/Raleway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RalewayLigh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979670351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97967035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7b999965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7b99996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7b999965b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7b999965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979670351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97967035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5b7970711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5b797071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979670351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97967035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5b7970711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5b797071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FB6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ed">
  <p:cSld name="BLANK_1">
    <p:bg>
      <p:bgPr>
        <a:solidFill>
          <a:srgbClr val="FFB6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B600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FFB60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12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Bem-vindo(a) a </a:t>
            </a:r>
            <a:r>
              <a:rPr lang="en">
                <a:solidFill>
                  <a:srgbClr val="666666"/>
                </a:solidFill>
              </a:rPr>
              <a:t>nossa</a:t>
            </a:r>
            <a:r>
              <a:rPr lang="en">
                <a:solidFill>
                  <a:srgbClr val="CCCCCC"/>
                </a:solidFill>
              </a:rPr>
              <a:t> </a:t>
            </a:r>
            <a:r>
              <a:rPr lang="en"/>
              <a:t>equipe!</a:t>
            </a:r>
            <a:endParaRPr/>
          </a:p>
        </p:txBody>
      </p:sp>
      <p:grpSp>
        <p:nvGrpSpPr>
          <p:cNvPr id="58" name="Google Shape;58;p12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Google Shape;59;p12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868275" y="354578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Aqui segue nossa </a:t>
            </a:r>
            <a:r>
              <a:rPr lang="en" sz="3600">
                <a:solidFill>
                  <a:srgbClr val="FFB600"/>
                </a:solidFill>
              </a:rPr>
              <a:t>estrutura</a:t>
            </a:r>
            <a:r>
              <a:rPr lang="en" sz="3600"/>
              <a:t> do repositório</a:t>
            </a:r>
            <a:endParaRPr sz="3600"/>
          </a:p>
        </p:txBody>
      </p:sp>
      <p:sp>
        <p:nvSpPr>
          <p:cNvPr id="158" name="Google Shape;158;p2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9" name="Google Shape;159;p21"/>
          <p:cNvGrpSpPr/>
          <p:nvPr/>
        </p:nvGrpSpPr>
        <p:grpSpPr>
          <a:xfrm>
            <a:off x="8089119" y="319162"/>
            <a:ext cx="728350" cy="743348"/>
            <a:chOff x="3955900" y="2984500"/>
            <a:chExt cx="414000" cy="422525"/>
          </a:xfrm>
        </p:grpSpPr>
        <p:sp>
          <p:nvSpPr>
            <p:cNvPr id="160" name="Google Shape;160;p21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21"/>
          <p:cNvSpPr txBox="1"/>
          <p:nvPr>
            <p:ph idx="4294967295" type="body"/>
          </p:nvPr>
        </p:nvSpPr>
        <p:spPr>
          <a:xfrm>
            <a:off x="4615000" y="1129350"/>
            <a:ext cx="3989400" cy="19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Negócio</a:t>
            </a:r>
            <a:endParaRPr sz="1400"/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</a:pPr>
            <a:r>
              <a:rPr lang="en" sz="1400"/>
              <a:t>Documentos referentes ao negócio, como pesquisa de mercado, bmg, vpd, etc.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Planejamento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Melhoria Contínua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Rastreabilidade de melhorias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Atas de discussões de melhorias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Processo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Especiicação dos processos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Qualidade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Checklist de qualidade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Documento para cadastro de não conformidades</a:t>
            </a:r>
            <a:endParaRPr sz="1400"/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575" y="1646375"/>
            <a:ext cx="3103000" cy="301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3267600" y="2204900"/>
            <a:ext cx="2151600" cy="1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Documentação</a:t>
            </a:r>
            <a:endParaRPr b="1"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Pacote Office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Bizzagi</a:t>
            </a:r>
            <a:endParaRPr sz="1600"/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</a:t>
            </a:r>
            <a:r>
              <a:rPr lang="en">
                <a:solidFill>
                  <a:srgbClr val="FFB600"/>
                </a:solidFill>
              </a:rPr>
              <a:t>utilizamos </a:t>
            </a:r>
            <a:r>
              <a:rPr lang="en"/>
              <a:t>? </a:t>
            </a:r>
            <a:endParaRPr/>
          </a:p>
        </p:txBody>
      </p:sp>
      <p:sp>
        <p:nvSpPr>
          <p:cNvPr id="171" name="Google Shape;171;p22"/>
          <p:cNvSpPr txBox="1"/>
          <p:nvPr>
            <p:ph idx="2" type="body"/>
          </p:nvPr>
        </p:nvSpPr>
        <p:spPr>
          <a:xfrm>
            <a:off x="5428325" y="2181615"/>
            <a:ext cx="4077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Gerenciamento e Configuração</a:t>
            </a:r>
            <a:endParaRPr b="1"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Github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Pacote Office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72" name="Google Shape;172;p2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907580" y="2204900"/>
            <a:ext cx="2151600" cy="1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Desenvolvimento</a:t>
            </a:r>
            <a:endParaRPr b="1"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VisualStudio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Firebase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Angularjs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Materialize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922000" y="4345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Nosso processo é </a:t>
            </a:r>
            <a:r>
              <a:rPr lang="en">
                <a:solidFill>
                  <a:srgbClr val="FFB600"/>
                </a:solidFill>
              </a:rPr>
              <a:t>fácil</a:t>
            </a:r>
            <a:endParaRPr>
              <a:solidFill>
                <a:srgbClr val="FFB600"/>
              </a:solidFill>
            </a:endParaRPr>
          </a:p>
        </p:txBody>
      </p:sp>
      <p:sp>
        <p:nvSpPr>
          <p:cNvPr id="180" name="Google Shape;180;p2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2164963" y="32387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1151886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1230636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first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594488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Elicitação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571536" y="3955927"/>
            <a:ext cx="17550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É feita o levantamento de requisitos conforme necessidade do cliente.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86" name="Google Shape;186;p23"/>
          <p:cNvSpPr/>
          <p:nvPr/>
        </p:nvSpPr>
        <p:spPr>
          <a:xfrm>
            <a:off x="3256823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2699425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Análise e Negociação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2699423" y="3955927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É feita a análise da necessidade do cliente e negociação de alguns itens, caso necessário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3256826" y="3108925"/>
            <a:ext cx="5943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second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90" name="Google Shape;190;p23"/>
          <p:cNvSpPr/>
          <p:nvPr/>
        </p:nvSpPr>
        <p:spPr>
          <a:xfrm>
            <a:off x="5338808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4781413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Especificação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4781408" y="3955925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É feita a especificação dos requisitos finais definidos.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5417558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third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7420786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6863388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Validação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6863386" y="3955927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É feita a validação técnica com a própria equipe de projetos e depois é feita validação com o cliente.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7499536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last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98" name="Google Shape;198;p23"/>
          <p:cNvSpPr/>
          <p:nvPr/>
        </p:nvSpPr>
        <p:spPr>
          <a:xfrm>
            <a:off x="4337175" y="32387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6419150" y="32387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200" name="Google Shape;200;p23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01" name="Google Shape;201;p23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23"/>
          <p:cNvSpPr txBox="1"/>
          <p:nvPr/>
        </p:nvSpPr>
        <p:spPr>
          <a:xfrm>
            <a:off x="668732" y="2285354"/>
            <a:ext cx="1667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Requisitos</a:t>
            </a:r>
            <a:endParaRPr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922000" y="424636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Nosso processo é </a:t>
            </a:r>
            <a:r>
              <a:rPr lang="en">
                <a:solidFill>
                  <a:srgbClr val="FFB600"/>
                </a:solidFill>
              </a:rPr>
              <a:t>fácil</a:t>
            </a:r>
            <a:endParaRPr>
              <a:solidFill>
                <a:srgbClr val="FFB600"/>
              </a:solidFill>
            </a:endParaRPr>
          </a:p>
        </p:txBody>
      </p:sp>
      <p:sp>
        <p:nvSpPr>
          <p:cNvPr id="209" name="Google Shape;209;p2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2164963" y="32387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11" name="Google Shape;211;p24"/>
          <p:cNvSpPr/>
          <p:nvPr/>
        </p:nvSpPr>
        <p:spPr>
          <a:xfrm>
            <a:off x="1151886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1230636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first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13" name="Google Shape;213;p24"/>
          <p:cNvSpPr txBox="1"/>
          <p:nvPr/>
        </p:nvSpPr>
        <p:spPr>
          <a:xfrm>
            <a:off x="594488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Implementação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14" name="Google Shape;214;p24"/>
          <p:cNvSpPr txBox="1"/>
          <p:nvPr/>
        </p:nvSpPr>
        <p:spPr>
          <a:xfrm>
            <a:off x="571536" y="3955927"/>
            <a:ext cx="17550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Implementação do código é feita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15" name="Google Shape;215;p24"/>
          <p:cNvSpPr/>
          <p:nvPr/>
        </p:nvSpPr>
        <p:spPr>
          <a:xfrm>
            <a:off x="3256823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2699425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Teste unitário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2699423" y="3955927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Os desenvolvedores devem realizar o teste unitário antes da entrega para o teste integrado.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3256826" y="3108925"/>
            <a:ext cx="5943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second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19" name="Google Shape;219;p24"/>
          <p:cNvSpPr/>
          <p:nvPr/>
        </p:nvSpPr>
        <p:spPr>
          <a:xfrm>
            <a:off x="5338808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4781413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Teste integrado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4781408" y="3955925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O sistema é testado assim como todas suas funcionalidades, caso exista algum erro o processo inicia novamente,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5417558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third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23" name="Google Shape;223;p24"/>
          <p:cNvSpPr/>
          <p:nvPr/>
        </p:nvSpPr>
        <p:spPr>
          <a:xfrm>
            <a:off x="7420786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6863388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Validação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25" name="Google Shape;225;p24"/>
          <p:cNvSpPr txBox="1"/>
          <p:nvPr/>
        </p:nvSpPr>
        <p:spPr>
          <a:xfrm>
            <a:off x="6863386" y="3955927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A validação é feita com o cliente para obter a aprovação final do produto.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7499536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last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4337175" y="32387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6419150" y="32387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229" name="Google Shape;229;p2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30" name="Google Shape;230;p24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24"/>
          <p:cNvSpPr txBox="1"/>
          <p:nvPr/>
        </p:nvSpPr>
        <p:spPr>
          <a:xfrm>
            <a:off x="951805" y="2172350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Desenvolvimento</a:t>
            </a:r>
            <a:endParaRPr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/>
          <p:nvPr>
            <p:ph type="title"/>
          </p:nvPr>
        </p:nvSpPr>
        <p:spPr>
          <a:xfrm>
            <a:off x="922000" y="424636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Nosso processo é </a:t>
            </a:r>
            <a:r>
              <a:rPr lang="en">
                <a:solidFill>
                  <a:srgbClr val="FFB600"/>
                </a:solidFill>
              </a:rPr>
              <a:t>fácil</a:t>
            </a:r>
            <a:endParaRPr>
              <a:solidFill>
                <a:srgbClr val="FFB600"/>
              </a:solidFill>
            </a:endParaRPr>
          </a:p>
        </p:txBody>
      </p:sp>
      <p:sp>
        <p:nvSpPr>
          <p:cNvPr id="238" name="Google Shape;238;p2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25"/>
          <p:cNvSpPr/>
          <p:nvPr/>
        </p:nvSpPr>
        <p:spPr>
          <a:xfrm>
            <a:off x="2164963" y="32387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40" name="Google Shape;240;p25"/>
          <p:cNvSpPr/>
          <p:nvPr/>
        </p:nvSpPr>
        <p:spPr>
          <a:xfrm>
            <a:off x="1151886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1230636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first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594488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Identificação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571536" y="3955927"/>
            <a:ext cx="17550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Identificação do erro ou da melhoria.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3256823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FFB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2699425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Registro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2699423" y="3955927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Registrar o erro ou melhoria 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3256826" y="3108925"/>
            <a:ext cx="5943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second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48" name="Google Shape;248;p25"/>
          <p:cNvSpPr/>
          <p:nvPr/>
        </p:nvSpPr>
        <p:spPr>
          <a:xfrm>
            <a:off x="5338808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49" name="Google Shape;249;p25"/>
          <p:cNvSpPr txBox="1"/>
          <p:nvPr/>
        </p:nvSpPr>
        <p:spPr>
          <a:xfrm>
            <a:off x="4781413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Direciona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50" name="Google Shape;250;p25"/>
          <p:cNvSpPr txBox="1"/>
          <p:nvPr/>
        </p:nvSpPr>
        <p:spPr>
          <a:xfrm>
            <a:off x="4781408" y="3955925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Caso seja melhoria o fluxo principal se inicia, caso contrário o processo de construção se inicia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5417558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third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2" name="Google Shape;252;p25"/>
          <p:cNvSpPr/>
          <p:nvPr/>
        </p:nvSpPr>
        <p:spPr>
          <a:xfrm>
            <a:off x="7420786" y="2947750"/>
            <a:ext cx="594300" cy="594300"/>
          </a:xfrm>
          <a:prstGeom prst="ellipse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3" name="Google Shape;253;p25"/>
          <p:cNvSpPr txBox="1"/>
          <p:nvPr/>
        </p:nvSpPr>
        <p:spPr>
          <a:xfrm>
            <a:off x="6863388" y="3499125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Validação</a:t>
            </a:r>
            <a:endParaRPr sz="10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54" name="Google Shape;254;p25"/>
          <p:cNvSpPr txBox="1"/>
          <p:nvPr/>
        </p:nvSpPr>
        <p:spPr>
          <a:xfrm>
            <a:off x="6863386" y="3955927"/>
            <a:ext cx="17091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Validação com o cliente e fechamento do registro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5" name="Google Shape;255;p25"/>
          <p:cNvSpPr txBox="1"/>
          <p:nvPr/>
        </p:nvSpPr>
        <p:spPr>
          <a:xfrm>
            <a:off x="7499536" y="3108924"/>
            <a:ext cx="436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800">
                <a:solidFill>
                  <a:srgbClr val="434343"/>
                </a:solidFill>
                <a:latin typeface="Raleway Light"/>
                <a:ea typeface="Raleway Light"/>
                <a:cs typeface="Raleway Light"/>
                <a:sym typeface="Raleway Light"/>
              </a:rPr>
              <a:t>last</a:t>
            </a:r>
            <a:endParaRPr sz="800"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6" name="Google Shape;256;p25"/>
          <p:cNvSpPr/>
          <p:nvPr/>
        </p:nvSpPr>
        <p:spPr>
          <a:xfrm>
            <a:off x="4337175" y="32387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7" name="Google Shape;257;p25"/>
          <p:cNvSpPr/>
          <p:nvPr/>
        </p:nvSpPr>
        <p:spPr>
          <a:xfrm>
            <a:off x="6419150" y="32387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grpSp>
        <p:nvGrpSpPr>
          <p:cNvPr id="258" name="Google Shape;258;p25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59" name="Google Shape;259;p25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Google Shape;261;p25"/>
          <p:cNvSpPr txBox="1"/>
          <p:nvPr/>
        </p:nvSpPr>
        <p:spPr>
          <a:xfrm>
            <a:off x="772901" y="2172350"/>
            <a:ext cx="170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Manutenção</a:t>
            </a:r>
            <a:endParaRPr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/>
          <p:nvPr>
            <p:ph type="title"/>
          </p:nvPr>
        </p:nvSpPr>
        <p:spPr>
          <a:xfrm>
            <a:off x="922000" y="615800"/>
            <a:ext cx="8072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 alguma </a:t>
            </a:r>
            <a:r>
              <a:rPr lang="en">
                <a:solidFill>
                  <a:srgbClr val="FFB600"/>
                </a:solidFill>
              </a:rPr>
              <a:t>dificuldade</a:t>
            </a:r>
            <a:r>
              <a:rPr lang="en"/>
              <a:t>?</a:t>
            </a:r>
            <a:endParaRPr/>
          </a:p>
        </p:txBody>
      </p:sp>
      <p:sp>
        <p:nvSpPr>
          <p:cNvPr id="267" name="Google Shape;267;p26"/>
          <p:cNvSpPr txBox="1"/>
          <p:nvPr>
            <p:ph idx="1" type="body"/>
          </p:nvPr>
        </p:nvSpPr>
        <p:spPr>
          <a:xfrm>
            <a:off x="998200" y="2375100"/>
            <a:ext cx="27285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Temos treinamentos!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8" name="Google Shape;268;p26"/>
          <p:cNvSpPr txBox="1"/>
          <p:nvPr>
            <p:ph idx="2" type="body"/>
          </p:nvPr>
        </p:nvSpPr>
        <p:spPr>
          <a:xfrm>
            <a:off x="1128201" y="2803500"/>
            <a:ext cx="23322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Presenciais</a:t>
            </a:r>
            <a:endParaRPr b="1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Caso sinta necessidade, iremos alocar um especialista na área em que está com dificuldade e montaremos um treinamento especial.</a:t>
            </a:r>
            <a:endParaRPr/>
          </a:p>
        </p:txBody>
      </p:sp>
      <p:sp>
        <p:nvSpPr>
          <p:cNvPr id="269" name="Google Shape;269;p26"/>
          <p:cNvSpPr txBox="1"/>
          <p:nvPr>
            <p:ph idx="3" type="body"/>
          </p:nvPr>
        </p:nvSpPr>
        <p:spPr>
          <a:xfrm>
            <a:off x="4019052" y="2803500"/>
            <a:ext cx="23322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Online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Assinamos o Alura, um site com inúmeros cursos online, inclusive sobre as ferramentas e linguagens as quais trabalhamos, então foque-se nelas.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26"/>
          <p:cNvSpPr/>
          <p:nvPr/>
        </p:nvSpPr>
        <p:spPr>
          <a:xfrm>
            <a:off x="8055177" y="292676"/>
            <a:ext cx="796167" cy="79615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6"/>
          <p:cNvSpPr txBox="1"/>
          <p:nvPr>
            <p:ph idx="1" type="body"/>
          </p:nvPr>
        </p:nvSpPr>
        <p:spPr>
          <a:xfrm>
            <a:off x="6669950" y="3033725"/>
            <a:ext cx="2068500" cy="23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</a:rPr>
              <a:t>Seu gerente te encaminhará para os treinamentos conforme necessidade.</a:t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27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Obrigada</a:t>
            </a:r>
            <a:r>
              <a:rPr lang="en" sz="9600">
                <a:solidFill>
                  <a:srgbClr val="FFB600"/>
                </a:solidFill>
              </a:rPr>
              <a:t>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279" name="Google Shape;279;p27"/>
          <p:cNvSpPr txBox="1"/>
          <p:nvPr>
            <p:ph idx="4294967295" type="subTitle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Ficou com dúvidas?</a:t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Você pode me encontrar em @nataliamarufuji &amp; nataliamarufuji@gmail.com</a:t>
            </a:r>
            <a:endParaRPr b="1" sz="3600"/>
          </a:p>
        </p:txBody>
      </p:sp>
      <p:sp>
        <p:nvSpPr>
          <p:cNvPr id="280" name="Google Shape;280;p27"/>
          <p:cNvSpPr/>
          <p:nvPr/>
        </p:nvSpPr>
        <p:spPr>
          <a:xfrm>
            <a:off x="8054234" y="327815"/>
            <a:ext cx="798007" cy="72583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4294967295" type="ctrTitle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600"/>
                </a:solidFill>
              </a:rPr>
              <a:t>Olá</a:t>
            </a:r>
            <a:r>
              <a:rPr lang="en" sz="9600">
                <a:solidFill>
                  <a:srgbClr val="FFB600"/>
                </a:solidFill>
              </a:rPr>
              <a:t>!</a:t>
            </a:r>
            <a:endParaRPr sz="9600">
              <a:solidFill>
                <a:srgbClr val="FFB600"/>
              </a:solidFill>
            </a:endParaRPr>
          </a:p>
        </p:txBody>
      </p:sp>
      <p:sp>
        <p:nvSpPr>
          <p:cNvPr id="68" name="Google Shape;68;p13"/>
          <p:cNvSpPr txBox="1"/>
          <p:nvPr>
            <p:ph idx="4294967295" type="subTitle"/>
          </p:nvPr>
        </p:nvSpPr>
        <p:spPr>
          <a:xfrm>
            <a:off x="685800" y="2860000"/>
            <a:ext cx="6593700" cy="19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Meu nome é Natália Aoki.</a:t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Estou aqui para te auxiliar no início da sua carreira aqui na nossa equipe.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Você consegue me achar assim: @nataliamarufuji</a:t>
            </a:r>
            <a:endParaRPr b="1" sz="3600"/>
          </a:p>
        </p:txBody>
      </p:sp>
      <p:pic>
        <p:nvPicPr>
          <p:cNvPr descr="photo-1492633423870-43d1cd2775eb" id="69" name="Google Shape;69;p13"/>
          <p:cNvPicPr preferRelativeResize="0"/>
          <p:nvPr/>
        </p:nvPicPr>
        <p:blipFill rotWithShape="1">
          <a:blip r:embed="rId3">
            <a:alphaModFix/>
          </a:blip>
          <a:srcRect b="10604" l="29959" r="27296" t="25238"/>
          <a:stretch/>
        </p:blipFill>
        <p:spPr>
          <a:xfrm>
            <a:off x="7923225" y="133625"/>
            <a:ext cx="1087200" cy="1087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Nosso projeto</a:t>
            </a:r>
            <a:endParaRPr/>
          </a:p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676750" y="37544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O grifa é um software web de doações entre pessoas e instituições com o objetio de facilitar o procedimento e transmitir  maior transparência gerando maior empatia das pessoas para com as insituições.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sz="960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1032000" y="23142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413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4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rPr>
              <a:t>Arte + </a:t>
            </a:r>
            <a:endParaRPr i="0" sz="2400">
              <a:solidFill>
                <a:srgbClr val="CCCC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4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rPr>
              <a:t>   Design + </a:t>
            </a:r>
            <a:endParaRPr i="0" sz="2400">
              <a:solidFill>
                <a:srgbClr val="CCCC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4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rPr>
              <a:t>      Estilo + </a:t>
            </a:r>
            <a:endParaRPr i="0" sz="2400">
              <a:solidFill>
                <a:srgbClr val="CCCC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sz="2400">
                <a:solidFill>
                  <a:srgbClr val="CCCCCC"/>
                </a:solidFill>
                <a:latin typeface="Raleway"/>
                <a:ea typeface="Raleway"/>
                <a:cs typeface="Raleway"/>
                <a:sym typeface="Raleway"/>
              </a:rPr>
              <a:t>         Inovação </a:t>
            </a:r>
            <a:endParaRPr i="0" sz="2400">
              <a:solidFill>
                <a:srgbClr val="CCCCC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CCCCC"/>
              </a:solidFill>
            </a:endParaRPr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1071300" y="2548075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413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Arte + </a:t>
            </a:r>
            <a:endParaRPr i="0"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  Design + </a:t>
            </a:r>
            <a:endParaRPr i="0"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     Estilo + </a:t>
            </a:r>
            <a:endParaRPr i="0"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        Inovação </a:t>
            </a:r>
            <a:endParaRPr i="0"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2413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           </a:t>
            </a:r>
            <a:endParaRPr i="0" sz="24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892450" y="1728175"/>
            <a:ext cx="12819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0" lang="en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= 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5076725" y="1728175"/>
            <a:ext cx="2007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0" lang="en" sz="6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GRI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6158519" y="1732938"/>
            <a:ext cx="2007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0" lang="en" sz="60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FA</a:t>
            </a:r>
            <a:endParaRPr sz="6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685800" y="387955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Nossa missão</a:t>
            </a:r>
            <a:endParaRPr/>
          </a:p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676750" y="1416066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é procurar atender à sociedade, indo além do suprimento das suas principais demandas, com atenção às necessidades mutantes de mercado, priorizando um produto que tenha na qualidade o seu diferencial e contribuir com o desenvolvimento tecnológico e social.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" name="Google Shape;94;p16"/>
          <p:cNvSpPr txBox="1"/>
          <p:nvPr>
            <p:ph type="ctrTitle"/>
          </p:nvPr>
        </p:nvSpPr>
        <p:spPr>
          <a:xfrm>
            <a:off x="690325" y="2269149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Nossa visão</a:t>
            </a:r>
            <a:endParaRPr/>
          </a:p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681275" y="3297260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É contribuir com a aproximação entre as pessoas e instituições contribuindo para que ambos os lados se identifiquem como uma sociedade como um todo, gerando aumento de empatia e auxílio às instituições em retorno às sua contribuições com a população e desenvolvimento do país.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922000" y="569475"/>
            <a:ext cx="6866100" cy="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Nossos </a:t>
            </a:r>
            <a:r>
              <a:rPr lang="en" sz="3600">
                <a:solidFill>
                  <a:srgbClr val="FFB600"/>
                </a:solidFill>
              </a:rPr>
              <a:t>valores</a:t>
            </a:r>
            <a:endParaRPr sz="3600"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922000" y="1625700"/>
            <a:ext cx="23322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Igualdade</a:t>
            </a:r>
            <a:endParaRPr b="1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De valor dos seres humanos e garantia de igualdade de direitos entre eles.</a:t>
            </a:r>
            <a:endParaRPr sz="1200">
              <a:solidFill>
                <a:srgbClr val="999999"/>
              </a:solidFill>
            </a:endParaRPr>
          </a:p>
        </p:txBody>
      </p:sp>
      <p:sp>
        <p:nvSpPr>
          <p:cNvPr id="102" name="Google Shape;102;p17"/>
          <p:cNvSpPr txBox="1"/>
          <p:nvPr>
            <p:ph idx="2" type="body"/>
          </p:nvPr>
        </p:nvSpPr>
        <p:spPr>
          <a:xfrm>
            <a:off x="3373776" y="1625700"/>
            <a:ext cx="23322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Liberdade</a:t>
            </a:r>
            <a:endParaRPr b="1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Raleway"/>
                <a:ea typeface="Raleway"/>
                <a:cs typeface="Raleway"/>
                <a:sym typeface="Raleway"/>
              </a:rPr>
              <a:t>De criação, de expressão do pensamento e de produção de conhecimento.</a:t>
            </a:r>
            <a:endParaRPr sz="1200">
              <a:solidFill>
                <a:srgbClr val="999999"/>
              </a:solidFill>
            </a:endParaRPr>
          </a:p>
        </p:txBody>
      </p:sp>
      <p:sp>
        <p:nvSpPr>
          <p:cNvPr id="103" name="Google Shape;103;p17"/>
          <p:cNvSpPr txBox="1"/>
          <p:nvPr>
            <p:ph idx="3" type="body"/>
          </p:nvPr>
        </p:nvSpPr>
        <p:spPr>
          <a:xfrm>
            <a:off x="5825552" y="1625700"/>
            <a:ext cx="23322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Transparência</a:t>
            </a:r>
            <a:endParaRPr b="1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Ser sincero, direto e não ter medo de se expressar</a:t>
            </a:r>
            <a:r>
              <a:rPr lang="en" sz="1200"/>
              <a:t>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922000" y="3073500"/>
            <a:ext cx="23322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Ética</a:t>
            </a:r>
            <a:endParaRPr b="1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Agir de forma íntegra no seu relacionamento interno e externo, com respeito à políticas e normas de conduta estabelecidas pela instituição e sociedade.</a:t>
            </a:r>
            <a:endParaRPr sz="1200">
              <a:solidFill>
                <a:srgbClr val="999999"/>
              </a:solidFill>
            </a:endParaRPr>
          </a:p>
        </p:txBody>
      </p:sp>
      <p:sp>
        <p:nvSpPr>
          <p:cNvPr id="106" name="Google Shape;106;p17"/>
          <p:cNvSpPr txBox="1"/>
          <p:nvPr>
            <p:ph idx="2" type="body"/>
          </p:nvPr>
        </p:nvSpPr>
        <p:spPr>
          <a:xfrm>
            <a:off x="3373776" y="3073500"/>
            <a:ext cx="23322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Inovação</a:t>
            </a:r>
            <a:endParaRPr b="1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Desenvolver tecnologias e soluções que ofereçam competitividade sustentável, do ponto de vista econômico e social.</a:t>
            </a:r>
            <a:endParaRPr sz="1200"/>
          </a:p>
        </p:txBody>
      </p:sp>
      <p:sp>
        <p:nvSpPr>
          <p:cNvPr id="107" name="Google Shape;107;p17"/>
          <p:cNvSpPr txBox="1"/>
          <p:nvPr>
            <p:ph idx="3" type="body"/>
          </p:nvPr>
        </p:nvSpPr>
        <p:spPr>
          <a:xfrm>
            <a:off x="5825552" y="3073500"/>
            <a:ext cx="23322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Qualidade</a:t>
            </a:r>
            <a:endParaRPr b="1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Seguir o nível de qualidade estabelecido pela organização. Qualidade é entregar o que o cliente necessita executado de maneira excelente.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108" name="Google Shape;108;p17"/>
          <p:cNvGrpSpPr/>
          <p:nvPr/>
        </p:nvGrpSpPr>
        <p:grpSpPr>
          <a:xfrm>
            <a:off x="8054838" y="308799"/>
            <a:ext cx="796168" cy="763718"/>
            <a:chOff x="5241175" y="4959100"/>
            <a:chExt cx="539775" cy="517775"/>
          </a:xfrm>
        </p:grpSpPr>
        <p:sp>
          <p:nvSpPr>
            <p:cNvPr id="109" name="Google Shape;109;p1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519125" y="791763"/>
            <a:ext cx="789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Descobriu algo</a:t>
            </a:r>
            <a:r>
              <a:rPr lang="en"/>
              <a:t> </a:t>
            </a:r>
            <a:r>
              <a:rPr lang="en">
                <a:solidFill>
                  <a:srgbClr val="FFB600"/>
                </a:solidFill>
              </a:rPr>
              <a:t>novo</a:t>
            </a:r>
            <a:r>
              <a:rPr lang="en"/>
              <a:t>?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847950" y="1445400"/>
            <a:ext cx="7448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Você com certeza irá passar por situações novas ou descobrir coisas novas durante o andamento do nosso projeto, aqui nós incentivamos as descobertas com uma condição: COMPARTILHE!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Provavelmente alguém terá dificuldades com algo que você já passou e também teve dificuldades. Portanto repasse as informações, você pode estar ajudando algum colega a agilizar o processo e finalizar o produto com maior qualidade.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2" name="Google Shape;122;p18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23" name="Google Shape;123;p1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922000" y="891775"/>
            <a:ext cx="72567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Teve alguma </a:t>
            </a:r>
            <a:r>
              <a:rPr lang="en">
                <a:solidFill>
                  <a:srgbClr val="FFB600"/>
                </a:solidFill>
              </a:rPr>
              <a:t>ideia</a:t>
            </a:r>
            <a:r>
              <a:rPr lang="en"/>
              <a:t> ?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Não tenha medo de se expressar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Compartilhe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Ideias novas nunca são demais!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Seja em processos, implementações, aplicações, nos avise se pensar em outros meios mais eficientes de realizarmos nossas atividades. </a:t>
            </a:r>
            <a:endParaRPr/>
          </a:p>
        </p:txBody>
      </p:sp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36" name="Google Shape;136;p19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868275" y="354578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Aqui segue nossa</a:t>
            </a:r>
            <a:r>
              <a:rPr lang="en" sz="3600"/>
              <a:t> </a:t>
            </a:r>
            <a:r>
              <a:rPr lang="en" sz="3600">
                <a:solidFill>
                  <a:srgbClr val="FFB600"/>
                </a:solidFill>
              </a:rPr>
              <a:t>estrutura</a:t>
            </a:r>
            <a:r>
              <a:rPr lang="en" sz="3600"/>
              <a:t> do repositório</a:t>
            </a:r>
            <a:endParaRPr sz="3600"/>
          </a:p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" name="Google Shape;147;p20"/>
          <p:cNvGrpSpPr/>
          <p:nvPr/>
        </p:nvGrpSpPr>
        <p:grpSpPr>
          <a:xfrm>
            <a:off x="8089119" y="319162"/>
            <a:ext cx="728350" cy="743348"/>
            <a:chOff x="3955900" y="2984500"/>
            <a:chExt cx="414000" cy="422525"/>
          </a:xfrm>
        </p:grpSpPr>
        <p:sp>
          <p:nvSpPr>
            <p:cNvPr id="148" name="Google Shape;148;p20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20"/>
          <p:cNvSpPr txBox="1"/>
          <p:nvPr>
            <p:ph idx="4294967295" type="body"/>
          </p:nvPr>
        </p:nvSpPr>
        <p:spPr>
          <a:xfrm>
            <a:off x="4270575" y="1585950"/>
            <a:ext cx="3989400" cy="19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Análise e Projeto</a:t>
            </a:r>
            <a:endParaRPr b="1" sz="1400"/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400"/>
              <a:buFont typeface="Raleway Light"/>
              <a:buChar char="●"/>
            </a:pPr>
            <a:r>
              <a:rPr lang="en" sz="1400"/>
              <a:t>Documentação e Implementação do projeto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2"/>
                </a:solidFill>
              </a:rPr>
              <a:t>Documentos de apoio</a:t>
            </a:r>
            <a:endParaRPr b="1"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Treinamento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Slide e pdf de treinamento para novos membros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Templates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Templates de documentos </a:t>
            </a:r>
            <a:endParaRPr sz="1400"/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575" y="1646375"/>
            <a:ext cx="3103000" cy="301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