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6" r:id="rId5"/>
    <p:sldId id="259" r:id="rId6"/>
    <p:sldId id="263" r:id="rId7"/>
    <p:sldId id="260"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5261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3665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48285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6880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77866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3337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26041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19111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2246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9784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1252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4967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4600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1764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7242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622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654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0951227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Carro péndulo invertido</a:t>
            </a:r>
            <a:endParaRPr lang="es-CO" dirty="0"/>
          </a:p>
        </p:txBody>
      </p:sp>
      <p:sp>
        <p:nvSpPr>
          <p:cNvPr id="3" name="Subtítulo 2"/>
          <p:cNvSpPr>
            <a:spLocks noGrp="1"/>
          </p:cNvSpPr>
          <p:nvPr>
            <p:ph type="subTitle" idx="1"/>
          </p:nvPr>
        </p:nvSpPr>
        <p:spPr/>
        <p:txBody>
          <a:bodyPr/>
          <a:lstStyle/>
          <a:p>
            <a:r>
              <a:rPr lang="es-CO" dirty="0" smtClean="0"/>
              <a:t>Natalia Isabel Hernández</a:t>
            </a:r>
          </a:p>
          <a:p>
            <a:r>
              <a:rPr lang="es-CO" dirty="0" smtClean="0"/>
              <a:t>Leidy Yuliana quintero</a:t>
            </a:r>
          </a:p>
          <a:p>
            <a:r>
              <a:rPr lang="es-CO" dirty="0" smtClean="0"/>
              <a:t>Jhon Anderson Sánchez</a:t>
            </a:r>
            <a:endParaRPr lang="es-CO" dirty="0"/>
          </a:p>
        </p:txBody>
      </p:sp>
    </p:spTree>
    <p:extLst>
      <p:ext uri="{BB962C8B-B14F-4D97-AF65-F5344CB8AC3E}">
        <p14:creationId xmlns:p14="http://schemas.microsoft.com/office/powerpoint/2010/main" val="267942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3847" y="674624"/>
            <a:ext cx="4878387" cy="2746456"/>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102430" y="3731571"/>
            <a:ext cx="4875213" cy="2744669"/>
          </a:xfrm>
        </p:spPr>
      </p:pic>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8160" t="1142" r="16731" b="16762"/>
          <a:stretch/>
        </p:blipFill>
        <p:spPr>
          <a:xfrm>
            <a:off x="8281851" y="509452"/>
            <a:ext cx="2899954" cy="5630092"/>
          </a:xfrm>
          <a:prstGeom prst="rect">
            <a:avLst/>
          </a:prstGeom>
        </p:spPr>
      </p:pic>
    </p:spTree>
    <p:extLst>
      <p:ext uri="{BB962C8B-B14F-4D97-AF65-F5344CB8AC3E}">
        <p14:creationId xmlns:p14="http://schemas.microsoft.com/office/powerpoint/2010/main" val="316567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Lógica difusa </a:t>
            </a:r>
            <a:endParaRPr lang="es-CO" dirty="0"/>
          </a:p>
        </p:txBody>
      </p:sp>
      <p:sp>
        <p:nvSpPr>
          <p:cNvPr id="3" name="Marcador de contenido 2"/>
          <p:cNvSpPr>
            <a:spLocks noGrp="1"/>
          </p:cNvSpPr>
          <p:nvPr>
            <p:ph idx="1"/>
          </p:nvPr>
        </p:nvSpPr>
        <p:spPr/>
        <p:txBody>
          <a:bodyPr>
            <a:normAutofit/>
          </a:bodyPr>
          <a:lstStyle/>
          <a:p>
            <a:pPr algn="just"/>
            <a:r>
              <a:rPr lang="es-CO" dirty="0"/>
              <a:t>La lógica difusa es una rama de las matemáticas que procesa datos inciertos, el avance de la tecnología y las necesidades actuales de la sociedad exigen la existencia de sistemas inteligentes y en muchas ocasiones autónomos, varios de estos sistemas están basados en la lógica difusa, es decir, información vaga o de difícil especificación</a:t>
            </a:r>
            <a:r>
              <a:rPr lang="es-CO" dirty="0" smtClean="0"/>
              <a:t>.</a:t>
            </a:r>
          </a:p>
        </p:txBody>
      </p:sp>
    </p:spTree>
    <p:extLst>
      <p:ext uri="{BB962C8B-B14F-4D97-AF65-F5344CB8AC3E}">
        <p14:creationId xmlns:p14="http://schemas.microsoft.com/office/powerpoint/2010/main" val="3321322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Controlador difuso </a:t>
            </a:r>
            <a:endParaRPr lang="es-CO" dirty="0"/>
          </a:p>
        </p:txBody>
      </p:sp>
      <p:sp>
        <p:nvSpPr>
          <p:cNvPr id="3" name="Marcador de contenido 2"/>
          <p:cNvSpPr>
            <a:spLocks noGrp="1"/>
          </p:cNvSpPr>
          <p:nvPr>
            <p:ph idx="1"/>
          </p:nvPr>
        </p:nvSpPr>
        <p:spPr/>
        <p:txBody>
          <a:bodyPr>
            <a:normAutofit lnSpcReduction="10000"/>
          </a:bodyPr>
          <a:lstStyle/>
          <a:p>
            <a:pPr algn="just"/>
            <a:r>
              <a:rPr lang="es-CO" dirty="0"/>
              <a:t>La principal aplicación actual de la lógica difusa son los sistemas de control difuso, que utilizan las expresiones difusas para formular las reglas que controlarán dichos sistemas. Como la lógica difusa sugiere un cierto grado de pertenencia para un dato que se presente dentro de los conjuntos difusos, permite a un controlador difuso tomar diferentes grados de acción en un sistema. En los sistemas de control debe tomarse en cuenta el conocimiento experto de una 0 varias personas para la realización de la base de conocimientos sobre la cual se basará la toma de decisiones. </a:t>
            </a:r>
          </a:p>
        </p:txBody>
      </p:sp>
    </p:spTree>
    <p:extLst>
      <p:ext uri="{BB962C8B-B14F-4D97-AF65-F5344CB8AC3E}">
        <p14:creationId xmlns:p14="http://schemas.microsoft.com/office/powerpoint/2010/main" val="64273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8145" t="20089" r="16767" b="13230"/>
          <a:stretch/>
        </p:blipFill>
        <p:spPr>
          <a:xfrm>
            <a:off x="1345474" y="682889"/>
            <a:ext cx="9505677" cy="5475096"/>
          </a:xfrm>
          <a:prstGeom prst="rect">
            <a:avLst/>
          </a:prstGeom>
        </p:spPr>
      </p:pic>
    </p:spTree>
    <p:extLst>
      <p:ext uri="{BB962C8B-B14F-4D97-AF65-F5344CB8AC3E}">
        <p14:creationId xmlns:p14="http://schemas.microsoft.com/office/powerpoint/2010/main" val="456731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Fuzificación</a:t>
            </a:r>
            <a:r>
              <a:rPr lang="es-CO" dirty="0"/>
              <a:t/>
            </a:r>
            <a:br>
              <a:rPr lang="es-CO" dirty="0"/>
            </a:br>
            <a:endParaRPr lang="es-CO" dirty="0"/>
          </a:p>
        </p:txBody>
      </p:sp>
      <p:sp>
        <p:nvSpPr>
          <p:cNvPr id="5" name="Marcador de contenido 4"/>
          <p:cNvSpPr>
            <a:spLocks noGrp="1"/>
          </p:cNvSpPr>
          <p:nvPr>
            <p:ph idx="1"/>
          </p:nvPr>
        </p:nvSpPr>
        <p:spPr/>
        <p:txBody>
          <a:bodyPr/>
          <a:lstStyle/>
          <a:p>
            <a:pPr algn="just"/>
            <a:r>
              <a:rPr lang="es-CO" dirty="0"/>
              <a:t>Las entradas al controlador difuso son valores discretos en el rango mencionado (de 0</a:t>
            </a:r>
            <a:r>
              <a:rPr lang="es-CO" dirty="0" smtClean="0"/>
              <a:t> </a:t>
            </a:r>
            <a:r>
              <a:rPr lang="es-CO"/>
              <a:t>a </a:t>
            </a:r>
            <a:r>
              <a:rPr lang="es-CO" smtClean="0"/>
              <a:t>1045</a:t>
            </a:r>
            <a:r>
              <a:rPr lang="es-CO" smtClean="0"/>
              <a:t>). </a:t>
            </a:r>
            <a:r>
              <a:rPr lang="es-CO" dirty="0"/>
              <a:t>Con cada una de las variables de entrada, el valor recibido al controlador es 45 comparado con su respectivo espacio; así obtenemos la información de a que </a:t>
            </a:r>
            <a:r>
              <a:rPr lang="es-CO" dirty="0" err="1"/>
              <a:t>cluster</a:t>
            </a:r>
            <a:r>
              <a:rPr lang="es-CO" dirty="0"/>
              <a:t> pertenece. Posteriormente, se calcula la membresía del valor de cada entrada en cada uno de los </a:t>
            </a:r>
            <a:r>
              <a:rPr lang="es-CO" dirty="0" err="1"/>
              <a:t>clusters</a:t>
            </a:r>
            <a:r>
              <a:rPr lang="es-CO" dirty="0"/>
              <a:t> que tenga pertenencia. </a:t>
            </a:r>
          </a:p>
        </p:txBody>
      </p:sp>
      <p:pic>
        <p:nvPicPr>
          <p:cNvPr id="4" name="Imagen 3"/>
          <p:cNvPicPr>
            <a:picLocks noChangeAspect="1"/>
          </p:cNvPicPr>
          <p:nvPr/>
        </p:nvPicPr>
        <p:blipFill rotWithShape="1">
          <a:blip r:embed="rId2"/>
          <a:srcRect l="21119" t="25714" r="15530" b="25536"/>
          <a:stretch/>
        </p:blipFill>
        <p:spPr>
          <a:xfrm>
            <a:off x="6790211" y="4767942"/>
            <a:ext cx="4257200" cy="1841863"/>
          </a:xfrm>
          <a:prstGeom prst="rect">
            <a:avLst/>
          </a:prstGeom>
        </p:spPr>
      </p:pic>
    </p:spTree>
    <p:extLst>
      <p:ext uri="{BB962C8B-B14F-4D97-AF65-F5344CB8AC3E}">
        <p14:creationId xmlns:p14="http://schemas.microsoft.com/office/powerpoint/2010/main" val="2566423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Base del </a:t>
            </a:r>
            <a:r>
              <a:rPr lang="es-CO" dirty="0" smtClean="0"/>
              <a:t>conocimiento</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268663921"/>
              </p:ext>
            </p:extLst>
          </p:nvPr>
        </p:nvGraphicFramePr>
        <p:xfrm>
          <a:off x="1141411" y="1922916"/>
          <a:ext cx="9906000" cy="1854200"/>
        </p:xfrm>
        <a:graphic>
          <a:graphicData uri="http://schemas.openxmlformats.org/drawingml/2006/table">
            <a:tbl>
              <a:tblPr firstRow="1" bandRow="1">
                <a:tableStyleId>{2D5ABB26-0587-4C30-8999-92F81FD0307C}</a:tableStyleId>
              </a:tblPr>
              <a:tblGrid>
                <a:gridCol w="4953000">
                  <a:extLst>
                    <a:ext uri="{9D8B030D-6E8A-4147-A177-3AD203B41FA5}">
                      <a16:colId xmlns:a16="http://schemas.microsoft.com/office/drawing/2014/main" val="3428099610"/>
                    </a:ext>
                  </a:extLst>
                </a:gridCol>
                <a:gridCol w="4953000">
                  <a:extLst>
                    <a:ext uri="{9D8B030D-6E8A-4147-A177-3AD203B41FA5}">
                      <a16:colId xmlns:a16="http://schemas.microsoft.com/office/drawing/2014/main" val="2426783987"/>
                    </a:ext>
                  </a:extLst>
                </a:gridCol>
              </a:tblGrid>
              <a:tr h="370840">
                <a:tc gridSpan="2">
                  <a:txBody>
                    <a:bodyPr/>
                    <a:lstStyle/>
                    <a:p>
                      <a:pPr algn="ctr"/>
                      <a:r>
                        <a:rPr lang="es-CO" dirty="0" smtClean="0"/>
                        <a:t>ENTRADAS</a:t>
                      </a:r>
                      <a:endParaRPr lang="es-CO" dirty="0"/>
                    </a:p>
                  </a:txBody>
                  <a:tcPr/>
                </a:tc>
                <a:tc hMerge="1">
                  <a:txBody>
                    <a:bodyPr/>
                    <a:lstStyle/>
                    <a:p>
                      <a:endParaRPr lang="es-CO" dirty="0"/>
                    </a:p>
                  </a:txBody>
                  <a:tcPr/>
                </a:tc>
                <a:extLst>
                  <a:ext uri="{0D108BD9-81ED-4DB2-BD59-A6C34878D82A}">
                    <a16:rowId xmlns:a16="http://schemas.microsoft.com/office/drawing/2014/main" val="2805807700"/>
                  </a:ext>
                </a:extLst>
              </a:tr>
              <a:tr h="370840">
                <a:tc>
                  <a:txBody>
                    <a:bodyPr/>
                    <a:lstStyle/>
                    <a:p>
                      <a:r>
                        <a:rPr lang="es-CO" dirty="0" smtClean="0"/>
                        <a:t>DISTANCIA</a:t>
                      </a:r>
                      <a:endParaRPr lang="es-CO" dirty="0"/>
                    </a:p>
                  </a:txBody>
                  <a:tcPr/>
                </a:tc>
                <a:tc>
                  <a:txBody>
                    <a:bodyPr/>
                    <a:lstStyle/>
                    <a:p>
                      <a:r>
                        <a:rPr lang="es-CO" dirty="0" smtClean="0"/>
                        <a:t>REACCIÓN </a:t>
                      </a:r>
                      <a:endParaRPr lang="es-CO" dirty="0"/>
                    </a:p>
                  </a:txBody>
                  <a:tcPr/>
                </a:tc>
                <a:extLst>
                  <a:ext uri="{0D108BD9-81ED-4DB2-BD59-A6C34878D82A}">
                    <a16:rowId xmlns:a16="http://schemas.microsoft.com/office/drawing/2014/main" val="4040582183"/>
                  </a:ext>
                </a:extLst>
              </a:tr>
              <a:tr h="370840">
                <a:tc>
                  <a:txBody>
                    <a:bodyPr/>
                    <a:lstStyle/>
                    <a:p>
                      <a:r>
                        <a:rPr lang="es-CO" dirty="0" smtClean="0"/>
                        <a:t>Adelante</a:t>
                      </a:r>
                    </a:p>
                  </a:txBody>
                  <a:tcPr/>
                </a:tc>
                <a:tc>
                  <a:txBody>
                    <a:bodyPr/>
                    <a:lstStyle/>
                    <a:p>
                      <a:r>
                        <a:rPr lang="es-CO" dirty="0" smtClean="0"/>
                        <a:t>Cambia de posición del</a:t>
                      </a:r>
                      <a:r>
                        <a:rPr lang="es-CO" baseline="0" dirty="0" smtClean="0"/>
                        <a:t> péndulo</a:t>
                      </a:r>
                      <a:endParaRPr lang="es-CO" dirty="0"/>
                    </a:p>
                  </a:txBody>
                  <a:tcPr/>
                </a:tc>
                <a:extLst>
                  <a:ext uri="{0D108BD9-81ED-4DB2-BD59-A6C34878D82A}">
                    <a16:rowId xmlns:a16="http://schemas.microsoft.com/office/drawing/2014/main" val="2810116783"/>
                  </a:ext>
                </a:extLst>
              </a:tr>
              <a:tr h="370840">
                <a:tc>
                  <a:txBody>
                    <a:bodyPr/>
                    <a:lstStyle/>
                    <a:p>
                      <a:r>
                        <a:rPr lang="es-CO" dirty="0" smtClean="0"/>
                        <a:t>Centro</a:t>
                      </a:r>
                    </a:p>
                  </a:txBody>
                  <a:tcPr/>
                </a:tc>
                <a:tc>
                  <a:txBody>
                    <a:bodyPr/>
                    <a:lstStyle/>
                    <a:p>
                      <a:r>
                        <a:rPr lang="es-CO" dirty="0" smtClean="0"/>
                        <a:t>Intenta quedarse en neutro</a:t>
                      </a:r>
                      <a:endParaRPr lang="es-CO" dirty="0"/>
                    </a:p>
                  </a:txBody>
                  <a:tcPr/>
                </a:tc>
                <a:extLst>
                  <a:ext uri="{0D108BD9-81ED-4DB2-BD59-A6C34878D82A}">
                    <a16:rowId xmlns:a16="http://schemas.microsoft.com/office/drawing/2014/main" val="1745570194"/>
                  </a:ext>
                </a:extLst>
              </a:tr>
              <a:tr h="370840">
                <a:tc>
                  <a:txBody>
                    <a:bodyPr/>
                    <a:lstStyle/>
                    <a:p>
                      <a:r>
                        <a:rPr lang="es-CO" dirty="0" smtClean="0"/>
                        <a:t>Atrás</a:t>
                      </a:r>
                      <a:endParaRPr lang="es-CO" dirty="0"/>
                    </a:p>
                  </a:txBody>
                  <a:tcPr/>
                </a:tc>
                <a:tc>
                  <a:txBody>
                    <a:bodyPr/>
                    <a:lstStyle/>
                    <a:p>
                      <a:r>
                        <a:rPr lang="es-CO" dirty="0" smtClean="0"/>
                        <a:t>Cambia</a:t>
                      </a:r>
                      <a:r>
                        <a:rPr lang="es-CO" baseline="0" dirty="0" smtClean="0"/>
                        <a:t> de posición del péndulo</a:t>
                      </a:r>
                      <a:endParaRPr lang="es-CO" dirty="0"/>
                    </a:p>
                  </a:txBody>
                  <a:tcPr/>
                </a:tc>
                <a:extLst>
                  <a:ext uri="{0D108BD9-81ED-4DB2-BD59-A6C34878D82A}">
                    <a16:rowId xmlns:a16="http://schemas.microsoft.com/office/drawing/2014/main" val="2656603988"/>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636412548"/>
              </p:ext>
            </p:extLst>
          </p:nvPr>
        </p:nvGraphicFramePr>
        <p:xfrm>
          <a:off x="1141411" y="4154414"/>
          <a:ext cx="9906000" cy="1854200"/>
        </p:xfrm>
        <a:graphic>
          <a:graphicData uri="http://schemas.openxmlformats.org/drawingml/2006/table">
            <a:tbl>
              <a:tblPr firstRow="1" bandRow="1">
                <a:tableStyleId>{2D5ABB26-0587-4C30-8999-92F81FD0307C}</a:tableStyleId>
              </a:tblPr>
              <a:tblGrid>
                <a:gridCol w="4953000">
                  <a:extLst>
                    <a:ext uri="{9D8B030D-6E8A-4147-A177-3AD203B41FA5}">
                      <a16:colId xmlns:a16="http://schemas.microsoft.com/office/drawing/2014/main" val="2166948752"/>
                    </a:ext>
                  </a:extLst>
                </a:gridCol>
                <a:gridCol w="4953000">
                  <a:extLst>
                    <a:ext uri="{9D8B030D-6E8A-4147-A177-3AD203B41FA5}">
                      <a16:colId xmlns:a16="http://schemas.microsoft.com/office/drawing/2014/main" val="3179790004"/>
                    </a:ext>
                  </a:extLst>
                </a:gridCol>
              </a:tblGrid>
              <a:tr h="370840">
                <a:tc gridSpan="2">
                  <a:txBody>
                    <a:bodyPr/>
                    <a:lstStyle/>
                    <a:p>
                      <a:pPr algn="ctr"/>
                      <a:r>
                        <a:rPr lang="es-CO" dirty="0" smtClean="0"/>
                        <a:t>SALIDA</a:t>
                      </a:r>
                      <a:endParaRPr lang="es-CO" dirty="0"/>
                    </a:p>
                  </a:txBody>
                  <a:tcPr/>
                </a:tc>
                <a:tc hMerge="1">
                  <a:txBody>
                    <a:bodyPr/>
                    <a:lstStyle/>
                    <a:p>
                      <a:endParaRPr lang="es-CO" dirty="0"/>
                    </a:p>
                  </a:txBody>
                  <a:tcPr/>
                </a:tc>
                <a:extLst>
                  <a:ext uri="{0D108BD9-81ED-4DB2-BD59-A6C34878D82A}">
                    <a16:rowId xmlns:a16="http://schemas.microsoft.com/office/drawing/2014/main" val="1783869148"/>
                  </a:ext>
                </a:extLst>
              </a:tr>
              <a:tr h="370840">
                <a:tc>
                  <a:txBody>
                    <a:bodyPr/>
                    <a:lstStyle/>
                    <a:p>
                      <a:r>
                        <a:rPr lang="es-CO" dirty="0" smtClean="0"/>
                        <a:t>DISTANCIA</a:t>
                      </a:r>
                      <a:endParaRPr lang="es-CO" dirty="0"/>
                    </a:p>
                  </a:txBody>
                  <a:tcPr/>
                </a:tc>
                <a:tc>
                  <a:txBody>
                    <a:bodyPr/>
                    <a:lstStyle/>
                    <a:p>
                      <a:r>
                        <a:rPr lang="es-CO" dirty="0" smtClean="0"/>
                        <a:t>REACCIÓN </a:t>
                      </a:r>
                      <a:endParaRPr lang="es-CO" dirty="0"/>
                    </a:p>
                  </a:txBody>
                  <a:tcPr/>
                </a:tc>
                <a:extLst>
                  <a:ext uri="{0D108BD9-81ED-4DB2-BD59-A6C34878D82A}">
                    <a16:rowId xmlns:a16="http://schemas.microsoft.com/office/drawing/2014/main" val="1329203379"/>
                  </a:ext>
                </a:extLst>
              </a:tr>
              <a:tr h="370840">
                <a:tc>
                  <a:txBody>
                    <a:bodyPr/>
                    <a:lstStyle/>
                    <a:p>
                      <a:r>
                        <a:rPr lang="es-CO" dirty="0" smtClean="0"/>
                        <a:t>Adelante</a:t>
                      </a:r>
                    </a:p>
                  </a:txBody>
                  <a:tcPr/>
                </a:tc>
                <a:tc>
                  <a:txBody>
                    <a:bodyPr/>
                    <a:lstStyle/>
                    <a:p>
                      <a:r>
                        <a:rPr lang="es-CO" dirty="0" smtClean="0"/>
                        <a:t>Cambia de posición desplazándose hacia adelante</a:t>
                      </a:r>
                      <a:endParaRPr lang="es-CO" dirty="0"/>
                    </a:p>
                  </a:txBody>
                  <a:tcPr/>
                </a:tc>
                <a:extLst>
                  <a:ext uri="{0D108BD9-81ED-4DB2-BD59-A6C34878D82A}">
                    <a16:rowId xmlns:a16="http://schemas.microsoft.com/office/drawing/2014/main" val="1448377106"/>
                  </a:ext>
                </a:extLst>
              </a:tr>
              <a:tr h="370840">
                <a:tc>
                  <a:txBody>
                    <a:bodyPr/>
                    <a:lstStyle/>
                    <a:p>
                      <a:r>
                        <a:rPr lang="es-CO" dirty="0" smtClean="0"/>
                        <a:t>Neutro</a:t>
                      </a:r>
                    </a:p>
                  </a:txBody>
                  <a:tcPr/>
                </a:tc>
                <a:tc>
                  <a:txBody>
                    <a:bodyPr/>
                    <a:lstStyle/>
                    <a:p>
                      <a:r>
                        <a:rPr lang="es-CO" dirty="0" smtClean="0"/>
                        <a:t>Intenta quedarse en neutro</a:t>
                      </a:r>
                      <a:endParaRPr lang="es-CO" dirty="0"/>
                    </a:p>
                  </a:txBody>
                  <a:tcPr/>
                </a:tc>
                <a:extLst>
                  <a:ext uri="{0D108BD9-81ED-4DB2-BD59-A6C34878D82A}">
                    <a16:rowId xmlns:a16="http://schemas.microsoft.com/office/drawing/2014/main" val="2499788260"/>
                  </a:ext>
                </a:extLst>
              </a:tr>
              <a:tr h="370840">
                <a:tc>
                  <a:txBody>
                    <a:bodyPr/>
                    <a:lstStyle/>
                    <a:p>
                      <a:r>
                        <a:rPr lang="es-CO" dirty="0" smtClean="0"/>
                        <a:t>Atrás</a:t>
                      </a:r>
                      <a:endParaRPr lang="es-CO" dirty="0"/>
                    </a:p>
                  </a:txBody>
                  <a:tcPr/>
                </a:tc>
                <a:tc>
                  <a:txBody>
                    <a:bodyPr/>
                    <a:lstStyle/>
                    <a:p>
                      <a:r>
                        <a:rPr lang="es-CO" dirty="0" smtClean="0"/>
                        <a:t>Cambia</a:t>
                      </a:r>
                      <a:r>
                        <a:rPr lang="es-CO" baseline="0" dirty="0" smtClean="0"/>
                        <a:t> de posición desplazándose hacia atrás</a:t>
                      </a:r>
                      <a:endParaRPr lang="es-CO" dirty="0"/>
                    </a:p>
                  </a:txBody>
                  <a:tcPr/>
                </a:tc>
                <a:extLst>
                  <a:ext uri="{0D108BD9-81ED-4DB2-BD59-A6C34878D82A}">
                    <a16:rowId xmlns:a16="http://schemas.microsoft.com/office/drawing/2014/main" val="318642034"/>
                  </a:ext>
                </a:extLst>
              </a:tr>
            </a:tbl>
          </a:graphicData>
        </a:graphic>
      </p:graphicFrame>
    </p:spTree>
    <p:extLst>
      <p:ext uri="{BB962C8B-B14F-4D97-AF65-F5344CB8AC3E}">
        <p14:creationId xmlns:p14="http://schemas.microsoft.com/office/powerpoint/2010/main" val="692663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Inferencia</a:t>
            </a:r>
            <a:br>
              <a:rPr lang="es-CO" dirty="0"/>
            </a:br>
            <a:endParaRPr lang="es-CO" dirty="0"/>
          </a:p>
        </p:txBody>
      </p:sp>
      <p:sp>
        <p:nvSpPr>
          <p:cNvPr id="3" name="Marcador de contenido 2"/>
          <p:cNvSpPr>
            <a:spLocks noGrp="1"/>
          </p:cNvSpPr>
          <p:nvPr>
            <p:ph idx="1"/>
          </p:nvPr>
        </p:nvSpPr>
        <p:spPr/>
        <p:txBody>
          <a:bodyPr>
            <a:normAutofit/>
          </a:bodyPr>
          <a:lstStyle/>
          <a:p>
            <a:pPr algn="just"/>
            <a:r>
              <a:rPr lang="es-ES" dirty="0"/>
              <a:t>El proceso de inferencia utilizado es el de mínimo — </a:t>
            </a:r>
            <a:r>
              <a:rPr lang="es-ES" dirty="0" smtClean="0"/>
              <a:t>máximo; </a:t>
            </a:r>
            <a:r>
              <a:rPr lang="es-ES" dirty="0"/>
              <a:t>sus características es de los métodos más apropiados para realizar un controlador </a:t>
            </a:r>
            <a:r>
              <a:rPr lang="es-ES" dirty="0" smtClean="0"/>
              <a:t>compilado</a:t>
            </a:r>
            <a:endParaRPr lang="es-CO" dirty="0" smtClean="0"/>
          </a:p>
          <a:p>
            <a:pPr algn="just"/>
            <a:endParaRPr lang="es-CO" dirty="0"/>
          </a:p>
        </p:txBody>
      </p:sp>
    </p:spTree>
    <p:extLst>
      <p:ext uri="{BB962C8B-B14F-4D97-AF65-F5344CB8AC3E}">
        <p14:creationId xmlns:p14="http://schemas.microsoft.com/office/powerpoint/2010/main" val="3830380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Defuzificación</a:t>
            </a:r>
            <a:endParaRPr lang="es-CO" dirty="0"/>
          </a:p>
        </p:txBody>
      </p:sp>
      <p:sp>
        <p:nvSpPr>
          <p:cNvPr id="3" name="Marcador de contenido 2"/>
          <p:cNvSpPr>
            <a:spLocks noGrp="1"/>
          </p:cNvSpPr>
          <p:nvPr>
            <p:ph idx="1"/>
          </p:nvPr>
        </p:nvSpPr>
        <p:spPr/>
        <p:txBody>
          <a:bodyPr/>
          <a:lstStyle/>
          <a:p>
            <a:pPr algn="just"/>
            <a:r>
              <a:rPr lang="es-CO" dirty="0"/>
              <a:t>Como última parte de los procesos del controlador difuso, se lleva </a:t>
            </a:r>
            <a:r>
              <a:rPr lang="es-CO" dirty="0" smtClean="0"/>
              <a:t>a </a:t>
            </a:r>
            <a:r>
              <a:rPr lang="es-CO" dirty="0" err="1" smtClean="0"/>
              <a:t>defuzificación</a:t>
            </a:r>
            <a:r>
              <a:rPr lang="es-CO" dirty="0" smtClean="0"/>
              <a:t>. En este proyecto, el método utilizado es el del </a:t>
            </a:r>
            <a:r>
              <a:rPr lang="es-CO" dirty="0" err="1" smtClean="0"/>
              <a:t>centroide</a:t>
            </a:r>
            <a:r>
              <a:rPr lang="es-CO" dirty="0" smtClean="0"/>
              <a:t>, su elección se debe a la misma razón que el método de inferencia elegido; es decir, practicidad para ser implementado. Es importante mencionar, que no por ello, se compromete de ninguna manera su eficiencia, ya que estos métodos son también muy confiables. </a:t>
            </a:r>
            <a:endParaRPr lang="es-CO" dirty="0"/>
          </a:p>
        </p:txBody>
      </p:sp>
    </p:spTree>
    <p:extLst>
      <p:ext uri="{BB962C8B-B14F-4D97-AF65-F5344CB8AC3E}">
        <p14:creationId xmlns:p14="http://schemas.microsoft.com/office/powerpoint/2010/main" val="1069915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Aplicaciones</a:t>
            </a:r>
            <a:endParaRPr lang="es-CO" dirty="0"/>
          </a:p>
        </p:txBody>
      </p:sp>
      <p:sp>
        <p:nvSpPr>
          <p:cNvPr id="3" name="Marcador de contenido 2"/>
          <p:cNvSpPr>
            <a:spLocks noGrp="1"/>
          </p:cNvSpPr>
          <p:nvPr>
            <p:ph idx="1"/>
          </p:nvPr>
        </p:nvSpPr>
        <p:spPr/>
        <p:txBody>
          <a:bodyPr>
            <a:normAutofit fontScale="77500" lnSpcReduction="20000"/>
          </a:bodyPr>
          <a:lstStyle/>
          <a:p>
            <a:pPr algn="just"/>
            <a:r>
              <a:rPr lang="es-CO" dirty="0" smtClean="0"/>
              <a:t>En </a:t>
            </a:r>
            <a:r>
              <a:rPr lang="es-CO" dirty="0"/>
              <a:t>Biomecánica el péndulo invertido es frecuentemente utilizado para modelar bípedos caminantes, tal como el robot humanoide. En los robots bípedos la pierna de apoyo en contacto con el suelo a menudo se modela como un péndulo invertido, mientras que la pierna en movimiento se comporta como un péndulo que oscila libremente, suspendido de la cadera del humanoide.</a:t>
            </a:r>
          </a:p>
          <a:p>
            <a:pPr algn="just"/>
            <a:r>
              <a:rPr lang="es-CO" dirty="0" err="1"/>
              <a:t>S</a:t>
            </a:r>
            <a:r>
              <a:rPr lang="es-CO" dirty="0" err="1" smtClean="0"/>
              <a:t>egway</a:t>
            </a:r>
            <a:r>
              <a:rPr lang="es-CO" dirty="0" smtClean="0"/>
              <a:t> </a:t>
            </a:r>
            <a:r>
              <a:rPr lang="es-CO" dirty="0"/>
              <a:t>human </a:t>
            </a:r>
            <a:r>
              <a:rPr lang="es-CO" dirty="0" err="1"/>
              <a:t>transporter</a:t>
            </a:r>
            <a:r>
              <a:rPr lang="es-CO" dirty="0"/>
              <a:t>, el cual es un péndulo invertido, cuyo control está basado en entradas sensoriales de giroscopios montados en la base del </a:t>
            </a:r>
            <a:r>
              <a:rPr lang="es-CO" dirty="0" err="1"/>
              <a:t>segway</a:t>
            </a:r>
            <a:r>
              <a:rPr lang="es-CO" dirty="0"/>
              <a:t> y un sistema de control por computadora que mantiene el balance mientras las personas se pasean sobre el vehículo.</a:t>
            </a:r>
          </a:p>
          <a:p>
            <a:pPr algn="just"/>
            <a:r>
              <a:rPr lang="es-CO" dirty="0" smtClean="0"/>
              <a:t>Se </a:t>
            </a:r>
            <a:r>
              <a:rPr lang="es-CO" dirty="0"/>
              <a:t>pretende implementar el sistema (lazo abierto) de péndulo invertido con control PID para un velocímetro y un tacómetro donde la señal de entrada del sistema será dada por un </a:t>
            </a:r>
            <a:r>
              <a:rPr lang="es-CO" dirty="0" err="1"/>
              <a:t>encoder</a:t>
            </a:r>
            <a:r>
              <a:rPr lang="es-CO" dirty="0"/>
              <a:t> óptico y después del proceso de control se moverá una manecilla(salida) dependiendo si se acelera, desacelera, o revoluciona.</a:t>
            </a:r>
          </a:p>
          <a:p>
            <a:endParaRPr lang="es-CO" dirty="0"/>
          </a:p>
        </p:txBody>
      </p:sp>
    </p:spTree>
    <p:extLst>
      <p:ext uri="{BB962C8B-B14F-4D97-AF65-F5344CB8AC3E}">
        <p14:creationId xmlns:p14="http://schemas.microsoft.com/office/powerpoint/2010/main" val="19436065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Circuito</Template>
  <TotalTime>637</TotalTime>
  <Words>560</Words>
  <Application>Microsoft Office PowerPoint</Application>
  <PresentationFormat>Panorámica</PresentationFormat>
  <Paragraphs>37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Tw Cen MT</vt:lpstr>
      <vt:lpstr>Circuito</vt:lpstr>
      <vt:lpstr>Carro péndulo invertido</vt:lpstr>
      <vt:lpstr>Lógica difusa </vt:lpstr>
      <vt:lpstr>Controlador difuso </vt:lpstr>
      <vt:lpstr>Presentación de PowerPoint</vt:lpstr>
      <vt:lpstr>Fuzificación </vt:lpstr>
      <vt:lpstr>Base del conocimiento</vt:lpstr>
      <vt:lpstr>Inferencia </vt:lpstr>
      <vt:lpstr>Defuzificación</vt:lpstr>
      <vt:lpstr>Aplicaciones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Carro péndulo invertido (javis)</dc:title>
  <dc:creator>NataliaN</dc:creator>
  <cp:lastModifiedBy>NataliaN</cp:lastModifiedBy>
  <cp:revision>21</cp:revision>
  <dcterms:created xsi:type="dcterms:W3CDTF">2018-06-06T00:46:19Z</dcterms:created>
  <dcterms:modified xsi:type="dcterms:W3CDTF">2018-06-07T01:44:54Z</dcterms:modified>
</cp:coreProperties>
</file>