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11" r:id="rId2"/>
    <p:sldId id="387" r:id="rId3"/>
    <p:sldId id="259" r:id="rId4"/>
    <p:sldId id="413" r:id="rId5"/>
    <p:sldId id="401" r:id="rId6"/>
    <p:sldId id="398" r:id="rId7"/>
    <p:sldId id="399" r:id="rId8"/>
    <p:sldId id="400" r:id="rId9"/>
    <p:sldId id="402" r:id="rId10"/>
    <p:sldId id="416" r:id="rId11"/>
    <p:sldId id="388" r:id="rId12"/>
    <p:sldId id="418" r:id="rId13"/>
    <p:sldId id="419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404" r:id="rId24"/>
    <p:sldId id="410" r:id="rId25"/>
    <p:sldId id="405" r:id="rId26"/>
    <p:sldId id="406" r:id="rId27"/>
    <p:sldId id="407" r:id="rId28"/>
    <p:sldId id="408" r:id="rId29"/>
    <p:sldId id="4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91" autoAdjust="0"/>
    <p:restoredTop sz="72744" autoAdjust="0"/>
  </p:normalViewPr>
  <p:slideViewPr>
    <p:cSldViewPr snapToGrid="0">
      <p:cViewPr varScale="1">
        <p:scale>
          <a:sx n="53" d="100"/>
          <a:sy n="53" d="100"/>
        </p:scale>
        <p:origin x="93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872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8F404-8D85-425F-9C10-4A065C87646F}" type="datetimeFigureOut">
              <a:rPr lang="en-IE" smtClean="0"/>
              <a:t>09/09/2024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4417F-A03B-4416-AE6F-F1FB47670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45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7546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3958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2515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7760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3443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8322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9945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5237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4912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7043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658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3867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6961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3739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1129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1267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4997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0562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3140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6610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06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55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1522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856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6174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7516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507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926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09/09/2024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09/09/2024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09/09/2024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09/09/2024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09/09/2024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09/09/2024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09/09/2024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09/09/2024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09/09/2024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09/09/2024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09/09/2024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09/09/2024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16893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8000" dirty="0"/>
              <a:t>Databases 4</a:t>
            </a:r>
          </a:p>
          <a:p>
            <a:pPr marL="0" indent="0" algn="ctr">
              <a:buNone/>
            </a:pPr>
            <a:r>
              <a:rPr lang="en-IE" sz="8000" dirty="0"/>
              <a:t>DBMS and </a:t>
            </a:r>
            <a:br>
              <a:rPr lang="en-IE" sz="8000" dirty="0"/>
            </a:br>
            <a:r>
              <a:rPr lang="en-IE" sz="8000" dirty="0"/>
              <a:t>DB Administration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Ashley Cahill</a:t>
            </a:r>
          </a:p>
          <a:p>
            <a:pPr algn="ctr"/>
            <a:r>
              <a:rPr lang="en-GB" sz="2800" dirty="0"/>
              <a:t>ashley.cahill@tus.ie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57139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Advantages of DBMS?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979714"/>
            <a:ext cx="11223171" cy="5617029"/>
          </a:xfrm>
        </p:spPr>
        <p:txBody>
          <a:bodyPr>
            <a:normAutofit/>
          </a:bodyPr>
          <a:lstStyle/>
          <a:p>
            <a:pPr marL="1143000" lvl="1" indent="-457200">
              <a:lnSpc>
                <a:spcPct val="15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Improved data sharing</a:t>
            </a:r>
          </a:p>
          <a:p>
            <a:pPr marL="1143000" lvl="1" indent="-457200">
              <a:lnSpc>
                <a:spcPct val="15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Improved data security</a:t>
            </a:r>
          </a:p>
          <a:p>
            <a:pPr marL="1143000" lvl="1" indent="-457200">
              <a:lnSpc>
                <a:spcPct val="15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Better data integration</a:t>
            </a:r>
          </a:p>
          <a:p>
            <a:pPr marL="1143000" lvl="1" indent="-457200">
              <a:lnSpc>
                <a:spcPct val="150000"/>
              </a:lnSpc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Minimise</a:t>
            </a:r>
            <a:r>
              <a:rPr lang="en-US" altLang="en-US" sz="2800" dirty="0">
                <a:ea typeface="ＭＳ Ｐゴシック" panose="020B0600070205080204" pitchFamily="34" charset="-128"/>
              </a:rPr>
              <a:t> data inconsistency </a:t>
            </a:r>
          </a:p>
          <a:p>
            <a:pPr marL="1143000" lvl="1" indent="-457200">
              <a:lnSpc>
                <a:spcPct val="15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Improved data access</a:t>
            </a:r>
          </a:p>
          <a:p>
            <a:pPr marL="1143000" lvl="1" indent="-457200">
              <a:lnSpc>
                <a:spcPct val="15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Improved decision making</a:t>
            </a:r>
          </a:p>
          <a:p>
            <a:pPr marL="1143000" lvl="1" indent="-457200">
              <a:lnSpc>
                <a:spcPct val="15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Increased end-user productivity</a:t>
            </a:r>
          </a:p>
        </p:txBody>
      </p:sp>
    </p:spTree>
    <p:extLst>
      <p:ext uri="{BB962C8B-B14F-4D97-AF65-F5344CB8AC3E}">
        <p14:creationId xmlns:p14="http://schemas.microsoft.com/office/powerpoint/2010/main" val="249559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What Is A RDB?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764"/>
            <a:ext cx="10515600" cy="53533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Relational Database.</a:t>
            </a:r>
          </a:p>
          <a:p>
            <a:pPr>
              <a:lnSpc>
                <a:spcPct val="150000"/>
              </a:lnSpc>
            </a:pPr>
            <a:r>
              <a:rPr lang="en-IE" dirty="0"/>
              <a:t>Database that stores and provides access to data points that are related to one another.</a:t>
            </a:r>
          </a:p>
          <a:p>
            <a:pPr>
              <a:lnSpc>
                <a:spcPct val="150000"/>
              </a:lnSpc>
            </a:pPr>
            <a:r>
              <a:rPr lang="en-GB" dirty="0"/>
              <a:t>Relational Database Management System (RDBMS).</a:t>
            </a:r>
          </a:p>
          <a:p>
            <a:pPr>
              <a:lnSpc>
                <a:spcPct val="150000"/>
              </a:lnSpc>
            </a:pPr>
            <a:r>
              <a:rPr lang="en-IE" dirty="0"/>
              <a:t>Software used to store, manage, query, and retrieve data stored in a relational database.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E37C19-2AB5-4164-B58D-2BF3DA4C2467}"/>
              </a:ext>
            </a:extLst>
          </p:cNvPr>
          <p:cNvSpPr txBox="1">
            <a:spLocks/>
          </p:cNvSpPr>
          <p:nvPr/>
        </p:nvSpPr>
        <p:spPr>
          <a:xfrm>
            <a:off x="838199" y="5607524"/>
            <a:ext cx="10837985" cy="131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11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What Is A Relational Database?</a:t>
            </a:r>
            <a:endParaRPr lang="en-IE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58DC25-9429-47CE-9C5B-28DD9FE43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85924"/>
              </p:ext>
            </p:extLst>
          </p:nvPr>
        </p:nvGraphicFramePr>
        <p:xfrm>
          <a:off x="838199" y="4408664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410316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280081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4245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386113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35417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LastName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County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6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Incognito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 Main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Athlone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Westmeath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79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Eileen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 Church Street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Stepaside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Dublin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3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Annette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Curtin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 Castle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Limerick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0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Turner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 Shop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Termonfeckin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44184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E37C19-2AB5-4164-B58D-2BF3DA4C2467}"/>
              </a:ext>
            </a:extLst>
          </p:cNvPr>
          <p:cNvSpPr txBox="1">
            <a:spLocks/>
          </p:cNvSpPr>
          <p:nvPr/>
        </p:nvSpPr>
        <p:spPr>
          <a:xfrm>
            <a:off x="838199" y="5607524"/>
            <a:ext cx="10837985" cy="131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A65A9-45A3-49D5-9D2E-97CFBADBB9D5}"/>
              </a:ext>
            </a:extLst>
          </p:cNvPr>
          <p:cNvSpPr txBox="1">
            <a:spLocks/>
          </p:cNvSpPr>
          <p:nvPr/>
        </p:nvSpPr>
        <p:spPr>
          <a:xfrm>
            <a:off x="838200" y="1210764"/>
            <a:ext cx="10515600" cy="535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Relational Database is made up of a Table of Records</a:t>
            </a:r>
          </a:p>
          <a:p>
            <a:pPr>
              <a:lnSpc>
                <a:spcPct val="150000"/>
              </a:lnSpc>
            </a:pPr>
            <a:r>
              <a:rPr lang="en-GB" dirty="0"/>
              <a:t>Tables are made up of Columns and Rows</a:t>
            </a:r>
          </a:p>
          <a:p>
            <a:pPr>
              <a:lnSpc>
                <a:spcPct val="150000"/>
              </a:lnSpc>
            </a:pPr>
            <a:r>
              <a:rPr lang="en-GB" dirty="0"/>
              <a:t>Each Row is called a Record</a:t>
            </a:r>
          </a:p>
        </p:txBody>
      </p:sp>
    </p:spTree>
    <p:extLst>
      <p:ext uri="{BB962C8B-B14F-4D97-AF65-F5344CB8AC3E}">
        <p14:creationId xmlns:p14="http://schemas.microsoft.com/office/powerpoint/2010/main" val="290446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What Is A Relational Database?</a:t>
            </a:r>
            <a:endParaRPr lang="en-IE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58DC25-9429-47CE-9C5B-28DD9FE43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555569"/>
              </p:ext>
            </p:extLst>
          </p:nvPr>
        </p:nvGraphicFramePr>
        <p:xfrm>
          <a:off x="999391" y="2755944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376950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4103164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280081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4245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386113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35417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CustID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LastName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County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6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Incognito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 Main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Athlone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Westmeath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79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Eileen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10 Church Street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Stepaside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Dublin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3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Annette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Curtin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 Castle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Limerick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0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Turner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 Shop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Termonfeckin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44184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E37C19-2AB5-4164-B58D-2BF3DA4C2467}"/>
              </a:ext>
            </a:extLst>
          </p:cNvPr>
          <p:cNvSpPr txBox="1">
            <a:spLocks/>
          </p:cNvSpPr>
          <p:nvPr/>
        </p:nvSpPr>
        <p:spPr>
          <a:xfrm>
            <a:off x="838199" y="5607524"/>
            <a:ext cx="10837985" cy="131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A65A9-45A3-49D5-9D2E-97CFBADBB9D5}"/>
              </a:ext>
            </a:extLst>
          </p:cNvPr>
          <p:cNvSpPr txBox="1">
            <a:spLocks/>
          </p:cNvSpPr>
          <p:nvPr/>
        </p:nvSpPr>
        <p:spPr>
          <a:xfrm>
            <a:off x="838200" y="1210764"/>
            <a:ext cx="10515600" cy="535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Relational Databases store related data in a collection of tables</a:t>
            </a:r>
          </a:p>
          <a:p>
            <a:pPr>
              <a:lnSpc>
                <a:spcPct val="150000"/>
              </a:lnSpc>
            </a:pPr>
            <a:r>
              <a:rPr lang="en-GB" dirty="0"/>
              <a:t>Related data is “linked” by a Key Value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730511F-1DBF-4A3F-8E91-E00659C20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116223"/>
              </p:ext>
            </p:extLst>
          </p:nvPr>
        </p:nvGraphicFramePr>
        <p:xfrm>
          <a:off x="4124880" y="4886945"/>
          <a:ext cx="77124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124">
                  <a:extLst>
                    <a:ext uri="{9D8B030D-6E8A-4147-A177-3AD203B41FA5}">
                      <a16:colId xmlns:a16="http://schemas.microsoft.com/office/drawing/2014/main" val="2937695096"/>
                    </a:ext>
                  </a:extLst>
                </a:gridCol>
                <a:gridCol w="1928124">
                  <a:extLst>
                    <a:ext uri="{9D8B030D-6E8A-4147-A177-3AD203B41FA5}">
                      <a16:colId xmlns:a16="http://schemas.microsoft.com/office/drawing/2014/main" val="4141031648"/>
                    </a:ext>
                  </a:extLst>
                </a:gridCol>
                <a:gridCol w="1928124">
                  <a:extLst>
                    <a:ext uri="{9D8B030D-6E8A-4147-A177-3AD203B41FA5}">
                      <a16:colId xmlns:a16="http://schemas.microsoft.com/office/drawing/2014/main" val="628008119"/>
                    </a:ext>
                  </a:extLst>
                </a:gridCol>
                <a:gridCol w="1928124">
                  <a:extLst>
                    <a:ext uri="{9D8B030D-6E8A-4147-A177-3AD203B41FA5}">
                      <a16:colId xmlns:a16="http://schemas.microsoft.com/office/drawing/2014/main" val="3542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CustID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OrderID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6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01/08/2024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Shipped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79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02/08/2024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3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01/09/2024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Pending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0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01/09/2024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Shipped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441847"/>
                  </a:ext>
                </a:extLst>
              </a:tr>
            </a:tbl>
          </a:graphicData>
        </a:graphic>
      </p:graphicFrame>
      <p:sp>
        <p:nvSpPr>
          <p:cNvPr id="3" name="Arrow: Bent-Up 2">
            <a:extLst>
              <a:ext uri="{FF2B5EF4-FFF2-40B4-BE49-F238E27FC236}">
                <a16:creationId xmlns:a16="http://schemas.microsoft.com/office/drawing/2014/main" id="{FB39C989-3DF0-4BB1-BB31-E2C354963F49}"/>
              </a:ext>
            </a:extLst>
          </p:cNvPr>
          <p:cNvSpPr/>
          <p:nvPr/>
        </p:nvSpPr>
        <p:spPr>
          <a:xfrm rot="5400000">
            <a:off x="2238118" y="3630984"/>
            <a:ext cx="637828" cy="2786351"/>
          </a:xfrm>
          <a:prstGeom prst="bentUpArrow">
            <a:avLst>
              <a:gd name="adj1" fmla="val 25000"/>
              <a:gd name="adj2" fmla="val 3219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510"/>
          </a:xfrm>
        </p:spPr>
        <p:txBody>
          <a:bodyPr/>
          <a:lstStyle/>
          <a:p>
            <a:pPr algn="ctr"/>
            <a:r>
              <a:rPr lang="en-GB" b="1" dirty="0"/>
              <a:t>Database Administration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60854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E" dirty="0"/>
              <a:t>A Database Administrator, (DBA) is the person responsible for managing the information within an organisation.</a:t>
            </a:r>
          </a:p>
          <a:p>
            <a:pPr>
              <a:lnSpc>
                <a:spcPct val="150000"/>
              </a:lnSpc>
            </a:pPr>
            <a:r>
              <a:rPr lang="en-IE" dirty="0"/>
              <a:t>Main responsibility of the DBA is to keep the DB Server available at all times </a:t>
            </a:r>
          </a:p>
          <a:p>
            <a:pPr>
              <a:lnSpc>
                <a:spcPct val="150000"/>
              </a:lnSpc>
            </a:pPr>
            <a:r>
              <a:rPr lang="en-IE" dirty="0"/>
              <a:t>Also must provide users with access to the required, and allowed,</a:t>
            </a:r>
            <a:br>
              <a:rPr lang="en-IE" dirty="0"/>
            </a:br>
            <a:r>
              <a:rPr lang="en-IE" dirty="0"/>
              <a:t>data when they need it. </a:t>
            </a:r>
          </a:p>
          <a:p>
            <a:pPr>
              <a:lnSpc>
                <a:spcPct val="150000"/>
              </a:lnSpc>
            </a:pPr>
            <a:r>
              <a:rPr lang="en-IE" dirty="0"/>
              <a:t>The DBA makes sure that the database is protected and that any chance of data loss is minimized.</a:t>
            </a:r>
          </a:p>
          <a:p>
            <a:pPr>
              <a:lnSpc>
                <a:spcPct val="150000"/>
              </a:lnSpc>
            </a:pPr>
            <a:r>
              <a:rPr lang="en-IE" dirty="0"/>
              <a:t>DBA can be a DB Developer, Programmer, Analyst, System Admin or a dedicated role depending on size of the organisation.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8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510"/>
          </a:xfrm>
        </p:spPr>
        <p:txBody>
          <a:bodyPr/>
          <a:lstStyle/>
          <a:p>
            <a:pPr algn="ctr"/>
            <a:r>
              <a:rPr lang="en-GB" b="1" dirty="0"/>
              <a:t>DBA Roles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608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Managerial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DBA activities and related services</a:t>
            </a:r>
          </a:p>
          <a:p>
            <a:pPr>
              <a:lnSpc>
                <a:spcPct val="150000"/>
              </a:lnSpc>
            </a:pPr>
            <a:r>
              <a:rPr lang="en-IE" dirty="0"/>
              <a:t>Technical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DBA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31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510"/>
          </a:xfrm>
        </p:spPr>
        <p:txBody>
          <a:bodyPr/>
          <a:lstStyle/>
          <a:p>
            <a:pPr algn="ctr"/>
            <a:r>
              <a:rPr lang="en-GB" b="1" dirty="0"/>
              <a:t>DBA Roles – Managerial Activities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608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Planning</a:t>
            </a:r>
          </a:p>
          <a:p>
            <a:pPr>
              <a:lnSpc>
                <a:spcPct val="150000"/>
              </a:lnSpc>
            </a:pPr>
            <a:r>
              <a:rPr lang="en-IE" dirty="0"/>
              <a:t>Organising</a:t>
            </a:r>
          </a:p>
          <a:p>
            <a:pPr>
              <a:lnSpc>
                <a:spcPct val="150000"/>
              </a:lnSpc>
            </a:pPr>
            <a:r>
              <a:rPr lang="en-IE" dirty="0"/>
              <a:t>Testing</a:t>
            </a:r>
          </a:p>
          <a:p>
            <a:pPr>
              <a:lnSpc>
                <a:spcPct val="150000"/>
              </a:lnSpc>
            </a:pPr>
            <a:r>
              <a:rPr lang="en-IE" dirty="0"/>
              <a:t>Monitoring</a:t>
            </a:r>
          </a:p>
          <a:p>
            <a:pPr>
              <a:lnSpc>
                <a:spcPct val="150000"/>
              </a:lnSpc>
            </a:pPr>
            <a:r>
              <a:rPr lang="en-IE" dirty="0"/>
              <a:t>Delivering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30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510"/>
          </a:xfrm>
        </p:spPr>
        <p:txBody>
          <a:bodyPr/>
          <a:lstStyle/>
          <a:p>
            <a:pPr algn="ctr"/>
            <a:r>
              <a:rPr lang="en-GB" b="1" dirty="0"/>
              <a:t>DBA Managerial Activities - Planning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608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End User Support</a:t>
            </a:r>
          </a:p>
          <a:p>
            <a:pPr>
              <a:lnSpc>
                <a:spcPct val="150000"/>
              </a:lnSpc>
            </a:pPr>
            <a:r>
              <a:rPr lang="en-IE" dirty="0"/>
              <a:t>Gather user requirements</a:t>
            </a:r>
          </a:p>
          <a:p>
            <a:pPr>
              <a:lnSpc>
                <a:spcPct val="150000"/>
              </a:lnSpc>
            </a:pPr>
            <a:r>
              <a:rPr lang="en-IE" dirty="0"/>
              <a:t>Find solutions to information needs</a:t>
            </a:r>
          </a:p>
          <a:p>
            <a:pPr>
              <a:lnSpc>
                <a:spcPct val="150000"/>
              </a:lnSpc>
            </a:pPr>
            <a:r>
              <a:rPr lang="en-IE" dirty="0"/>
              <a:t>Build confidence with users</a:t>
            </a:r>
          </a:p>
          <a:p>
            <a:pPr>
              <a:lnSpc>
                <a:spcPct val="150000"/>
              </a:lnSpc>
            </a:pPr>
            <a:r>
              <a:rPr lang="en-IE" dirty="0"/>
              <a:t>Resolve conflicts</a:t>
            </a:r>
          </a:p>
          <a:p>
            <a:pPr>
              <a:lnSpc>
                <a:spcPct val="150000"/>
              </a:lnSpc>
            </a:pPr>
            <a:r>
              <a:rPr lang="en-IE" dirty="0"/>
              <a:t>Ensuring data quality and data integrity</a:t>
            </a:r>
          </a:p>
          <a:p>
            <a:pPr>
              <a:lnSpc>
                <a:spcPct val="150000"/>
              </a:lnSpc>
            </a:pPr>
            <a:r>
              <a:rPr lang="en-IE" dirty="0"/>
              <a:t>Manage training and user support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12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510"/>
          </a:xfrm>
        </p:spPr>
        <p:txBody>
          <a:bodyPr/>
          <a:lstStyle/>
          <a:p>
            <a:pPr algn="ctr"/>
            <a:r>
              <a:rPr lang="en-GB" b="1" dirty="0"/>
              <a:t>DBA Managerial Activities - Organising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608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Policies</a:t>
            </a:r>
          </a:p>
          <a:p>
            <a:pPr>
              <a:lnSpc>
                <a:spcPct val="150000"/>
              </a:lnSpc>
            </a:pPr>
            <a:r>
              <a:rPr lang="en-IE" dirty="0"/>
              <a:t>Standards</a:t>
            </a:r>
          </a:p>
          <a:p>
            <a:pPr>
              <a:lnSpc>
                <a:spcPct val="150000"/>
              </a:lnSpc>
            </a:pPr>
            <a:r>
              <a:rPr lang="en-IE" dirty="0"/>
              <a:t>Procedures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84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510"/>
          </a:xfrm>
        </p:spPr>
        <p:txBody>
          <a:bodyPr/>
          <a:lstStyle/>
          <a:p>
            <a:pPr algn="ctr"/>
            <a:r>
              <a:rPr lang="en-GB" b="1" dirty="0"/>
              <a:t>DBA Managerial Activities - Testing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608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Data Security</a:t>
            </a:r>
          </a:p>
          <a:p>
            <a:pPr>
              <a:lnSpc>
                <a:spcPct val="150000"/>
              </a:lnSpc>
            </a:pPr>
            <a:r>
              <a:rPr lang="en-IE" dirty="0"/>
              <a:t>Privacy</a:t>
            </a:r>
          </a:p>
          <a:p>
            <a:pPr>
              <a:lnSpc>
                <a:spcPct val="150000"/>
              </a:lnSpc>
            </a:pPr>
            <a:r>
              <a:rPr lang="en-IE" dirty="0"/>
              <a:t>Integrity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54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Moodle</a:t>
            </a:r>
            <a:endParaRPr lang="en-IE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CEC03-ED82-46B7-A59A-A524727A1A94}"/>
              </a:ext>
            </a:extLst>
          </p:cNvPr>
          <p:cNvSpPr txBox="1"/>
          <p:nvPr/>
        </p:nvSpPr>
        <p:spPr>
          <a:xfrm>
            <a:off x="1280160" y="1487199"/>
            <a:ext cx="10911840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b="1" dirty="0" err="1"/>
              <a:t>Databases</a:t>
            </a:r>
            <a:r>
              <a:rPr lang="es-ES" sz="3200" b="1" dirty="0"/>
              <a:t>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b="1" dirty="0"/>
              <a:t>https://moodle.midlands.tus.ie/course/view.php?id=18689</a:t>
            </a:r>
            <a:endParaRPr lang="en-I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80A3F-2822-439B-8D9B-516FB9AA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08" y="3429000"/>
            <a:ext cx="10168614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7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510"/>
          </a:xfrm>
        </p:spPr>
        <p:txBody>
          <a:bodyPr/>
          <a:lstStyle/>
          <a:p>
            <a:pPr algn="ctr"/>
            <a:r>
              <a:rPr lang="en-GB" b="1" dirty="0"/>
              <a:t>DBA Managerial Activities - Monitoring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608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Data Backup</a:t>
            </a:r>
          </a:p>
          <a:p>
            <a:pPr>
              <a:lnSpc>
                <a:spcPct val="150000"/>
              </a:lnSpc>
            </a:pPr>
            <a:r>
              <a:rPr lang="en-IE" dirty="0"/>
              <a:t>Full Backup/Incremental Backup/Concurrent Backup</a:t>
            </a:r>
          </a:p>
          <a:p>
            <a:pPr>
              <a:lnSpc>
                <a:spcPct val="150000"/>
              </a:lnSpc>
            </a:pPr>
            <a:r>
              <a:rPr lang="en-IE" dirty="0"/>
              <a:t>Recovery</a:t>
            </a:r>
          </a:p>
          <a:p>
            <a:pPr>
              <a:lnSpc>
                <a:spcPct val="150000"/>
              </a:lnSpc>
            </a:pPr>
            <a:r>
              <a:rPr lang="en-IE" dirty="0"/>
              <a:t>Disaster management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86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510"/>
          </a:xfrm>
        </p:spPr>
        <p:txBody>
          <a:bodyPr/>
          <a:lstStyle/>
          <a:p>
            <a:pPr algn="ctr"/>
            <a:r>
              <a:rPr lang="en-GB" b="1" dirty="0"/>
              <a:t>DBA Managerial Activities - Delivery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608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Data Distribution</a:t>
            </a:r>
          </a:p>
          <a:p>
            <a:pPr>
              <a:lnSpc>
                <a:spcPct val="150000"/>
              </a:lnSpc>
            </a:pPr>
            <a:r>
              <a:rPr lang="en-IE" dirty="0"/>
              <a:t>Data Use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1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510"/>
          </a:xfrm>
        </p:spPr>
        <p:txBody>
          <a:bodyPr/>
          <a:lstStyle/>
          <a:p>
            <a:pPr algn="ctr"/>
            <a:r>
              <a:rPr lang="en-GB" b="1" dirty="0"/>
              <a:t>DBA Technical Roles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608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Evaluating/Selecting/Installing DBMS and </a:t>
            </a:r>
            <a:r>
              <a:rPr lang="en-IE" dirty="0" err="1"/>
              <a:t>utils</a:t>
            </a:r>
            <a:r>
              <a:rPr lang="en-IE" dirty="0"/>
              <a:t>.</a:t>
            </a:r>
          </a:p>
          <a:p>
            <a:pPr>
              <a:lnSpc>
                <a:spcPct val="150000"/>
              </a:lnSpc>
            </a:pPr>
            <a:r>
              <a:rPr lang="en-IE" dirty="0"/>
              <a:t>DB Design and Implementation</a:t>
            </a:r>
          </a:p>
          <a:p>
            <a:pPr>
              <a:lnSpc>
                <a:spcPct val="150000"/>
              </a:lnSpc>
            </a:pPr>
            <a:r>
              <a:rPr lang="en-IE" dirty="0"/>
              <a:t>Testing DB and Applications</a:t>
            </a:r>
          </a:p>
          <a:p>
            <a:pPr>
              <a:lnSpc>
                <a:spcPct val="150000"/>
              </a:lnSpc>
            </a:pPr>
            <a:r>
              <a:rPr lang="en-IE" dirty="0"/>
              <a:t>Operating the DBMS, </a:t>
            </a:r>
            <a:r>
              <a:rPr lang="en-IE" dirty="0" err="1"/>
              <a:t>utils</a:t>
            </a:r>
            <a:r>
              <a:rPr lang="en-IE" dirty="0"/>
              <a:t>. and apps.</a:t>
            </a:r>
          </a:p>
          <a:p>
            <a:pPr>
              <a:lnSpc>
                <a:spcPct val="150000"/>
              </a:lnSpc>
            </a:pPr>
            <a:r>
              <a:rPr lang="en-IE" dirty="0"/>
              <a:t>DBMS, </a:t>
            </a:r>
            <a:r>
              <a:rPr lang="en-IE" dirty="0" err="1"/>
              <a:t>utils</a:t>
            </a:r>
            <a:r>
              <a:rPr lang="en-IE" dirty="0"/>
              <a:t>. and app. maintenance</a:t>
            </a:r>
          </a:p>
          <a:p>
            <a:pPr>
              <a:lnSpc>
                <a:spcPct val="150000"/>
              </a:lnSpc>
            </a:pPr>
            <a:r>
              <a:rPr lang="en-IE" dirty="0"/>
              <a:t>Training and User Support</a:t>
            </a:r>
          </a:p>
        </p:txBody>
      </p:sp>
    </p:spTree>
    <p:extLst>
      <p:ext uri="{BB962C8B-B14F-4D97-AF65-F5344CB8AC3E}">
        <p14:creationId xmlns:p14="http://schemas.microsoft.com/office/powerpoint/2010/main" val="1814163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510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Evaluating/Selecting/Installing DBMS and </a:t>
            </a:r>
            <a:r>
              <a:rPr lang="en-IE" b="1" dirty="0" err="1"/>
              <a:t>utils</a:t>
            </a:r>
            <a:r>
              <a:rPr lang="en-IE" b="1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608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DBMS is a management tool and must be selected appropriately</a:t>
            </a:r>
          </a:p>
          <a:p>
            <a:pPr>
              <a:lnSpc>
                <a:spcPct val="150000"/>
              </a:lnSpc>
            </a:pPr>
            <a:r>
              <a:rPr lang="en-IE" dirty="0"/>
              <a:t>DBA must determine the needs of the organisation</a:t>
            </a:r>
          </a:p>
          <a:p>
            <a:pPr>
              <a:lnSpc>
                <a:spcPct val="150000"/>
              </a:lnSpc>
            </a:pPr>
            <a:r>
              <a:rPr lang="en-IE" dirty="0"/>
              <a:t>Model? RDBMS/OODB</a:t>
            </a:r>
          </a:p>
          <a:p>
            <a:pPr>
              <a:lnSpc>
                <a:spcPct val="150000"/>
              </a:lnSpc>
            </a:pPr>
            <a:r>
              <a:rPr lang="en-IE" dirty="0"/>
              <a:t>Storage capacity – Max disk size, DB size</a:t>
            </a:r>
          </a:p>
          <a:p>
            <a:pPr>
              <a:lnSpc>
                <a:spcPct val="150000"/>
              </a:lnSpc>
            </a:pPr>
            <a:r>
              <a:rPr lang="en-IE" dirty="0"/>
              <a:t>Application support – what tools are available, what languages are supported</a:t>
            </a:r>
          </a:p>
          <a:p>
            <a:pPr>
              <a:lnSpc>
                <a:spcPct val="150000"/>
              </a:lnSpc>
            </a:pPr>
            <a:r>
              <a:rPr lang="en-IE" dirty="0"/>
              <a:t>Are there any built in audit trails … max size? modifiable?</a:t>
            </a:r>
          </a:p>
          <a:p>
            <a:pPr>
              <a:lnSpc>
                <a:spcPct val="150000"/>
              </a:lnSpc>
            </a:pPr>
            <a:r>
              <a:rPr lang="en-IE" dirty="0"/>
              <a:t>Does the DBMS support integrity rules, access rights</a:t>
            </a:r>
          </a:p>
          <a:p>
            <a:pPr>
              <a:lnSpc>
                <a:spcPct val="150000"/>
              </a:lnSpc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72172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510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Evaluating/Selecting/Installing DBMS and </a:t>
            </a:r>
            <a:r>
              <a:rPr lang="en-IE" b="1" dirty="0" err="1"/>
              <a:t>utils</a:t>
            </a:r>
            <a:r>
              <a:rPr lang="en-IE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608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Are there built in backup and recovery tools</a:t>
            </a:r>
          </a:p>
          <a:p>
            <a:pPr>
              <a:lnSpc>
                <a:spcPct val="150000"/>
              </a:lnSpc>
            </a:pPr>
            <a:r>
              <a:rPr lang="en-IE" dirty="0"/>
              <a:t>Does the DBMS support multiple users</a:t>
            </a:r>
          </a:p>
          <a:p>
            <a:pPr>
              <a:lnSpc>
                <a:spcPct val="150000"/>
              </a:lnSpc>
            </a:pPr>
            <a:r>
              <a:rPr lang="en-IE" dirty="0"/>
              <a:t>What are the performance limits of the DBMS? How many </a:t>
            </a:r>
            <a:r>
              <a:rPr lang="en-IE" dirty="0" err="1"/>
              <a:t>tps</a:t>
            </a:r>
            <a:r>
              <a:rPr lang="en-IE" dirty="0"/>
              <a:t>?</a:t>
            </a:r>
          </a:p>
          <a:p>
            <a:pPr>
              <a:lnSpc>
                <a:spcPct val="150000"/>
              </a:lnSpc>
            </a:pPr>
            <a:r>
              <a:rPr lang="en-IE" dirty="0"/>
              <a:t>Can the DBMS run on different O/S … are there specific tech and hardware requirements?</a:t>
            </a:r>
          </a:p>
          <a:p>
            <a:pPr>
              <a:lnSpc>
                <a:spcPct val="150000"/>
              </a:lnSpc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3511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510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DB Design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608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Database modelling and design</a:t>
            </a:r>
          </a:p>
          <a:p>
            <a:pPr>
              <a:lnSpc>
                <a:spcPct val="150000"/>
              </a:lnSpc>
            </a:pPr>
            <a:r>
              <a:rPr lang="en-IE" dirty="0"/>
              <a:t>Conceptual, Logical and Physical Levels</a:t>
            </a:r>
          </a:p>
          <a:p>
            <a:pPr>
              <a:lnSpc>
                <a:spcPct val="150000"/>
              </a:lnSpc>
            </a:pPr>
            <a:r>
              <a:rPr lang="en-IE" dirty="0"/>
              <a:t>Review application design to ensure transactions are CEC …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Correct – Transactions mirror real-world events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Efficient – Transactions do not overload the DBMS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Compliant – Transactions comply with integrity rules and standards</a:t>
            </a:r>
          </a:p>
        </p:txBody>
      </p:sp>
    </p:spTree>
    <p:extLst>
      <p:ext uri="{BB962C8B-B14F-4D97-AF65-F5344CB8AC3E}">
        <p14:creationId xmlns:p14="http://schemas.microsoft.com/office/powerpoint/2010/main" val="2699114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510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Testing DB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608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Testing can be closely related to database design</a:t>
            </a:r>
          </a:p>
          <a:p>
            <a:pPr>
              <a:lnSpc>
                <a:spcPct val="150000"/>
              </a:lnSpc>
            </a:pPr>
            <a:r>
              <a:rPr lang="en-IE" dirty="0"/>
              <a:t>Testing the use of SQL and its performance</a:t>
            </a:r>
          </a:p>
          <a:p>
            <a:pPr>
              <a:lnSpc>
                <a:spcPct val="150000"/>
              </a:lnSpc>
            </a:pPr>
            <a:r>
              <a:rPr lang="en-IE" dirty="0"/>
              <a:t>Checking data integrity and for any conflicts or duplication</a:t>
            </a:r>
          </a:p>
          <a:p>
            <a:pPr>
              <a:lnSpc>
                <a:spcPct val="150000"/>
              </a:lnSpc>
            </a:pPr>
            <a:r>
              <a:rPr lang="en-IE" dirty="0"/>
              <a:t>Observing standards for naming conventions</a:t>
            </a:r>
          </a:p>
          <a:p>
            <a:pPr>
              <a:lnSpc>
                <a:spcPct val="150000"/>
              </a:lnSpc>
            </a:pPr>
            <a:r>
              <a:rPr lang="en-IE" dirty="0"/>
              <a:t>Enforcing data validation rules</a:t>
            </a:r>
          </a:p>
          <a:p>
            <a:pPr>
              <a:lnSpc>
                <a:spcPct val="150000"/>
              </a:lnSpc>
            </a:pPr>
            <a:r>
              <a:rPr lang="en-IE" dirty="0"/>
              <a:t>Database can only be declared operational and available to users following the thorough testing of all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8260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510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Operating the DBMS, </a:t>
            </a:r>
            <a:r>
              <a:rPr lang="en-IE" b="1" dirty="0" err="1"/>
              <a:t>utils</a:t>
            </a:r>
            <a:r>
              <a:rPr lang="en-IE" b="1" dirty="0"/>
              <a:t>. and apps.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608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Establishing performance goals</a:t>
            </a:r>
          </a:p>
          <a:p>
            <a:pPr>
              <a:lnSpc>
                <a:spcPct val="150000"/>
              </a:lnSpc>
            </a:pPr>
            <a:r>
              <a:rPr lang="en-IE" dirty="0"/>
              <a:t>Performance monitoring and tuning</a:t>
            </a:r>
          </a:p>
          <a:p>
            <a:pPr>
              <a:lnSpc>
                <a:spcPct val="150000"/>
              </a:lnSpc>
            </a:pPr>
            <a:r>
              <a:rPr lang="en-IE" dirty="0"/>
              <a:t>System support</a:t>
            </a:r>
          </a:p>
          <a:p>
            <a:pPr>
              <a:lnSpc>
                <a:spcPct val="150000"/>
              </a:lnSpc>
            </a:pPr>
            <a:r>
              <a:rPr lang="en-IE" dirty="0"/>
              <a:t>Backup and recovery operations</a:t>
            </a:r>
          </a:p>
          <a:p>
            <a:pPr>
              <a:lnSpc>
                <a:spcPct val="150000"/>
              </a:lnSpc>
            </a:pPr>
            <a:r>
              <a:rPr lang="en-IE" dirty="0"/>
              <a:t>Security monitoring and auditing</a:t>
            </a:r>
          </a:p>
        </p:txBody>
      </p:sp>
    </p:spTree>
    <p:extLst>
      <p:ext uri="{BB962C8B-B14F-4D97-AF65-F5344CB8AC3E}">
        <p14:creationId xmlns:p14="http://schemas.microsoft.com/office/powerpoint/2010/main" val="3707711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510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DBMS, </a:t>
            </a:r>
            <a:r>
              <a:rPr lang="en-IE" b="1" dirty="0" err="1"/>
              <a:t>utils</a:t>
            </a:r>
            <a:r>
              <a:rPr lang="en-IE" b="1" dirty="0"/>
              <a:t>. and app.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0515600" cy="608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Managing storage devices</a:t>
            </a:r>
          </a:p>
          <a:p>
            <a:pPr>
              <a:lnSpc>
                <a:spcPct val="150000"/>
              </a:lnSpc>
            </a:pPr>
            <a:r>
              <a:rPr lang="en-IE" dirty="0"/>
              <a:t>Upgrading DBMS and utility software</a:t>
            </a:r>
          </a:p>
        </p:txBody>
      </p:sp>
    </p:spTree>
    <p:extLst>
      <p:ext uri="{BB962C8B-B14F-4D97-AF65-F5344CB8AC3E}">
        <p14:creationId xmlns:p14="http://schemas.microsoft.com/office/powerpoint/2010/main" val="1387093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510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Training and User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510"/>
            <a:ext cx="11067288" cy="608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Technical training for application programmers </a:t>
            </a:r>
            <a:br>
              <a:rPr lang="en-IE" dirty="0"/>
            </a:br>
            <a:r>
              <a:rPr lang="en-IE" dirty="0"/>
              <a:t>(including procedures and standards)</a:t>
            </a:r>
          </a:p>
          <a:p>
            <a:pPr>
              <a:lnSpc>
                <a:spcPct val="150000"/>
              </a:lnSpc>
            </a:pPr>
            <a:r>
              <a:rPr lang="en-IE" dirty="0"/>
              <a:t>Ad-hoc technical support for end users (and application programmers!)</a:t>
            </a:r>
          </a:p>
          <a:p>
            <a:pPr>
              <a:lnSpc>
                <a:spcPct val="150000"/>
              </a:lnSpc>
            </a:pPr>
            <a:r>
              <a:rPr lang="en-IE" dirty="0"/>
              <a:t>Develop technical troubleshooting procedures to aid support </a:t>
            </a:r>
          </a:p>
          <a:p>
            <a:pPr>
              <a:lnSpc>
                <a:spcPct val="150000"/>
              </a:lnSpc>
            </a:pPr>
            <a:r>
              <a:rPr lang="en-IE" dirty="0"/>
              <a:t>Maintain interaction with DBMS vendors for additional guidance and support</a:t>
            </a:r>
          </a:p>
          <a:p>
            <a:pPr marL="0" indent="0">
              <a:lnSpc>
                <a:spcPct val="150000"/>
              </a:lnSpc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9715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Module Overview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187246"/>
            <a:ext cx="11863387" cy="5356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Data Fundamentals</a:t>
            </a:r>
          </a:p>
          <a:p>
            <a:pPr>
              <a:lnSpc>
                <a:spcPct val="150000"/>
              </a:lnSpc>
            </a:pPr>
            <a:r>
              <a:rPr lang="en-IE" dirty="0"/>
              <a:t>Relational Databases</a:t>
            </a:r>
          </a:p>
          <a:p>
            <a:pPr>
              <a:lnSpc>
                <a:spcPct val="150000"/>
              </a:lnSpc>
            </a:pPr>
            <a:r>
              <a:rPr lang="en-IE" dirty="0"/>
              <a:t>Database Administration Fundamentals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70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Data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764"/>
            <a:ext cx="10515600" cy="5331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What is Data?</a:t>
            </a:r>
          </a:p>
          <a:p>
            <a:pPr>
              <a:lnSpc>
                <a:spcPct val="150000"/>
              </a:lnSpc>
            </a:pPr>
            <a:r>
              <a:rPr lang="en-GB" dirty="0"/>
              <a:t>Raw facts</a:t>
            </a:r>
          </a:p>
          <a:p>
            <a:pPr>
              <a:lnSpc>
                <a:spcPct val="150000"/>
              </a:lnSpc>
            </a:pPr>
            <a:r>
              <a:rPr lang="en-IE" dirty="0"/>
              <a:t>Statistics 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Facts that have yet to be processed</a:t>
            </a:r>
          </a:p>
          <a:p>
            <a:pPr>
              <a:lnSpc>
                <a:spcPct val="150000"/>
              </a:lnSpc>
            </a:pPr>
            <a:r>
              <a:rPr lang="en-GB" dirty="0"/>
              <a:t>Unstructured information</a:t>
            </a:r>
          </a:p>
          <a:p>
            <a:pPr>
              <a:lnSpc>
                <a:spcPct val="150000"/>
              </a:lnSpc>
            </a:pPr>
            <a:r>
              <a:rPr lang="en-IE" dirty="0"/>
              <a:t>Data is a raw form of knowledge and, on its own, doesn’t carry any significance or purpose.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46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Information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764"/>
            <a:ext cx="10515600" cy="5331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Information is the result of processing raw data to reveal its meaning.</a:t>
            </a:r>
          </a:p>
          <a:p>
            <a:pPr>
              <a:lnSpc>
                <a:spcPct val="150000"/>
              </a:lnSpc>
            </a:pPr>
            <a:r>
              <a:rPr lang="en-IE" dirty="0"/>
              <a:t>Data processing can be anything from organising data to reveal patterns, or using complex statistical modelling.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51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Types of Data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764"/>
            <a:ext cx="10515600" cy="5331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Qualitive Data</a:t>
            </a:r>
          </a:p>
          <a:p>
            <a:pPr>
              <a:lnSpc>
                <a:spcPct val="150000"/>
              </a:lnSpc>
            </a:pPr>
            <a:r>
              <a:rPr lang="en-IE" dirty="0"/>
              <a:t>Non-statistical and is typically unstructured or semi-structured</a:t>
            </a:r>
          </a:p>
          <a:p>
            <a:pPr>
              <a:lnSpc>
                <a:spcPct val="150000"/>
              </a:lnSpc>
            </a:pPr>
            <a:r>
              <a:rPr lang="en-IE" dirty="0" err="1"/>
              <a:t>Quantitive</a:t>
            </a:r>
            <a:r>
              <a:rPr lang="en-IE" dirty="0"/>
              <a:t> Data</a:t>
            </a:r>
          </a:p>
          <a:p>
            <a:pPr>
              <a:lnSpc>
                <a:spcPct val="150000"/>
              </a:lnSpc>
            </a:pPr>
            <a:r>
              <a:rPr lang="en-IE" dirty="0"/>
              <a:t>Statistical and typically structured and well defined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04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Qualitive vs Quantitive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273" y="1255122"/>
            <a:ext cx="5257800" cy="210393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E" dirty="0"/>
              <a:t>Countable, measurable, and number-based data that quantifies correlations into hard facts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10201C-0DAF-42E0-AF87-6B7EE1001412}"/>
              </a:ext>
            </a:extLst>
          </p:cNvPr>
          <p:cNvSpPr txBox="1">
            <a:spLocks/>
          </p:cNvSpPr>
          <p:nvPr/>
        </p:nvSpPr>
        <p:spPr>
          <a:xfrm>
            <a:off x="838200" y="1255122"/>
            <a:ext cx="5257800" cy="2103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Descriptive and non-numerical data </a:t>
            </a:r>
            <a:br>
              <a:rPr lang="en-IE" dirty="0"/>
            </a:br>
            <a:r>
              <a:rPr lang="en-IE" dirty="0"/>
              <a:t>that explains the ‘why’ behind a phenomenon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0FE8C-55F4-4902-BDF1-0821E0BF6D30}"/>
              </a:ext>
            </a:extLst>
          </p:cNvPr>
          <p:cNvSpPr txBox="1">
            <a:spLocks/>
          </p:cNvSpPr>
          <p:nvPr/>
        </p:nvSpPr>
        <p:spPr>
          <a:xfrm>
            <a:off x="838200" y="3291182"/>
            <a:ext cx="5257800" cy="77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Aim is to explore a phenomenon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171F8F-6A8E-42C7-A6CA-5067E1BC0B8E}"/>
              </a:ext>
            </a:extLst>
          </p:cNvPr>
          <p:cNvSpPr txBox="1">
            <a:spLocks/>
          </p:cNvSpPr>
          <p:nvPr/>
        </p:nvSpPr>
        <p:spPr>
          <a:xfrm>
            <a:off x="6308274" y="3291182"/>
            <a:ext cx="5257800" cy="77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Aim is to confirm a hypothesis 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9EB9FA-1C7B-4C6A-8235-635CCDC8857B}"/>
              </a:ext>
            </a:extLst>
          </p:cNvPr>
          <p:cNvSpPr txBox="1">
            <a:spLocks/>
          </p:cNvSpPr>
          <p:nvPr/>
        </p:nvSpPr>
        <p:spPr>
          <a:xfrm>
            <a:off x="838200" y="4196446"/>
            <a:ext cx="5257800" cy="2103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Objective is to describe and explain relationships and variations between variables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2B9ED4-B313-4D94-B6D6-22F853751603}"/>
              </a:ext>
            </a:extLst>
          </p:cNvPr>
          <p:cNvSpPr txBox="1">
            <a:spLocks/>
          </p:cNvSpPr>
          <p:nvPr/>
        </p:nvSpPr>
        <p:spPr>
          <a:xfrm>
            <a:off x="6308273" y="4186806"/>
            <a:ext cx="5257800" cy="2113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Objective is to quantify variations, predict results, and generalize characteristics of a population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C0A73F-17B7-4E01-996A-51267FD8A5AD}"/>
              </a:ext>
            </a:extLst>
          </p:cNvPr>
          <p:cNvCxnSpPr/>
          <p:nvPr/>
        </p:nvCxnSpPr>
        <p:spPr>
          <a:xfrm flipV="1">
            <a:off x="6079671" y="1071721"/>
            <a:ext cx="0" cy="521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53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Qualitive vs Quantitive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3575"/>
            <a:ext cx="5257800" cy="210393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E" dirty="0"/>
              <a:t>Collected through semi-structured methods: interviews, focus groups, and participant observation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10201C-0DAF-42E0-AF87-6B7EE1001412}"/>
              </a:ext>
            </a:extLst>
          </p:cNvPr>
          <p:cNvSpPr txBox="1">
            <a:spLocks/>
          </p:cNvSpPr>
          <p:nvPr/>
        </p:nvSpPr>
        <p:spPr>
          <a:xfrm>
            <a:off x="6308274" y="1187246"/>
            <a:ext cx="5045526" cy="1686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Highly structured data collection methods such as surveys and questionnaires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0FE8C-55F4-4902-BDF1-0821E0BF6D30}"/>
              </a:ext>
            </a:extLst>
          </p:cNvPr>
          <p:cNvSpPr txBox="1">
            <a:spLocks/>
          </p:cNvSpPr>
          <p:nvPr/>
        </p:nvSpPr>
        <p:spPr>
          <a:xfrm>
            <a:off x="838201" y="3291182"/>
            <a:ext cx="5257800" cy="77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Ordinal data and nominal datatypes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171F8F-6A8E-42C7-A6CA-5067E1BC0B8E}"/>
              </a:ext>
            </a:extLst>
          </p:cNvPr>
          <p:cNvSpPr txBox="1">
            <a:spLocks/>
          </p:cNvSpPr>
          <p:nvPr/>
        </p:nvSpPr>
        <p:spPr>
          <a:xfrm>
            <a:off x="6308274" y="3291182"/>
            <a:ext cx="5257800" cy="77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Discrete data and continuous data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9EB9FA-1C7B-4C6A-8235-635CCDC8857B}"/>
              </a:ext>
            </a:extLst>
          </p:cNvPr>
          <p:cNvSpPr txBox="1">
            <a:spLocks/>
          </p:cNvSpPr>
          <p:nvPr/>
        </p:nvSpPr>
        <p:spPr>
          <a:xfrm>
            <a:off x="838201" y="4082143"/>
            <a:ext cx="5257800" cy="77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Mostly textual format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2B9ED4-B313-4D94-B6D6-22F853751603}"/>
              </a:ext>
            </a:extLst>
          </p:cNvPr>
          <p:cNvSpPr txBox="1">
            <a:spLocks/>
          </p:cNvSpPr>
          <p:nvPr/>
        </p:nvSpPr>
        <p:spPr>
          <a:xfrm>
            <a:off x="6308273" y="4072504"/>
            <a:ext cx="5257800" cy="78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Mostly numerical format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C0A73F-17B7-4E01-996A-51267FD8A5AD}"/>
              </a:ext>
            </a:extLst>
          </p:cNvPr>
          <p:cNvCxnSpPr/>
          <p:nvPr/>
        </p:nvCxnSpPr>
        <p:spPr>
          <a:xfrm flipV="1">
            <a:off x="6079671" y="1071721"/>
            <a:ext cx="0" cy="521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60BF14-0078-4E62-8EF1-970A60BA0182}"/>
              </a:ext>
            </a:extLst>
          </p:cNvPr>
          <p:cNvSpPr txBox="1">
            <a:spLocks/>
          </p:cNvSpPr>
          <p:nvPr/>
        </p:nvSpPr>
        <p:spPr>
          <a:xfrm>
            <a:off x="821871" y="4895589"/>
            <a:ext cx="5257800" cy="2103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Best used for conducting large-scale studies that aim to find trends or traits around a phenomenon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73BEB1-3712-4FD4-AD6E-458D7B896EF8}"/>
              </a:ext>
            </a:extLst>
          </p:cNvPr>
          <p:cNvSpPr txBox="1">
            <a:spLocks/>
          </p:cNvSpPr>
          <p:nvPr/>
        </p:nvSpPr>
        <p:spPr>
          <a:xfrm>
            <a:off x="6202136" y="4879260"/>
            <a:ext cx="5489107" cy="18369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Best used for formulating and verifying hypothesis around a correlation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00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DBMS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979714"/>
            <a:ext cx="11223171" cy="5617029"/>
          </a:xfrm>
        </p:spPr>
        <p:txBody>
          <a:bodyPr>
            <a:normAutofit/>
          </a:bodyPr>
          <a:lstStyle/>
          <a:p>
            <a:pPr marL="1143000" lvl="1" indent="-457200">
              <a:lnSpc>
                <a:spcPct val="15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Database Management System (DBMS)</a:t>
            </a:r>
          </a:p>
          <a:p>
            <a:pPr marL="1143000" lvl="1" indent="-457200">
              <a:lnSpc>
                <a:spcPct val="150000"/>
              </a:lnSpc>
            </a:pPr>
            <a:r>
              <a:rPr lang="en-IE" altLang="en-US" sz="2800" dirty="0">
                <a:ea typeface="ＭＳ Ｐゴシック" panose="020B0600070205080204" pitchFamily="34" charset="-128"/>
              </a:rPr>
              <a:t>Manages structure and controls access to data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1143000" lvl="1" indent="-457200">
              <a:lnSpc>
                <a:spcPct val="150000"/>
              </a:lnSpc>
            </a:pPr>
            <a:r>
              <a:rPr lang="en-US" altLang="en-US" sz="2800" dirty="0"/>
              <a:t>DBMS is the intermediary between the user and the database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1143000" lvl="1" indent="-457200">
              <a:lnSpc>
                <a:spcPct val="15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Database structure stored as file collection </a:t>
            </a:r>
          </a:p>
          <a:p>
            <a:pPr marL="1143000" lvl="1" indent="-457200">
              <a:lnSpc>
                <a:spcPct val="15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Can only access files through the DBMS</a:t>
            </a:r>
          </a:p>
          <a:p>
            <a:pPr marL="1143000" lvl="1" indent="-457200">
              <a:lnSpc>
                <a:spcPct val="150000"/>
              </a:lnSpc>
            </a:pPr>
            <a:r>
              <a:rPr lang="en-US" altLang="en-US" sz="2800" dirty="0"/>
              <a:t>DBMS enables data to be shared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1143000" lvl="1" indent="-457200">
              <a:lnSpc>
                <a:spcPct val="150000"/>
              </a:lnSpc>
            </a:pPr>
            <a:r>
              <a:rPr lang="en-US" altLang="en-US" sz="2800" dirty="0"/>
              <a:t>DBMS integrates many users views of the data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060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1132</Words>
  <Application>Microsoft Office PowerPoint</Application>
  <PresentationFormat>Widescreen</PresentationFormat>
  <Paragraphs>262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Moodle</vt:lpstr>
      <vt:lpstr>Module Overview</vt:lpstr>
      <vt:lpstr>Data</vt:lpstr>
      <vt:lpstr>Information</vt:lpstr>
      <vt:lpstr>Types of Data</vt:lpstr>
      <vt:lpstr>Qualitive vs Quantitive</vt:lpstr>
      <vt:lpstr>Qualitive vs Quantitive</vt:lpstr>
      <vt:lpstr>DBMS</vt:lpstr>
      <vt:lpstr>Advantages of DBMS?</vt:lpstr>
      <vt:lpstr>What Is A RDB?</vt:lpstr>
      <vt:lpstr>What Is A Relational Database?</vt:lpstr>
      <vt:lpstr>What Is A Relational Database?</vt:lpstr>
      <vt:lpstr>Database Administration</vt:lpstr>
      <vt:lpstr>DBA Roles</vt:lpstr>
      <vt:lpstr>DBA Roles – Managerial Activities</vt:lpstr>
      <vt:lpstr>DBA Managerial Activities - Planning</vt:lpstr>
      <vt:lpstr>DBA Managerial Activities - Organising</vt:lpstr>
      <vt:lpstr>DBA Managerial Activities - Testing</vt:lpstr>
      <vt:lpstr>DBA Managerial Activities - Monitoring</vt:lpstr>
      <vt:lpstr>DBA Managerial Activities - Delivery</vt:lpstr>
      <vt:lpstr>DBA Technical Roles</vt:lpstr>
      <vt:lpstr>Evaluating/Selecting/Installing DBMS and utils.</vt:lpstr>
      <vt:lpstr>Evaluating/Selecting/Installing DBMS and utils…</vt:lpstr>
      <vt:lpstr>DB Design and Implementation</vt:lpstr>
      <vt:lpstr>Testing DB and Applications</vt:lpstr>
      <vt:lpstr>Operating the DBMS, utils. and apps.</vt:lpstr>
      <vt:lpstr>DBMS, utils. and app. maintenance</vt:lpstr>
      <vt:lpstr>Training and User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162</cp:revision>
  <dcterms:created xsi:type="dcterms:W3CDTF">2022-07-07T18:13:36Z</dcterms:created>
  <dcterms:modified xsi:type="dcterms:W3CDTF">2024-09-09T14:17:29Z</dcterms:modified>
</cp:coreProperties>
</file>