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383" r:id="rId3"/>
    <p:sldId id="382" r:id="rId4"/>
    <p:sldId id="375" r:id="rId5"/>
    <p:sldId id="376" r:id="rId6"/>
    <p:sldId id="377" r:id="rId7"/>
    <p:sldId id="391" r:id="rId8"/>
    <p:sldId id="392" r:id="rId9"/>
    <p:sldId id="378" r:id="rId10"/>
    <p:sldId id="393" r:id="rId11"/>
    <p:sldId id="394" r:id="rId12"/>
    <p:sldId id="380" r:id="rId13"/>
    <p:sldId id="260" r:id="rId14"/>
    <p:sldId id="292" r:id="rId15"/>
    <p:sldId id="386" r:id="rId16"/>
    <p:sldId id="261" r:id="rId17"/>
    <p:sldId id="263" r:id="rId18"/>
    <p:sldId id="293" r:id="rId19"/>
    <p:sldId id="264" r:id="rId20"/>
    <p:sldId id="462" r:id="rId21"/>
    <p:sldId id="298" r:id="rId22"/>
    <p:sldId id="443" r:id="rId23"/>
    <p:sldId id="381" r:id="rId24"/>
    <p:sldId id="294" r:id="rId25"/>
    <p:sldId id="295" r:id="rId26"/>
    <p:sldId id="296" r:id="rId27"/>
    <p:sldId id="297" r:id="rId28"/>
    <p:sldId id="299" r:id="rId29"/>
    <p:sldId id="325" r:id="rId30"/>
    <p:sldId id="322" r:id="rId31"/>
    <p:sldId id="326" r:id="rId32"/>
    <p:sldId id="461" r:id="rId33"/>
    <p:sldId id="446" r:id="rId34"/>
    <p:sldId id="328" r:id="rId35"/>
    <p:sldId id="321" r:id="rId36"/>
    <p:sldId id="300" r:id="rId37"/>
    <p:sldId id="302" r:id="rId38"/>
    <p:sldId id="301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464" r:id="rId47"/>
    <p:sldId id="311" r:id="rId48"/>
    <p:sldId id="463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1" autoAdjust="0"/>
    <p:restoredTop sz="84346" autoAdjust="0"/>
  </p:normalViewPr>
  <p:slideViewPr>
    <p:cSldViewPr snapToGrid="0">
      <p:cViewPr varScale="1">
        <p:scale>
          <a:sx n="90" d="100"/>
          <a:sy n="90" d="100"/>
        </p:scale>
        <p:origin x="90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33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32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440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984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38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074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952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6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436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88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785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33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002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748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17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036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139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29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190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462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64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15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836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9541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97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50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628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Use DESC to see changes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09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49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926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11/09/2024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zives/03f/cis550/codd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</a:p>
          <a:p>
            <a:pPr marL="0" indent="0" algn="ctr">
              <a:buNone/>
            </a:pPr>
            <a:r>
              <a:rPr lang="en-GB" sz="8000" dirty="0"/>
              <a:t>DB &amp; SQL Recap</a:t>
            </a:r>
          </a:p>
          <a:p>
            <a:pPr marL="0" indent="0" algn="ctr">
              <a:buNone/>
            </a:pPr>
            <a:r>
              <a:rPr lang="en-GB" sz="8000"/>
              <a:t>Pt1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MySQL Workbench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Create a new Connection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21637-B5AE-4B3B-8B2B-660A213F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45" y="1394920"/>
            <a:ext cx="34861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MySQL Workbench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12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Give it a meaningful name</a:t>
            </a:r>
          </a:p>
          <a:p>
            <a:pPr>
              <a:lnSpc>
                <a:spcPct val="150000"/>
              </a:lnSpc>
            </a:pPr>
            <a:r>
              <a:rPr lang="en-GB" dirty="0"/>
              <a:t>Set the correct Port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6B44-B71B-468B-B565-146AC4D7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32" y="1921423"/>
            <a:ext cx="75247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Structured Query Language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Originally called SEQUEL (Structured English Query Language)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F70705-7A78-4316-AFC5-514B40C5B56C}"/>
              </a:ext>
            </a:extLst>
          </p:cNvPr>
          <p:cNvSpPr txBox="1">
            <a:spLocks/>
          </p:cNvSpPr>
          <p:nvPr/>
        </p:nvSpPr>
        <p:spPr>
          <a:xfrm>
            <a:off x="838200" y="3429001"/>
            <a:ext cx="11063068" cy="8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Developed in 1970’s by Raymond Boyce and Donald Chamberlin (IBM).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8B2446-4A52-4EF1-9CDA-D0C17BEE2023}"/>
              </a:ext>
            </a:extLst>
          </p:cNvPr>
          <p:cNvSpPr txBox="1">
            <a:spLocks/>
          </p:cNvSpPr>
          <p:nvPr/>
        </p:nvSpPr>
        <p:spPr>
          <a:xfrm>
            <a:off x="838200" y="4302372"/>
            <a:ext cx="11063068" cy="243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Based on the Relational Model as described by </a:t>
            </a:r>
            <a:r>
              <a:rPr lang="en-GB" dirty="0" err="1"/>
              <a:t>Dr.</a:t>
            </a:r>
            <a:r>
              <a:rPr lang="en-GB" dirty="0"/>
              <a:t> E. F. Codd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3"/>
              </a:rPr>
              <a:t>"A Relational Model of Data for Large Shared Data Banks"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49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Definition Language (DDL)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Create/Alter/Delete tables and their attributes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3A51D9-F4F3-4E05-BEFE-D55C8D61014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83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Data Manipulation Language (DML)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Query one or more tables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Insert/Delete/Update tuples in tables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5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Getting Started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MySQL Workbench</a:t>
            </a:r>
          </a:p>
          <a:p>
            <a:pPr>
              <a:lnSpc>
                <a:spcPct val="150000"/>
              </a:lnSpc>
            </a:pPr>
            <a:r>
              <a:rPr lang="en-GB" dirty="0"/>
              <a:t>SHOW DATABASES;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224FA-197E-49E4-9337-80C67AB5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03" y="3262126"/>
            <a:ext cx="862293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Create Database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IE" dirty="0"/>
              <a:t>DROP DATABASE IF EXISTS DB4_2024;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		CREATE DATABASE IF NOT EXISTS DB4_2024;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		USE DB4_2024;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95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Definition Language (DDL)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Data Definition Language (DDL) is a vocabulary used to define data structures (database schema) in SQL. </a:t>
            </a:r>
          </a:p>
          <a:p>
            <a:pPr>
              <a:lnSpc>
                <a:spcPct val="150000"/>
              </a:lnSpc>
            </a:pPr>
            <a:r>
              <a:rPr lang="en-GB" dirty="0"/>
              <a:t>These statements are used to create, alter, or drop data structures in SQL.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CREATE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ALTER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DROP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58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Creation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create tables, views, stored procedures, functions</a:t>
            </a:r>
          </a:p>
          <a:p>
            <a:pPr>
              <a:lnSpc>
                <a:spcPct val="150000"/>
              </a:lnSpc>
            </a:pPr>
            <a:r>
              <a:rPr lang="en-GB" dirty="0"/>
              <a:t>Database Table is a structure used to store data</a:t>
            </a:r>
          </a:p>
        </p:txBody>
      </p:sp>
    </p:spTree>
    <p:extLst>
      <p:ext uri="{BB962C8B-B14F-4D97-AF65-F5344CB8AC3E}">
        <p14:creationId xmlns:p14="http://schemas.microsoft.com/office/powerpoint/2010/main" val="278730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Creation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CREATE TABLE relation-name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(attribute-name domain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[, attribute-name domain ]*);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88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Creation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CREATE TABLE branch</a:t>
            </a:r>
            <a:br>
              <a:rPr lang="en-GB" dirty="0"/>
            </a:br>
            <a:r>
              <a:rPr lang="en-GB" dirty="0"/>
              <a:t>		( name varchar(10),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 city varchar(20),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director varchar(20),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assets integer);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E67F9-3C9F-42D5-4627-8963A6D6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4" y="5049995"/>
            <a:ext cx="5022907" cy="13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Recap RDBMS</a:t>
            </a:r>
          </a:p>
          <a:p>
            <a:pPr>
              <a:lnSpc>
                <a:spcPct val="150000"/>
              </a:lnSpc>
            </a:pPr>
            <a:r>
              <a:rPr lang="en-GB" dirty="0"/>
              <a:t>Recap DDL </a:t>
            </a:r>
          </a:p>
          <a:p>
            <a:pPr>
              <a:lnSpc>
                <a:spcPct val="150000"/>
              </a:lnSpc>
            </a:pPr>
            <a:r>
              <a:rPr lang="en-GB" dirty="0"/>
              <a:t>Recap DML</a:t>
            </a:r>
          </a:p>
        </p:txBody>
      </p:sp>
    </p:spTree>
    <p:extLst>
      <p:ext uri="{BB962C8B-B14F-4D97-AF65-F5344CB8AC3E}">
        <p14:creationId xmlns:p14="http://schemas.microsoft.com/office/powerpoint/2010/main" val="61152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Creation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CREATE TABLE </a:t>
            </a:r>
            <a:r>
              <a:rPr lang="en-GB" dirty="0" err="1"/>
              <a:t>FoodTable</a:t>
            </a:r>
            <a:br>
              <a:rPr lang="en-GB" dirty="0"/>
            </a:br>
            <a:r>
              <a:rPr lang="en-GB" dirty="0"/>
              <a:t>		( food varchar(10),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 price DECIMAL(5,2),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qty INTEGER);</a:t>
            </a:r>
          </a:p>
        </p:txBody>
      </p:sp>
    </p:spTree>
    <p:extLst>
      <p:ext uri="{BB962C8B-B14F-4D97-AF65-F5344CB8AC3E}">
        <p14:creationId xmlns:p14="http://schemas.microsoft.com/office/powerpoint/2010/main" val="166118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DESC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DESC used to describe a table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 branch;</a:t>
            </a:r>
          </a:p>
        </p:txBody>
      </p:sp>
    </p:spTree>
    <p:extLst>
      <p:ext uri="{BB962C8B-B14F-4D97-AF65-F5344CB8AC3E}">
        <p14:creationId xmlns:p14="http://schemas.microsoft.com/office/powerpoint/2010/main" val="20245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Deletion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DROP TABLE </a:t>
            </a:r>
            <a:r>
              <a:rPr lang="en-GB" i="1" dirty="0" err="1"/>
              <a:t>relation_name</a:t>
            </a:r>
            <a:r>
              <a:rPr lang="en-GB" i="1" dirty="0"/>
              <a:t>;</a:t>
            </a:r>
          </a:p>
          <a:p>
            <a:pPr>
              <a:lnSpc>
                <a:spcPct val="150000"/>
              </a:lnSpc>
            </a:pPr>
            <a:endParaRPr lang="en-GB" i="1" dirty="0"/>
          </a:p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	DROP TABLE </a:t>
            </a:r>
            <a:r>
              <a:rPr lang="en-GB" i="1" dirty="0" err="1"/>
              <a:t>FoodTable</a:t>
            </a:r>
            <a:r>
              <a:rPr lang="en-GB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043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Alter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add, delete, or modify columns in an existing table.</a:t>
            </a:r>
          </a:p>
          <a:p>
            <a:pPr>
              <a:lnSpc>
                <a:spcPct val="150000"/>
              </a:lnSpc>
            </a:pPr>
            <a:r>
              <a:rPr lang="en-GB" dirty="0"/>
              <a:t>Can also be used to add or drop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279506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Alter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To add a column: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ALTER TABLE </a:t>
            </a:r>
            <a:r>
              <a:rPr lang="en-GB" dirty="0" err="1"/>
              <a:t>relation_name</a:t>
            </a:r>
            <a:r>
              <a:rPr lang="en-GB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     			ADD COLUMN </a:t>
            </a:r>
            <a:r>
              <a:rPr lang="en-GB" dirty="0" err="1"/>
              <a:t>Att_name</a:t>
            </a:r>
            <a:r>
              <a:rPr lang="en-GB" dirty="0"/>
              <a:t> </a:t>
            </a:r>
            <a:r>
              <a:rPr lang="en-GB" dirty="0" err="1"/>
              <a:t>DataType</a:t>
            </a:r>
            <a:r>
              <a:rPr lang="en-GB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To remove a column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ALTER TABLE </a:t>
            </a:r>
            <a:r>
              <a:rPr lang="en-GB" dirty="0" err="1"/>
              <a:t>relation_name</a:t>
            </a:r>
            <a:r>
              <a:rPr lang="en-GB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     			DROP COLUMN  </a:t>
            </a:r>
            <a:r>
              <a:rPr lang="en-GB" dirty="0" err="1"/>
              <a:t>Att_name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40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Alter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ALTER TABLE branch</a:t>
            </a:r>
            <a:br>
              <a:rPr lang="en-GB" dirty="0"/>
            </a:br>
            <a:r>
              <a:rPr lang="en-GB" dirty="0"/>
              <a:t>		ADD COLUMN zip INTEGER;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E6A1EE-9D7E-5EF8-2538-44CEA667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75" y="3127212"/>
            <a:ext cx="6480720" cy="120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712A4F5-1509-FBC4-8025-BFA3F874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81" y="5018314"/>
            <a:ext cx="6563814" cy="144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4">
            <a:extLst>
              <a:ext uri="{FF2B5EF4-FFF2-40B4-BE49-F238E27FC236}">
                <a16:creationId xmlns:a16="http://schemas.microsoft.com/office/drawing/2014/main" id="{7318CA81-6B98-F613-B057-70AB4AD773CE}"/>
              </a:ext>
            </a:extLst>
          </p:cNvPr>
          <p:cNvSpPr/>
          <p:nvPr/>
        </p:nvSpPr>
        <p:spPr>
          <a:xfrm>
            <a:off x="6501246" y="4360795"/>
            <a:ext cx="2248687" cy="629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becomes</a:t>
            </a:r>
            <a:endParaRPr lang="en-I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F92D79-49AB-4361-B4F5-1F3B9DBE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41" y="3111447"/>
            <a:ext cx="6480720" cy="120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5165DAF-AA81-4499-92F5-E4383F26B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47" y="5002549"/>
            <a:ext cx="6563814" cy="144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6C3B15C2-8482-42DE-AA52-593ACB332773}"/>
              </a:ext>
            </a:extLst>
          </p:cNvPr>
          <p:cNvSpPr/>
          <p:nvPr/>
        </p:nvSpPr>
        <p:spPr>
          <a:xfrm>
            <a:off x="6517012" y="4345030"/>
            <a:ext cx="2248687" cy="629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becomes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104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DDL Alter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ALTER TABLE branch</a:t>
            </a:r>
            <a:br>
              <a:rPr lang="en-GB" dirty="0"/>
            </a:br>
            <a:r>
              <a:rPr lang="en-GB" dirty="0"/>
              <a:t>		DROP COLUMN zip;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E6A1EE-9D7E-5EF8-2538-44CEA667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718" y="5157393"/>
            <a:ext cx="6480720" cy="120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712A4F5-1509-FBC4-8025-BFA3F874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37" y="3077477"/>
            <a:ext cx="6563814" cy="144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4">
            <a:extLst>
              <a:ext uri="{FF2B5EF4-FFF2-40B4-BE49-F238E27FC236}">
                <a16:creationId xmlns:a16="http://schemas.microsoft.com/office/drawing/2014/main" id="{7318CA81-6B98-F613-B057-70AB4AD773CE}"/>
              </a:ext>
            </a:extLst>
          </p:cNvPr>
          <p:cNvSpPr/>
          <p:nvPr/>
        </p:nvSpPr>
        <p:spPr>
          <a:xfrm>
            <a:off x="6987817" y="4413987"/>
            <a:ext cx="2248687" cy="629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becomes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2147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manipulation language comprises the SQL data change statements, which modify stored data but not the schema or database objects. </a:t>
            </a:r>
          </a:p>
        </p:txBody>
      </p:sp>
    </p:spTree>
    <p:extLst>
      <p:ext uri="{BB962C8B-B14F-4D97-AF65-F5344CB8AC3E}">
        <p14:creationId xmlns:p14="http://schemas.microsoft.com/office/powerpoint/2010/main" val="146881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INSERT INTO … VALUES …</a:t>
            </a:r>
          </a:p>
          <a:p>
            <a:pPr>
              <a:lnSpc>
                <a:spcPct val="150000"/>
              </a:lnSpc>
            </a:pPr>
            <a:r>
              <a:rPr lang="en-GB" dirty="0"/>
              <a:t>SELECT … FROM …WHERE …</a:t>
            </a:r>
          </a:p>
        </p:txBody>
      </p:sp>
    </p:spTree>
    <p:extLst>
      <p:ext uri="{BB962C8B-B14F-4D97-AF65-F5344CB8AC3E}">
        <p14:creationId xmlns:p14="http://schemas.microsoft.com/office/powerpoint/2010/main" val="109651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- INSERT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insert values into tables</a:t>
            </a:r>
          </a:p>
          <a:p>
            <a:pPr>
              <a:lnSpc>
                <a:spcPct val="150000"/>
              </a:lnSpc>
            </a:pPr>
            <a:r>
              <a:rPr lang="en-GB" dirty="0"/>
              <a:t>Specify the table, columns (optional) and data</a:t>
            </a:r>
          </a:p>
        </p:txBody>
      </p:sp>
    </p:spTree>
    <p:extLst>
      <p:ext uri="{BB962C8B-B14F-4D97-AF65-F5344CB8AC3E}">
        <p14:creationId xmlns:p14="http://schemas.microsoft.com/office/powerpoint/2010/main" val="41869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A RDB?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Relational Database.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4B459-C996-4425-A633-1ECC476EAE08}"/>
              </a:ext>
            </a:extLst>
          </p:cNvPr>
          <p:cNvSpPr txBox="1">
            <a:spLocks/>
          </p:cNvSpPr>
          <p:nvPr/>
        </p:nvSpPr>
        <p:spPr>
          <a:xfrm>
            <a:off x="838199" y="2473528"/>
            <a:ext cx="10837985" cy="13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Database that stores and provides access to data points that are related to one another.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B56C46-5F7D-41D1-911E-7C49F9B2F733}"/>
              </a:ext>
            </a:extLst>
          </p:cNvPr>
          <p:cNvSpPr txBox="1">
            <a:spLocks/>
          </p:cNvSpPr>
          <p:nvPr/>
        </p:nvSpPr>
        <p:spPr>
          <a:xfrm>
            <a:off x="838200" y="3784209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Relational Database Management System (RDBMS).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E37C19-2AB5-4164-B58D-2BF3DA4C2467}"/>
              </a:ext>
            </a:extLst>
          </p:cNvPr>
          <p:cNvSpPr txBox="1">
            <a:spLocks/>
          </p:cNvSpPr>
          <p:nvPr/>
        </p:nvSpPr>
        <p:spPr>
          <a:xfrm>
            <a:off x="838199" y="4573197"/>
            <a:ext cx="10837985" cy="13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Software used to store, manage, query, and retrieve data stored in a relational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69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INSERT INTO … VALUES …</a:t>
            </a:r>
          </a:p>
        </p:txBody>
      </p:sp>
    </p:spTree>
    <p:extLst>
      <p:ext uri="{BB962C8B-B14F-4D97-AF65-F5344CB8AC3E}">
        <p14:creationId xmlns:p14="http://schemas.microsoft.com/office/powerpoint/2010/main" val="290657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INSERT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INSERT INTO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&lt;table name&gt;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&lt;value list&gt;;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949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INSERT Example 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34" y="1160162"/>
            <a:ext cx="113648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To insert a row into a table, it is necessary to have a value for </a:t>
            </a:r>
            <a:br>
              <a:rPr lang="en-GB" dirty="0"/>
            </a:br>
            <a:r>
              <a:rPr lang="en-GB" dirty="0"/>
              <a:t>each attribute, and order matters.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INSERT INTO branch  VALUES (’branch 1’, ‘Athlone’, ‘J.Blogg’,70 );</a:t>
            </a:r>
            <a:br>
              <a:rPr lang="en-GB" dirty="0"/>
            </a:br>
            <a:r>
              <a:rPr lang="en-GB" dirty="0"/>
              <a:t>	INSERT INTO branch  VALUES (’branch 2’, ‘Ballinasloe’, ‘Pat Mc’,500 );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D3910-6C61-4B81-A223-2D0522D93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45853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244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1812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7465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9534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J. 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Ballinasloe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Pat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86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INSERT Example 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35" y="1160162"/>
            <a:ext cx="108598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To insert a row into a table, it is necessary to have a value for </a:t>
            </a:r>
            <a:br>
              <a:rPr lang="en-GB" dirty="0"/>
            </a:br>
            <a:r>
              <a:rPr lang="en-GB" dirty="0"/>
              <a:t>each attribute, and order matters.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INSERT INTO branch  VALUES (’branch 3’, ‘Dublin’, ‘J.Public’,15 );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A1F695A-FE02-6F07-232B-6FDFC8FF6CF2}"/>
              </a:ext>
            </a:extLst>
          </p:cNvPr>
          <p:cNvSpPr/>
          <p:nvPr/>
        </p:nvSpPr>
        <p:spPr>
          <a:xfrm>
            <a:off x="3401026" y="4973630"/>
            <a:ext cx="127254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Becomes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5065FD9-3E38-4050-B37D-88868B8A51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7777" y="335007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244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1812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7465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9534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J. 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Ballinasloe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Pat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4844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EF2822-C3AF-4003-B47A-5201A928E7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7797" y="5005161"/>
          <a:ext cx="6972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22">
                  <a:extLst>
                    <a:ext uri="{9D8B030D-6E8A-4147-A177-3AD203B41FA5}">
                      <a16:colId xmlns:a16="http://schemas.microsoft.com/office/drawing/2014/main" val="3079244356"/>
                    </a:ext>
                  </a:extLst>
                </a:gridCol>
                <a:gridCol w="1743222">
                  <a:extLst>
                    <a:ext uri="{9D8B030D-6E8A-4147-A177-3AD203B41FA5}">
                      <a16:colId xmlns:a16="http://schemas.microsoft.com/office/drawing/2014/main" val="1931812414"/>
                    </a:ext>
                  </a:extLst>
                </a:gridCol>
                <a:gridCol w="1743222">
                  <a:extLst>
                    <a:ext uri="{9D8B030D-6E8A-4147-A177-3AD203B41FA5}">
                      <a16:colId xmlns:a16="http://schemas.microsoft.com/office/drawing/2014/main" val="3457465745"/>
                    </a:ext>
                  </a:extLst>
                </a:gridCol>
                <a:gridCol w="1743222">
                  <a:extLst>
                    <a:ext uri="{9D8B030D-6E8A-4147-A177-3AD203B41FA5}">
                      <a16:colId xmlns:a16="http://schemas.microsoft.com/office/drawing/2014/main" val="4029534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J. 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Ballinasloe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Pat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Dublin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J.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6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4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- INSERT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97" y="1105786"/>
            <a:ext cx="12048203" cy="5626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If you are not inserting value into all columns, you must </a:t>
            </a:r>
            <a:br>
              <a:rPr lang="en-GB" dirty="0"/>
            </a:br>
            <a:r>
              <a:rPr lang="en-GB" dirty="0"/>
              <a:t>specify columns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 INSERT INTO branch (name, city, director) 	</a:t>
            </a:r>
            <a:br>
              <a:rPr lang="en-GB" dirty="0"/>
            </a:br>
            <a:r>
              <a:rPr lang="en-GB" dirty="0"/>
              <a:t>			VALUES (‘branch 4’, ‘Mullingar’, ‘</a:t>
            </a:r>
            <a:r>
              <a:rPr lang="en-GB" dirty="0" err="1"/>
              <a:t>J.Dolan</a:t>
            </a:r>
            <a:r>
              <a:rPr lang="en-GB" dirty="0"/>
              <a:t>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 INSERT INTO branch (name, city, director, assets) 	</a:t>
            </a:r>
            <a:br>
              <a:rPr lang="en-GB" dirty="0"/>
            </a:br>
            <a:r>
              <a:rPr lang="en-GB" dirty="0"/>
              <a:t>			VALUES (‘branch 5’, ‘Athlone’, ‘</a:t>
            </a:r>
            <a:r>
              <a:rPr lang="en-GB" dirty="0" err="1"/>
              <a:t>D.Dolan</a:t>
            </a:r>
            <a:r>
              <a:rPr lang="en-GB" dirty="0"/>
              <a:t>’, 15);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INSERT INTO branch (name, city, director) 	</a:t>
            </a:r>
            <a:br>
              <a:rPr lang="en-GB" dirty="0"/>
            </a:br>
            <a:r>
              <a:rPr lang="en-GB" dirty="0"/>
              <a:t>			VALUES (‘branch 6’, ‘Roscommon’, ‘</a:t>
            </a:r>
            <a:r>
              <a:rPr lang="en-GB" dirty="0" err="1"/>
              <a:t>D.Dolan</a:t>
            </a:r>
            <a:r>
              <a:rPr lang="en-GB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8246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SELECT … FROM …WHERE …</a:t>
            </a:r>
          </a:p>
        </p:txBody>
      </p:sp>
    </p:spTree>
    <p:extLst>
      <p:ext uri="{BB962C8B-B14F-4D97-AF65-F5344CB8AC3E}">
        <p14:creationId xmlns:p14="http://schemas.microsoft.com/office/powerpoint/2010/main" val="381145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- SELECT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retrieve records from Database</a:t>
            </a:r>
          </a:p>
          <a:p>
            <a:pPr>
              <a:lnSpc>
                <a:spcPct val="150000"/>
              </a:lnSpc>
            </a:pPr>
            <a:r>
              <a:rPr lang="en-GB" dirty="0"/>
              <a:t>Specify the required data, data source and any conditions/criteria</a:t>
            </a:r>
          </a:p>
          <a:p>
            <a:pPr>
              <a:lnSpc>
                <a:spcPct val="150000"/>
              </a:lnSpc>
            </a:pPr>
            <a:r>
              <a:rPr lang="en-GB" dirty="0"/>
              <a:t>Six operations of the SELECT statement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WHERE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GROUP BY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HAVING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322715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SELECT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80"/>
            <a:ext cx="10515600" cy="522185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column_name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FROM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table_name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WHERE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condition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GROUP BY grouping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HAVING </a:t>
            </a:r>
            <a:r>
              <a:rPr lang="en-GB" dirty="0" err="1"/>
              <a:t>grouping_filter</a:t>
            </a:r>
            <a:br>
              <a:rPr lang="en-GB" dirty="0"/>
            </a:br>
            <a:r>
              <a:rPr lang="en-GB" dirty="0"/>
              <a:t>	ORDER BY </a:t>
            </a:r>
            <a:r>
              <a:rPr lang="en-GB" dirty="0" err="1"/>
              <a:t>column_name</a:t>
            </a:r>
            <a:r>
              <a:rPr lang="en-GB" dirty="0"/>
              <a:t>(s) ASC|DESC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58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LIKE Operator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with a WHERE Clause for pattern matching on strings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SELECT * </a:t>
            </a:r>
            <a:br>
              <a:rPr lang="en-GB" dirty="0"/>
            </a:br>
            <a:r>
              <a:rPr lang="en-GB" dirty="0"/>
              <a:t>	FROM branch</a:t>
            </a:r>
            <a:br>
              <a:rPr lang="en-GB" dirty="0"/>
            </a:br>
            <a:r>
              <a:rPr lang="en-GB" dirty="0"/>
              <a:t>	WHERE city LIKE ‘%</a:t>
            </a:r>
            <a:r>
              <a:rPr lang="en-GB" dirty="0" err="1"/>
              <a:t>lon</a:t>
            </a:r>
            <a:r>
              <a:rPr lang="en-GB" dirty="0"/>
              <a:t>%’ ;</a:t>
            </a:r>
          </a:p>
          <a:p>
            <a:pPr>
              <a:lnSpc>
                <a:spcPct val="150000"/>
              </a:lnSpc>
            </a:pPr>
            <a:r>
              <a:rPr lang="en-GB" dirty="0"/>
              <a:t>Pattern may contain two special symbols: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%  = any sequence of characters … zero or more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_   = any single character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624F8-EA70-4F5F-9E7D-E8C5CB36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56" y="3160527"/>
            <a:ext cx="4224815" cy="11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LIKE - Pattern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Differences in Database Systems patterns</a:t>
            </a:r>
          </a:p>
          <a:p>
            <a:pPr>
              <a:lnSpc>
                <a:spcPct val="150000"/>
              </a:lnSpc>
            </a:pPr>
            <a:r>
              <a:rPr lang="en-GB" dirty="0"/>
              <a:t>MySQL/ORACLE/SQL SERVER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%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_</a:t>
            </a:r>
          </a:p>
          <a:p>
            <a:pPr>
              <a:lnSpc>
                <a:spcPct val="150000"/>
              </a:lnSpc>
            </a:pPr>
            <a:r>
              <a:rPr lang="en-GB" dirty="0"/>
              <a:t>MS Access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asterisk (*) any sequence of characters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question mark (?) any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11204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Installations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XAMPP</a:t>
            </a:r>
          </a:p>
          <a:p>
            <a:pPr>
              <a:lnSpc>
                <a:spcPct val="150000"/>
              </a:lnSpc>
            </a:pPr>
            <a:r>
              <a:rPr lang="en-GB" dirty="0"/>
              <a:t>MySQL</a:t>
            </a:r>
          </a:p>
          <a:p>
            <a:pPr>
              <a:lnSpc>
                <a:spcPct val="150000"/>
              </a:lnSpc>
            </a:pPr>
            <a:r>
              <a:rPr lang="en-GB" dirty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7760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DISTINCT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DISTINCT keyword used to eliminate Duplicates</a:t>
            </a:r>
          </a:p>
          <a:p>
            <a:pPr>
              <a:lnSpc>
                <a:spcPct val="150000"/>
              </a:lnSpc>
            </a:pPr>
            <a:r>
              <a:rPr lang="en-GB" dirty="0"/>
              <a:t>Returns the distinct values based on column list provided</a:t>
            </a:r>
          </a:p>
        </p:txBody>
      </p:sp>
    </p:spTree>
    <p:extLst>
      <p:ext uri="{BB962C8B-B14F-4D97-AF65-F5344CB8AC3E}">
        <p14:creationId xmlns:p14="http://schemas.microsoft.com/office/powerpoint/2010/main" val="295504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DISTINCT</a:t>
            </a:r>
            <a:endParaRPr lang="en-I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1C13C-80FE-DAA2-0E04-B33ECD942056}"/>
              </a:ext>
            </a:extLst>
          </p:cNvPr>
          <p:cNvSpPr txBox="1"/>
          <p:nvPr/>
        </p:nvSpPr>
        <p:spPr>
          <a:xfrm>
            <a:off x="1049703" y="1911076"/>
            <a:ext cx="3806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/>
              <a:t>SELECT</a:t>
            </a:r>
            <a:r>
              <a:rPr lang="en-US" sz="2000" dirty="0"/>
              <a:t>   city </a:t>
            </a:r>
            <a:r>
              <a:rPr lang="en-US" sz="2000" b="1" dirty="0"/>
              <a:t>FROM</a:t>
            </a:r>
            <a:r>
              <a:rPr lang="en-US" sz="2000" dirty="0"/>
              <a:t>  branch;</a:t>
            </a:r>
          </a:p>
        </p:txBody>
      </p:sp>
      <p:sp>
        <p:nvSpPr>
          <p:cNvPr id="10" name="AutoShape 32">
            <a:extLst>
              <a:ext uri="{FF2B5EF4-FFF2-40B4-BE49-F238E27FC236}">
                <a16:creationId xmlns:a16="http://schemas.microsoft.com/office/drawing/2014/main" id="{EFB26AB8-B383-10D6-879D-1772E8E7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570" y="1927905"/>
            <a:ext cx="2116347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C341B-2707-9940-94C0-3A5ACD149B12}"/>
              </a:ext>
            </a:extLst>
          </p:cNvPr>
          <p:cNvSpPr txBox="1"/>
          <p:nvPr/>
        </p:nvSpPr>
        <p:spPr>
          <a:xfrm>
            <a:off x="1104337" y="4737664"/>
            <a:ext cx="4387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/>
              <a:t>SELECT DISTINCT  </a:t>
            </a:r>
            <a:r>
              <a:rPr lang="en-US" sz="2000" dirty="0"/>
              <a:t>city </a:t>
            </a:r>
            <a:r>
              <a:rPr lang="en-US" sz="2000" b="1" dirty="0"/>
              <a:t>FROM</a:t>
            </a:r>
            <a:r>
              <a:rPr lang="en-US" sz="2000" dirty="0"/>
              <a:t>  branch;</a:t>
            </a:r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B8EB8954-A314-7A5A-CA18-980B96E0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329" y="4737664"/>
            <a:ext cx="2116347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94221-2F20-4800-AD5B-C9A45278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999" y="1080767"/>
            <a:ext cx="1690360" cy="18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CFAB5-3AD3-4CE2-B0B9-EED51206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009" y="3938104"/>
            <a:ext cx="2116347" cy="19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ORDER BY Keyword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sort the result-set by a specified column.</a:t>
            </a:r>
          </a:p>
          <a:p>
            <a:pPr>
              <a:lnSpc>
                <a:spcPct val="150000"/>
              </a:lnSpc>
            </a:pPr>
            <a:r>
              <a:rPr lang="en-GB" dirty="0"/>
              <a:t>The ORDER BY keyword sort the records in ascending (ASC) </a:t>
            </a:r>
            <a:br>
              <a:rPr lang="en-GB" dirty="0"/>
            </a:br>
            <a:r>
              <a:rPr lang="en-GB" dirty="0"/>
              <a:t>order by default.</a:t>
            </a:r>
          </a:p>
          <a:p>
            <a:pPr>
              <a:lnSpc>
                <a:spcPct val="150000"/>
              </a:lnSpc>
            </a:pPr>
            <a:r>
              <a:rPr lang="en-GB" dirty="0"/>
              <a:t>To sort the records in a descending order, you can use the DESC keyword</a:t>
            </a:r>
          </a:p>
        </p:txBody>
      </p:sp>
    </p:spTree>
    <p:extLst>
      <p:ext uri="{BB962C8B-B14F-4D97-AF65-F5344CB8AC3E}">
        <p14:creationId xmlns:p14="http://schemas.microsoft.com/office/powerpoint/2010/main" val="2602859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ORDER BY Keyword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SQL ORDER BY 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FROM </a:t>
            </a:r>
            <a:r>
              <a:rPr lang="en-GB" dirty="0" err="1"/>
              <a:t>table_name</a:t>
            </a:r>
            <a:br>
              <a:rPr lang="en-GB" dirty="0"/>
            </a:br>
            <a:r>
              <a:rPr lang="en-GB" dirty="0"/>
              <a:t>	ORDER BY </a:t>
            </a:r>
            <a:r>
              <a:rPr lang="en-GB" dirty="0" err="1"/>
              <a:t>column_name</a:t>
            </a:r>
            <a:r>
              <a:rPr lang="en-GB" dirty="0"/>
              <a:t>(s) ASC|DESC</a:t>
            </a:r>
          </a:p>
        </p:txBody>
      </p:sp>
    </p:spTree>
    <p:extLst>
      <p:ext uri="{BB962C8B-B14F-4D97-AF65-F5344CB8AC3E}">
        <p14:creationId xmlns:p14="http://schemas.microsoft.com/office/powerpoint/2010/main" val="2447272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ORDER BY Keyword</a:t>
            </a:r>
            <a:endParaRPr lang="en-IE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5E36DE-F2B0-4BCA-09C7-B7D81B7C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281971"/>
            <a:ext cx="3406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“branch" table: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36B6E-1DD9-6E8F-1853-D085328B4951}"/>
              </a:ext>
            </a:extLst>
          </p:cNvPr>
          <p:cNvSpPr/>
          <p:nvPr/>
        </p:nvSpPr>
        <p:spPr>
          <a:xfrm>
            <a:off x="1187624" y="3815237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SELECT * FROM branch </a:t>
            </a:r>
            <a:r>
              <a:rPr lang="en-IE" sz="2400" b="1" dirty="0"/>
              <a:t>ORDER BY </a:t>
            </a:r>
            <a:r>
              <a:rPr lang="en-IE" sz="2400" dirty="0"/>
              <a:t>City;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23B1E-019B-42E6-8CF8-AEFA2D9A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1453025"/>
            <a:ext cx="4005585" cy="1861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885EC-7446-478C-8F3E-04AB6CFA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47" y="4273899"/>
            <a:ext cx="3681603" cy="18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2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Scalar functions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SQL scalar functions return a single value, based on the input value.</a:t>
            </a:r>
          </a:p>
          <a:p>
            <a:pPr>
              <a:lnSpc>
                <a:spcPct val="150000"/>
              </a:lnSpc>
            </a:pPr>
            <a:r>
              <a:rPr lang="en-GB" dirty="0"/>
              <a:t>Useful scalar functions: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UCASE() - Converts a field to upper case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LCASE() - Converts a field to lower case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LENGTH() - Returns the length of a text field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ROUND() - Rounds a numeric field to the number of decimals specified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NOW() - Returns the current system date and time</a:t>
            </a:r>
          </a:p>
        </p:txBody>
      </p:sp>
    </p:spTree>
    <p:extLst>
      <p:ext uri="{BB962C8B-B14F-4D97-AF65-F5344CB8AC3E}">
        <p14:creationId xmlns:p14="http://schemas.microsoft.com/office/powerpoint/2010/main" val="3368859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Scalar functions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SELECT UCASE(City) FROM branch order by city;</a:t>
            </a:r>
          </a:p>
          <a:p>
            <a:r>
              <a:rPr lang="en-IE" dirty="0"/>
              <a:t>SELECT length(city) from branch;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117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Aggregate Functions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SQL has many built-in functions for performing calculations on data.</a:t>
            </a:r>
          </a:p>
          <a:p>
            <a:pPr>
              <a:lnSpc>
                <a:spcPct val="150000"/>
              </a:lnSpc>
            </a:pPr>
            <a:r>
              <a:rPr lang="en-GB" dirty="0"/>
              <a:t>SQL Aggregate Functions return a single value, calculated from values </a:t>
            </a:r>
            <a:br>
              <a:rPr lang="en-GB" dirty="0"/>
            </a:br>
            <a:r>
              <a:rPr lang="en-GB" dirty="0"/>
              <a:t>in a column. </a:t>
            </a:r>
          </a:p>
          <a:p>
            <a:pPr>
              <a:lnSpc>
                <a:spcPct val="150000"/>
              </a:lnSpc>
            </a:pPr>
            <a:r>
              <a:rPr lang="en-GB" dirty="0"/>
              <a:t>Useful aggregate functions: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AVG() - Returns the average value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COUNT() - Returns the number of rows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SUM() - Returns the sum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MAX() – Returns </a:t>
            </a:r>
            <a:r>
              <a:rPr lang="en-GB" dirty="0" err="1"/>
              <a:t>Maximun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MIN() – Returns Minimum</a:t>
            </a:r>
          </a:p>
        </p:txBody>
      </p:sp>
    </p:spTree>
    <p:extLst>
      <p:ext uri="{BB962C8B-B14F-4D97-AF65-F5344CB8AC3E}">
        <p14:creationId xmlns:p14="http://schemas.microsoft.com/office/powerpoint/2010/main" val="3696201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Aggregate Functions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SELECT COUNT(assets) FROM branch;</a:t>
            </a:r>
          </a:p>
          <a:p>
            <a:pPr>
              <a:lnSpc>
                <a:spcPct val="150000"/>
              </a:lnSpc>
            </a:pPr>
            <a:r>
              <a:rPr lang="en-IE" dirty="0"/>
              <a:t>SELECT SUM(assets) FROM branch;</a:t>
            </a:r>
          </a:p>
          <a:p>
            <a:pPr>
              <a:lnSpc>
                <a:spcPct val="150000"/>
              </a:lnSpc>
            </a:pPr>
            <a:r>
              <a:rPr lang="en-IE" dirty="0"/>
              <a:t>SELECT AVG(assets) FROM branch;</a:t>
            </a:r>
          </a:p>
        </p:txBody>
      </p:sp>
    </p:spTree>
    <p:extLst>
      <p:ext uri="{BB962C8B-B14F-4D97-AF65-F5344CB8AC3E}">
        <p14:creationId xmlns:p14="http://schemas.microsoft.com/office/powerpoint/2010/main" val="1862541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Summarising Data 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GROUP BY clause groups the rows of a result set based on </a:t>
            </a:r>
            <a:br>
              <a:rPr lang="en-GB" dirty="0"/>
            </a:br>
            <a:r>
              <a:rPr lang="en-GB" dirty="0"/>
              <a:t>one or more columns or expressions.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, </a:t>
            </a:r>
            <a:r>
              <a:rPr lang="en-GB" dirty="0" err="1"/>
              <a:t>aggregate_function</a:t>
            </a:r>
            <a:r>
              <a:rPr lang="en-GB" dirty="0"/>
              <a:t>(</a:t>
            </a:r>
            <a:r>
              <a:rPr lang="en-GB" dirty="0" err="1"/>
              <a:t>column_name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	FROM </a:t>
            </a:r>
            <a:r>
              <a:rPr lang="en-GB" dirty="0" err="1"/>
              <a:t>table_name</a:t>
            </a:r>
            <a:br>
              <a:rPr lang="en-GB" dirty="0"/>
            </a:br>
            <a:r>
              <a:rPr lang="en-GB" dirty="0"/>
              <a:t>	WHERE condition</a:t>
            </a:r>
            <a:br>
              <a:rPr lang="en-GB" dirty="0"/>
            </a:br>
            <a:r>
              <a:rPr lang="en-GB" dirty="0"/>
              <a:t>	GROUP BY </a:t>
            </a:r>
            <a:r>
              <a:rPr lang="en-GB" dirty="0" err="1"/>
              <a:t>column_name</a:t>
            </a:r>
            <a:r>
              <a:rPr lang="en-GB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83299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5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Developed in 2002.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499B5-1002-4702-A9F8-659689E22837}"/>
              </a:ext>
            </a:extLst>
          </p:cNvPr>
          <p:cNvSpPr txBox="1">
            <a:spLocks/>
          </p:cNvSpPr>
          <p:nvPr/>
        </p:nvSpPr>
        <p:spPr>
          <a:xfrm>
            <a:off x="838200" y="4368800"/>
            <a:ext cx="10515600" cy="152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Free and open-source cross-platform web server solution stack package developed by Apache Friends.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90571-D66B-4FA3-B692-E2696AA06EEF}"/>
              </a:ext>
            </a:extLst>
          </p:cNvPr>
          <p:cNvSpPr txBox="1">
            <a:spLocks/>
          </p:cNvSpPr>
          <p:nvPr/>
        </p:nvSpPr>
        <p:spPr>
          <a:xfrm>
            <a:off x="838200" y="2842770"/>
            <a:ext cx="10515600" cy="152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XAMPP is an abbreviation for cross-platform, Apache, MySQL, </a:t>
            </a:r>
            <a:br>
              <a:rPr lang="en-GB" dirty="0"/>
            </a:br>
            <a:r>
              <a:rPr lang="en-GB" dirty="0"/>
              <a:t>PHP and Perl.</a:t>
            </a:r>
          </a:p>
        </p:txBody>
      </p:sp>
    </p:spTree>
    <p:extLst>
      <p:ext uri="{BB962C8B-B14F-4D97-AF65-F5344CB8AC3E}">
        <p14:creationId xmlns:p14="http://schemas.microsoft.com/office/powerpoint/2010/main" val="999119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Summarising Data 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Example: Summarise the branch table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79D7C-4FBE-45EA-A7B3-76120FB0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2790825"/>
            <a:ext cx="4975151" cy="25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48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Summarising Data </a:t>
            </a:r>
            <a:endParaRPr lang="en-IE" b="1" dirty="0"/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AB16A036-B7A0-474B-333A-1D15B6504A1D}"/>
              </a:ext>
            </a:extLst>
          </p:cNvPr>
          <p:cNvSpPr/>
          <p:nvPr/>
        </p:nvSpPr>
        <p:spPr>
          <a:xfrm>
            <a:off x="5207729" y="2376319"/>
            <a:ext cx="888271" cy="649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5087D-9509-47FE-AC29-B8C4068F3F91}"/>
              </a:ext>
            </a:extLst>
          </p:cNvPr>
          <p:cNvSpPr/>
          <p:nvPr/>
        </p:nvSpPr>
        <p:spPr>
          <a:xfrm>
            <a:off x="551793" y="1580866"/>
            <a:ext cx="11225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/>
              <a:t>SELECT city, SUM(assets) AS </a:t>
            </a:r>
            <a:r>
              <a:rPr lang="en-IE" sz="2800" dirty="0" err="1"/>
              <a:t>TotalAssets</a:t>
            </a:r>
            <a:r>
              <a:rPr lang="en-IE" sz="2800" dirty="0"/>
              <a:t> FROM branch GROUP BY city;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0D19D-6E51-46F0-BC97-608D8777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43" y="3388269"/>
            <a:ext cx="4141714" cy="27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9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If you include 2 or more columns or expressions in the GROUP BY clause, they will form a hierarchy where each column or expression </a:t>
            </a:r>
            <a:br>
              <a:rPr lang="en-GB" dirty="0"/>
            </a:br>
            <a:r>
              <a:rPr lang="en-GB" dirty="0"/>
              <a:t>is subordinate to the previous one.</a:t>
            </a:r>
          </a:p>
        </p:txBody>
      </p:sp>
    </p:spTree>
    <p:extLst>
      <p:ext uri="{BB962C8B-B14F-4D97-AF65-F5344CB8AC3E}">
        <p14:creationId xmlns:p14="http://schemas.microsoft.com/office/powerpoint/2010/main" val="927045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</a:t>
            </a:r>
            <a:endParaRPr lang="en-IE" b="1" dirty="0"/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1DF503D6-B7E2-4BE0-E544-57C3567FDEA8}"/>
              </a:ext>
            </a:extLst>
          </p:cNvPr>
          <p:cNvSpPr/>
          <p:nvPr/>
        </p:nvSpPr>
        <p:spPr>
          <a:xfrm>
            <a:off x="5718738" y="2193590"/>
            <a:ext cx="307431" cy="886285"/>
          </a:xfrm>
          <a:prstGeom prst="downArrow">
            <a:avLst>
              <a:gd name="adj1" fmla="val 646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744537-5F81-48E7-A726-DFB92DE7F2EC}"/>
              </a:ext>
            </a:extLst>
          </p:cNvPr>
          <p:cNvSpPr/>
          <p:nvPr/>
        </p:nvSpPr>
        <p:spPr>
          <a:xfrm>
            <a:off x="833320" y="1467741"/>
            <a:ext cx="10951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SELECT director, city, SUM(assets) AS </a:t>
            </a:r>
            <a:r>
              <a:rPr lang="en-IE" sz="2400" dirty="0" err="1"/>
              <a:t>TotalAssets</a:t>
            </a:r>
            <a:r>
              <a:rPr lang="en-IE" sz="2400" dirty="0"/>
              <a:t> FROM branch GROUP BY </a:t>
            </a:r>
            <a:r>
              <a:rPr lang="en-IE" sz="2400" dirty="0" err="1"/>
              <a:t>director,city</a:t>
            </a:r>
            <a:r>
              <a:rPr lang="en-IE" sz="24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62475-B4EE-4C03-924F-BB482A0D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921" y="3344058"/>
            <a:ext cx="4380553" cy="24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4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By…Having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GROUP BY clause determines how the selected rows are </a:t>
            </a:r>
            <a:br>
              <a:rPr lang="en-GB" dirty="0"/>
            </a:br>
            <a:r>
              <a:rPr lang="en-GB" dirty="0"/>
              <a:t>grouped, and the HAVING clause determines which groups </a:t>
            </a:r>
            <a:br>
              <a:rPr lang="en-GB" dirty="0"/>
            </a:br>
            <a:r>
              <a:rPr lang="en-GB" dirty="0"/>
              <a:t>are included in the final results.</a:t>
            </a:r>
          </a:p>
        </p:txBody>
      </p:sp>
    </p:spTree>
    <p:extLst>
      <p:ext uri="{BB962C8B-B14F-4D97-AF65-F5344CB8AC3E}">
        <p14:creationId xmlns:p14="http://schemas.microsoft.com/office/powerpoint/2010/main" val="699175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By…Having</a:t>
            </a:r>
            <a:endParaRPr lang="en-IE" b="1" dirty="0"/>
          </a:p>
        </p:txBody>
      </p:sp>
      <p:sp>
        <p:nvSpPr>
          <p:cNvPr id="10" name="Down Arrow 14">
            <a:extLst>
              <a:ext uri="{FF2B5EF4-FFF2-40B4-BE49-F238E27FC236}">
                <a16:creationId xmlns:a16="http://schemas.microsoft.com/office/drawing/2014/main" id="{87407FDE-ED8B-03BD-67E0-2B5CE5CD2F03}"/>
              </a:ext>
            </a:extLst>
          </p:cNvPr>
          <p:cNvSpPr/>
          <p:nvPr/>
        </p:nvSpPr>
        <p:spPr>
          <a:xfrm>
            <a:off x="8956717" y="2873121"/>
            <a:ext cx="484632" cy="936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Down Arrow 5">
            <a:extLst>
              <a:ext uri="{FF2B5EF4-FFF2-40B4-BE49-F238E27FC236}">
                <a16:creationId xmlns:a16="http://schemas.microsoft.com/office/drawing/2014/main" id="{86ABEE94-CCF2-47CE-A1CA-44042BB1A341}"/>
              </a:ext>
            </a:extLst>
          </p:cNvPr>
          <p:cNvSpPr/>
          <p:nvPr/>
        </p:nvSpPr>
        <p:spPr>
          <a:xfrm>
            <a:off x="2509169" y="2873121"/>
            <a:ext cx="307431" cy="886285"/>
          </a:xfrm>
          <a:prstGeom prst="downArrow">
            <a:avLst>
              <a:gd name="adj1" fmla="val 646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7507DE-0505-4C4A-A6EF-6C5E93970F98}"/>
              </a:ext>
            </a:extLst>
          </p:cNvPr>
          <p:cNvSpPr/>
          <p:nvPr/>
        </p:nvSpPr>
        <p:spPr>
          <a:xfrm>
            <a:off x="210202" y="1480772"/>
            <a:ext cx="5212797" cy="12123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400" dirty="0"/>
              <a:t>SELECT director, city, SUM(assets) AS </a:t>
            </a:r>
            <a:r>
              <a:rPr lang="en-IE" sz="2400" dirty="0" err="1"/>
              <a:t>TotalAssets</a:t>
            </a:r>
            <a:r>
              <a:rPr lang="en-IE" sz="2400" dirty="0"/>
              <a:t> FROM branch GROUP BY </a:t>
            </a:r>
            <a:r>
              <a:rPr lang="en-IE" sz="2400" dirty="0" err="1"/>
              <a:t>director,city</a:t>
            </a:r>
            <a:r>
              <a:rPr lang="en-IE" sz="2400" dirty="0"/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8C693-D2C8-4A85-B5B2-1BB9E3FDDEED}"/>
              </a:ext>
            </a:extLst>
          </p:cNvPr>
          <p:cNvSpPr/>
          <p:nvPr/>
        </p:nvSpPr>
        <p:spPr>
          <a:xfrm>
            <a:off x="6151033" y="1480772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E" sz="2400" dirty="0"/>
              <a:t>SELECT </a:t>
            </a:r>
            <a:r>
              <a:rPr lang="en-IE" sz="2400" dirty="0" err="1"/>
              <a:t>director,city</a:t>
            </a:r>
            <a:r>
              <a:rPr lang="en-IE" sz="2400" dirty="0"/>
              <a:t>, SUM(assets) AS </a:t>
            </a:r>
            <a:r>
              <a:rPr lang="en-IE" sz="2400" dirty="0" err="1"/>
              <a:t>TotalAssets</a:t>
            </a:r>
            <a:r>
              <a:rPr lang="en-IE" sz="2400" dirty="0"/>
              <a:t> FROM branch GROUP BY </a:t>
            </a:r>
            <a:r>
              <a:rPr lang="en-IE" sz="2400" dirty="0" err="1"/>
              <a:t>director,city</a:t>
            </a:r>
            <a:br>
              <a:rPr lang="en-IE" sz="2400" dirty="0"/>
            </a:br>
            <a:r>
              <a:rPr lang="en-IE" sz="2400" dirty="0"/>
              <a:t>HAVING SUM(assets) &gt;15;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34430-8C80-43BD-BAC6-E1C422DE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5" y="3939358"/>
            <a:ext cx="4380553" cy="2486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33DE3-8586-4878-AAA9-B58FFA8A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13" y="3939358"/>
            <a:ext cx="437866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0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 … ROLLUP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You can use the WITH ROLLUP operator in the GROUP BY </a:t>
            </a:r>
            <a:br>
              <a:rPr lang="en-GB" dirty="0"/>
            </a:br>
            <a:r>
              <a:rPr lang="en-GB" dirty="0"/>
              <a:t>clause to add summary rows to the final result set.</a:t>
            </a:r>
          </a:p>
        </p:txBody>
      </p:sp>
    </p:spTree>
    <p:extLst>
      <p:ext uri="{BB962C8B-B14F-4D97-AF65-F5344CB8AC3E}">
        <p14:creationId xmlns:p14="http://schemas.microsoft.com/office/powerpoint/2010/main" val="3582018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 Group By … ROLLUP</a:t>
            </a:r>
            <a:endParaRPr lang="en-IE" b="1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BE6F091-28CE-2525-A510-82F85093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052" y="1876097"/>
            <a:ext cx="5393947" cy="40517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E" dirty="0"/>
              <a:t>SELECT </a:t>
            </a:r>
            <a:r>
              <a:rPr lang="en-IE" dirty="0" err="1"/>
              <a:t>director,city</a:t>
            </a:r>
            <a:r>
              <a:rPr lang="en-IE" dirty="0"/>
              <a:t>, SUM(assets) AS </a:t>
            </a:r>
            <a:r>
              <a:rPr lang="en-IE" dirty="0" err="1"/>
              <a:t>TotalAssets</a:t>
            </a:r>
            <a:r>
              <a:rPr lang="en-IE" dirty="0"/>
              <a:t> </a:t>
            </a:r>
          </a:p>
          <a:p>
            <a:pPr marL="82296" indent="0">
              <a:buNone/>
            </a:pPr>
            <a:r>
              <a:rPr lang="en-IE" dirty="0"/>
              <a:t>FROM branch </a:t>
            </a:r>
          </a:p>
          <a:p>
            <a:pPr marL="82296" indent="0">
              <a:buNone/>
            </a:pPr>
            <a:r>
              <a:rPr lang="en-IE" dirty="0"/>
              <a:t>GROUP BY </a:t>
            </a:r>
            <a:r>
              <a:rPr lang="en-IE" dirty="0" err="1"/>
              <a:t>director,city</a:t>
            </a:r>
            <a:r>
              <a:rPr lang="en-IE" dirty="0"/>
              <a:t> </a:t>
            </a:r>
          </a:p>
          <a:p>
            <a:pPr marL="82296" indent="0">
              <a:buNone/>
            </a:pPr>
            <a:r>
              <a:rPr lang="en-IE" dirty="0"/>
              <a:t>WITH ROLLUP;</a:t>
            </a: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595A7D89-1C80-6075-35C4-224BAAF74623}"/>
              </a:ext>
            </a:extLst>
          </p:cNvPr>
          <p:cNvSpPr/>
          <p:nvPr/>
        </p:nvSpPr>
        <p:spPr>
          <a:xfrm>
            <a:off x="6096000" y="26906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6665F-68EA-48CD-9CD9-2248F4CE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50" y="1785217"/>
            <a:ext cx="4173198" cy="40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97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www.apachefriends.org/download.html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Executable installer.</a:t>
            </a:r>
          </a:p>
          <a:p>
            <a:pPr>
              <a:lnSpc>
                <a:spcPct val="150000"/>
              </a:lnSpc>
            </a:pPr>
            <a:r>
              <a:rPr lang="en-GB" dirty="0"/>
              <a:t>Available for Windows, Linux and</a:t>
            </a:r>
            <a:br>
              <a:rPr lang="en-GB" dirty="0"/>
            </a:br>
            <a:r>
              <a:rPr lang="en-GB" dirty="0"/>
              <a:t> OS X download/installation.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Also available for direct install on </a:t>
            </a:r>
            <a:br>
              <a:rPr lang="en-GB" dirty="0"/>
            </a:br>
            <a:r>
              <a:rPr lang="en-GB" dirty="0"/>
              <a:t>Software Centre in Labs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64C35-B2EA-4F63-9DA7-A72889E7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43342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 Installation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40CC0-83D0-435A-A797-8860490F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0" y="1012277"/>
            <a:ext cx="5477040" cy="3557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71CD6-74A7-43BE-893C-86AAA983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02" y="3000375"/>
            <a:ext cx="6276975" cy="3857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5154A94-84F9-464E-8572-77676B382964}"/>
              </a:ext>
            </a:extLst>
          </p:cNvPr>
          <p:cNvSpPr/>
          <p:nvPr/>
        </p:nvSpPr>
        <p:spPr>
          <a:xfrm>
            <a:off x="3594538" y="4569444"/>
            <a:ext cx="1686910" cy="88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82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 Installation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71CD6-74A7-43BE-893C-86AAA983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3" y="903561"/>
            <a:ext cx="6276975" cy="3857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FE812-E58A-4827-BCCA-B8CD69ED71B7}"/>
              </a:ext>
            </a:extLst>
          </p:cNvPr>
          <p:cNvSpPr txBox="1"/>
          <p:nvPr/>
        </p:nvSpPr>
        <p:spPr>
          <a:xfrm>
            <a:off x="7052441" y="1187245"/>
            <a:ext cx="4882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 some Labs … XAMPP may try to default to </a:t>
            </a:r>
            <a:br>
              <a:rPr lang="en-IE" dirty="0"/>
            </a:br>
            <a:r>
              <a:rPr lang="en-IE" dirty="0"/>
              <a:t>PORT 3306 and Fail.</a:t>
            </a:r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 some Labs … PORT 3306 or PORT 3307 may be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If this happens, Open the </a:t>
            </a:r>
            <a:r>
              <a:rPr lang="en-IE" dirty="0" err="1"/>
              <a:t>ini</a:t>
            </a:r>
            <a:r>
              <a:rPr lang="en-IE" dirty="0"/>
              <a:t> file from the Config button and search for 3306, and update to 3307 (or vice versa depending on which is not working)</a:t>
            </a:r>
          </a:p>
        </p:txBody>
      </p:sp>
    </p:spTree>
    <p:extLst>
      <p:ext uri="{BB962C8B-B14F-4D97-AF65-F5344CB8AC3E}">
        <p14:creationId xmlns:p14="http://schemas.microsoft.com/office/powerpoint/2010/main" val="141185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MySQL server/Workbench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https://dev.mysql.com/downloads/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>
                <a:hlinkClick r:id="rId3"/>
              </a:rPr>
              <a:t>https://dev.mysql.com/downloads/workbench/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Also available for direct install on </a:t>
            </a:r>
            <a:br>
              <a:rPr lang="en-GB" dirty="0"/>
            </a:br>
            <a:r>
              <a:rPr lang="en-GB" dirty="0"/>
              <a:t>Software Centre in Labs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MySQL Installer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AF0E1-C96C-4E3D-A5FA-1339F8494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10" y="2338592"/>
            <a:ext cx="4581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6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1893</Words>
  <Application>Microsoft Office PowerPoint</Application>
  <PresentationFormat>Widescreen</PresentationFormat>
  <Paragraphs>311</Paragraphs>
  <Slides>57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</vt:lpstr>
      <vt:lpstr>Calibri</vt:lpstr>
      <vt:lpstr>Calibri Light</vt:lpstr>
      <vt:lpstr>Courier New</vt:lpstr>
      <vt:lpstr>Office Theme</vt:lpstr>
      <vt:lpstr>PowerPoint Presentation</vt:lpstr>
      <vt:lpstr>Learning Outcomes</vt:lpstr>
      <vt:lpstr>What Is A RDB?</vt:lpstr>
      <vt:lpstr>Installations</vt:lpstr>
      <vt:lpstr>XAMPP</vt:lpstr>
      <vt:lpstr>XAMPP Installation</vt:lpstr>
      <vt:lpstr>XAMPP Installation</vt:lpstr>
      <vt:lpstr>XAMPP Installation</vt:lpstr>
      <vt:lpstr>MySQL server/Workbench Installation</vt:lpstr>
      <vt:lpstr>MySQL Workbench</vt:lpstr>
      <vt:lpstr>MySQL Workbench</vt:lpstr>
      <vt:lpstr>SQL Recap</vt:lpstr>
      <vt:lpstr>SQL Recap</vt:lpstr>
      <vt:lpstr>Getting Started</vt:lpstr>
      <vt:lpstr>SQL Create Database</vt:lpstr>
      <vt:lpstr>Data Definition Language (DDL)</vt:lpstr>
      <vt:lpstr>SQL DDL Creation Syntax</vt:lpstr>
      <vt:lpstr>SQL DDL Creation Syntax</vt:lpstr>
      <vt:lpstr>SQL DDL Creation Example</vt:lpstr>
      <vt:lpstr>SQL DDL Creation Example</vt:lpstr>
      <vt:lpstr>SQL DDL DESC</vt:lpstr>
      <vt:lpstr>SQL DDL Deletion Syntax</vt:lpstr>
      <vt:lpstr>SQL DDL Alter Syntax</vt:lpstr>
      <vt:lpstr>SQL DDL Alter Syntax</vt:lpstr>
      <vt:lpstr>SQL DDL Alter Example</vt:lpstr>
      <vt:lpstr>SQL DDL Alter Example</vt:lpstr>
      <vt:lpstr>Data Manipulation Language (DML)</vt:lpstr>
      <vt:lpstr>Data Manipulation Language (DML)</vt:lpstr>
      <vt:lpstr>DML - INSERT</vt:lpstr>
      <vt:lpstr>Data Manipulation Language (DML)</vt:lpstr>
      <vt:lpstr>DML – INSERT Syntax</vt:lpstr>
      <vt:lpstr>DML – INSERT Example </vt:lpstr>
      <vt:lpstr>DML – INSERT Example </vt:lpstr>
      <vt:lpstr>DML - INSERT</vt:lpstr>
      <vt:lpstr>Data Manipulation Language (DML)</vt:lpstr>
      <vt:lpstr>DML - SELECT</vt:lpstr>
      <vt:lpstr>DML – SELECT Syntax</vt:lpstr>
      <vt:lpstr>DML – LIKE Operator</vt:lpstr>
      <vt:lpstr>DML – LIKE - Pattern</vt:lpstr>
      <vt:lpstr>DML – DISTINCT</vt:lpstr>
      <vt:lpstr>DML – DISTINCT</vt:lpstr>
      <vt:lpstr>DML – ORDER BY Keyword</vt:lpstr>
      <vt:lpstr>DML – ORDER BY Keyword</vt:lpstr>
      <vt:lpstr>DML – ORDER BY Keyword</vt:lpstr>
      <vt:lpstr>SQL Scalar functions</vt:lpstr>
      <vt:lpstr>SQL Scalar functions</vt:lpstr>
      <vt:lpstr>SQL  Aggregate Functions</vt:lpstr>
      <vt:lpstr>SQL  Aggregate Functions</vt:lpstr>
      <vt:lpstr>SQL  Summarising Data </vt:lpstr>
      <vt:lpstr>SQL  Summarising Data </vt:lpstr>
      <vt:lpstr>SQL  Summarising Data </vt:lpstr>
      <vt:lpstr>SQL  Group By</vt:lpstr>
      <vt:lpstr>SQL  Group By</vt:lpstr>
      <vt:lpstr>SQL  Group By…Having</vt:lpstr>
      <vt:lpstr>SQL  Group By…Having</vt:lpstr>
      <vt:lpstr>SQL  Group By … ROLLUP</vt:lpstr>
      <vt:lpstr>SQL  Group By … ROLLUP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126</cp:revision>
  <dcterms:created xsi:type="dcterms:W3CDTF">2022-07-07T18:13:36Z</dcterms:created>
  <dcterms:modified xsi:type="dcterms:W3CDTF">2024-09-11T12:47:03Z</dcterms:modified>
</cp:coreProperties>
</file>