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425" r:id="rId3"/>
    <p:sldId id="375" r:id="rId4"/>
    <p:sldId id="461" r:id="rId5"/>
    <p:sldId id="426" r:id="rId6"/>
    <p:sldId id="460" r:id="rId7"/>
    <p:sldId id="430" r:id="rId8"/>
    <p:sldId id="427" r:id="rId9"/>
    <p:sldId id="438" r:id="rId10"/>
    <p:sldId id="440" r:id="rId11"/>
    <p:sldId id="439" r:id="rId12"/>
    <p:sldId id="442" r:id="rId13"/>
    <p:sldId id="441" r:id="rId14"/>
    <p:sldId id="428" r:id="rId15"/>
    <p:sldId id="443" r:id="rId16"/>
    <p:sldId id="444" r:id="rId17"/>
    <p:sldId id="429" r:id="rId18"/>
    <p:sldId id="445" r:id="rId19"/>
    <p:sldId id="446" r:id="rId20"/>
    <p:sldId id="431" r:id="rId21"/>
    <p:sldId id="432" r:id="rId22"/>
    <p:sldId id="433" r:id="rId23"/>
    <p:sldId id="434" r:id="rId24"/>
    <p:sldId id="435" r:id="rId25"/>
    <p:sldId id="436" r:id="rId26"/>
    <p:sldId id="437" r:id="rId27"/>
    <p:sldId id="447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58" r:id="rId39"/>
    <p:sldId id="462" r:id="rId40"/>
    <p:sldId id="46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68140" autoAdjust="0"/>
  </p:normalViewPr>
  <p:slideViewPr>
    <p:cSldViewPr snapToGrid="0">
      <p:cViewPr varScale="1">
        <p:scale>
          <a:sx n="50" d="100"/>
          <a:sy n="50" d="100"/>
        </p:scale>
        <p:origin x="114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872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8F404-8D85-425F-9C10-4A065C87646F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4417F-A03B-4416-AE6F-F1FB476701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456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5503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415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0675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0578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0938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804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3507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2812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441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7417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469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433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033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1534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2728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1528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0999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187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77749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8091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357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476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1011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82985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7414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92686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3145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64448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9795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39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11860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40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559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557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3647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0066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4745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1695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417F-A03B-4416-AE6F-F1FB4767014F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008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7E3-C6FB-860D-64ED-8491A089D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E358-F8EB-2810-E27F-766BE46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7DA3-5A09-2634-621A-8BB3700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AD89-286C-E180-FBA8-88C3B0C3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4C95-86B3-E9C6-1C15-79C5644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72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BEA1-67FE-B318-E348-237ABAC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52BBB-E93D-DAE5-4B8E-2CEE35DA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3A9F-3D94-7B9F-3CFD-905D266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C8B3-B1F8-09A5-9469-CC44D757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177C-F7DF-6DCE-F703-457C69C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371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AA4F0-7720-2CC2-0B35-BD0F53F42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9951-393C-07D9-DF95-71576279D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1D00-7370-5D4B-4153-940182F4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5069-2F13-8398-FF5C-C951757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7415-523B-B481-3BD8-5B40F68E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2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7A0-86E8-6F41-6E1E-4AF7A668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1D51-42FC-CEE5-E71C-E422ACD6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878D-00BA-2D6B-007D-BFA2D04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C437-DCFE-97FF-AD7B-89D915F1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43C4-2AE9-DDC4-F5F8-B5DF1DC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27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DFD2-1988-10B8-A081-0C00B8F9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9897-759E-94CB-0421-63CDF9EF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D803-B3E8-93C6-BC57-0EE84521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CC01-5C47-920E-275B-F2835C91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7707-465B-51AC-174E-1D3D52E6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6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8D3-A677-B495-B20A-7DDC4D1D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BEBB-440B-A852-63F7-25F45488E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69BB-A6EC-25F7-C6E4-87485C85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481D-C604-0BAF-B9CB-2C0AD50F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483DD-ABD8-F01E-4000-FDA6818F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E8AE-24CB-3ED6-283C-CAF9CCC0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0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8B5-4DBB-AD7B-C2EA-406E9C79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2878D-06E0-7802-B28E-1D892751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C903-C775-17CA-2D05-71007657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D1FEF-C957-6BB8-5662-FA043795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27A6F-E734-F460-086D-31AFF764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AD29-001D-33B7-20CE-E5F134C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49C31-C2ED-2F76-7DF6-26DD96E5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3E861-1770-224B-90A8-B7545268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54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95A-4779-89FF-489C-83586A1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6B16-07DF-487C-1EAE-AFAEF745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85F94-91A4-E123-A9FD-8452C042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7C0F-8ACE-5E8A-F162-CAD3C43A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7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270E5-C846-96F8-6344-92311711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62F7-BAFE-380C-941E-70DA65E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B5E4-9EC0-D4DE-1E66-FCC540E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75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03D6-7024-EC99-9BB8-E7811D99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6891-AE74-E7B4-B878-22032F33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B68F-2AE2-FAB0-17AB-C4551B31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C57F-39DA-249E-577C-1E4A1611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D8DE-E260-06B0-822C-F88F43A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05B2-EA53-27DE-93CE-68BD9959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33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C3EE-393E-C26D-079D-EBA97F1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E389-B7BE-EBB3-7216-87F1F37E4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D321-FF83-0D71-8966-0DF05C9A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01287-3E7C-7C2F-3AC3-5C9B95D9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8880-3105-6983-FD6E-632D33FE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1206-4332-D127-CEC5-8618C02B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92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A9911-CC04-A508-4696-6934AE3D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062AB-E09D-AC93-7F96-719D946F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EB2A-EF27-21D6-B669-A2C345D5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C16A-FBE1-4C8A-AACF-CF7AC5BBB409}" type="datetimeFigureOut">
              <a:rPr lang="en-IE" smtClean="0"/>
              <a:t>01/10/2024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0F27-10CB-A0F9-F2F3-03985B9A1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400D-2918-732F-04A0-3CD6CD22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1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844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8000" dirty="0"/>
              <a:t>Databases 4</a:t>
            </a:r>
          </a:p>
          <a:p>
            <a:pPr marL="0" indent="0" algn="ctr">
              <a:buNone/>
            </a:pPr>
            <a:r>
              <a:rPr lang="en-GB" sz="8000" dirty="0"/>
              <a:t>Normalisation</a:t>
            </a:r>
            <a:endParaRPr lang="en-IE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8F2DC-6D5B-301B-BB23-BBA2B3119BED}"/>
              </a:ext>
            </a:extLst>
          </p:cNvPr>
          <p:cNvSpPr txBox="1"/>
          <p:nvPr/>
        </p:nvSpPr>
        <p:spPr>
          <a:xfrm>
            <a:off x="0" y="499456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Ashley Cahill</a:t>
            </a:r>
          </a:p>
          <a:p>
            <a:pPr algn="ctr"/>
            <a:r>
              <a:rPr lang="en-GB" sz="2800" dirty="0"/>
              <a:t>ashley.cahill@tus.ie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88563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Repeating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69"/>
            <a:ext cx="10515600" cy="5262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Consider an Invoice table.</a:t>
            </a:r>
          </a:p>
          <a:p>
            <a:pPr>
              <a:lnSpc>
                <a:spcPct val="150000"/>
              </a:lnSpc>
            </a:pPr>
            <a:r>
              <a:rPr lang="en-IE" dirty="0"/>
              <a:t>Each row represents an invoice</a:t>
            </a:r>
          </a:p>
          <a:p>
            <a:pPr marL="0" indent="0">
              <a:lnSpc>
                <a:spcPct val="150000"/>
              </a:lnSpc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C6DFA-BA7B-4D6F-A585-2A47BCF3E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24" y="3163358"/>
            <a:ext cx="10260876" cy="16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Repeating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69"/>
            <a:ext cx="10515600" cy="5262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Consider an Invoice table.</a:t>
            </a:r>
          </a:p>
          <a:p>
            <a:pPr>
              <a:lnSpc>
                <a:spcPct val="150000"/>
              </a:lnSpc>
            </a:pPr>
            <a:r>
              <a:rPr lang="en-IE" dirty="0"/>
              <a:t>Each row represents an invoice</a:t>
            </a:r>
          </a:p>
          <a:p>
            <a:pPr>
              <a:lnSpc>
                <a:spcPct val="150000"/>
              </a:lnSpc>
            </a:pPr>
            <a:r>
              <a:rPr lang="en-IE" dirty="0"/>
              <a:t>Because an invoice can have 1 or more line items, however, </a:t>
            </a:r>
            <a:br>
              <a:rPr lang="en-IE" dirty="0"/>
            </a:br>
            <a:r>
              <a:rPr lang="en-IE" dirty="0"/>
              <a:t>the </a:t>
            </a:r>
            <a:r>
              <a:rPr lang="en-IE" dirty="0" err="1"/>
              <a:t>item_description</a:t>
            </a:r>
            <a:r>
              <a:rPr lang="en-IE" dirty="0"/>
              <a:t> column must be repeated to provide for</a:t>
            </a:r>
            <a:br>
              <a:rPr lang="en-IE" dirty="0"/>
            </a:br>
            <a:r>
              <a:rPr lang="en-IE" dirty="0"/>
              <a:t>the max number of line items.</a:t>
            </a:r>
          </a:p>
          <a:p>
            <a:pPr>
              <a:lnSpc>
                <a:spcPct val="150000"/>
              </a:lnSpc>
            </a:pPr>
            <a:r>
              <a:rPr lang="en-IE" dirty="0"/>
              <a:t>But since most invoices have fewer line items than the max, </a:t>
            </a:r>
            <a:br>
              <a:rPr lang="en-IE" dirty="0"/>
            </a:br>
            <a:r>
              <a:rPr lang="en-IE" dirty="0"/>
              <a:t>this can waste storage space</a:t>
            </a:r>
          </a:p>
          <a:p>
            <a:pPr>
              <a:lnSpc>
                <a:spcPct val="150000"/>
              </a:lnSpc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F1241-DA1C-462C-B6A5-A63512E08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62" y="1607326"/>
            <a:ext cx="10260876" cy="16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2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Repeating Groups – Redundant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69"/>
            <a:ext cx="10515600" cy="5262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Here each line item is stored in a separate row, this eliminates </a:t>
            </a:r>
            <a:br>
              <a:rPr lang="en-IE" dirty="0"/>
            </a:br>
            <a:r>
              <a:rPr lang="en-IE" dirty="0"/>
              <a:t>the problem caused by repeating the </a:t>
            </a:r>
            <a:r>
              <a:rPr lang="en-IE" dirty="0" err="1"/>
              <a:t>item_description</a:t>
            </a:r>
            <a:r>
              <a:rPr lang="en-IE" dirty="0"/>
              <a:t> column, </a:t>
            </a:r>
            <a:br>
              <a:rPr lang="en-IE" dirty="0"/>
            </a:br>
            <a:r>
              <a:rPr lang="en-IE" dirty="0"/>
              <a:t>but it introduces a new problem: the invoice number must be repeated in each row.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8BCC3-4727-4D6D-B5F5-7E096175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187" y="4042021"/>
            <a:ext cx="5461836" cy="24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8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Repeating Groups – Redundant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69"/>
            <a:ext cx="10515600" cy="5262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1NF </a:t>
            </a:r>
          </a:p>
          <a:p>
            <a:pPr>
              <a:lnSpc>
                <a:spcPct val="150000"/>
              </a:lnSpc>
            </a:pPr>
            <a:r>
              <a:rPr lang="en-IE" dirty="0"/>
              <a:t>Columns must not contain repeating values.  </a:t>
            </a:r>
          </a:p>
          <a:p>
            <a:pPr>
              <a:lnSpc>
                <a:spcPct val="150000"/>
              </a:lnSpc>
            </a:pPr>
            <a:r>
              <a:rPr lang="en-IE" dirty="0"/>
              <a:t>Each column must contain a single value.  </a:t>
            </a:r>
          </a:p>
          <a:p>
            <a:pPr>
              <a:lnSpc>
                <a:spcPct val="150000"/>
              </a:lnSpc>
            </a:pPr>
            <a:r>
              <a:rPr lang="en-IE" dirty="0"/>
              <a:t>Also the table must not contain repeating columns that </a:t>
            </a:r>
            <a:br>
              <a:rPr lang="en-IE" dirty="0"/>
            </a:br>
            <a:r>
              <a:rPr lang="en-IE" dirty="0"/>
              <a:t>represent a set of values.</a:t>
            </a:r>
          </a:p>
        </p:txBody>
      </p:sp>
    </p:spTree>
    <p:extLst>
      <p:ext uri="{BB962C8B-B14F-4D97-AF65-F5344CB8AC3E}">
        <p14:creationId xmlns:p14="http://schemas.microsoft.com/office/powerpoint/2010/main" val="26145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2NF Normal Form Overview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2NF</a:t>
            </a:r>
          </a:p>
          <a:p>
            <a:pPr>
              <a:lnSpc>
                <a:spcPct val="150000"/>
              </a:lnSpc>
            </a:pPr>
            <a:r>
              <a:rPr lang="en-IE" dirty="0"/>
              <a:t>An entity adheres to 1NF.</a:t>
            </a:r>
          </a:p>
          <a:p>
            <a:pPr>
              <a:lnSpc>
                <a:spcPct val="150000"/>
              </a:lnSpc>
            </a:pPr>
            <a:r>
              <a:rPr lang="en-IE" dirty="0"/>
              <a:t>An entity is in the second normal form if all of its attributes</a:t>
            </a:r>
            <a:br>
              <a:rPr lang="en-IE" dirty="0"/>
            </a:br>
            <a:r>
              <a:rPr lang="en-IE" dirty="0"/>
              <a:t>depend on the whole primary key. </a:t>
            </a:r>
          </a:p>
        </p:txBody>
      </p:sp>
    </p:spTree>
    <p:extLst>
      <p:ext uri="{BB962C8B-B14F-4D97-AF65-F5344CB8AC3E}">
        <p14:creationId xmlns:p14="http://schemas.microsoft.com/office/powerpoint/2010/main" val="205466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Second Normal Form: 2NF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69"/>
            <a:ext cx="10515600" cy="5262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An entity is in the second normal form if all of its attributes </a:t>
            </a:r>
            <a:br>
              <a:rPr lang="en-IE" dirty="0"/>
            </a:br>
            <a:r>
              <a:rPr lang="en-IE" dirty="0"/>
              <a:t>depend on the whole primary key. </a:t>
            </a:r>
          </a:p>
          <a:p>
            <a:pPr>
              <a:lnSpc>
                <a:spcPct val="150000"/>
              </a:lnSpc>
            </a:pPr>
            <a:r>
              <a:rPr lang="en-IE" dirty="0"/>
              <a:t>In relational terms, every column in a table must be functionally </a:t>
            </a:r>
            <a:br>
              <a:rPr lang="en-IE" dirty="0"/>
            </a:br>
            <a:r>
              <a:rPr lang="en-IE" dirty="0"/>
              <a:t>dependent on the whole primary key of that table. </a:t>
            </a:r>
          </a:p>
          <a:p>
            <a:pPr>
              <a:lnSpc>
                <a:spcPct val="150000"/>
              </a:lnSpc>
            </a:pPr>
            <a:r>
              <a:rPr lang="en-IE" dirty="0"/>
              <a:t>Functional dependency indicates that a link exists between the</a:t>
            </a:r>
            <a:br>
              <a:rPr lang="en-IE" dirty="0"/>
            </a:br>
            <a:r>
              <a:rPr lang="en-IE" dirty="0"/>
              <a:t>values in two different columns.</a:t>
            </a:r>
          </a:p>
        </p:txBody>
      </p:sp>
    </p:spTree>
    <p:extLst>
      <p:ext uri="{BB962C8B-B14F-4D97-AF65-F5344CB8AC3E}">
        <p14:creationId xmlns:p14="http://schemas.microsoft.com/office/powerpoint/2010/main" val="2274791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Converting From 1NF to 2NF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69"/>
            <a:ext cx="10515600" cy="5262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To convert first-normal-form tables to second-normal-form </a:t>
            </a:r>
            <a:br>
              <a:rPr lang="en-IE" dirty="0"/>
            </a:br>
            <a:r>
              <a:rPr lang="en-IE" dirty="0"/>
              <a:t>tables, remove columns that are not dependent on the </a:t>
            </a:r>
            <a:br>
              <a:rPr lang="en-IE" dirty="0"/>
            </a:br>
            <a:r>
              <a:rPr lang="en-IE" dirty="0"/>
              <a:t>primary key.</a:t>
            </a:r>
          </a:p>
        </p:txBody>
      </p:sp>
    </p:spTree>
    <p:extLst>
      <p:ext uri="{BB962C8B-B14F-4D97-AF65-F5344CB8AC3E}">
        <p14:creationId xmlns:p14="http://schemas.microsoft.com/office/powerpoint/2010/main" val="2795716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3NF Normal Form Overview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3NF</a:t>
            </a:r>
          </a:p>
          <a:p>
            <a:pPr>
              <a:lnSpc>
                <a:spcPct val="150000"/>
              </a:lnSpc>
            </a:pPr>
            <a:r>
              <a:rPr lang="en-IE" dirty="0"/>
              <a:t>An entity adheres to 1NF &amp; 2NF.</a:t>
            </a:r>
          </a:p>
          <a:p>
            <a:pPr>
              <a:lnSpc>
                <a:spcPct val="150000"/>
              </a:lnSpc>
            </a:pPr>
            <a:r>
              <a:rPr lang="en-IE" dirty="0"/>
              <a:t>An entity is in the third normal form if it contains no transitive dependency</a:t>
            </a:r>
          </a:p>
        </p:txBody>
      </p:sp>
    </p:spTree>
    <p:extLst>
      <p:ext uri="{BB962C8B-B14F-4D97-AF65-F5344CB8AC3E}">
        <p14:creationId xmlns:p14="http://schemas.microsoft.com/office/powerpoint/2010/main" val="129875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Third Normal Form: 3NF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69"/>
            <a:ext cx="10515600" cy="5262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An entity is in the third normal form if it contains no </a:t>
            </a:r>
            <a:br>
              <a:rPr lang="en-IE" dirty="0"/>
            </a:br>
            <a:r>
              <a:rPr lang="en-IE" dirty="0"/>
              <a:t>transitive dependencies. </a:t>
            </a:r>
          </a:p>
          <a:p>
            <a:pPr>
              <a:lnSpc>
                <a:spcPct val="150000"/>
              </a:lnSpc>
            </a:pPr>
            <a:r>
              <a:rPr lang="en-IE" dirty="0"/>
              <a:t>A transitive dependency is one which is dependant on a </a:t>
            </a:r>
            <a:br>
              <a:rPr lang="en-IE" dirty="0"/>
            </a:br>
            <a:r>
              <a:rPr lang="en-IE" dirty="0"/>
              <a:t>non-key attribute.</a:t>
            </a:r>
          </a:p>
        </p:txBody>
      </p:sp>
    </p:spTree>
    <p:extLst>
      <p:ext uri="{BB962C8B-B14F-4D97-AF65-F5344CB8AC3E}">
        <p14:creationId xmlns:p14="http://schemas.microsoft.com/office/powerpoint/2010/main" val="1332783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Converting From 2NF to 3NF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69"/>
            <a:ext cx="10515600" cy="5262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To convert to third normal form, remove attributes that </a:t>
            </a:r>
            <a:br>
              <a:rPr lang="en-IE" dirty="0"/>
            </a:br>
            <a:r>
              <a:rPr lang="en-IE" dirty="0"/>
              <a:t>depend on non primary key attributes.</a:t>
            </a:r>
          </a:p>
        </p:txBody>
      </p:sp>
    </p:spTree>
    <p:extLst>
      <p:ext uri="{BB962C8B-B14F-4D97-AF65-F5344CB8AC3E}">
        <p14:creationId xmlns:p14="http://schemas.microsoft.com/office/powerpoint/2010/main" val="110751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Topics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Database Normalisation</a:t>
            </a:r>
          </a:p>
        </p:txBody>
      </p:sp>
    </p:spTree>
    <p:extLst>
      <p:ext uri="{BB962C8B-B14F-4D97-AF65-F5344CB8AC3E}">
        <p14:creationId xmlns:p14="http://schemas.microsoft.com/office/powerpoint/2010/main" val="22569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IE" b="1" dirty="0"/>
              <a:t>Objectives of Normalisation Beyond 1NF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The objectives of Normalisation beyond 1NF (First Normal Form) were stated as follows by Codd: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To free the collection of relations from undesirable insertion, update and deletion anomalies 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To reduce the need for restructuring of collections as new data types are introduced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To make the relational model more informative to users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To avoid bias towards any querying pattern</a:t>
            </a:r>
          </a:p>
        </p:txBody>
      </p:sp>
    </p:spTree>
    <p:extLst>
      <p:ext uri="{BB962C8B-B14F-4D97-AF65-F5344CB8AC3E}">
        <p14:creationId xmlns:p14="http://schemas.microsoft.com/office/powerpoint/2010/main" val="2598599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IE" b="1" dirty="0"/>
              <a:t>Insertion Anomaly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An Insert Anomaly occurs when certain attributes cannot be </a:t>
            </a:r>
            <a:br>
              <a:rPr lang="en-IE" dirty="0"/>
            </a:br>
            <a:r>
              <a:rPr lang="en-IE" dirty="0"/>
              <a:t>inserted into the database without the presence of other attributes.</a:t>
            </a:r>
          </a:p>
          <a:p>
            <a:pPr>
              <a:lnSpc>
                <a:spcPct val="150000"/>
              </a:lnSpc>
            </a:pPr>
            <a:r>
              <a:rPr lang="en-IE" dirty="0"/>
              <a:t>For example we can't add a new course unless we have at least one student enrolled on the course.</a:t>
            </a:r>
          </a:p>
          <a:p>
            <a:pPr marL="0" indent="0">
              <a:lnSpc>
                <a:spcPct val="150000"/>
              </a:lnSpc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A4DE1-D0F0-4100-A300-162E4B6B8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308" y="3959877"/>
            <a:ext cx="6850592" cy="27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20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IE" b="1" dirty="0"/>
              <a:t>Update Anomaly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An Update Anomaly exists when one or more instances of </a:t>
            </a:r>
            <a:br>
              <a:rPr lang="en-IE" dirty="0"/>
            </a:br>
            <a:r>
              <a:rPr lang="en-IE" dirty="0"/>
              <a:t>duplicated data is updated, but not all. </a:t>
            </a:r>
          </a:p>
          <a:p>
            <a:pPr>
              <a:lnSpc>
                <a:spcPct val="150000"/>
              </a:lnSpc>
            </a:pPr>
            <a:r>
              <a:rPr lang="en-IE" dirty="0"/>
              <a:t>For example, consider Jones moving address - you need to </a:t>
            </a:r>
            <a:br>
              <a:rPr lang="en-IE" dirty="0"/>
            </a:br>
            <a:r>
              <a:rPr lang="en-IE" dirty="0"/>
              <a:t>update all instances of Jones's address.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1B894-E786-49D8-8F69-E6CB15B1D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47" y="3976810"/>
            <a:ext cx="7165253" cy="249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08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IE" b="1" dirty="0"/>
              <a:t>Deletion Anomaly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A Deletion Anomaly exists when certain attributes are lost </a:t>
            </a:r>
            <a:br>
              <a:rPr lang="en-IE" dirty="0"/>
            </a:br>
            <a:r>
              <a:rPr lang="en-IE" dirty="0"/>
              <a:t>because of the deletion of other attributes. </a:t>
            </a:r>
          </a:p>
          <a:p>
            <a:pPr>
              <a:lnSpc>
                <a:spcPct val="150000"/>
              </a:lnSpc>
            </a:pPr>
            <a:r>
              <a:rPr lang="en-IE" dirty="0"/>
              <a:t>For example, consider what happens if Student S30 is the last </a:t>
            </a:r>
            <a:br>
              <a:rPr lang="en-IE" dirty="0"/>
            </a:br>
            <a:r>
              <a:rPr lang="en-IE" dirty="0"/>
              <a:t>student to leave the course - All information about the course is lost.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1B894-E786-49D8-8F69-E6CB15B1D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47" y="3976810"/>
            <a:ext cx="7165253" cy="249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53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/>
              <a:t>Minimise Redesign When Extending the </a:t>
            </a:r>
            <a:br>
              <a:rPr lang="en-IE" b="1" dirty="0"/>
            </a:br>
            <a:r>
              <a:rPr lang="en-IE" b="1" dirty="0"/>
              <a:t>Database Structure</a:t>
            </a:r>
            <a:br>
              <a:rPr lang="en-IE" b="1" dirty="0"/>
            </a:b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69"/>
            <a:ext cx="10515600" cy="5262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When a fully normalised database structure is extended to </a:t>
            </a:r>
            <a:br>
              <a:rPr lang="en-IE" dirty="0"/>
            </a:br>
            <a:r>
              <a:rPr lang="en-IE" dirty="0"/>
              <a:t>allow it to accommodate new types of data, the pre-existing </a:t>
            </a:r>
            <a:br>
              <a:rPr lang="en-IE" dirty="0"/>
            </a:br>
            <a:r>
              <a:rPr lang="en-IE" dirty="0"/>
              <a:t>aspects of the database structure can remain largely or entirely unchanged.</a:t>
            </a:r>
          </a:p>
          <a:p>
            <a:pPr>
              <a:lnSpc>
                <a:spcPct val="150000"/>
              </a:lnSpc>
            </a:pPr>
            <a:r>
              <a:rPr lang="en-IE" dirty="0"/>
              <a:t>As a result, applications interacting with the database are </a:t>
            </a:r>
            <a:br>
              <a:rPr lang="en-IE" dirty="0"/>
            </a:br>
            <a:r>
              <a:rPr lang="en-IE" dirty="0"/>
              <a:t>minimally affected.</a:t>
            </a:r>
          </a:p>
        </p:txBody>
      </p:sp>
    </p:spTree>
    <p:extLst>
      <p:ext uri="{BB962C8B-B14F-4D97-AF65-F5344CB8AC3E}">
        <p14:creationId xmlns:p14="http://schemas.microsoft.com/office/powerpoint/2010/main" val="4244845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Make the Data Model More Informative to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69"/>
            <a:ext cx="10515600" cy="5262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Normalised tables, and the relationship between one normalised table and another, mirror real-world concepts and their interrelationships.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556244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/>
              <a:t>Avoid Bias Towards Any Particular </a:t>
            </a:r>
            <a:br>
              <a:rPr lang="en-IE" b="1" dirty="0"/>
            </a:br>
            <a:r>
              <a:rPr lang="en-IE" b="1" dirty="0"/>
              <a:t>Pattern of 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69"/>
            <a:ext cx="10515600" cy="5262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Normalised tables are suitable for general-purpose querying. </a:t>
            </a:r>
          </a:p>
          <a:p>
            <a:pPr>
              <a:lnSpc>
                <a:spcPct val="150000"/>
              </a:lnSpc>
            </a:pPr>
            <a:r>
              <a:rPr lang="en-IE" dirty="0"/>
              <a:t>This means any queries against these tables, including future </a:t>
            </a:r>
            <a:br>
              <a:rPr lang="en-IE" dirty="0"/>
            </a:br>
            <a:r>
              <a:rPr lang="en-IE" dirty="0"/>
              <a:t>queries whose details cannot be anticipated, are supported. </a:t>
            </a:r>
          </a:p>
          <a:p>
            <a:pPr>
              <a:lnSpc>
                <a:spcPct val="150000"/>
              </a:lnSpc>
            </a:pPr>
            <a:r>
              <a:rPr lang="en-IE" dirty="0"/>
              <a:t>In contrast, tables that are not normalised lend themselves to </a:t>
            </a:r>
            <a:br>
              <a:rPr lang="en-IE" dirty="0"/>
            </a:br>
            <a:r>
              <a:rPr lang="en-IE" dirty="0"/>
              <a:t>some types of queries, but not others.</a:t>
            </a:r>
          </a:p>
        </p:txBody>
      </p:sp>
    </p:spTree>
    <p:extLst>
      <p:ext uri="{BB962C8B-B14F-4D97-AF65-F5344CB8AC3E}">
        <p14:creationId xmlns:p14="http://schemas.microsoft.com/office/powerpoint/2010/main" val="3435168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Normalisation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69"/>
            <a:ext cx="10515600" cy="5262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Take the following table.</a:t>
            </a:r>
          </a:p>
          <a:p>
            <a:pPr>
              <a:lnSpc>
                <a:spcPct val="150000"/>
              </a:lnSpc>
            </a:pPr>
            <a:r>
              <a:rPr lang="en-IE" b="1" dirty="0" err="1"/>
              <a:t>StudentID</a:t>
            </a:r>
            <a:r>
              <a:rPr lang="en-IE" dirty="0"/>
              <a:t> is the primary key</a:t>
            </a:r>
          </a:p>
          <a:p>
            <a:pPr>
              <a:lnSpc>
                <a:spcPct val="150000"/>
              </a:lnSpc>
            </a:pPr>
            <a:r>
              <a:rPr lang="en-IE" dirty="0"/>
              <a:t>Is this in 1NF?</a:t>
            </a:r>
          </a:p>
          <a:p>
            <a:pPr>
              <a:lnSpc>
                <a:spcPct val="150000"/>
              </a:lnSpc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CDD17-7DFE-49C4-B569-F4A6C4DC5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3822940"/>
            <a:ext cx="9558598" cy="241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76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Normalisation Example – 1NF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69"/>
            <a:ext cx="10515600" cy="51000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Is this in 1NF?</a:t>
            </a:r>
          </a:p>
          <a:p>
            <a:pPr>
              <a:lnSpc>
                <a:spcPct val="150000"/>
              </a:lnSpc>
            </a:pPr>
            <a:r>
              <a:rPr lang="en-IE" dirty="0"/>
              <a:t>No, there are repeating groups… (Subject, </a:t>
            </a:r>
            <a:r>
              <a:rPr lang="en-IE" dirty="0" err="1"/>
              <a:t>SubjectCost</a:t>
            </a:r>
            <a:r>
              <a:rPr lang="en-IE" dirty="0"/>
              <a:t>, Grade)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CDD17-7DFE-49C4-B569-F4A6C4DC5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3864504"/>
            <a:ext cx="9558598" cy="241776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2A13E4-EACC-402D-A03B-B065336D54C5}"/>
              </a:ext>
            </a:extLst>
          </p:cNvPr>
          <p:cNvCxnSpPr>
            <a:cxnSpLocks/>
          </p:cNvCxnSpPr>
          <p:nvPr/>
        </p:nvCxnSpPr>
        <p:spPr>
          <a:xfrm>
            <a:off x="6951133" y="2993496"/>
            <a:ext cx="735542" cy="8481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D4E4FD-BCF2-4B86-B9B6-5748E012B80B}"/>
              </a:ext>
            </a:extLst>
          </p:cNvPr>
          <p:cNvCxnSpPr>
            <a:cxnSpLocks/>
          </p:cNvCxnSpPr>
          <p:nvPr/>
        </p:nvCxnSpPr>
        <p:spPr>
          <a:xfrm>
            <a:off x="8419566" y="3035891"/>
            <a:ext cx="673630" cy="82861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57F62B-9419-4D08-AA20-CF5393646565}"/>
              </a:ext>
            </a:extLst>
          </p:cNvPr>
          <p:cNvCxnSpPr>
            <a:cxnSpLocks/>
          </p:cNvCxnSpPr>
          <p:nvPr/>
        </p:nvCxnSpPr>
        <p:spPr>
          <a:xfrm>
            <a:off x="9313333" y="2970680"/>
            <a:ext cx="762000" cy="8709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154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Normalisation Example – 1NF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EB60A-3128-49C6-A0E5-70EE35EF8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6664" y="4949588"/>
            <a:ext cx="9191789" cy="15999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DCDD17-7DFE-49C4-B569-F4A6C4DC5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01" y="1470069"/>
            <a:ext cx="9558598" cy="2417763"/>
          </a:xfrm>
          <a:prstGeom prst="rect">
            <a:avLst/>
          </a:prstGeom>
        </p:spPr>
      </p:pic>
      <p:sp>
        <p:nvSpPr>
          <p:cNvPr id="6" name="Down Arrow 6">
            <a:extLst>
              <a:ext uri="{FF2B5EF4-FFF2-40B4-BE49-F238E27FC236}">
                <a16:creationId xmlns:a16="http://schemas.microsoft.com/office/drawing/2014/main" id="{D184F463-A507-4811-9918-187DFD3C93FB}"/>
              </a:ext>
            </a:extLst>
          </p:cNvPr>
          <p:cNvSpPr/>
          <p:nvPr/>
        </p:nvSpPr>
        <p:spPr>
          <a:xfrm>
            <a:off x="4302125" y="4038644"/>
            <a:ext cx="2529933" cy="576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dirty="0"/>
              <a:t>Becomes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E251CA6-678D-4FBA-9F82-75AF8976C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937" y="4510280"/>
            <a:ext cx="52075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Repeating Groups have been removed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C98BA9-80CE-4C3C-902B-3ACC134734F9}"/>
              </a:ext>
            </a:extLst>
          </p:cNvPr>
          <p:cNvCxnSpPr>
            <a:cxnSpLocks/>
          </p:cNvCxnSpPr>
          <p:nvPr/>
        </p:nvCxnSpPr>
        <p:spPr>
          <a:xfrm flipH="1" flipV="1">
            <a:off x="7747000" y="3887832"/>
            <a:ext cx="630238" cy="5889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2C2592-236A-4FE8-ADC7-85A0A9BC0FA1}"/>
              </a:ext>
            </a:extLst>
          </p:cNvPr>
          <p:cNvCxnSpPr>
            <a:cxnSpLocks/>
          </p:cNvCxnSpPr>
          <p:nvPr/>
        </p:nvCxnSpPr>
        <p:spPr>
          <a:xfrm flipH="1" flipV="1">
            <a:off x="8589966" y="3887832"/>
            <a:ext cx="75151" cy="5889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3F55E2-D41D-4A1E-A80C-D9B9CFBAB357}"/>
              </a:ext>
            </a:extLst>
          </p:cNvPr>
          <p:cNvCxnSpPr>
            <a:cxnSpLocks/>
          </p:cNvCxnSpPr>
          <p:nvPr/>
        </p:nvCxnSpPr>
        <p:spPr>
          <a:xfrm flipV="1">
            <a:off x="9294813" y="3887832"/>
            <a:ext cx="139700" cy="5889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7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Database Tables and Normalisation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Normalisation is the process where a database is designed in a way that removes redundancies, and increases the clarity in organising data in a database. </a:t>
            </a:r>
          </a:p>
          <a:p>
            <a:pPr>
              <a:lnSpc>
                <a:spcPct val="150000"/>
              </a:lnSpc>
            </a:pPr>
            <a:r>
              <a:rPr lang="en-IE" dirty="0"/>
              <a:t>Normalisation usually involves dividing large tables into smaller (and less redundant) tables and defining relationships between them. </a:t>
            </a:r>
          </a:p>
          <a:p>
            <a:pPr>
              <a:lnSpc>
                <a:spcPct val="150000"/>
              </a:lnSpc>
            </a:pPr>
            <a:r>
              <a:rPr lang="en-IE" dirty="0"/>
              <a:t>The objective is to isolate data so that additions, deletions, and modifications of a field can be made in just one table.</a:t>
            </a:r>
          </a:p>
        </p:txBody>
      </p:sp>
    </p:spTree>
    <p:extLst>
      <p:ext uri="{BB962C8B-B14F-4D97-AF65-F5344CB8AC3E}">
        <p14:creationId xmlns:p14="http://schemas.microsoft.com/office/powerpoint/2010/main" val="1776076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Normalisation Example – 1NF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EB60A-3128-49C6-A0E5-70EE35EF8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0105" y="3995573"/>
            <a:ext cx="9191789" cy="15999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DCDD17-7DFE-49C4-B569-F4A6C4DC5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01" y="1470070"/>
            <a:ext cx="9558598" cy="1798064"/>
          </a:xfrm>
          <a:prstGeom prst="rect">
            <a:avLst/>
          </a:prstGeom>
        </p:spPr>
      </p:pic>
      <p:sp>
        <p:nvSpPr>
          <p:cNvPr id="6" name="Down Arrow 6">
            <a:extLst>
              <a:ext uri="{FF2B5EF4-FFF2-40B4-BE49-F238E27FC236}">
                <a16:creationId xmlns:a16="http://schemas.microsoft.com/office/drawing/2014/main" id="{D184F463-A507-4811-9918-187DFD3C93FB}"/>
              </a:ext>
            </a:extLst>
          </p:cNvPr>
          <p:cNvSpPr/>
          <p:nvPr/>
        </p:nvSpPr>
        <p:spPr>
          <a:xfrm>
            <a:off x="4445001" y="3419310"/>
            <a:ext cx="2529933" cy="576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dirty="0"/>
              <a:t>Becomes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7FF06B9-6D9C-4DED-8C53-6E7B1B5CD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332" y="5907450"/>
            <a:ext cx="45720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The primary key of the Subject table is Student ID and Subject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3B0DB0-2E6D-4542-9858-1ED389D979B9}"/>
              </a:ext>
            </a:extLst>
          </p:cNvPr>
          <p:cNvCxnSpPr/>
          <p:nvPr/>
        </p:nvCxnSpPr>
        <p:spPr>
          <a:xfrm flipH="1" flipV="1">
            <a:off x="7432134" y="4451286"/>
            <a:ext cx="185737" cy="14557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19A829-2327-4CCB-B227-35D7BB7658EB}"/>
              </a:ext>
            </a:extLst>
          </p:cNvPr>
          <p:cNvCxnSpPr/>
          <p:nvPr/>
        </p:nvCxnSpPr>
        <p:spPr>
          <a:xfrm flipH="1" flipV="1">
            <a:off x="8132221" y="4451286"/>
            <a:ext cx="465138" cy="14557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59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Normalisation Example – 2NF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EB60A-3128-49C6-A0E5-70EE35EF8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0105" y="3429000"/>
            <a:ext cx="9191789" cy="159993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EBE867-3F36-407E-B718-3664312370B7}"/>
              </a:ext>
            </a:extLst>
          </p:cNvPr>
          <p:cNvSpPr txBox="1">
            <a:spLocks/>
          </p:cNvSpPr>
          <p:nvPr/>
        </p:nvSpPr>
        <p:spPr>
          <a:xfrm>
            <a:off x="838200" y="1470069"/>
            <a:ext cx="10515600" cy="51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Is this in 2NF?</a:t>
            </a:r>
            <a:br>
              <a:rPr lang="en-IE" dirty="0"/>
            </a:br>
            <a:endParaRPr lang="en-IE" dirty="0"/>
          </a:p>
          <a:p>
            <a:pPr marL="0" indent="0">
              <a:lnSpc>
                <a:spcPct val="150000"/>
              </a:lnSpc>
              <a:buNone/>
            </a:pPr>
            <a:br>
              <a:rPr lang="en-IE" dirty="0"/>
            </a:br>
            <a:br>
              <a:rPr lang="en-IE" dirty="0"/>
            </a:br>
            <a:br>
              <a:rPr lang="en-IE" dirty="0"/>
            </a:b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No, there fields not dependant on Primary Key</a:t>
            </a:r>
          </a:p>
        </p:txBody>
      </p:sp>
    </p:spTree>
    <p:extLst>
      <p:ext uri="{BB962C8B-B14F-4D97-AF65-F5344CB8AC3E}">
        <p14:creationId xmlns:p14="http://schemas.microsoft.com/office/powerpoint/2010/main" val="282915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Normalisation Example – 2NF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EB60A-3128-49C6-A0E5-70EE35EF8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0105" y="3787995"/>
            <a:ext cx="9191789" cy="159993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EBE867-3F36-407E-B718-3664312370B7}"/>
              </a:ext>
            </a:extLst>
          </p:cNvPr>
          <p:cNvSpPr txBox="1">
            <a:spLocks/>
          </p:cNvSpPr>
          <p:nvPr/>
        </p:nvSpPr>
        <p:spPr>
          <a:xfrm>
            <a:off x="838200" y="1470069"/>
            <a:ext cx="10515600" cy="51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Is this in 2NF?</a:t>
            </a:r>
          </a:p>
          <a:p>
            <a:pPr>
              <a:lnSpc>
                <a:spcPct val="150000"/>
              </a:lnSpc>
            </a:pPr>
            <a:r>
              <a:rPr lang="en-IE" dirty="0"/>
              <a:t>No, To Convert to 2NF Remove Attributes Which Are Not Dependent on Whole Primary Key </a:t>
            </a:r>
          </a:p>
        </p:txBody>
      </p:sp>
    </p:spTree>
    <p:extLst>
      <p:ext uri="{BB962C8B-B14F-4D97-AF65-F5344CB8AC3E}">
        <p14:creationId xmlns:p14="http://schemas.microsoft.com/office/powerpoint/2010/main" val="4048426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Normalisation Example – 2NF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EB60A-3128-49C6-A0E5-70EE35EF8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0105" y="3787995"/>
            <a:ext cx="9191789" cy="159993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EBE867-3F36-407E-B718-3664312370B7}"/>
              </a:ext>
            </a:extLst>
          </p:cNvPr>
          <p:cNvSpPr txBox="1">
            <a:spLocks/>
          </p:cNvSpPr>
          <p:nvPr/>
        </p:nvSpPr>
        <p:spPr>
          <a:xfrm>
            <a:off x="838200" y="1470069"/>
            <a:ext cx="10515600" cy="51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Is this in 2NF?</a:t>
            </a:r>
          </a:p>
          <a:p>
            <a:pPr>
              <a:lnSpc>
                <a:spcPct val="150000"/>
              </a:lnSpc>
            </a:pPr>
            <a:r>
              <a:rPr lang="en-IE" dirty="0"/>
              <a:t>No, To Convert to 2NF Remove Attributes Which Are Not Dependent on Whole Primary Key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5E0D86-15D2-4BC0-A581-452362986571}"/>
              </a:ext>
            </a:extLst>
          </p:cNvPr>
          <p:cNvSpPr txBox="1">
            <a:spLocks/>
          </p:cNvSpPr>
          <p:nvPr/>
        </p:nvSpPr>
        <p:spPr>
          <a:xfrm>
            <a:off x="4273550" y="5640713"/>
            <a:ext cx="7918450" cy="1217287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2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Subject Cost depends on Subject but not</a:t>
            </a:r>
            <a:br>
              <a:rPr lang="en-AU" sz="2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</a:br>
            <a:r>
              <a:rPr lang="en-AU" sz="2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on Student ID so it needs to be removed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46CED7-600D-4D2C-99E4-6BA9857001BD}"/>
              </a:ext>
            </a:extLst>
          </p:cNvPr>
          <p:cNvCxnSpPr>
            <a:cxnSpLocks/>
          </p:cNvCxnSpPr>
          <p:nvPr/>
        </p:nvCxnSpPr>
        <p:spPr>
          <a:xfrm flipV="1">
            <a:off x="9367836" y="4216401"/>
            <a:ext cx="0" cy="14243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06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Normalisation Example – 2NF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EB60A-3128-49C6-A0E5-70EE35EF8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7704" y="2826565"/>
            <a:ext cx="9191789" cy="159993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EBE867-3F36-407E-B718-3664312370B7}"/>
              </a:ext>
            </a:extLst>
          </p:cNvPr>
          <p:cNvSpPr txBox="1">
            <a:spLocks/>
          </p:cNvSpPr>
          <p:nvPr/>
        </p:nvSpPr>
        <p:spPr>
          <a:xfrm>
            <a:off x="838200" y="1470069"/>
            <a:ext cx="10515600" cy="51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To Convert to 2NF Remove Attributes Which Are Not Dependent </a:t>
            </a:r>
            <a:br>
              <a:rPr lang="en-IE" dirty="0"/>
            </a:br>
            <a:r>
              <a:rPr lang="en-IE" dirty="0"/>
              <a:t>on Whole Primary Key </a:t>
            </a:r>
          </a:p>
        </p:txBody>
      </p:sp>
      <p:sp>
        <p:nvSpPr>
          <p:cNvPr id="8" name="Down Arrow 8">
            <a:extLst>
              <a:ext uri="{FF2B5EF4-FFF2-40B4-BE49-F238E27FC236}">
                <a16:creationId xmlns:a16="http://schemas.microsoft.com/office/drawing/2014/main" id="{1FBC675C-EA4A-449F-A991-99735484BD99}"/>
              </a:ext>
            </a:extLst>
          </p:cNvPr>
          <p:cNvSpPr/>
          <p:nvPr/>
        </p:nvSpPr>
        <p:spPr>
          <a:xfrm>
            <a:off x="4710112" y="4426501"/>
            <a:ext cx="2771775" cy="57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dirty="0"/>
              <a:t>Becomes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9089D6-2FB5-477E-AAD8-6D115AB97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005" y="4349863"/>
            <a:ext cx="446596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Subject Cost has been moved</a:t>
            </a:r>
            <a:br>
              <a:rPr lang="en-GB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GB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to a subject table.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1E7551-88A1-426B-8480-63E319E51D49}"/>
              </a:ext>
            </a:extLst>
          </p:cNvPr>
          <p:cNvCxnSpPr>
            <a:cxnSpLocks/>
          </p:cNvCxnSpPr>
          <p:nvPr/>
        </p:nvCxnSpPr>
        <p:spPr>
          <a:xfrm flipH="1" flipV="1">
            <a:off x="9182742" y="3429000"/>
            <a:ext cx="209551" cy="1051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0F628C-0347-4121-A919-98B92FC4F06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832985" y="5181713"/>
            <a:ext cx="547148" cy="7592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5DB6C44-A6C0-4D6C-8F76-305CB73BB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703" y="5202077"/>
            <a:ext cx="4464411" cy="11646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07638B-CCAA-4E1F-869E-7C94B1FBA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900" y="5382289"/>
            <a:ext cx="2769547" cy="11646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E48AC1-79D0-41E6-9D92-1C10FD2E3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6647" y="5334096"/>
            <a:ext cx="1933939" cy="123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21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Normalisation Example – 3NF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EBE867-3F36-407E-B718-3664312370B7}"/>
              </a:ext>
            </a:extLst>
          </p:cNvPr>
          <p:cNvSpPr txBox="1">
            <a:spLocks/>
          </p:cNvSpPr>
          <p:nvPr/>
        </p:nvSpPr>
        <p:spPr>
          <a:xfrm>
            <a:off x="838200" y="1470069"/>
            <a:ext cx="10515600" cy="51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Is it in 3NF?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0D5F28-1A8F-4764-97A5-E51BF9F8E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6473"/>
            <a:ext cx="4464411" cy="11646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5A3A5D-48E9-4646-93AA-CC6839DDE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397" y="2846685"/>
            <a:ext cx="2769547" cy="11646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5BD92E-02E0-4C91-BABE-BF5401F26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08" y="2848736"/>
            <a:ext cx="1894462" cy="12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70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Normalisation Example – 3NF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EBE867-3F36-407E-B718-3664312370B7}"/>
              </a:ext>
            </a:extLst>
          </p:cNvPr>
          <p:cNvSpPr txBox="1">
            <a:spLocks/>
          </p:cNvSpPr>
          <p:nvPr/>
        </p:nvSpPr>
        <p:spPr>
          <a:xfrm>
            <a:off x="838200" y="1470069"/>
            <a:ext cx="10515600" cy="51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To Convert to 3NF Remove Transitive Dependencies</a:t>
            </a:r>
          </a:p>
          <a:p>
            <a:pPr>
              <a:lnSpc>
                <a:spcPct val="150000"/>
              </a:lnSpc>
            </a:pPr>
            <a:r>
              <a:rPr lang="en-IE" dirty="0"/>
              <a:t>Which Attribute is not Dependent on the Primary key?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C0960D-25A1-4617-9B00-860C32BAA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464411" cy="1164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AF9D1-D155-44DD-9828-6F6DB9B43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397" y="3609212"/>
            <a:ext cx="2769547" cy="11646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56AFA2-6221-4A4E-904E-A00FF1D2F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082" y="3611263"/>
            <a:ext cx="1829612" cy="116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97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Normalisation Example – 3NF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EBE867-3F36-407E-B718-3664312370B7}"/>
              </a:ext>
            </a:extLst>
          </p:cNvPr>
          <p:cNvSpPr txBox="1">
            <a:spLocks/>
          </p:cNvSpPr>
          <p:nvPr/>
        </p:nvSpPr>
        <p:spPr>
          <a:xfrm>
            <a:off x="838200" y="1470069"/>
            <a:ext cx="10515600" cy="51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To Convert to 3NF Remove Transitive Dependencies</a:t>
            </a:r>
          </a:p>
          <a:p>
            <a:pPr>
              <a:lnSpc>
                <a:spcPct val="150000"/>
              </a:lnSpc>
            </a:pPr>
            <a:r>
              <a:rPr lang="en-IE" dirty="0"/>
              <a:t>Which Attribute is not Dependent on the Primary key?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C0960D-25A1-4617-9B00-860C32BAA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464411" cy="1164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AF9D1-D155-44DD-9828-6F6DB9B43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397" y="3609212"/>
            <a:ext cx="2769547" cy="116463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003256-7CA9-4B07-BBD5-89BC9525DE60}"/>
              </a:ext>
            </a:extLst>
          </p:cNvPr>
          <p:cNvSpPr txBox="1">
            <a:spLocks/>
          </p:cNvSpPr>
          <p:nvPr/>
        </p:nvSpPr>
        <p:spPr>
          <a:xfrm>
            <a:off x="817563" y="5147733"/>
            <a:ext cx="9325504" cy="1414992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AU" sz="2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Mentor Office is dependant on Mentor Name (not </a:t>
            </a:r>
            <a:r>
              <a:rPr lang="en-AU" sz="28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StudentID</a:t>
            </a:r>
            <a:r>
              <a:rPr lang="en-AU" sz="2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41100A-4B72-4E21-8810-A87CDEA33F5A}"/>
              </a:ext>
            </a:extLst>
          </p:cNvPr>
          <p:cNvCxnSpPr>
            <a:cxnSpLocks/>
          </p:cNvCxnSpPr>
          <p:nvPr/>
        </p:nvCxnSpPr>
        <p:spPr>
          <a:xfrm flipV="1">
            <a:off x="3343636" y="4593629"/>
            <a:ext cx="1397561" cy="91975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7F579B4-906C-4954-9181-B7B6136D0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082" y="3611263"/>
            <a:ext cx="1829612" cy="116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68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Normalisation Example – 3NF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EBE867-3F36-407E-B718-3664312370B7}"/>
              </a:ext>
            </a:extLst>
          </p:cNvPr>
          <p:cNvSpPr txBox="1">
            <a:spLocks/>
          </p:cNvSpPr>
          <p:nvPr/>
        </p:nvSpPr>
        <p:spPr>
          <a:xfrm>
            <a:off x="838200" y="1470069"/>
            <a:ext cx="10515600" cy="51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To Convert to 3NF Remove Transitive Dependencies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C0960D-25A1-4617-9B00-860C32BAA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8371"/>
            <a:ext cx="4464411" cy="1164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AF9D1-D155-44DD-9828-6F6DB9B43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617" y="2264370"/>
            <a:ext cx="2769547" cy="1164630"/>
          </a:xfrm>
          <a:prstGeom prst="rect">
            <a:avLst/>
          </a:prstGeom>
        </p:spPr>
      </p:pic>
      <p:sp>
        <p:nvSpPr>
          <p:cNvPr id="12" name="Down Arrow 7">
            <a:extLst>
              <a:ext uri="{FF2B5EF4-FFF2-40B4-BE49-F238E27FC236}">
                <a16:creationId xmlns:a16="http://schemas.microsoft.com/office/drawing/2014/main" id="{065D15C4-82F5-46B0-835F-CE9C54FD0305}"/>
              </a:ext>
            </a:extLst>
          </p:cNvPr>
          <p:cNvSpPr/>
          <p:nvPr/>
        </p:nvSpPr>
        <p:spPr>
          <a:xfrm>
            <a:off x="4710112" y="3603674"/>
            <a:ext cx="2771775" cy="576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AU" dirty="0"/>
              <a:t>Becomes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B3762-A79C-4D7F-8CEA-22B5BF6AD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35456"/>
            <a:ext cx="3700277" cy="1164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9B2C6-8B9C-4A1E-9A10-C9856FD3D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5030" y="4658919"/>
            <a:ext cx="1816265" cy="11646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72CE9F-7BEF-4531-8C4F-562452E79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2729" y="5193697"/>
            <a:ext cx="5308049" cy="12559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BA64BF-F337-42B5-ABD5-BFEEEB37F2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0385" y="2214956"/>
            <a:ext cx="1873309" cy="11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30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Exercise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EBE867-3F36-407E-B718-3664312370B7}"/>
              </a:ext>
            </a:extLst>
          </p:cNvPr>
          <p:cNvSpPr txBox="1">
            <a:spLocks/>
          </p:cNvSpPr>
          <p:nvPr/>
        </p:nvSpPr>
        <p:spPr>
          <a:xfrm>
            <a:off x="838200" y="1470069"/>
            <a:ext cx="10515600" cy="51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Is this table Normalised?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340B6-26E9-4BB1-BF75-56A93300C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275765"/>
            <a:ext cx="7894604" cy="432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3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Database Tables and Normalisation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Normalisation should be part of the database design process.</a:t>
            </a:r>
          </a:p>
          <a:p>
            <a:pPr>
              <a:lnSpc>
                <a:spcPct val="150000"/>
              </a:lnSpc>
            </a:pPr>
            <a:r>
              <a:rPr lang="en-IE" dirty="0"/>
              <a:t> However, it is difficult to separate the normalisation process </a:t>
            </a:r>
            <a:br>
              <a:rPr lang="en-IE" dirty="0"/>
            </a:br>
            <a:r>
              <a:rPr lang="en-IE" dirty="0"/>
              <a:t>from the ER modelling process so the two techniques should </a:t>
            </a:r>
            <a:br>
              <a:rPr lang="en-IE" dirty="0"/>
            </a:br>
            <a:r>
              <a:rPr lang="en-IE" dirty="0"/>
              <a:t>be used concurrently.</a:t>
            </a:r>
          </a:p>
        </p:txBody>
      </p:sp>
    </p:spTree>
    <p:extLst>
      <p:ext uri="{BB962C8B-B14F-4D97-AF65-F5344CB8AC3E}">
        <p14:creationId xmlns:p14="http://schemas.microsoft.com/office/powerpoint/2010/main" val="2979115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Exercise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EBE867-3F36-407E-B718-3664312370B7}"/>
              </a:ext>
            </a:extLst>
          </p:cNvPr>
          <p:cNvSpPr txBox="1">
            <a:spLocks/>
          </p:cNvSpPr>
          <p:nvPr/>
        </p:nvSpPr>
        <p:spPr>
          <a:xfrm>
            <a:off x="838200" y="1470069"/>
            <a:ext cx="10515600" cy="51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E" dirty="0"/>
              <a:t>Normalise this table to 3NF?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340B6-26E9-4BB1-BF75-56A93300C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275765"/>
            <a:ext cx="7894604" cy="432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7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Database Tables and Normalisation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There are 6 Levels of Normalisation.</a:t>
            </a:r>
          </a:p>
          <a:p>
            <a:pPr>
              <a:lnSpc>
                <a:spcPct val="150000"/>
              </a:lnSpc>
            </a:pPr>
            <a:r>
              <a:rPr lang="en-IE" dirty="0"/>
              <a:t>Edgar F. Codd, the inventor of the relational model, introduced the </a:t>
            </a:r>
            <a:br>
              <a:rPr lang="en-IE" dirty="0"/>
            </a:br>
            <a:r>
              <a:rPr lang="en-IE" dirty="0"/>
              <a:t>concept of Normalisation and what we now know as the </a:t>
            </a:r>
            <a:br>
              <a:rPr lang="en-IE" dirty="0"/>
            </a:br>
            <a:r>
              <a:rPr lang="en-IE" b="1" dirty="0"/>
              <a:t>First Normal Form (1NF)</a:t>
            </a:r>
            <a:r>
              <a:rPr lang="en-IE" dirty="0"/>
              <a:t> in 1970. </a:t>
            </a:r>
          </a:p>
          <a:p>
            <a:pPr>
              <a:lnSpc>
                <a:spcPct val="150000"/>
              </a:lnSpc>
            </a:pPr>
            <a:r>
              <a:rPr lang="en-IE" dirty="0"/>
              <a:t>Codd went on to define the</a:t>
            </a:r>
            <a:r>
              <a:rPr lang="en-IE" b="1" dirty="0"/>
              <a:t> Second Normal Form (2NF)</a:t>
            </a:r>
            <a:r>
              <a:rPr lang="en-IE" dirty="0"/>
              <a:t> and then</a:t>
            </a:r>
            <a:br>
              <a:rPr lang="en-IE" dirty="0"/>
            </a:br>
            <a:r>
              <a:rPr lang="en-IE" b="1" dirty="0"/>
              <a:t>Third Normal Form (3NF)</a:t>
            </a:r>
            <a:r>
              <a:rPr lang="en-IE" dirty="0"/>
              <a:t> in 1971.</a:t>
            </a:r>
          </a:p>
        </p:txBody>
      </p:sp>
    </p:spTree>
    <p:extLst>
      <p:ext uri="{BB962C8B-B14F-4D97-AF65-F5344CB8AC3E}">
        <p14:creationId xmlns:p14="http://schemas.microsoft.com/office/powerpoint/2010/main" val="36748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Database Tables and Normalisation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Codd and Raymond F. Boyce defined the </a:t>
            </a:r>
            <a:r>
              <a:rPr lang="en-IE" b="1" dirty="0"/>
              <a:t>Boyce-Codd Normal Form </a:t>
            </a:r>
            <a:r>
              <a:rPr lang="en-IE" dirty="0"/>
              <a:t>(BCNF) in 1974.</a:t>
            </a:r>
          </a:p>
          <a:p>
            <a:pPr>
              <a:lnSpc>
                <a:spcPct val="150000"/>
              </a:lnSpc>
            </a:pPr>
            <a:r>
              <a:rPr lang="en-IE" dirty="0"/>
              <a:t>Informally, a relational database table is often described as "normalised" if it is in the </a:t>
            </a:r>
            <a:r>
              <a:rPr lang="en-IE" b="1" u="sng" dirty="0"/>
              <a:t>Third Normal Form (3NF)</a:t>
            </a:r>
            <a:r>
              <a:rPr lang="en-I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525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Objectives of Normalisation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A basic objective of the first normal form defined by Codd in </a:t>
            </a:r>
            <a:br>
              <a:rPr lang="en-IE" dirty="0"/>
            </a:br>
            <a:r>
              <a:rPr lang="en-IE" dirty="0"/>
              <a:t>1970 was to permit data to be queried and manipulated using </a:t>
            </a:r>
            <a:br>
              <a:rPr lang="en-IE" dirty="0"/>
            </a:br>
            <a:r>
              <a:rPr lang="en-IE" dirty="0"/>
              <a:t>a "universal data sub-language".</a:t>
            </a:r>
          </a:p>
          <a:p>
            <a:pPr>
              <a:lnSpc>
                <a:spcPct val="150000"/>
              </a:lnSpc>
            </a:pPr>
            <a:r>
              <a:rPr lang="en-IE" dirty="0"/>
              <a:t>SQL is an example of such a data sub-language</a:t>
            </a:r>
          </a:p>
        </p:txBody>
      </p:sp>
    </p:spTree>
    <p:extLst>
      <p:ext uri="{BB962C8B-B14F-4D97-AF65-F5344CB8AC3E}">
        <p14:creationId xmlns:p14="http://schemas.microsoft.com/office/powerpoint/2010/main" val="207727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1NF Normal Form Overview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545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1NF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Most basic form of Data Normalisation.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An entity is in the First Normal Form if it contains No repeating groups.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Each entry must have only one single value for each cell and each record </a:t>
            </a:r>
            <a:br>
              <a:rPr lang="en-IE" dirty="0"/>
            </a:br>
            <a:r>
              <a:rPr lang="en-IE" dirty="0"/>
              <a:t>must be unique.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To normalise a relation that contains a repeating group, remove the repeating group and form two new relations.</a:t>
            </a:r>
          </a:p>
        </p:txBody>
      </p:sp>
    </p:spTree>
    <p:extLst>
      <p:ext uri="{BB962C8B-B14F-4D97-AF65-F5344CB8AC3E}">
        <p14:creationId xmlns:p14="http://schemas.microsoft.com/office/powerpoint/2010/main" val="356151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313"/>
            <a:ext cx="12192000" cy="1061756"/>
          </a:xfrm>
        </p:spPr>
        <p:txBody>
          <a:bodyPr>
            <a:normAutofit/>
          </a:bodyPr>
          <a:lstStyle/>
          <a:p>
            <a:pPr algn="ctr"/>
            <a:r>
              <a:rPr lang="en-IE" b="1" dirty="0"/>
              <a:t>First Normal Form: 1NF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69"/>
            <a:ext cx="10515600" cy="5262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An entity is in the first normal form if it contains no repeating groups. </a:t>
            </a:r>
          </a:p>
          <a:p>
            <a:pPr>
              <a:lnSpc>
                <a:spcPct val="150000"/>
              </a:lnSpc>
            </a:pPr>
            <a:r>
              <a:rPr lang="en-IE" dirty="0"/>
              <a:t>In relational DB, a table is in the first normal form if it contains no repeating columns.</a:t>
            </a:r>
          </a:p>
        </p:txBody>
      </p:sp>
    </p:spTree>
    <p:extLst>
      <p:ext uri="{BB962C8B-B14F-4D97-AF65-F5344CB8AC3E}">
        <p14:creationId xmlns:p14="http://schemas.microsoft.com/office/powerpoint/2010/main" val="266533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1418</Words>
  <Application>Microsoft Office PowerPoint</Application>
  <PresentationFormat>Widescreen</PresentationFormat>
  <Paragraphs>171</Paragraphs>
  <Slides>40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Topics</vt:lpstr>
      <vt:lpstr>Database Tables and Normalisation</vt:lpstr>
      <vt:lpstr>Database Tables and Normalisation</vt:lpstr>
      <vt:lpstr>Database Tables and Normalisation</vt:lpstr>
      <vt:lpstr>Database Tables and Normalisation</vt:lpstr>
      <vt:lpstr>Objectives of Normalisation</vt:lpstr>
      <vt:lpstr>1NF Normal Form Overview</vt:lpstr>
      <vt:lpstr>First Normal Form: 1NF</vt:lpstr>
      <vt:lpstr>Repeating Groups</vt:lpstr>
      <vt:lpstr>Repeating Groups</vt:lpstr>
      <vt:lpstr>Repeating Groups – Redundant Data</vt:lpstr>
      <vt:lpstr>Repeating Groups – Redundant Data</vt:lpstr>
      <vt:lpstr>2NF Normal Form Overview</vt:lpstr>
      <vt:lpstr>Second Normal Form: 2NF</vt:lpstr>
      <vt:lpstr>Converting From 1NF to 2NF</vt:lpstr>
      <vt:lpstr>3NF Normal Form Overview</vt:lpstr>
      <vt:lpstr>Third Normal Form: 3NF</vt:lpstr>
      <vt:lpstr>Converting From 2NF to 3NF</vt:lpstr>
      <vt:lpstr>Objectives of Normalisation Beyond 1NF</vt:lpstr>
      <vt:lpstr>Insertion Anomaly</vt:lpstr>
      <vt:lpstr>Update Anomaly</vt:lpstr>
      <vt:lpstr>Deletion Anomaly</vt:lpstr>
      <vt:lpstr>Minimise Redesign When Extending the  Database Structure </vt:lpstr>
      <vt:lpstr>Make the Data Model More Informative to Users</vt:lpstr>
      <vt:lpstr>Avoid Bias Towards Any Particular  Pattern of Querying</vt:lpstr>
      <vt:lpstr>Normalisation Example</vt:lpstr>
      <vt:lpstr>Normalisation Example – 1NF</vt:lpstr>
      <vt:lpstr>Normalisation Example – 1NF</vt:lpstr>
      <vt:lpstr>Normalisation Example – 1NF</vt:lpstr>
      <vt:lpstr>Normalisation Example – 2NF</vt:lpstr>
      <vt:lpstr>Normalisation Example – 2NF</vt:lpstr>
      <vt:lpstr>Normalisation Example – 2NF</vt:lpstr>
      <vt:lpstr>Normalisation Example – 2NF</vt:lpstr>
      <vt:lpstr>Normalisation Example – 3NF</vt:lpstr>
      <vt:lpstr>Normalisation Example – 3NF</vt:lpstr>
      <vt:lpstr>Normalisation Example – 3NF</vt:lpstr>
      <vt:lpstr>Normalisation Example – 3NF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</dc:creator>
  <cp:lastModifiedBy>Ashley Cahill</cp:lastModifiedBy>
  <cp:revision>138</cp:revision>
  <dcterms:created xsi:type="dcterms:W3CDTF">2022-07-07T18:13:36Z</dcterms:created>
  <dcterms:modified xsi:type="dcterms:W3CDTF">2024-10-01T12:54:46Z</dcterms:modified>
</cp:coreProperties>
</file>