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383" r:id="rId3"/>
    <p:sldId id="437" r:id="rId4"/>
    <p:sldId id="431" r:id="rId5"/>
    <p:sldId id="432" r:id="rId6"/>
    <p:sldId id="434" r:id="rId7"/>
    <p:sldId id="433" r:id="rId8"/>
    <p:sldId id="435" r:id="rId9"/>
    <p:sldId id="436" r:id="rId10"/>
    <p:sldId id="323" r:id="rId11"/>
    <p:sldId id="331" r:id="rId12"/>
    <p:sldId id="333" r:id="rId13"/>
    <p:sldId id="324" r:id="rId14"/>
    <p:sldId id="335" r:id="rId15"/>
    <p:sldId id="336" r:id="rId16"/>
    <p:sldId id="337" r:id="rId17"/>
    <p:sldId id="339" r:id="rId18"/>
    <p:sldId id="340" r:id="rId19"/>
    <p:sldId id="342" r:id="rId20"/>
    <p:sldId id="344" r:id="rId21"/>
    <p:sldId id="343" r:id="rId22"/>
    <p:sldId id="345" r:id="rId23"/>
    <p:sldId id="346" r:id="rId24"/>
    <p:sldId id="347" r:id="rId25"/>
    <p:sldId id="395" r:id="rId26"/>
    <p:sldId id="394" r:id="rId27"/>
    <p:sldId id="396" r:id="rId28"/>
    <p:sldId id="348" r:id="rId29"/>
    <p:sldId id="390" r:id="rId30"/>
    <p:sldId id="349" r:id="rId31"/>
    <p:sldId id="352" r:id="rId32"/>
    <p:sldId id="351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70" r:id="rId50"/>
    <p:sldId id="371" r:id="rId51"/>
    <p:sldId id="373" r:id="rId52"/>
    <p:sldId id="37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91" autoAdjust="0"/>
    <p:restoredTop sz="81215" autoAdjust="0"/>
  </p:normalViewPr>
  <p:slideViewPr>
    <p:cSldViewPr snapToGrid="0">
      <p:cViewPr varScale="1">
        <p:scale>
          <a:sx n="59" d="100"/>
          <a:sy n="59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872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F404-8D85-425F-9C10-4A065C87646F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417F-A03B-4416-AE6F-F1FB47670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5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78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88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41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56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250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1842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049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258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10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04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436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9261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3237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268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7606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1697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7148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58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35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5407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494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44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0292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703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0674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2459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415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3100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558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01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811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621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86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48396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1034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388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10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88096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820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68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320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894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67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706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17/09/2024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Databases 4</a:t>
            </a:r>
          </a:p>
          <a:p>
            <a:pPr marL="0" indent="0" algn="ctr">
              <a:buNone/>
            </a:pPr>
            <a:r>
              <a:rPr lang="en-GB" sz="8000" dirty="0"/>
              <a:t>SQL Recap</a:t>
            </a:r>
            <a:br>
              <a:rPr lang="en-GB" sz="8000" dirty="0"/>
            </a:br>
            <a:r>
              <a:rPr lang="en-GB" sz="8000" dirty="0"/>
              <a:t>Part 2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 Manipulation Language (DML)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to update records in tables</a:t>
            </a:r>
          </a:p>
          <a:p>
            <a:pPr>
              <a:lnSpc>
                <a:spcPct val="150000"/>
              </a:lnSpc>
            </a:pPr>
            <a:r>
              <a:rPr lang="en-GB" dirty="0"/>
              <a:t>UPDATE … SET … WHERE …</a:t>
            </a:r>
          </a:p>
        </p:txBody>
      </p:sp>
    </p:spTree>
    <p:extLst>
      <p:ext uri="{BB962C8B-B14F-4D97-AF65-F5344CB8AC3E}">
        <p14:creationId xmlns:p14="http://schemas.microsoft.com/office/powerpoint/2010/main" val="259046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UPDATE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UPDATE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&lt;table name&gt;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&lt;column&gt; = &lt;value&gt;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WHERE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&lt;selection condition&gt;;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10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UPDATE Example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UPDATE branch SET assets = 600 </a:t>
            </a:r>
            <a:br>
              <a:rPr lang="en-GB" dirty="0"/>
            </a:br>
            <a:r>
              <a:rPr lang="en-GB" dirty="0"/>
              <a:t>		WHERE name LIKE ‘branch 1’;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8" name="Right Arrow 48">
            <a:extLst>
              <a:ext uri="{FF2B5EF4-FFF2-40B4-BE49-F238E27FC236}">
                <a16:creationId xmlns:a16="http://schemas.microsoft.com/office/drawing/2014/main" id="{B0D6F046-4876-3EDC-1A5A-A2343B12BE6B}"/>
              </a:ext>
            </a:extLst>
          </p:cNvPr>
          <p:cNvSpPr/>
          <p:nvPr/>
        </p:nvSpPr>
        <p:spPr>
          <a:xfrm>
            <a:off x="3020448" y="4001294"/>
            <a:ext cx="22322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0FA12-574F-4095-9DE4-67E9EBFB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123" y="3639910"/>
            <a:ext cx="5224677" cy="28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9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 Manipulation Language (DML)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Deletes records from tables</a:t>
            </a:r>
          </a:p>
          <a:p>
            <a:pPr>
              <a:lnSpc>
                <a:spcPct val="150000"/>
              </a:lnSpc>
            </a:pPr>
            <a:r>
              <a:rPr lang="en-GB" dirty="0"/>
              <a:t>DELETE FROM … WHERE …</a:t>
            </a:r>
          </a:p>
        </p:txBody>
      </p:sp>
    </p:spTree>
    <p:extLst>
      <p:ext uri="{BB962C8B-B14F-4D97-AF65-F5344CB8AC3E}">
        <p14:creationId xmlns:p14="http://schemas.microsoft.com/office/powerpoint/2010/main" val="19135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DELETE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DELETE FROM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&lt;table name&gt;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WHERE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&lt;condition&gt;;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93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DELETE Example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DELETE FROM branch WHERE city LIKE ‘Roscommon’;</a:t>
            </a:r>
          </a:p>
        </p:txBody>
      </p:sp>
      <p:sp>
        <p:nvSpPr>
          <p:cNvPr id="44" name="Right Arrow 66">
            <a:extLst>
              <a:ext uri="{FF2B5EF4-FFF2-40B4-BE49-F238E27FC236}">
                <a16:creationId xmlns:a16="http://schemas.microsoft.com/office/drawing/2014/main" id="{1A3314E3-4623-E945-4904-F01BEEF19A1E}"/>
              </a:ext>
            </a:extLst>
          </p:cNvPr>
          <p:cNvSpPr/>
          <p:nvPr/>
        </p:nvSpPr>
        <p:spPr>
          <a:xfrm>
            <a:off x="5412773" y="4461829"/>
            <a:ext cx="151216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Becomes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3259F-9889-41A9-8A41-98E16535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6" y="3606511"/>
            <a:ext cx="4850266" cy="2670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9C3AA-CD7F-4FB0-B1D0-D90A935E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337" y="3706240"/>
            <a:ext cx="5000057" cy="25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DML – DELETE vs TRUNCATE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DELETE and TRUNCATE can be used to delete records</a:t>
            </a:r>
          </a:p>
          <a:p>
            <a:pPr>
              <a:lnSpc>
                <a:spcPct val="150000"/>
              </a:lnSpc>
            </a:pPr>
            <a:r>
              <a:rPr lang="en-GB" dirty="0"/>
              <a:t>DELETE can be used with WHERE clause to add condition to </a:t>
            </a:r>
            <a:br>
              <a:rPr lang="en-GB" dirty="0"/>
            </a:br>
            <a:r>
              <a:rPr lang="en-GB" dirty="0"/>
              <a:t>delete criteria</a:t>
            </a:r>
          </a:p>
          <a:p>
            <a:pPr>
              <a:lnSpc>
                <a:spcPct val="150000"/>
              </a:lnSpc>
            </a:pPr>
            <a:r>
              <a:rPr lang="en-GB" dirty="0"/>
              <a:t>TRUNCATE deletes all rows</a:t>
            </a:r>
          </a:p>
          <a:p>
            <a:pPr>
              <a:lnSpc>
                <a:spcPct val="150000"/>
              </a:lnSpc>
            </a:pPr>
            <a:r>
              <a:rPr lang="en-GB" dirty="0"/>
              <a:t>DELETE inserts record into Transaction Log. TRUNCATE does not</a:t>
            </a:r>
          </a:p>
          <a:p>
            <a:pPr>
              <a:lnSpc>
                <a:spcPct val="150000"/>
              </a:lnSpc>
            </a:pPr>
            <a:r>
              <a:rPr lang="en-GB" dirty="0"/>
              <a:t>DELETE slower than TRUNCATE</a:t>
            </a:r>
          </a:p>
        </p:txBody>
      </p:sp>
    </p:spTree>
    <p:extLst>
      <p:ext uri="{BB962C8B-B14F-4D97-AF65-F5344CB8AC3E}">
        <p14:creationId xmlns:p14="http://schemas.microsoft.com/office/powerpoint/2010/main" val="364369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NOW() Function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NOW() function returns the current system date and time.</a:t>
            </a:r>
          </a:p>
          <a:p>
            <a:pPr>
              <a:lnSpc>
                <a:spcPct val="150000"/>
              </a:lnSpc>
            </a:pPr>
            <a:r>
              <a:rPr lang="en-GB" dirty="0"/>
              <a:t>Syntax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SELECT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NOW()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FROM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dirty="0" err="1"/>
              <a:t>table_name</a:t>
            </a:r>
            <a:endParaRPr lang="en-GB" dirty="0"/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01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NOW() Example</a:t>
            </a:r>
            <a:endParaRPr lang="en-I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221669-2A96-099B-CE13-690CD53F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488" y="1127411"/>
            <a:ext cx="24123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E" sz="2800" dirty="0"/>
              <a:t>“branch" table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17E9E-D5E7-6555-AE76-6672EB9B95D9}"/>
              </a:ext>
            </a:extLst>
          </p:cNvPr>
          <p:cNvSpPr/>
          <p:nvPr/>
        </p:nvSpPr>
        <p:spPr>
          <a:xfrm>
            <a:off x="1746429" y="4019705"/>
            <a:ext cx="9068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SELECT name, city, assets, NOW() AS </a:t>
            </a:r>
            <a:r>
              <a:rPr lang="en-IE" sz="2400" dirty="0" err="1"/>
              <a:t>AssetDate</a:t>
            </a:r>
            <a:r>
              <a:rPr lang="en-IE" sz="2400" dirty="0"/>
              <a:t> FROM branch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629C5-496B-4C46-80E4-58E53BAB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34" y="1140863"/>
            <a:ext cx="4890409" cy="251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E53CD-6616-405E-A20F-42B814264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194" y="4670320"/>
            <a:ext cx="5400357" cy="21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NOW() vs GETDATE()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SQL SERVER uses GETDATE() to return current date time</a:t>
            </a:r>
          </a:p>
          <a:p>
            <a:pPr>
              <a:lnSpc>
                <a:spcPct val="150000"/>
              </a:lnSpc>
            </a:pPr>
            <a:r>
              <a:rPr lang="en-GB" dirty="0"/>
              <a:t>SQL SERVER also uses SYSDATETIME()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33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356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Recap DML</a:t>
            </a:r>
          </a:p>
          <a:p>
            <a:pPr>
              <a:lnSpc>
                <a:spcPct val="150000"/>
              </a:lnSpc>
            </a:pPr>
            <a:r>
              <a:rPr lang="en-GB" dirty="0"/>
              <a:t>Joins</a:t>
            </a:r>
          </a:p>
          <a:p>
            <a:pPr>
              <a:lnSpc>
                <a:spcPct val="150000"/>
              </a:lnSpc>
            </a:pPr>
            <a:r>
              <a:rPr lang="en-GB" dirty="0"/>
              <a:t>Union </a:t>
            </a:r>
          </a:p>
          <a:p>
            <a:pPr>
              <a:lnSpc>
                <a:spcPct val="150000"/>
              </a:lnSpc>
            </a:pPr>
            <a:r>
              <a:rPr lang="en-GB" dirty="0"/>
              <a:t>Indexes </a:t>
            </a:r>
          </a:p>
        </p:txBody>
      </p:sp>
    </p:spTree>
    <p:extLst>
      <p:ext uri="{BB962C8B-B14F-4D97-AF65-F5344CB8AC3E}">
        <p14:creationId xmlns:p14="http://schemas.microsoft.com/office/powerpoint/2010/main" val="61152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Advanced SELECT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More advanced elements of SELECT</a:t>
            </a:r>
          </a:p>
          <a:p>
            <a:pPr>
              <a:lnSpc>
                <a:spcPct val="150000"/>
              </a:lnSpc>
            </a:pPr>
            <a:r>
              <a:rPr lang="en-GB" dirty="0"/>
              <a:t>AND/OR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33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–AND Operator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AND operator is used to filter records based on more </a:t>
            </a:r>
            <a:br>
              <a:rPr lang="en-GB" dirty="0"/>
            </a:br>
            <a:r>
              <a:rPr lang="en-GB" dirty="0"/>
              <a:t>than one condition.</a:t>
            </a:r>
          </a:p>
          <a:p>
            <a:pPr>
              <a:lnSpc>
                <a:spcPct val="150000"/>
              </a:lnSpc>
            </a:pPr>
            <a:r>
              <a:rPr lang="en-GB" dirty="0"/>
              <a:t>The AND operator displays a record if both the first condition </a:t>
            </a:r>
            <a:br>
              <a:rPr lang="en-GB" dirty="0"/>
            </a:br>
            <a:r>
              <a:rPr lang="en-GB" dirty="0"/>
              <a:t>and the second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13894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AND Example</a:t>
            </a:r>
            <a:endParaRPr lang="en-IE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2B2AB0-B221-FBE3-1D8B-5AA2765B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32" y="1345231"/>
            <a:ext cx="3406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“branch" table: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893E5-480C-E0BF-DD64-ED79206C74A2}"/>
              </a:ext>
            </a:extLst>
          </p:cNvPr>
          <p:cNvSpPr/>
          <p:nvPr/>
        </p:nvSpPr>
        <p:spPr>
          <a:xfrm>
            <a:off x="928832" y="3713886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SELECT * FROM branch</a:t>
            </a:r>
            <a:br>
              <a:rPr lang="en-IE" sz="2400" dirty="0"/>
            </a:br>
            <a:r>
              <a:rPr lang="en-IE" sz="2400" dirty="0"/>
              <a:t>	WHERE city LIKE ‘Athlone'</a:t>
            </a:r>
            <a:br>
              <a:rPr lang="en-IE" sz="2400" dirty="0"/>
            </a:br>
            <a:r>
              <a:rPr lang="en-IE" sz="2400" dirty="0"/>
              <a:t>	AND director LIKE ‘</a:t>
            </a:r>
            <a:r>
              <a:rPr lang="en-IE" sz="2400" dirty="0" err="1"/>
              <a:t>J.Blogg</a:t>
            </a:r>
            <a:r>
              <a:rPr lang="en-IE" sz="2400" dirty="0"/>
              <a:t>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DD495-1042-469F-BEE4-ACB80B0C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34" y="1140863"/>
            <a:ext cx="4890409" cy="2514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AF3AC7-5937-4876-AA0A-B8D27F822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021" y="4973154"/>
            <a:ext cx="6708476" cy="15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0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OR Operator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OR operator is used to filter records based on more </a:t>
            </a:r>
            <a:br>
              <a:rPr lang="en-GB" dirty="0"/>
            </a:br>
            <a:r>
              <a:rPr lang="en-GB" dirty="0"/>
              <a:t>than one condition.</a:t>
            </a:r>
          </a:p>
          <a:p>
            <a:pPr>
              <a:lnSpc>
                <a:spcPct val="150000"/>
              </a:lnSpc>
            </a:pPr>
            <a:r>
              <a:rPr lang="en-GB" dirty="0"/>
              <a:t>The OR operator displays a record if either the first condition </a:t>
            </a:r>
            <a:br>
              <a:rPr lang="en-GB" dirty="0"/>
            </a:br>
            <a:r>
              <a:rPr lang="en-GB" dirty="0"/>
              <a:t>or the second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84015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OR Example</a:t>
            </a:r>
            <a:endParaRPr lang="en-IE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5AF983E-1A56-4F27-A272-F0374509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32" y="1361560"/>
            <a:ext cx="3406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“branch" table: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AA3C0-2CBD-4C7E-8C60-4001AF792E7E}"/>
              </a:ext>
            </a:extLst>
          </p:cNvPr>
          <p:cNvSpPr/>
          <p:nvPr/>
        </p:nvSpPr>
        <p:spPr>
          <a:xfrm>
            <a:off x="928832" y="3730215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/>
              <a:t>SELECT * FROM branch</a:t>
            </a:r>
            <a:br>
              <a:rPr lang="en-IE" sz="2400" dirty="0"/>
            </a:br>
            <a:r>
              <a:rPr lang="en-IE" sz="2400" dirty="0"/>
              <a:t>	WHERE city LIKE ‘Athlone’</a:t>
            </a:r>
            <a:br>
              <a:rPr lang="en-IE" sz="2400" dirty="0"/>
            </a:br>
            <a:r>
              <a:rPr lang="en-IE" sz="2400" dirty="0"/>
              <a:t>	OR director LIKE ‘</a:t>
            </a:r>
            <a:r>
              <a:rPr lang="en-IE" sz="2400" dirty="0" err="1"/>
              <a:t>J.Blogg</a:t>
            </a:r>
            <a:r>
              <a:rPr lang="en-IE" sz="2400" dirty="0"/>
              <a:t>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DD88E-DAA0-4270-BBCE-7B569A26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34" y="1140863"/>
            <a:ext cx="4890409" cy="25140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5EAE2D-624E-4043-9F3A-1A099CCA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334" y="4872530"/>
            <a:ext cx="5754301" cy="15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Max/Min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D82F-B2C1-4B6A-AB3A-7BB8FC95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MAX() and MIN() functions can be used to select the maximum and minimum values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SELECT MAX(Assets) FROM branch;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SELECT MIN(Assets) FROM branch;</a:t>
            </a:r>
          </a:p>
        </p:txBody>
      </p:sp>
    </p:spTree>
    <p:extLst>
      <p:ext uri="{BB962C8B-B14F-4D97-AF65-F5344CB8AC3E}">
        <p14:creationId xmlns:p14="http://schemas.microsoft.com/office/powerpoint/2010/main" val="72516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EQUAL/NOT Comparisons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CBBC-5E15-4E44-A1AD-0DAB0B7A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Comparisons can be made to check if values are equal, not equal, </a:t>
            </a:r>
            <a:br>
              <a:rPr lang="en-GB" dirty="0"/>
            </a:br>
            <a:r>
              <a:rPr lang="en-GB" dirty="0"/>
              <a:t>like or not like</a:t>
            </a:r>
          </a:p>
          <a:p>
            <a:pPr>
              <a:lnSpc>
                <a:spcPct val="150000"/>
              </a:lnSpc>
            </a:pPr>
            <a:r>
              <a:rPr lang="en-GB" dirty="0"/>
              <a:t>Syntax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Equal		=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Not Equal	&lt;&gt;     or     !=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Not Like		NOT LIKE</a:t>
            </a:r>
          </a:p>
        </p:txBody>
      </p:sp>
    </p:spTree>
    <p:extLst>
      <p:ext uri="{BB962C8B-B14F-4D97-AF65-F5344CB8AC3E}">
        <p14:creationId xmlns:p14="http://schemas.microsoft.com/office/powerpoint/2010/main" val="1437992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EQ/GT/LT/BETWEEN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CBBC-5E15-4E44-A1AD-0DAB0B7A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1163300" cy="55452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Comparisons can be made to check if values are greater than, less than or between</a:t>
            </a:r>
          </a:p>
          <a:p>
            <a:pPr>
              <a:lnSpc>
                <a:spcPct val="150000"/>
              </a:lnSpc>
            </a:pPr>
            <a:r>
              <a:rPr lang="en-GB" dirty="0"/>
              <a:t>Syntax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SELECT * FROM branch WHERE assets &gt; 100;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SELECT * FROM branch WHERE assets &lt; 400;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Can be combination &gt;= or &lt;=</a:t>
            </a:r>
          </a:p>
          <a:p>
            <a:pPr>
              <a:lnSpc>
                <a:spcPct val="150000"/>
              </a:lnSpc>
            </a:pPr>
            <a:r>
              <a:rPr lang="en-GB" dirty="0"/>
              <a:t>BETWEEN operation can also be used to s</a:t>
            </a:r>
            <a:r>
              <a:rPr lang="en-IE" dirty="0"/>
              <a:t>elect values within a given range. </a:t>
            </a:r>
          </a:p>
          <a:p>
            <a:pPr>
              <a:lnSpc>
                <a:spcPct val="150000"/>
              </a:lnSpc>
            </a:pPr>
            <a:r>
              <a:rPr lang="en-IE" dirty="0"/>
              <a:t>The values can be numbers, text, or dates.</a:t>
            </a:r>
          </a:p>
          <a:p>
            <a:pPr>
              <a:lnSpc>
                <a:spcPct val="150000"/>
              </a:lnSpc>
            </a:pPr>
            <a:r>
              <a:rPr lang="en-IE" dirty="0"/>
              <a:t>The BETWEEN operator is inclusive: begin and end values are included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89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</a:t>
            </a:r>
            <a:r>
              <a:rPr lang="en-GB" b="1" dirty="0" err="1"/>
              <a:t>SubQueries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subquery is a select-from-where expression that is nested </a:t>
            </a:r>
            <a:br>
              <a:rPr lang="en-GB" dirty="0"/>
            </a:br>
            <a:r>
              <a:rPr lang="en-GB" dirty="0"/>
              <a:t>within another query.</a:t>
            </a:r>
          </a:p>
          <a:p>
            <a:pPr>
              <a:lnSpc>
                <a:spcPct val="150000"/>
              </a:lnSpc>
            </a:pPr>
            <a:r>
              <a:rPr lang="en-GB" dirty="0"/>
              <a:t>When a subquery returns a single value you can use it anywhere</a:t>
            </a:r>
            <a:br>
              <a:rPr lang="en-GB" dirty="0"/>
            </a:br>
            <a:r>
              <a:rPr lang="en-GB" dirty="0"/>
              <a:t>you would normally use a single value</a:t>
            </a:r>
          </a:p>
          <a:p>
            <a:pPr>
              <a:lnSpc>
                <a:spcPct val="150000"/>
              </a:lnSpc>
            </a:pPr>
            <a:r>
              <a:rPr lang="en-GB" dirty="0"/>
              <a:t>When a subquery returns a list of values you can use it anywhere you would normally use a list of values , such as the list for an IN operator</a:t>
            </a:r>
            <a:br>
              <a:rPr lang="en-GB" dirty="0"/>
            </a:br>
            <a:r>
              <a:rPr lang="en-GB" dirty="0"/>
              <a:t>- see next example</a:t>
            </a:r>
          </a:p>
        </p:txBody>
      </p:sp>
    </p:spTree>
    <p:extLst>
      <p:ext uri="{BB962C8B-B14F-4D97-AF65-F5344CB8AC3E}">
        <p14:creationId xmlns:p14="http://schemas.microsoft.com/office/powerpoint/2010/main" val="385971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</a:t>
            </a:r>
            <a:r>
              <a:rPr lang="en-GB" b="1" dirty="0" err="1"/>
              <a:t>SubQueries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721"/>
            <a:ext cx="11137490" cy="4831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Create another table … </a:t>
            </a:r>
            <a:r>
              <a:rPr lang="en-GB" dirty="0" err="1"/>
              <a:t>branch_list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CREATE TABLE </a:t>
            </a:r>
            <a:r>
              <a:rPr lang="en-GB" dirty="0" err="1"/>
              <a:t>branch_list</a:t>
            </a:r>
            <a:r>
              <a:rPr lang="en-GB" dirty="0"/>
              <a:t> (name varchar(10));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INSERT INTO </a:t>
            </a:r>
            <a:r>
              <a:rPr lang="en-GB" dirty="0" err="1"/>
              <a:t>branch_list</a:t>
            </a:r>
            <a:r>
              <a:rPr lang="en-GB" dirty="0"/>
              <a:t>  VALUES ('Branch 1’);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INSERT INTO </a:t>
            </a:r>
            <a:r>
              <a:rPr lang="en-GB" dirty="0" err="1"/>
              <a:t>branch_list</a:t>
            </a:r>
            <a:r>
              <a:rPr lang="en-GB" dirty="0"/>
              <a:t>  VALUES ('Branch 2’);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INSERT INTO </a:t>
            </a:r>
            <a:r>
              <a:rPr lang="en-GB" dirty="0" err="1"/>
              <a:t>branch_list</a:t>
            </a:r>
            <a:r>
              <a:rPr lang="en-GB" dirty="0"/>
              <a:t>  VALUES ('Branch 3');</a:t>
            </a:r>
          </a:p>
        </p:txBody>
      </p:sp>
    </p:spTree>
    <p:extLst>
      <p:ext uri="{BB962C8B-B14F-4D97-AF65-F5344CB8AC3E}">
        <p14:creationId xmlns:p14="http://schemas.microsoft.com/office/powerpoint/2010/main" val="393762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NULL Values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355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Insert a new record into our database … no not insert into all fields…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INSERT INTO branch (name, city, director)  </a:t>
            </a:r>
            <a:br>
              <a:rPr lang="en-GB" dirty="0"/>
            </a:br>
            <a:r>
              <a:rPr lang="en-GB" dirty="0"/>
              <a:t>		VALUES (’branch 10’, ‘Dublin’, ‘Joe Maxi’);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1404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</a:t>
            </a:r>
            <a:r>
              <a:rPr lang="en-GB" b="1" dirty="0" err="1"/>
              <a:t>SubQueries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721"/>
            <a:ext cx="11137490" cy="4831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Find all branch are listed in the </a:t>
            </a:r>
            <a:r>
              <a:rPr lang="en-GB" dirty="0" err="1"/>
              <a:t>branch_list</a:t>
            </a:r>
            <a:r>
              <a:rPr lang="en-GB" dirty="0"/>
              <a:t> table.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DISTINCT </a:t>
            </a:r>
            <a:br>
              <a:rPr lang="en-GB" dirty="0"/>
            </a:br>
            <a:r>
              <a:rPr lang="en-GB" dirty="0"/>
              <a:t>		name </a:t>
            </a:r>
            <a:br>
              <a:rPr lang="en-GB" dirty="0"/>
            </a:br>
            <a:r>
              <a:rPr lang="en-GB" dirty="0"/>
              <a:t>	FROM </a:t>
            </a:r>
            <a:br>
              <a:rPr lang="en-GB" dirty="0"/>
            </a:br>
            <a:r>
              <a:rPr lang="en-GB" dirty="0"/>
              <a:t>		branch</a:t>
            </a:r>
            <a:br>
              <a:rPr lang="en-GB" dirty="0"/>
            </a:br>
            <a:r>
              <a:rPr lang="en-GB" dirty="0"/>
              <a:t>	WHERE </a:t>
            </a:r>
            <a:br>
              <a:rPr lang="en-GB" dirty="0"/>
            </a:br>
            <a:r>
              <a:rPr lang="en-GB" dirty="0"/>
              <a:t>		name IN (SELECT name FROM </a:t>
            </a:r>
            <a:r>
              <a:rPr lang="en-GB" dirty="0" err="1"/>
              <a:t>branch_list</a:t>
            </a:r>
            <a:r>
              <a:rPr lang="en-GB" dirty="0"/>
              <a:t> )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73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JOINS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SQL joins are used to query data from two or more tables, </a:t>
            </a:r>
            <a:br>
              <a:rPr lang="en-GB" dirty="0"/>
            </a:br>
            <a:r>
              <a:rPr lang="en-GB" dirty="0"/>
              <a:t>based on a relationship between certain columns in these tables.</a:t>
            </a:r>
          </a:p>
          <a:p>
            <a:pPr>
              <a:lnSpc>
                <a:spcPct val="150000"/>
              </a:lnSpc>
            </a:pPr>
            <a:r>
              <a:rPr lang="en-GB" dirty="0"/>
              <a:t>Tables in a database are often related to each other with keys.</a:t>
            </a:r>
          </a:p>
          <a:p>
            <a:pPr>
              <a:lnSpc>
                <a:spcPct val="150000"/>
              </a:lnSpc>
            </a:pPr>
            <a:r>
              <a:rPr lang="en-GB" dirty="0"/>
              <a:t>Each primary key value must be unique within the table. </a:t>
            </a:r>
            <a:br>
              <a:rPr lang="en-GB" dirty="0"/>
            </a:br>
            <a:r>
              <a:rPr lang="en-GB" dirty="0"/>
              <a:t>The purpose is to bind data together, across tables, without </a:t>
            </a:r>
            <a:br>
              <a:rPr lang="en-GB" dirty="0"/>
            </a:br>
            <a:r>
              <a:rPr lang="en-GB" dirty="0"/>
              <a:t>repeating all of the data in every table.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84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JOINS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Four main types of Joins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JOIN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LEFT JOIN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RIGHT JOIN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FULL JOIN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92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JOINS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Consider having a ‘Person’ table and ‘Orders’ table</a:t>
            </a:r>
          </a:p>
          <a:p>
            <a:pPr>
              <a:lnSpc>
                <a:spcPct val="150000"/>
              </a:lnSpc>
            </a:pPr>
            <a:r>
              <a:rPr lang="en-GB" dirty="0"/>
              <a:t>Relationship between a ‘Person’ having an ‘Order’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41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JOINS</a:t>
            </a:r>
            <a:endParaRPr lang="en-IE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0EF4DF-D379-DC6B-161E-AFFB03957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48955"/>
              </p:ext>
            </p:extLst>
          </p:nvPr>
        </p:nvGraphicFramePr>
        <p:xfrm>
          <a:off x="1259632" y="2204864"/>
          <a:ext cx="749935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P_Id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LastName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FirstName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/>
                        <a:t>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Garrycastle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Athlone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Main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Rosemount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Robinstown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Mullingar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CCAC00-407B-42E9-6506-56E47F55C5E5}"/>
              </a:ext>
            </a:extLst>
          </p:cNvPr>
          <p:cNvSpPr txBox="1"/>
          <p:nvPr/>
        </p:nvSpPr>
        <p:spPr>
          <a:xfrm>
            <a:off x="1156600" y="1680558"/>
            <a:ext cx="17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Persons Table: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0204B-E986-B0B0-AA86-81E041ABF5E1}"/>
              </a:ext>
            </a:extLst>
          </p:cNvPr>
          <p:cNvSpPr txBox="1"/>
          <p:nvPr/>
        </p:nvSpPr>
        <p:spPr>
          <a:xfrm>
            <a:off x="1156599" y="4452515"/>
            <a:ext cx="94941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Note: </a:t>
            </a:r>
            <a:r>
              <a:rPr lang="en-GB" dirty="0"/>
              <a:t>"</a:t>
            </a:r>
            <a:r>
              <a:rPr lang="en-GB" dirty="0" err="1"/>
              <a:t>P_Id</a:t>
            </a:r>
            <a:r>
              <a:rPr lang="en-GB" dirty="0"/>
              <a:t>" column is the primary key in the "Persons" table. </a:t>
            </a:r>
          </a:p>
          <a:p>
            <a:r>
              <a:rPr lang="en-GB" dirty="0"/>
              <a:t>This means that no two rows can have the same </a:t>
            </a:r>
            <a:r>
              <a:rPr lang="en-GB" dirty="0" err="1"/>
              <a:t>P_Id</a:t>
            </a:r>
            <a:r>
              <a:rPr lang="en-GB" dirty="0"/>
              <a:t>. </a:t>
            </a:r>
          </a:p>
          <a:p>
            <a:r>
              <a:rPr lang="en-GB" dirty="0"/>
              <a:t>The </a:t>
            </a:r>
            <a:r>
              <a:rPr lang="en-GB" dirty="0" err="1"/>
              <a:t>P_Id</a:t>
            </a:r>
            <a:r>
              <a:rPr lang="en-GB" dirty="0"/>
              <a:t> distinguishes two persons even if they have the same name.</a:t>
            </a:r>
          </a:p>
        </p:txBody>
      </p:sp>
    </p:spTree>
    <p:extLst>
      <p:ext uri="{BB962C8B-B14F-4D97-AF65-F5344CB8AC3E}">
        <p14:creationId xmlns:p14="http://schemas.microsoft.com/office/powerpoint/2010/main" val="2593924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JOINS</a:t>
            </a:r>
            <a:endParaRPr lang="en-I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15EAC-2832-23B5-DE14-3DC31394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64" y="1187246"/>
            <a:ext cx="6504996" cy="28226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F56557-A362-E2B1-1063-F4EBDF609EB9}"/>
              </a:ext>
            </a:extLst>
          </p:cNvPr>
          <p:cNvSpPr txBox="1"/>
          <p:nvPr/>
        </p:nvSpPr>
        <p:spPr>
          <a:xfrm>
            <a:off x="784664" y="4009417"/>
            <a:ext cx="11137042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Note that the "</a:t>
            </a:r>
            <a:r>
              <a:rPr lang="en-GB" sz="2400" dirty="0" err="1"/>
              <a:t>O_Id</a:t>
            </a:r>
            <a:r>
              <a:rPr lang="en-GB" sz="2400" dirty="0"/>
              <a:t>" column is the primary key in the "Orders" table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"</a:t>
            </a:r>
            <a:r>
              <a:rPr lang="en-GB" sz="2400" dirty="0" err="1"/>
              <a:t>P_Id</a:t>
            </a:r>
            <a:r>
              <a:rPr lang="en-GB" sz="2400" dirty="0"/>
              <a:t>" column refers to the persons in the "Persons" table without using their names.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relationship between the Persons and Orders table is the "</a:t>
            </a:r>
            <a:r>
              <a:rPr lang="en-GB" sz="2400" dirty="0" err="1"/>
              <a:t>P_Id</a:t>
            </a:r>
            <a:r>
              <a:rPr lang="en-GB" sz="2400" dirty="0"/>
              <a:t>" column.</a:t>
            </a:r>
          </a:p>
        </p:txBody>
      </p:sp>
    </p:spTree>
    <p:extLst>
      <p:ext uri="{BB962C8B-B14F-4D97-AF65-F5344CB8AC3E}">
        <p14:creationId xmlns:p14="http://schemas.microsoft.com/office/powerpoint/2010/main" val="3574919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JOINS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JOIN (Also Called Inner Join)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Return rows when there is at least one match in both tables</a:t>
            </a:r>
          </a:p>
          <a:p>
            <a:pPr>
              <a:lnSpc>
                <a:spcPct val="150000"/>
              </a:lnSpc>
            </a:pPr>
            <a:r>
              <a:rPr lang="en-GB" dirty="0"/>
              <a:t>LEFT JOIN(Also called LEFT OUTER JOIN)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Return all rows from the left table, even if there are no matches in the right table</a:t>
            </a:r>
          </a:p>
          <a:p>
            <a:pPr>
              <a:lnSpc>
                <a:spcPct val="150000"/>
              </a:lnSpc>
            </a:pPr>
            <a:r>
              <a:rPr lang="en-GB" dirty="0"/>
              <a:t>RIGHT JOIN(Also called Right OUTER JOIN)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Return all rows from the right table, even if there are no matches in the left table</a:t>
            </a:r>
          </a:p>
          <a:p>
            <a:pPr>
              <a:lnSpc>
                <a:spcPct val="150000"/>
              </a:lnSpc>
            </a:pPr>
            <a:r>
              <a:rPr lang="en-GB" dirty="0"/>
              <a:t>FULL JOIN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Return rows when there is a match in one of the tables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233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INNER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INNER JOIN keyword return rows when there is at </a:t>
            </a:r>
            <a:br>
              <a:rPr lang="en-GB" dirty="0"/>
            </a:br>
            <a:r>
              <a:rPr lang="en-GB" dirty="0"/>
              <a:t>least one match in both tables.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  <a:r>
              <a:rPr lang="en-GB" dirty="0" err="1"/>
              <a:t>column_name</a:t>
            </a:r>
            <a:r>
              <a:rPr lang="en-GB" dirty="0"/>
              <a:t>(s)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FROM table_name1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INNER JOIN table_name2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ON table_name1.column_name=table_name2.column_name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673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INNER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Using the Person and Orders Tables we want to list all the persons </a:t>
            </a:r>
            <a:br>
              <a:rPr lang="en-GB" dirty="0"/>
            </a:br>
            <a:r>
              <a:rPr lang="en-GB" dirty="0"/>
              <a:t>with any orders.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lang="en-GB" dirty="0" err="1"/>
              <a:t>Persons.LastName</a:t>
            </a:r>
            <a:r>
              <a:rPr lang="en-GB" dirty="0"/>
              <a:t>, </a:t>
            </a:r>
            <a:r>
              <a:rPr lang="en-GB" dirty="0" err="1"/>
              <a:t>Persons.FirstName,Orders.OrderNo</a:t>
            </a:r>
            <a:br>
              <a:rPr lang="en-GB" dirty="0"/>
            </a:br>
            <a:r>
              <a:rPr lang="en-GB" dirty="0"/>
              <a:t>	FROM Persons</a:t>
            </a:r>
            <a:br>
              <a:rPr lang="en-GB" dirty="0"/>
            </a:br>
            <a:r>
              <a:rPr lang="en-GB" dirty="0"/>
              <a:t>	INNER JOIN Orders ON </a:t>
            </a:r>
            <a:r>
              <a:rPr lang="en-GB" dirty="0" err="1"/>
              <a:t>Persons.P_Id</a:t>
            </a:r>
            <a:r>
              <a:rPr lang="en-GB" dirty="0"/>
              <a:t>=</a:t>
            </a:r>
            <a:r>
              <a:rPr lang="en-GB" dirty="0" err="1"/>
              <a:t>Orders.P_Id</a:t>
            </a:r>
            <a:br>
              <a:rPr lang="en-GB" dirty="0"/>
            </a:br>
            <a:r>
              <a:rPr lang="en-GB" dirty="0"/>
              <a:t>	ORDER BY </a:t>
            </a:r>
            <a:r>
              <a:rPr lang="en-GB" dirty="0" err="1"/>
              <a:t>Persons.LastName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605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INNER JOIN</a:t>
            </a:r>
            <a:endParaRPr lang="en-IE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75AAB1-B8FF-F4A2-A941-DC7191FF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65219"/>
              </p:ext>
            </p:extLst>
          </p:nvPr>
        </p:nvGraphicFramePr>
        <p:xfrm>
          <a:off x="1243839" y="2636912"/>
          <a:ext cx="7499349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LastName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/>
                        <a:t>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OrderNo</a:t>
                      </a:r>
                      <a:endParaRPr lang="en-IE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22456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77895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44678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F0E2DED-053D-E7E5-108E-825839D54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39" y="1988840"/>
            <a:ext cx="5975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result-set will look like this:</a:t>
            </a:r>
          </a:p>
        </p:txBody>
      </p:sp>
    </p:spTree>
    <p:extLst>
      <p:ext uri="{BB962C8B-B14F-4D97-AF65-F5344CB8AC3E}">
        <p14:creationId xmlns:p14="http://schemas.microsoft.com/office/powerpoint/2010/main" val="30074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NULL Values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355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NULL values represent missing unknown data.</a:t>
            </a:r>
          </a:p>
          <a:p>
            <a:pPr>
              <a:lnSpc>
                <a:spcPct val="150000"/>
              </a:lnSpc>
            </a:pPr>
            <a:r>
              <a:rPr lang="en-IE" dirty="0"/>
              <a:t>By default, a table column can hold NULL values.</a:t>
            </a:r>
          </a:p>
          <a:p>
            <a:pPr>
              <a:lnSpc>
                <a:spcPct val="150000"/>
              </a:lnSpc>
            </a:pPr>
            <a:r>
              <a:rPr lang="en-IE" dirty="0"/>
              <a:t>If a column in a table is optional, we can insert a new record or update an existing record without adding a value to this column. </a:t>
            </a:r>
          </a:p>
          <a:p>
            <a:pPr>
              <a:lnSpc>
                <a:spcPct val="150000"/>
              </a:lnSpc>
            </a:pPr>
            <a:r>
              <a:rPr lang="en-IE" dirty="0"/>
              <a:t>This means that the field will be saved with a NULL value.</a:t>
            </a:r>
          </a:p>
        </p:txBody>
      </p:sp>
    </p:spTree>
    <p:extLst>
      <p:ext uri="{BB962C8B-B14F-4D97-AF65-F5344CB8AC3E}">
        <p14:creationId xmlns:p14="http://schemas.microsoft.com/office/powerpoint/2010/main" val="671942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LEFT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LEFT JOIN (also called LEFT OUTER JOIN) keyword returns all </a:t>
            </a:r>
            <a:br>
              <a:rPr lang="en-GB" dirty="0"/>
            </a:br>
            <a:r>
              <a:rPr lang="en-GB" dirty="0"/>
              <a:t>rows from the left table (table_name1), even if there are no matches </a:t>
            </a:r>
            <a:br>
              <a:rPr lang="en-GB" dirty="0"/>
            </a:br>
            <a:r>
              <a:rPr lang="en-GB" dirty="0"/>
              <a:t>in the right table (table_name2).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  <a:r>
              <a:rPr lang="en-GB" dirty="0" err="1"/>
              <a:t>column_name</a:t>
            </a:r>
            <a:r>
              <a:rPr lang="en-GB" dirty="0"/>
              <a:t>(s)</a:t>
            </a:r>
            <a:br>
              <a:rPr lang="en-GB" dirty="0"/>
            </a:br>
            <a:r>
              <a:rPr lang="en-GB" dirty="0"/>
              <a:t>	FROM table_name1</a:t>
            </a:r>
            <a:br>
              <a:rPr lang="en-GB" dirty="0"/>
            </a:br>
            <a:r>
              <a:rPr lang="en-GB" dirty="0"/>
              <a:t>	LEFT JOIN table_name2</a:t>
            </a:r>
            <a:br>
              <a:rPr lang="en-GB" dirty="0"/>
            </a:br>
            <a:r>
              <a:rPr lang="en-GB" dirty="0"/>
              <a:t>	ON table_name1.column_name = table_name2.column_name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740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LEFT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Using the Persons and Orders Table we want to list all the persons </a:t>
            </a:r>
            <a:br>
              <a:rPr lang="en-GB" dirty="0"/>
            </a:br>
            <a:r>
              <a:rPr lang="en-GB" dirty="0"/>
              <a:t>and their orders - if any.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lang="en-GB" dirty="0" err="1"/>
              <a:t>Persons.LastName</a:t>
            </a:r>
            <a:r>
              <a:rPr lang="en-GB" dirty="0"/>
              <a:t>, </a:t>
            </a:r>
            <a:r>
              <a:rPr lang="en-GB" dirty="0" err="1"/>
              <a:t>Persons.FirstName</a:t>
            </a:r>
            <a:r>
              <a:rPr lang="en-GB" dirty="0"/>
              <a:t>, </a:t>
            </a:r>
            <a:r>
              <a:rPr lang="en-GB" dirty="0" err="1"/>
              <a:t>Orders.OrderNo</a:t>
            </a:r>
            <a:br>
              <a:rPr lang="en-GB" dirty="0"/>
            </a:br>
            <a:r>
              <a:rPr lang="en-GB" dirty="0"/>
              <a:t>	FROM Persons</a:t>
            </a:r>
            <a:br>
              <a:rPr lang="en-GB" dirty="0"/>
            </a:br>
            <a:r>
              <a:rPr lang="en-GB" dirty="0"/>
              <a:t>	LEFT JOIN Orders ON </a:t>
            </a:r>
            <a:r>
              <a:rPr lang="en-GB" dirty="0" err="1"/>
              <a:t>Persons.P_Id</a:t>
            </a:r>
            <a:r>
              <a:rPr lang="en-GB" dirty="0"/>
              <a:t>=</a:t>
            </a:r>
            <a:r>
              <a:rPr lang="en-GB" dirty="0" err="1"/>
              <a:t>Orders.P_Id</a:t>
            </a:r>
            <a:br>
              <a:rPr lang="en-GB" dirty="0"/>
            </a:br>
            <a:r>
              <a:rPr lang="en-GB" dirty="0"/>
              <a:t>	ORDER BY </a:t>
            </a:r>
            <a:r>
              <a:rPr lang="en-GB" dirty="0" err="1"/>
              <a:t>Persons.LastName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890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LEFT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result-set will look like this: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DE86AC-EAD5-8285-E752-E8EEC3B3C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39039"/>
              </p:ext>
            </p:extLst>
          </p:nvPr>
        </p:nvGraphicFramePr>
        <p:xfrm>
          <a:off x="1589661" y="2331720"/>
          <a:ext cx="7499349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 b="1"/>
                        <a:t>LastName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/>
                        <a:t>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OrderNo</a:t>
                      </a:r>
                      <a:endParaRPr lang="en-IE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22456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77895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44678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Keane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873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RIGHT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RIGHT JOIN (Sometimes called RIGHT OUTER Join) keyword </a:t>
            </a:r>
            <a:br>
              <a:rPr lang="en-GB" dirty="0"/>
            </a:br>
            <a:r>
              <a:rPr lang="en-GB" dirty="0"/>
              <a:t>returns all the rows from the right table (table_name2), even if </a:t>
            </a:r>
            <a:br>
              <a:rPr lang="en-GB" dirty="0"/>
            </a:br>
            <a:r>
              <a:rPr lang="en-GB" dirty="0"/>
              <a:t>there are no matches in the left table (table_name1).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  <a:r>
              <a:rPr lang="en-GB" dirty="0" err="1"/>
              <a:t>column_name</a:t>
            </a:r>
            <a:r>
              <a:rPr lang="en-GB" dirty="0"/>
              <a:t>(s)</a:t>
            </a:r>
            <a:br>
              <a:rPr lang="en-GB" dirty="0"/>
            </a:br>
            <a:r>
              <a:rPr lang="en-GB" dirty="0"/>
              <a:t>	FROM table_name1</a:t>
            </a:r>
            <a:br>
              <a:rPr lang="en-GB" dirty="0"/>
            </a:br>
            <a:r>
              <a:rPr lang="en-GB" dirty="0"/>
              <a:t>	RIGHT JOIN table_name2 ON </a:t>
            </a:r>
            <a:br>
              <a:rPr lang="en-GB" dirty="0"/>
            </a:br>
            <a:r>
              <a:rPr lang="en-GB" dirty="0"/>
              <a:t>		table_name1.column_name= table_name2.column_name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86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RIGHT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Now we want to list all the orders with containing persons - if any.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SELECT </a:t>
            </a:r>
            <a:r>
              <a:rPr lang="en-GB" dirty="0" err="1"/>
              <a:t>Persons.LastName</a:t>
            </a:r>
            <a:r>
              <a:rPr lang="en-GB" dirty="0"/>
              <a:t>, </a:t>
            </a:r>
            <a:r>
              <a:rPr lang="en-GB" dirty="0" err="1"/>
              <a:t>Persons.FirstName</a:t>
            </a:r>
            <a:r>
              <a:rPr lang="en-GB" dirty="0"/>
              <a:t>, </a:t>
            </a:r>
            <a:r>
              <a:rPr lang="en-GB" dirty="0" err="1"/>
              <a:t>Orders.OrderNo</a:t>
            </a:r>
            <a:br>
              <a:rPr lang="en-GB" dirty="0"/>
            </a:br>
            <a:r>
              <a:rPr lang="en-GB" dirty="0"/>
              <a:t>	FROM Persons</a:t>
            </a:r>
            <a:br>
              <a:rPr lang="en-GB" dirty="0"/>
            </a:br>
            <a:r>
              <a:rPr lang="en-GB" dirty="0"/>
              <a:t>	RIGHT JOIN Orders	ON </a:t>
            </a:r>
            <a:r>
              <a:rPr lang="en-GB" dirty="0" err="1"/>
              <a:t>Persons.P_Id</a:t>
            </a:r>
            <a:r>
              <a:rPr lang="en-GB" dirty="0"/>
              <a:t>=</a:t>
            </a:r>
            <a:r>
              <a:rPr lang="en-GB" dirty="0" err="1"/>
              <a:t>Orders.P_Id</a:t>
            </a:r>
            <a:br>
              <a:rPr lang="en-GB" dirty="0"/>
            </a:br>
            <a:r>
              <a:rPr lang="en-GB" dirty="0"/>
              <a:t>	ORDER BY </a:t>
            </a:r>
            <a:r>
              <a:rPr lang="en-GB" dirty="0" err="1"/>
              <a:t>Persons.LastName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990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RIGHT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result-set will look like this: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FE1BF7-B3E3-143C-E26B-AD5139C76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0805"/>
              </p:ext>
            </p:extLst>
          </p:nvPr>
        </p:nvGraphicFramePr>
        <p:xfrm>
          <a:off x="1503926" y="2331720"/>
          <a:ext cx="7499349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LastName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/>
                        <a:t>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OrderNo</a:t>
                      </a:r>
                      <a:endParaRPr lang="en-IE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22456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77895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44678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34764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742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FULL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250284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FULL JOIN keyword return rows when there is a match in</a:t>
            </a:r>
            <a:br>
              <a:rPr lang="en-GB" dirty="0"/>
            </a:br>
            <a:r>
              <a:rPr lang="en-GB" dirty="0"/>
              <a:t> one of the tables.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  <a:r>
              <a:rPr lang="en-GB" dirty="0" err="1"/>
              <a:t>column_name</a:t>
            </a:r>
            <a:r>
              <a:rPr lang="en-GB" dirty="0"/>
              <a:t>(s)</a:t>
            </a:r>
            <a:br>
              <a:rPr lang="en-GB" dirty="0"/>
            </a:br>
            <a:r>
              <a:rPr lang="en-GB" dirty="0"/>
              <a:t>	FROM table_name1</a:t>
            </a:r>
            <a:br>
              <a:rPr lang="en-GB" dirty="0"/>
            </a:br>
            <a:r>
              <a:rPr lang="en-GB" dirty="0"/>
              <a:t>	FULL JOIN table_name2 ON 				  		table_name1.column_name=table_name2.column_name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587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FULL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250284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Now we want to list all the persons and their orders, and all the </a:t>
            </a:r>
            <a:br>
              <a:rPr lang="en-GB" dirty="0"/>
            </a:br>
            <a:r>
              <a:rPr lang="en-GB" dirty="0"/>
              <a:t>orders with their persons.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2800" dirty="0"/>
              <a:t>	SELECT </a:t>
            </a:r>
            <a:r>
              <a:rPr lang="en-IE" sz="2800" dirty="0" err="1"/>
              <a:t>Persons.LastName</a:t>
            </a:r>
            <a:r>
              <a:rPr lang="en-IE" sz="2800" dirty="0"/>
              <a:t>, </a:t>
            </a:r>
            <a:r>
              <a:rPr lang="en-IE" sz="2800" dirty="0" err="1"/>
              <a:t>Persons.FirstName</a:t>
            </a:r>
            <a:r>
              <a:rPr lang="en-IE" sz="2800" dirty="0"/>
              <a:t>, </a:t>
            </a:r>
            <a:r>
              <a:rPr lang="en-IE" sz="2800" dirty="0" err="1"/>
              <a:t>Orders.OrderNo</a:t>
            </a:r>
            <a:br>
              <a:rPr lang="en-IE" sz="2800" dirty="0"/>
            </a:br>
            <a:r>
              <a:rPr lang="en-IE" sz="2800" dirty="0"/>
              <a:t>	FROM Persons</a:t>
            </a:r>
            <a:br>
              <a:rPr lang="en-IE" sz="2800" dirty="0"/>
            </a:br>
            <a:r>
              <a:rPr lang="en-IE" sz="2800" dirty="0"/>
              <a:t>	FULL JOIN Orders</a:t>
            </a:r>
            <a:r>
              <a:rPr lang="en-IE" dirty="0"/>
              <a:t> </a:t>
            </a:r>
            <a:r>
              <a:rPr lang="en-IE" sz="2800" dirty="0"/>
              <a:t>ON </a:t>
            </a:r>
            <a:r>
              <a:rPr lang="en-IE" sz="2800" dirty="0" err="1"/>
              <a:t>Persons.P_Id</a:t>
            </a:r>
            <a:r>
              <a:rPr lang="en-IE" sz="2800" dirty="0"/>
              <a:t>=</a:t>
            </a:r>
            <a:r>
              <a:rPr lang="en-IE" sz="2800" dirty="0" err="1"/>
              <a:t>Orders.P_Id</a:t>
            </a:r>
            <a:br>
              <a:rPr lang="en-IE" sz="2800" dirty="0"/>
            </a:br>
            <a:r>
              <a:rPr lang="en-IE" sz="2800" dirty="0"/>
              <a:t>	ORDER BY </a:t>
            </a:r>
            <a:r>
              <a:rPr lang="en-IE" sz="2800" dirty="0" err="1"/>
              <a:t>Persons.LastName</a:t>
            </a:r>
            <a:endParaRPr lang="en-IE" sz="28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500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FULL JOIN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2204"/>
            <a:ext cx="11106509" cy="4934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result-set will look like this: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5FB016-26E1-5DD3-0AD3-4DAE280E3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74232"/>
              </p:ext>
            </p:extLst>
          </p:nvPr>
        </p:nvGraphicFramePr>
        <p:xfrm>
          <a:off x="1874983" y="2204545"/>
          <a:ext cx="7499349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LastName</a:t>
                      </a:r>
                      <a:endParaRPr lang="en-I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/>
                        <a:t>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b="1" dirty="0" err="1"/>
                        <a:t>OrderNo</a:t>
                      </a:r>
                      <a:endParaRPr lang="en-IE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22456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Dolan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24562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77895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44678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Keane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34764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275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UNION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UNION operator is used to combine the result-set of</a:t>
            </a:r>
            <a:br>
              <a:rPr lang="en-GB" dirty="0"/>
            </a:br>
            <a:r>
              <a:rPr lang="en-GB" dirty="0"/>
              <a:t>two or more SELECT statements.</a:t>
            </a:r>
          </a:p>
          <a:p>
            <a:pPr>
              <a:lnSpc>
                <a:spcPct val="150000"/>
              </a:lnSpc>
            </a:pPr>
            <a:r>
              <a:rPr lang="en-GB" dirty="0"/>
              <a:t>Each SELECT statement within UNION must have the same </a:t>
            </a:r>
            <a:br>
              <a:rPr lang="en-GB" dirty="0"/>
            </a:br>
            <a:r>
              <a:rPr lang="en-GB" dirty="0"/>
              <a:t>number of columns</a:t>
            </a:r>
          </a:p>
          <a:p>
            <a:pPr>
              <a:lnSpc>
                <a:spcPct val="150000"/>
              </a:lnSpc>
            </a:pPr>
            <a:r>
              <a:rPr lang="en-GB" dirty="0"/>
              <a:t>The columns must also have similar data types</a:t>
            </a:r>
          </a:p>
          <a:p>
            <a:pPr>
              <a:lnSpc>
                <a:spcPct val="150000"/>
              </a:lnSpc>
            </a:pPr>
            <a:r>
              <a:rPr lang="en-GB" dirty="0"/>
              <a:t>The columns in each SELECT statement must also be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338554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NULL Values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355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NULL values represent missing unknown data.</a:t>
            </a:r>
          </a:p>
          <a:p>
            <a:pPr>
              <a:lnSpc>
                <a:spcPct val="150000"/>
              </a:lnSpc>
            </a:pPr>
            <a:r>
              <a:rPr lang="en-IE" dirty="0"/>
              <a:t>By default, a table column can hold NULL values.</a:t>
            </a:r>
          </a:p>
          <a:p>
            <a:pPr>
              <a:lnSpc>
                <a:spcPct val="150000"/>
              </a:lnSpc>
            </a:pPr>
            <a:r>
              <a:rPr lang="en-IE" dirty="0"/>
              <a:t>If a column in a table is optional, we can insert a new record or update an existing record without adding a value to this column. </a:t>
            </a:r>
          </a:p>
          <a:p>
            <a:pPr>
              <a:lnSpc>
                <a:spcPct val="150000"/>
              </a:lnSpc>
            </a:pPr>
            <a:r>
              <a:rPr lang="en-IE" dirty="0"/>
              <a:t>This means that the field will be saved with a NULL value.</a:t>
            </a:r>
          </a:p>
        </p:txBody>
      </p:sp>
    </p:spTree>
    <p:extLst>
      <p:ext uri="{BB962C8B-B14F-4D97-AF65-F5344CB8AC3E}">
        <p14:creationId xmlns:p14="http://schemas.microsoft.com/office/powerpoint/2010/main" val="2110907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UNION Syntax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SELECT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lang="en-GB" dirty="0" err="1"/>
              <a:t>column_name</a:t>
            </a:r>
            <a:r>
              <a:rPr lang="en-GB" dirty="0"/>
              <a:t>(s) FROM table1</a:t>
            </a:r>
            <a:br>
              <a:rPr lang="en-GB" dirty="0"/>
            </a:br>
            <a:r>
              <a:rPr lang="en-GB" dirty="0"/>
              <a:t>	UNION</a:t>
            </a:r>
            <a:br>
              <a:rPr lang="en-GB" dirty="0"/>
            </a:br>
            <a:r>
              <a:rPr lang="en-GB" dirty="0"/>
              <a:t>	SELECT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lang="en-GB" dirty="0" err="1"/>
              <a:t>column_name</a:t>
            </a:r>
            <a:r>
              <a:rPr lang="en-GB" dirty="0"/>
              <a:t>(s) FROM table2; </a:t>
            </a:r>
          </a:p>
        </p:txBody>
      </p:sp>
    </p:spTree>
    <p:extLst>
      <p:ext uri="{BB962C8B-B14F-4D97-AF65-F5344CB8AC3E}">
        <p14:creationId xmlns:p14="http://schemas.microsoft.com/office/powerpoint/2010/main" val="1085496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INDEX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An index speeds up joins and searching by providing a way </a:t>
            </a:r>
            <a:br>
              <a:rPr lang="en-GB" dirty="0"/>
            </a:br>
            <a:r>
              <a:rPr lang="en-GB" dirty="0"/>
              <a:t>for a database management system to go directly to a row </a:t>
            </a:r>
            <a:br>
              <a:rPr lang="en-GB" dirty="0"/>
            </a:br>
            <a:r>
              <a:rPr lang="en-GB" dirty="0"/>
              <a:t>rather than having to search through all the rows until it finds </a:t>
            </a:r>
            <a:br>
              <a:rPr lang="en-GB" dirty="0"/>
            </a:br>
            <a:r>
              <a:rPr lang="en-GB" dirty="0"/>
              <a:t>the one you want.</a:t>
            </a:r>
          </a:p>
          <a:p>
            <a:pPr>
              <a:lnSpc>
                <a:spcPct val="150000"/>
              </a:lnSpc>
            </a:pPr>
            <a:r>
              <a:rPr lang="en-GB" dirty="0"/>
              <a:t>MySQL automatically creates an index for primary key, foreign key, and unique constraints</a:t>
            </a:r>
          </a:p>
        </p:txBody>
      </p:sp>
    </p:spTree>
    <p:extLst>
      <p:ext uri="{BB962C8B-B14F-4D97-AF65-F5344CB8AC3E}">
        <p14:creationId xmlns:p14="http://schemas.microsoft.com/office/powerpoint/2010/main" val="2726859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– INDEX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You can use the CREATE INDEX statement to create other </a:t>
            </a:r>
            <a:br>
              <a:rPr lang="en-GB" dirty="0"/>
            </a:br>
            <a:r>
              <a:rPr lang="en-GB" dirty="0"/>
              <a:t>indexes for a table.  </a:t>
            </a:r>
          </a:p>
          <a:p>
            <a:pPr>
              <a:lnSpc>
                <a:spcPct val="150000"/>
              </a:lnSpc>
            </a:pPr>
            <a:r>
              <a:rPr lang="en-GB" dirty="0"/>
              <a:t>SHOW INDEX FROM </a:t>
            </a:r>
            <a:r>
              <a:rPr lang="en-GB" dirty="0" err="1"/>
              <a:t>table_name</a:t>
            </a: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01982A-7FAB-99F6-BC57-0C482700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26" y="3429000"/>
            <a:ext cx="79552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4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NULL Values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355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Take the branch table as an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EEC51-E664-480A-A509-14348954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18" y="2676524"/>
            <a:ext cx="5382032" cy="29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NULL Values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067"/>
            <a:ext cx="10515600" cy="5355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Suppose that the “assets" column in the “branch" table is optional.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 This means that if we insert a record with no value for the “assets" column,</a:t>
            </a:r>
            <a:br>
              <a:rPr lang="en-IE" dirty="0"/>
            </a:br>
            <a:r>
              <a:rPr lang="en-IE" dirty="0"/>
              <a:t>the “assets" column will be saved with a NULL value.</a:t>
            </a:r>
          </a:p>
          <a:p>
            <a:pPr>
              <a:lnSpc>
                <a:spcPct val="150000"/>
              </a:lnSpc>
            </a:pPr>
            <a:r>
              <a:rPr lang="en-IE" dirty="0"/>
              <a:t>How can we test for NULL values?</a:t>
            </a:r>
          </a:p>
          <a:p>
            <a:pPr>
              <a:lnSpc>
                <a:spcPct val="150000"/>
              </a:lnSpc>
            </a:pPr>
            <a:r>
              <a:rPr lang="en-IE" dirty="0"/>
              <a:t>It is not possible to test for NULL values with comparison operators, such as =, &lt;, or &lt;&gt;.</a:t>
            </a:r>
          </a:p>
          <a:p>
            <a:pPr>
              <a:lnSpc>
                <a:spcPct val="150000"/>
              </a:lnSpc>
            </a:pPr>
            <a:r>
              <a:rPr lang="en-IE" dirty="0"/>
              <a:t>We will have to use the IS NULL and IS NOT NULL operators instead.</a:t>
            </a:r>
          </a:p>
        </p:txBody>
      </p:sp>
    </p:spTree>
    <p:extLst>
      <p:ext uri="{BB962C8B-B14F-4D97-AF65-F5344CB8AC3E}">
        <p14:creationId xmlns:p14="http://schemas.microsoft.com/office/powerpoint/2010/main" val="6184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IS NULL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067"/>
            <a:ext cx="10515600" cy="5355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How do we select only the records with NULL values in the “assets" column?</a:t>
            </a:r>
          </a:p>
          <a:p>
            <a:pPr>
              <a:lnSpc>
                <a:spcPct val="150000"/>
              </a:lnSpc>
            </a:pPr>
            <a:r>
              <a:rPr lang="en-IE" dirty="0"/>
              <a:t>We will have to use the IS NULL operator: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/>
              <a:t>	</a:t>
            </a:r>
            <a:r>
              <a:rPr lang="en-IE" i="1" dirty="0"/>
              <a:t>SELECT name, city, director</a:t>
            </a:r>
            <a:br>
              <a:rPr lang="en-IE" i="1" dirty="0"/>
            </a:br>
            <a:r>
              <a:rPr lang="en-IE" i="1" dirty="0"/>
              <a:t>	FROM branch</a:t>
            </a:r>
            <a:br>
              <a:rPr lang="en-IE" i="1" dirty="0"/>
            </a:br>
            <a:r>
              <a:rPr lang="en-IE" i="1" dirty="0"/>
              <a:t>	WHERE assets IS NULL;</a:t>
            </a:r>
          </a:p>
          <a:p>
            <a:pPr>
              <a:lnSpc>
                <a:spcPct val="150000"/>
              </a:lnSpc>
            </a:pPr>
            <a:r>
              <a:rPr lang="en-IE" dirty="0"/>
              <a:t>The result-set will look like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C8A5D-2C1D-4B67-B012-5BF187CD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91" y="4886021"/>
            <a:ext cx="5582409" cy="18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SQL IS NOT NULL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75" y="1187247"/>
            <a:ext cx="10515600" cy="5545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How do we select only the records with no NULL values in the “assets" column?</a:t>
            </a:r>
          </a:p>
          <a:p>
            <a:pPr>
              <a:lnSpc>
                <a:spcPct val="150000"/>
              </a:lnSpc>
            </a:pPr>
            <a:r>
              <a:rPr lang="en-IE" dirty="0"/>
              <a:t>We will have to use the IS NOT NULL operator: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/>
              <a:t>	</a:t>
            </a:r>
            <a:r>
              <a:rPr lang="en-IE" i="1" dirty="0"/>
              <a:t>SELECT name, city, director</a:t>
            </a:r>
            <a:br>
              <a:rPr lang="en-IE" i="1" dirty="0"/>
            </a:br>
            <a:r>
              <a:rPr lang="en-IE" i="1" dirty="0"/>
              <a:t>	FROM branch</a:t>
            </a:r>
            <a:br>
              <a:rPr lang="en-IE" i="1" dirty="0"/>
            </a:br>
            <a:r>
              <a:rPr lang="en-IE" i="1" dirty="0"/>
              <a:t>	WHERE assets IS NOT NULL;</a:t>
            </a:r>
          </a:p>
          <a:p>
            <a:pPr>
              <a:lnSpc>
                <a:spcPct val="150000"/>
              </a:lnSpc>
            </a:pPr>
            <a:r>
              <a:rPr lang="en-IE" dirty="0"/>
              <a:t>The result-set will look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52BF5-7BC7-457B-B91E-C19720F9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77" y="4523671"/>
            <a:ext cx="4567086" cy="22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2366</Words>
  <Application>Microsoft Office PowerPoint</Application>
  <PresentationFormat>Widescreen</PresentationFormat>
  <Paragraphs>350</Paragraphs>
  <Slides>52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PowerPoint Presentation</vt:lpstr>
      <vt:lpstr>Learning Outcomes</vt:lpstr>
      <vt:lpstr>SQL NULL Values</vt:lpstr>
      <vt:lpstr>SQL NULL Values</vt:lpstr>
      <vt:lpstr>SQL NULL Values</vt:lpstr>
      <vt:lpstr>SQL NULL Values</vt:lpstr>
      <vt:lpstr>SQL NULL Values</vt:lpstr>
      <vt:lpstr>SQL IS NULL</vt:lpstr>
      <vt:lpstr>SQL IS NOT NULL</vt:lpstr>
      <vt:lpstr>Data Manipulation Language (DML)</vt:lpstr>
      <vt:lpstr>DML – UPDATE Syntax</vt:lpstr>
      <vt:lpstr>DML – UPDATE Example</vt:lpstr>
      <vt:lpstr>Data Manipulation Language (DML)</vt:lpstr>
      <vt:lpstr>DML – DELETE Syntax</vt:lpstr>
      <vt:lpstr>DML – DELETE Example</vt:lpstr>
      <vt:lpstr>DML – DELETE vs TRUNCATE</vt:lpstr>
      <vt:lpstr>SQL NOW() Function</vt:lpstr>
      <vt:lpstr>SQL NOW() Example</vt:lpstr>
      <vt:lpstr>SQL NOW() vs GETDATE()</vt:lpstr>
      <vt:lpstr>SQL – Advanced SELECT</vt:lpstr>
      <vt:lpstr>SQL –AND Operator</vt:lpstr>
      <vt:lpstr>SQL – AND Example</vt:lpstr>
      <vt:lpstr>SQL – OR Operator</vt:lpstr>
      <vt:lpstr>SQL – OR Example</vt:lpstr>
      <vt:lpstr>SQL – Max/Min</vt:lpstr>
      <vt:lpstr>SQL – EQUAL/NOT Comparisons</vt:lpstr>
      <vt:lpstr>SQL – EQ/GT/LT/BETWEEN</vt:lpstr>
      <vt:lpstr>SQL – SubQueries</vt:lpstr>
      <vt:lpstr>SQL – SubQueries</vt:lpstr>
      <vt:lpstr>SQL – SubQueries</vt:lpstr>
      <vt:lpstr>SQL – JOINS</vt:lpstr>
      <vt:lpstr>SQL – JOINS</vt:lpstr>
      <vt:lpstr>SQL – JOINS</vt:lpstr>
      <vt:lpstr>SQL – JOINS</vt:lpstr>
      <vt:lpstr>SQL – JOINS</vt:lpstr>
      <vt:lpstr>SQL – JOINS</vt:lpstr>
      <vt:lpstr>SQL – INNER JOIN</vt:lpstr>
      <vt:lpstr>SQL – INNER JOIN</vt:lpstr>
      <vt:lpstr>SQL – INNER JOIN</vt:lpstr>
      <vt:lpstr>SQL – LEFT JOIN</vt:lpstr>
      <vt:lpstr>SQL – LEFT JOIN</vt:lpstr>
      <vt:lpstr>SQL – LEFT JOIN</vt:lpstr>
      <vt:lpstr>SQL – RIGHT JOIN</vt:lpstr>
      <vt:lpstr>SQL – RIGHT JOIN</vt:lpstr>
      <vt:lpstr>SQL – RIGHT JOIN</vt:lpstr>
      <vt:lpstr>SQL – FULL JOIN</vt:lpstr>
      <vt:lpstr>SQL – FULL JOIN</vt:lpstr>
      <vt:lpstr>SQL – FULL JOIN</vt:lpstr>
      <vt:lpstr>SQL – UNION</vt:lpstr>
      <vt:lpstr>SQL – UNION Syntax</vt:lpstr>
      <vt:lpstr>SQL – INDEX</vt:lpstr>
      <vt:lpstr>SQL –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141</cp:revision>
  <dcterms:created xsi:type="dcterms:W3CDTF">2022-07-07T18:13:36Z</dcterms:created>
  <dcterms:modified xsi:type="dcterms:W3CDTF">2024-09-17T13:53:15Z</dcterms:modified>
</cp:coreProperties>
</file>