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425" r:id="rId3"/>
    <p:sldId id="472" r:id="rId4"/>
    <p:sldId id="473" r:id="rId5"/>
    <p:sldId id="474" r:id="rId6"/>
    <p:sldId id="515" r:id="rId7"/>
    <p:sldId id="516" r:id="rId8"/>
    <p:sldId id="517" r:id="rId9"/>
    <p:sldId id="518" r:id="rId10"/>
    <p:sldId id="520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521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519" r:id="rId28"/>
    <p:sldId id="492" r:id="rId29"/>
    <p:sldId id="493" r:id="rId30"/>
    <p:sldId id="494" r:id="rId31"/>
    <p:sldId id="495" r:id="rId32"/>
    <p:sldId id="496" r:id="rId33"/>
    <p:sldId id="497" r:id="rId34"/>
    <p:sldId id="498" r:id="rId35"/>
    <p:sldId id="499" r:id="rId36"/>
    <p:sldId id="500" r:id="rId37"/>
    <p:sldId id="501" r:id="rId38"/>
    <p:sldId id="502" r:id="rId39"/>
    <p:sldId id="503" r:id="rId40"/>
    <p:sldId id="504" r:id="rId41"/>
    <p:sldId id="506" r:id="rId42"/>
    <p:sldId id="507" r:id="rId43"/>
    <p:sldId id="508" r:id="rId44"/>
    <p:sldId id="509" r:id="rId45"/>
    <p:sldId id="510" r:id="rId46"/>
    <p:sldId id="511" r:id="rId47"/>
    <p:sldId id="512" r:id="rId48"/>
    <p:sldId id="51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96374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872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8F404-8D85-425F-9C10-4A065C87646F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4417F-A03B-4416-AE6F-F1FB47670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456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829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3814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4287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8778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9880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038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205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234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D7E3-C6FB-860D-64ED-8491A089D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3E358-F8EB-2810-E27F-766BE46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7DA3-5A09-2634-621A-8BB3700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AD89-286C-E180-FBA8-88C3B0C3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4C95-86B3-E9C6-1C15-79C5644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72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BEA1-67FE-B318-E348-237ABAC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52BBB-E93D-DAE5-4B8E-2CEE35DA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3A9F-3D94-7B9F-3CFD-905D266D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C8B3-B1F8-09A5-9469-CC44D757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177C-F7DF-6DCE-F703-457C69C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371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AA4F0-7720-2CC2-0B35-BD0F53F42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9951-393C-07D9-DF95-71576279D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1D00-7370-5D4B-4153-940182F4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5069-2F13-8398-FF5C-C951757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7415-523B-B481-3BD8-5B40F68E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2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B7A0-86E8-6F41-6E1E-4AF7A668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1D51-42FC-CEE5-E71C-E422ACD6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878D-00BA-2D6B-007D-BFA2D04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C437-DCFE-97FF-AD7B-89D915F1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43C4-2AE9-DDC4-F5F8-B5DF1DC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27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DFD2-1988-10B8-A081-0C00B8F9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9897-759E-94CB-0421-63CDF9EF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D803-B3E8-93C6-BC57-0EE84521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CC01-5C47-920E-275B-F2835C91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7707-465B-51AC-174E-1D3D52E6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6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8D3-A677-B495-B20A-7DDC4D1D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BEBB-440B-A852-63F7-25F45488E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E69BB-A6EC-25F7-C6E4-87485C854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481D-C604-0BAF-B9CB-2C0AD50F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483DD-ABD8-F01E-4000-FDA6818F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E8AE-24CB-3ED6-283C-CAF9CCC0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0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8B5-4DBB-AD7B-C2EA-406E9C79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2878D-06E0-7802-B28E-1D892751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C903-C775-17CA-2D05-71007657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D1FEF-C957-6BB8-5662-FA043795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27A6F-E734-F460-086D-31AFF764E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AD29-001D-33B7-20CE-E5F134C9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49C31-C2ED-2F76-7DF6-26DD96E5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3E861-1770-224B-90A8-B7545268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54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95A-4779-89FF-489C-83586A1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6B16-07DF-487C-1EAE-AFAEF745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85F94-91A4-E123-A9FD-8452C042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7C0F-8ACE-5E8A-F162-CAD3C43A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73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270E5-C846-96F8-6344-92311711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62F7-BAFE-380C-941E-70DA65E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B5E4-9EC0-D4DE-1E66-FCC540E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75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03D6-7024-EC99-9BB8-E7811D99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6891-AE74-E7B4-B878-22032F33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B68F-2AE2-FAB0-17AB-C4551B31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C57F-39DA-249E-577C-1E4A1611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D8DE-E260-06B0-822C-F88F43A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05B2-EA53-27DE-93CE-68BD9959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33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C3EE-393E-C26D-079D-EBA97F1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E389-B7BE-EBB3-7216-87F1F37E4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D321-FF83-0D71-8966-0DF05C9A5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01287-3E7C-7C2F-3AC3-5C9B95D9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8880-3105-6983-FD6E-632D33FE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1206-4332-D127-CEC5-8618C02B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92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A9911-CC04-A508-4696-6934AE3D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062AB-E09D-AC93-7F96-719D946F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EB2A-EF27-21D6-B669-A2C345D5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C16A-FBE1-4C8A-AACF-CF7AC5BBB409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0F27-10CB-A0F9-F2F3-03985B9A1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400D-2918-732F-04A0-3CD6CD22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1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84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 dirty="0"/>
              <a:t>Databases 4</a:t>
            </a:r>
            <a:endParaRPr lang="en-IE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8F2DC-6D5B-301B-BB23-BBA2B3119BED}"/>
              </a:ext>
            </a:extLst>
          </p:cNvPr>
          <p:cNvSpPr txBox="1"/>
          <p:nvPr/>
        </p:nvSpPr>
        <p:spPr>
          <a:xfrm>
            <a:off x="0" y="499456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Ashley Cahill</a:t>
            </a:r>
          </a:p>
          <a:p>
            <a:pPr algn="ctr"/>
            <a:r>
              <a:rPr lang="en-GB" sz="2800" dirty="0"/>
              <a:t>ashley.cahill@tus.ie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88563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Eclipse Drivers</a:t>
            </a:r>
            <a:endParaRPr lang="en-IE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A42064-5428-4DF5-B04F-29522BE87056}"/>
              </a:ext>
            </a:extLst>
          </p:cNvPr>
          <p:cNvSpPr/>
          <p:nvPr/>
        </p:nvSpPr>
        <p:spPr>
          <a:xfrm>
            <a:off x="1108953" y="1031133"/>
            <a:ext cx="10389141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800" dirty="0"/>
              <a:t>Right click on the new Package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800" dirty="0"/>
              <a:t>New -&gt; File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800" dirty="0"/>
              <a:t>Copy the contents of the</a:t>
            </a:r>
            <a:br>
              <a:rPr lang="en-IE" sz="2800" dirty="0"/>
            </a:br>
            <a:r>
              <a:rPr lang="en-IE" sz="2800" dirty="0"/>
              <a:t>jdbcmovies.java file on Moodle </a:t>
            </a:r>
            <a:br>
              <a:rPr lang="en-IE" sz="2800" dirty="0"/>
            </a:br>
            <a:r>
              <a:rPr lang="en-IE" sz="2800" dirty="0"/>
              <a:t>into this new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5F404-DA5C-40DB-A86A-69EB35002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524" y="1283218"/>
            <a:ext cx="4779524" cy="544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4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JDBC – Movies Table</a:t>
            </a:r>
            <a:endParaRPr lang="en-IE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194DC0-12AD-42CB-949D-AEEE5F8B7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579876"/>
              </p:ext>
            </p:extLst>
          </p:nvPr>
        </p:nvGraphicFramePr>
        <p:xfrm>
          <a:off x="982494" y="268732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780425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679094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11494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Moviename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Producer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Releasedate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8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Movie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Producer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2024-01-01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7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Movie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Producer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2024-01-01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62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Movie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Producer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2024-04-03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9345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CBB377-4DF8-4B13-9155-43934C81F0D8}"/>
              </a:ext>
            </a:extLst>
          </p:cNvPr>
          <p:cNvSpPr/>
          <p:nvPr/>
        </p:nvSpPr>
        <p:spPr>
          <a:xfrm>
            <a:off x="1108953" y="1031133"/>
            <a:ext cx="10389141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800" dirty="0"/>
              <a:t>Using the SQL file on Moodle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800" dirty="0"/>
              <a:t>Create the Movies Database and table</a:t>
            </a:r>
          </a:p>
        </p:txBody>
      </p:sp>
    </p:spTree>
    <p:extLst>
      <p:ext uri="{BB962C8B-B14F-4D97-AF65-F5344CB8AC3E}">
        <p14:creationId xmlns:p14="http://schemas.microsoft.com/office/powerpoint/2010/main" val="280422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7 Steps For Using JDBC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196"/>
            <a:ext cx="10515600" cy="547917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E" dirty="0"/>
              <a:t>Load the Driver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E" dirty="0"/>
              <a:t>Define the connection URL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E" dirty="0"/>
              <a:t>Establish the connection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E" dirty="0"/>
              <a:t>Create a Statement object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E" dirty="0"/>
              <a:t>Execute a query using the Statement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E" dirty="0"/>
              <a:t>Process the result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E" dirty="0"/>
              <a:t>Close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139886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1. Loading the Driver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909"/>
            <a:ext cx="10515600" cy="54791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 err="1"/>
              <a:t>Class.forName</a:t>
            </a:r>
            <a:r>
              <a:rPr lang="en-IE" dirty="0"/>
              <a:t>(“</a:t>
            </a:r>
            <a:r>
              <a:rPr lang="en-IE" dirty="0" err="1"/>
              <a:t>com.mysql.cj.jdbc.Driver</a:t>
            </a:r>
            <a:r>
              <a:rPr lang="en-IE" dirty="0"/>
              <a:t> ”);</a:t>
            </a:r>
          </a:p>
          <a:p>
            <a:pPr lvl="1">
              <a:lnSpc>
                <a:spcPct val="150000"/>
              </a:lnSpc>
            </a:pPr>
            <a:r>
              <a:rPr lang="en-IE" dirty="0" err="1"/>
              <a:t>Class.forName</a:t>
            </a:r>
            <a:r>
              <a:rPr lang="en-IE" dirty="0"/>
              <a:t> loads the given class dynamically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When the driver is loaded, it automatically creates an instance of itself,</a:t>
            </a:r>
            <a:br>
              <a:rPr lang="en-IE" dirty="0"/>
            </a:br>
            <a:r>
              <a:rPr lang="en-IE" dirty="0"/>
              <a:t>registers this instance within </a:t>
            </a:r>
            <a:r>
              <a:rPr lang="en-IE" dirty="0" err="1"/>
              <a:t>DriverManager</a:t>
            </a: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MySQL JDBC driver can be downloaded from 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http://www.mysql.com/products/connector/</a:t>
            </a:r>
          </a:p>
          <a:p>
            <a:pPr>
              <a:lnSpc>
                <a:spcPct val="150000"/>
              </a:lnSpc>
            </a:pPr>
            <a:r>
              <a:rPr lang="en-IE" dirty="0"/>
              <a:t>We will be using: JDBC Driver for MySQL (Connector/J) 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This driver will be on Moodle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I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1327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A7A635-5F88-431A-ADD1-8DB61A734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4" y="252412"/>
            <a:ext cx="8181975" cy="6561018"/>
          </a:xfrm>
          <a:prstGeom prst="rect">
            <a:avLst/>
          </a:prstGeom>
        </p:spPr>
      </p:pic>
      <p:sp>
        <p:nvSpPr>
          <p:cNvPr id="9" name="AutoShape 5">
            <a:extLst>
              <a:ext uri="{FF2B5EF4-FFF2-40B4-BE49-F238E27FC236}">
                <a16:creationId xmlns:a16="http://schemas.microsoft.com/office/drawing/2014/main" id="{CB764FD3-9F56-49F1-9D47-77CC43D72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486" y="2620591"/>
            <a:ext cx="5976937" cy="5762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0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2. Define the Connection URL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791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Every database is identified by a URL</a:t>
            </a:r>
          </a:p>
          <a:p>
            <a:pPr>
              <a:lnSpc>
                <a:spcPct val="150000"/>
              </a:lnSpc>
            </a:pPr>
            <a:r>
              <a:rPr lang="en-IE" dirty="0"/>
              <a:t>The username, password and DB name are specified</a:t>
            </a:r>
          </a:p>
          <a:p>
            <a:pPr>
              <a:lnSpc>
                <a:spcPct val="150000"/>
              </a:lnSpc>
            </a:pPr>
            <a:r>
              <a:rPr lang="en-IE" dirty="0"/>
              <a:t>localhost – we assume the DB is located locally</a:t>
            </a:r>
          </a:p>
          <a:p>
            <a:pPr>
              <a:lnSpc>
                <a:spcPct val="150000"/>
              </a:lnSpc>
            </a:pPr>
            <a:r>
              <a:rPr lang="en-IE" dirty="0"/>
              <a:t>Remote connections are possible using the IP address of the </a:t>
            </a:r>
            <a:br>
              <a:rPr lang="en-IE" dirty="0"/>
            </a:br>
            <a:r>
              <a:rPr lang="en-IE" dirty="0"/>
              <a:t>DBMS server</a:t>
            </a:r>
          </a:p>
          <a:p>
            <a:pPr>
              <a:lnSpc>
                <a:spcPct val="150000"/>
              </a:lnSpc>
            </a:pPr>
            <a:r>
              <a:rPr lang="en-IE" dirty="0"/>
              <a:t>The default port for MySQL is 3306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May be changed to 3307 if 3306 blocked in Labs</a:t>
            </a:r>
          </a:p>
        </p:txBody>
      </p:sp>
    </p:spTree>
    <p:extLst>
      <p:ext uri="{BB962C8B-B14F-4D97-AF65-F5344CB8AC3E}">
        <p14:creationId xmlns:p14="http://schemas.microsoft.com/office/powerpoint/2010/main" val="4232113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D6CDA1-57AC-499E-ADE6-AF54C3A6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28" y="243966"/>
            <a:ext cx="7943850" cy="6370068"/>
          </a:xfrm>
          <a:prstGeom prst="rect">
            <a:avLst/>
          </a:prstGeom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FF952A6A-D4A2-4996-8729-B3396D0D4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303" y="984250"/>
            <a:ext cx="6335712" cy="7921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ahoma" panose="020B0604030504040204" pitchFamily="34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1E23200A-B256-4D46-B9C2-CE3538F20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3152775"/>
            <a:ext cx="1876426" cy="3841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84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3. Establish The Connection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1185187" cy="54791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E" dirty="0"/>
              <a:t>Connection con =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dirty="0"/>
              <a:t>	</a:t>
            </a:r>
            <a:r>
              <a:rPr lang="en-IE" dirty="0" err="1"/>
              <a:t>DriverManager.getConnection</a:t>
            </a:r>
            <a:r>
              <a:rPr lang="en-IE" dirty="0"/>
              <a:t>(</a:t>
            </a:r>
            <a:r>
              <a:rPr lang="en-IE" dirty="0" err="1"/>
              <a:t>url+dbName</a:t>
            </a:r>
            <a:r>
              <a:rPr lang="en-IE" dirty="0"/>
              <a:t>, </a:t>
            </a:r>
            <a:r>
              <a:rPr lang="en-IE" dirty="0" err="1"/>
              <a:t>userName</a:t>
            </a:r>
            <a:r>
              <a:rPr lang="en-IE" dirty="0"/>
              <a:t>, password);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Given a URL, </a:t>
            </a:r>
            <a:r>
              <a:rPr lang="en-US" altLang="en-US" dirty="0" err="1"/>
              <a:t>DriverManager</a:t>
            </a:r>
            <a:r>
              <a:rPr lang="en-US" altLang="en-US" dirty="0"/>
              <a:t> looks for the driver that can talk to the corresponding database</a:t>
            </a:r>
          </a:p>
        </p:txBody>
      </p:sp>
    </p:spTree>
    <p:extLst>
      <p:ext uri="{BB962C8B-B14F-4D97-AF65-F5344CB8AC3E}">
        <p14:creationId xmlns:p14="http://schemas.microsoft.com/office/powerpoint/2010/main" val="4202173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D6CDA1-57AC-499E-ADE6-AF54C3A6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28" y="243966"/>
            <a:ext cx="7943850" cy="6370068"/>
          </a:xfrm>
          <a:prstGeom prst="rect">
            <a:avLst/>
          </a:prstGeom>
        </p:spPr>
      </p:pic>
      <p:sp>
        <p:nvSpPr>
          <p:cNvPr id="5" name="AutoShape 7">
            <a:extLst>
              <a:ext uri="{FF2B5EF4-FFF2-40B4-BE49-F238E27FC236}">
                <a16:creationId xmlns:a16="http://schemas.microsoft.com/office/drawing/2014/main" id="{1E23200A-B256-4D46-B9C2-CE3538F20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152775"/>
            <a:ext cx="4276726" cy="3841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34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4. Create a Statement Object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1185187" cy="54791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altLang="en-US" dirty="0"/>
              <a:t>We use Statement objects in order to</a:t>
            </a:r>
          </a:p>
          <a:p>
            <a:pPr lvl="1">
              <a:lnSpc>
                <a:spcPct val="150000"/>
              </a:lnSpc>
            </a:pPr>
            <a:r>
              <a:rPr lang="en-IE" altLang="en-US" dirty="0"/>
              <a:t>Query the DB</a:t>
            </a:r>
          </a:p>
          <a:p>
            <a:pPr lvl="1">
              <a:lnSpc>
                <a:spcPct val="150000"/>
              </a:lnSpc>
            </a:pPr>
            <a:r>
              <a:rPr lang="en-IE" altLang="en-US" dirty="0"/>
              <a:t>Update the DB (insert, update, create, drop, …)</a:t>
            </a:r>
          </a:p>
          <a:p>
            <a:pPr>
              <a:lnSpc>
                <a:spcPct val="150000"/>
              </a:lnSpc>
            </a:pPr>
            <a:r>
              <a:rPr lang="en-IE" altLang="en-US" dirty="0" err="1"/>
              <a:t>executeQuery</a:t>
            </a:r>
            <a:r>
              <a:rPr lang="en-IE" altLang="en-US" dirty="0"/>
              <a:t> returns a </a:t>
            </a:r>
            <a:r>
              <a:rPr lang="en-IE" altLang="en-US" dirty="0" err="1"/>
              <a:t>ResultSet</a:t>
            </a:r>
            <a:r>
              <a:rPr lang="en-IE" altLang="en-US" dirty="0"/>
              <a:t> object representing the query result (discussed later…)</a:t>
            </a:r>
          </a:p>
        </p:txBody>
      </p:sp>
    </p:spTree>
    <p:extLst>
      <p:ext uri="{BB962C8B-B14F-4D97-AF65-F5344CB8AC3E}">
        <p14:creationId xmlns:p14="http://schemas.microsoft.com/office/powerpoint/2010/main" val="316209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Topics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521"/>
            <a:ext cx="10515600" cy="52754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JDBC (Java Database Connectivity)</a:t>
            </a:r>
          </a:p>
          <a:p>
            <a:pPr>
              <a:lnSpc>
                <a:spcPct val="150000"/>
              </a:lnSpc>
            </a:pPr>
            <a:r>
              <a:rPr lang="en-IE" dirty="0"/>
              <a:t>JDBC Architecture</a:t>
            </a:r>
          </a:p>
          <a:p>
            <a:pPr>
              <a:lnSpc>
                <a:spcPct val="150000"/>
              </a:lnSpc>
            </a:pPr>
            <a:r>
              <a:rPr lang="en-IE" dirty="0"/>
              <a:t>Using JDBC</a:t>
            </a:r>
          </a:p>
          <a:p>
            <a:pPr>
              <a:lnSpc>
                <a:spcPct val="150000"/>
              </a:lnSpc>
            </a:pPr>
            <a:r>
              <a:rPr lang="en-IE" dirty="0" err="1"/>
              <a:t>ResultSet</a:t>
            </a:r>
            <a:r>
              <a:rPr lang="en-IE" dirty="0"/>
              <a:t> Object</a:t>
            </a:r>
          </a:p>
          <a:p>
            <a:pPr>
              <a:lnSpc>
                <a:spcPct val="150000"/>
              </a:lnSpc>
            </a:pPr>
            <a:r>
              <a:rPr lang="en-IE" dirty="0" err="1"/>
              <a:t>PreparedStatement</a:t>
            </a: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SQL Injection Attacks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9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7FFAD7-F405-4340-9FF1-E9312FE8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6" y="228690"/>
            <a:ext cx="8181974" cy="6561017"/>
          </a:xfrm>
          <a:prstGeom prst="rect">
            <a:avLst/>
          </a:prstGeom>
        </p:spPr>
      </p:pic>
      <p:sp>
        <p:nvSpPr>
          <p:cNvPr id="5" name="AutoShape 5">
            <a:extLst>
              <a:ext uri="{FF2B5EF4-FFF2-40B4-BE49-F238E27FC236}">
                <a16:creationId xmlns:a16="http://schemas.microsoft.com/office/drawing/2014/main" id="{0B15A5B0-57C1-41D4-BD71-166A2A4A8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511" y="3648075"/>
            <a:ext cx="7343775" cy="431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984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5. Execute a Query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1185187" cy="54791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altLang="en-US" dirty="0" err="1"/>
              <a:t>executeQuery</a:t>
            </a:r>
            <a:r>
              <a:rPr lang="en-IE" altLang="en-US" dirty="0"/>
              <a:t> returns a </a:t>
            </a:r>
            <a:r>
              <a:rPr lang="en-IE" altLang="en-US" dirty="0" err="1"/>
              <a:t>ResultSet</a:t>
            </a:r>
            <a:r>
              <a:rPr lang="en-IE" altLang="en-US" dirty="0"/>
              <a:t> object representing the query result (discussed later…)</a:t>
            </a:r>
          </a:p>
        </p:txBody>
      </p:sp>
    </p:spTree>
    <p:extLst>
      <p:ext uri="{BB962C8B-B14F-4D97-AF65-F5344CB8AC3E}">
        <p14:creationId xmlns:p14="http://schemas.microsoft.com/office/powerpoint/2010/main" val="3779324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2C9BCC-5D2C-4F24-99A9-C528BE7B9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4" y="285974"/>
            <a:ext cx="9077325" cy="6446448"/>
          </a:xfrm>
          <a:prstGeom prst="rect">
            <a:avLst/>
          </a:prstGeom>
        </p:spPr>
      </p:pic>
      <p:sp>
        <p:nvSpPr>
          <p:cNvPr id="7" name="AutoShape 5">
            <a:extLst>
              <a:ext uri="{FF2B5EF4-FFF2-40B4-BE49-F238E27FC236}">
                <a16:creationId xmlns:a16="http://schemas.microsoft.com/office/drawing/2014/main" id="{9FE3F735-ADD6-4F29-A270-6B4E1FB9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2" y="4075113"/>
            <a:ext cx="7343775" cy="431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12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6. Process The Results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1185187" cy="5479179"/>
          </a:xfrm>
        </p:spPr>
        <p:txBody>
          <a:bodyPr>
            <a:normAutofit/>
          </a:bodyPr>
          <a:lstStyle/>
          <a:p>
            <a:r>
              <a:rPr lang="en-US" altLang="en-US" dirty="0"/>
              <a:t>We will discuss </a:t>
            </a:r>
            <a:r>
              <a:rPr lang="en-US" altLang="en-US" dirty="0" err="1"/>
              <a:t>ResultSet</a:t>
            </a:r>
            <a:r>
              <a:rPr lang="en-US" altLang="en-US" dirty="0"/>
              <a:t> in a while</a:t>
            </a:r>
            <a:r>
              <a:rPr lang="en-US" altLang="en-US" dirty="0">
                <a:latin typeface="Times New Roman" panose="02020603050405020304" pitchFamily="18" charset="0"/>
              </a:rPr>
              <a:t>…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5017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046BF9-9C70-4726-8379-90BC0917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37987"/>
            <a:ext cx="9858375" cy="6577137"/>
          </a:xfrm>
          <a:prstGeom prst="rect">
            <a:avLst/>
          </a:prstGeom>
        </p:spPr>
      </p:pic>
      <p:sp>
        <p:nvSpPr>
          <p:cNvPr id="5" name="AutoShape 5">
            <a:extLst>
              <a:ext uri="{FF2B5EF4-FFF2-40B4-BE49-F238E27FC236}">
                <a16:creationId xmlns:a16="http://schemas.microsoft.com/office/drawing/2014/main" id="{AB964EB8-6E7A-4D1F-9628-8BBC52B0D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4371975"/>
            <a:ext cx="8591550" cy="5810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50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7. Close the Connection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7515"/>
            <a:ext cx="11185187" cy="5058383"/>
          </a:xfrm>
        </p:spPr>
        <p:txBody>
          <a:bodyPr>
            <a:normAutofit/>
          </a:bodyPr>
          <a:lstStyle/>
          <a:p>
            <a:r>
              <a:rPr lang="en-IE" altLang="en-US" dirty="0"/>
              <a:t>Close Connections, Statements, and Result Sets</a:t>
            </a:r>
          </a:p>
          <a:p>
            <a:pPr lvl="1"/>
            <a:r>
              <a:rPr lang="en-IE" altLang="en-US" dirty="0" err="1"/>
              <a:t>con.close</a:t>
            </a:r>
            <a:r>
              <a:rPr lang="en-IE" altLang="en-US" dirty="0"/>
              <a:t>();</a:t>
            </a:r>
          </a:p>
          <a:p>
            <a:pPr lvl="1"/>
            <a:r>
              <a:rPr lang="en-IE" altLang="en-US" dirty="0" err="1"/>
              <a:t>stmt.close</a:t>
            </a:r>
            <a:r>
              <a:rPr lang="en-IE" altLang="en-US" dirty="0"/>
              <a:t>();</a:t>
            </a:r>
          </a:p>
          <a:p>
            <a:pPr lvl="1"/>
            <a:r>
              <a:rPr lang="en-IE" altLang="en-US" dirty="0" err="1"/>
              <a:t>rs.close</a:t>
            </a:r>
            <a:r>
              <a:rPr lang="en-IE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87041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64C4B5-59F6-4D14-93F6-4F08FCDAF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228690"/>
            <a:ext cx="8172450" cy="6553380"/>
          </a:xfrm>
          <a:prstGeom prst="rect">
            <a:avLst/>
          </a:prstGeom>
        </p:spPr>
      </p:pic>
      <p:sp>
        <p:nvSpPr>
          <p:cNvPr id="7" name="AutoShape 5">
            <a:extLst>
              <a:ext uri="{FF2B5EF4-FFF2-40B4-BE49-F238E27FC236}">
                <a16:creationId xmlns:a16="http://schemas.microsoft.com/office/drawing/2014/main" id="{21B01975-AD62-4861-B007-AF81850A6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00" y="5476785"/>
            <a:ext cx="5545138" cy="11525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177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B9E7-EFF8-4087-869E-14FA660E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638175"/>
            <a:ext cx="11413786" cy="5937723"/>
          </a:xfrm>
        </p:spPr>
        <p:txBody>
          <a:bodyPr>
            <a:normAutofit/>
          </a:bodyPr>
          <a:lstStyle/>
          <a:p>
            <a:r>
              <a:rPr lang="en-IE" altLang="en-US" dirty="0"/>
              <a:t>Right click in code</a:t>
            </a:r>
          </a:p>
          <a:p>
            <a:r>
              <a:rPr lang="en-IE" altLang="en-US" dirty="0"/>
              <a:t>Run As … Java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5B1C9-FEDA-430F-97A3-21EA7135E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4" y="1675262"/>
            <a:ext cx="8086725" cy="497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02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 err="1"/>
              <a:t>ResultSet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7515"/>
            <a:ext cx="11185187" cy="50583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altLang="en-US" dirty="0" err="1"/>
              <a:t>ResultSet</a:t>
            </a:r>
            <a:r>
              <a:rPr lang="en-IE" altLang="en-US" dirty="0"/>
              <a:t> objects provide </a:t>
            </a:r>
            <a:r>
              <a:rPr lang="en-IE" altLang="en-US" b="1" dirty="0"/>
              <a:t>access</a:t>
            </a:r>
            <a:r>
              <a:rPr lang="en-IE" altLang="en-US" dirty="0"/>
              <a:t> to the tables generated as results of executing Statement queries.</a:t>
            </a:r>
          </a:p>
          <a:p>
            <a:pPr>
              <a:lnSpc>
                <a:spcPct val="150000"/>
              </a:lnSpc>
            </a:pPr>
            <a:r>
              <a:rPr lang="en-IE" altLang="en-US" dirty="0"/>
              <a:t>Only </a:t>
            </a:r>
            <a:r>
              <a:rPr lang="en-IE" altLang="en-US" b="1" dirty="0"/>
              <a:t>one</a:t>
            </a:r>
            <a:r>
              <a:rPr lang="en-IE" altLang="en-US" dirty="0"/>
              <a:t> </a:t>
            </a:r>
            <a:r>
              <a:rPr lang="en-IE" altLang="en-US" dirty="0" err="1"/>
              <a:t>ResultSet</a:t>
            </a:r>
            <a:r>
              <a:rPr lang="en-IE" altLang="en-US" dirty="0"/>
              <a:t> per Statement can be open at a given time</a:t>
            </a:r>
          </a:p>
          <a:p>
            <a:pPr>
              <a:lnSpc>
                <a:spcPct val="150000"/>
              </a:lnSpc>
            </a:pPr>
            <a:r>
              <a:rPr lang="en-IE" altLang="en-US" dirty="0"/>
              <a:t>The table rows are retrieved in sequence:</a:t>
            </a:r>
          </a:p>
          <a:p>
            <a:pPr lvl="1">
              <a:lnSpc>
                <a:spcPct val="150000"/>
              </a:lnSpc>
            </a:pPr>
            <a:r>
              <a:rPr lang="en-IE" altLang="en-US" dirty="0"/>
              <a:t>A </a:t>
            </a:r>
            <a:r>
              <a:rPr lang="en-IE" altLang="en-US" dirty="0" err="1"/>
              <a:t>ResultSet</a:t>
            </a:r>
            <a:r>
              <a:rPr lang="en-IE" altLang="en-US" dirty="0"/>
              <a:t> maintains a cursor pointing to its current row.</a:t>
            </a:r>
          </a:p>
          <a:p>
            <a:pPr lvl="1">
              <a:lnSpc>
                <a:spcPct val="150000"/>
              </a:lnSpc>
            </a:pPr>
            <a:r>
              <a:rPr lang="en-IE" altLang="en-US" dirty="0"/>
              <a:t>next() moves the cursor to the next row</a:t>
            </a:r>
          </a:p>
        </p:txBody>
      </p:sp>
    </p:spTree>
    <p:extLst>
      <p:ext uri="{BB962C8B-B14F-4D97-AF65-F5344CB8AC3E}">
        <p14:creationId xmlns:p14="http://schemas.microsoft.com/office/powerpoint/2010/main" val="3743953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 err="1"/>
              <a:t>ResultSet</a:t>
            </a:r>
            <a:r>
              <a:rPr lang="en-GB" b="1" dirty="0"/>
              <a:t> Methods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" y="1041265"/>
            <a:ext cx="11185187" cy="50583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E" altLang="en-US" dirty="0" err="1"/>
              <a:t>boolean</a:t>
            </a:r>
            <a:r>
              <a:rPr lang="en-IE" altLang="en-US" dirty="0"/>
              <a:t> next()</a:t>
            </a:r>
          </a:p>
          <a:p>
            <a:pPr lvl="1">
              <a:lnSpc>
                <a:spcPct val="150000"/>
              </a:lnSpc>
            </a:pPr>
            <a:r>
              <a:rPr lang="en-IE" altLang="en-US" dirty="0"/>
              <a:t>Activates the next row</a:t>
            </a:r>
          </a:p>
          <a:p>
            <a:pPr lvl="1">
              <a:lnSpc>
                <a:spcPct val="150000"/>
              </a:lnSpc>
            </a:pPr>
            <a:r>
              <a:rPr lang="en-IE" altLang="en-US" dirty="0"/>
              <a:t>First call to next() activates the first row</a:t>
            </a:r>
          </a:p>
          <a:p>
            <a:pPr lvl="1">
              <a:lnSpc>
                <a:spcPct val="150000"/>
              </a:lnSpc>
            </a:pPr>
            <a:r>
              <a:rPr lang="en-IE" altLang="en-US" dirty="0"/>
              <a:t>Returns false if there are no more rows</a:t>
            </a:r>
          </a:p>
          <a:p>
            <a:pPr lvl="1">
              <a:lnSpc>
                <a:spcPct val="150000"/>
              </a:lnSpc>
            </a:pPr>
            <a:r>
              <a:rPr lang="en-IE" altLang="en-US" dirty="0"/>
              <a:t>Not all of the next calls actually involve the DB</a:t>
            </a:r>
          </a:p>
          <a:p>
            <a:pPr>
              <a:lnSpc>
                <a:spcPct val="150000"/>
              </a:lnSpc>
            </a:pPr>
            <a:r>
              <a:rPr lang="en-IE" altLang="en-US" dirty="0"/>
              <a:t>void close()</a:t>
            </a:r>
          </a:p>
          <a:p>
            <a:pPr lvl="1">
              <a:lnSpc>
                <a:spcPct val="150000"/>
              </a:lnSpc>
            </a:pPr>
            <a:r>
              <a:rPr lang="en-IE" altLang="en-US" dirty="0"/>
              <a:t>Disposes of the </a:t>
            </a:r>
            <a:r>
              <a:rPr lang="en-IE" altLang="en-US" dirty="0" err="1"/>
              <a:t>ResultSet</a:t>
            </a:r>
            <a:endParaRPr lang="en-IE" altLang="en-US" dirty="0"/>
          </a:p>
          <a:p>
            <a:pPr lvl="1">
              <a:lnSpc>
                <a:spcPct val="150000"/>
              </a:lnSpc>
            </a:pPr>
            <a:r>
              <a:rPr lang="en-IE" altLang="en-US" dirty="0"/>
              <a:t>Allows to re-use the Statement that created it</a:t>
            </a:r>
          </a:p>
          <a:p>
            <a:pPr lvl="1">
              <a:lnSpc>
                <a:spcPct val="150000"/>
              </a:lnSpc>
            </a:pPr>
            <a:r>
              <a:rPr lang="en-IE" altLang="en-US" dirty="0"/>
              <a:t>Automatically called by most Statement methods</a:t>
            </a:r>
          </a:p>
        </p:txBody>
      </p:sp>
    </p:spTree>
    <p:extLst>
      <p:ext uri="{BB962C8B-B14F-4D97-AF65-F5344CB8AC3E}">
        <p14:creationId xmlns:p14="http://schemas.microsoft.com/office/powerpoint/2010/main" val="384056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JDBC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JDBC is an API (Application Programming Interface)</a:t>
            </a:r>
          </a:p>
          <a:p>
            <a:pPr>
              <a:lnSpc>
                <a:spcPct val="150000"/>
              </a:lnSpc>
            </a:pPr>
            <a:r>
              <a:rPr lang="en-IE" dirty="0"/>
              <a:t>JDBC is used for accessing databases from Java applications </a:t>
            </a:r>
          </a:p>
          <a:p>
            <a:pPr>
              <a:lnSpc>
                <a:spcPct val="150000"/>
              </a:lnSpc>
            </a:pPr>
            <a:r>
              <a:rPr lang="en-IE" dirty="0"/>
              <a:t>Information is transferred from relations to objects and vice-versa.</a:t>
            </a:r>
          </a:p>
        </p:txBody>
      </p:sp>
    </p:spTree>
    <p:extLst>
      <p:ext uri="{BB962C8B-B14F-4D97-AF65-F5344CB8AC3E}">
        <p14:creationId xmlns:p14="http://schemas.microsoft.com/office/powerpoint/2010/main" val="175365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 err="1"/>
              <a:t>ResultSet</a:t>
            </a:r>
            <a:r>
              <a:rPr lang="en-GB" b="1" dirty="0"/>
              <a:t> Methods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069840"/>
            <a:ext cx="11185187" cy="50583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altLang="en-US" dirty="0"/>
              <a:t>Type </a:t>
            </a:r>
            <a:r>
              <a:rPr lang="en-IE" altLang="en-US" dirty="0" err="1"/>
              <a:t>getType</a:t>
            </a:r>
            <a:r>
              <a:rPr lang="en-IE" altLang="en-US" dirty="0"/>
              <a:t>(int </a:t>
            </a:r>
            <a:r>
              <a:rPr lang="en-IE" altLang="en-US" dirty="0" err="1"/>
              <a:t>columnIndex</a:t>
            </a:r>
            <a:r>
              <a:rPr lang="en-IE" alt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IE" altLang="en-US" dirty="0"/>
              <a:t>Returns the given field as the given type</a:t>
            </a:r>
          </a:p>
          <a:p>
            <a:pPr lvl="1">
              <a:lnSpc>
                <a:spcPct val="150000"/>
              </a:lnSpc>
            </a:pPr>
            <a:r>
              <a:rPr lang="en-IE" altLang="en-US" dirty="0"/>
              <a:t>Indices start at 1 and not 0</a:t>
            </a:r>
          </a:p>
          <a:p>
            <a:pPr>
              <a:lnSpc>
                <a:spcPct val="150000"/>
              </a:lnSpc>
            </a:pPr>
            <a:r>
              <a:rPr lang="en-IE" altLang="en-US" dirty="0"/>
              <a:t>Type </a:t>
            </a:r>
            <a:r>
              <a:rPr lang="en-IE" altLang="en-US" dirty="0" err="1"/>
              <a:t>getType</a:t>
            </a:r>
            <a:r>
              <a:rPr lang="en-IE" altLang="en-US" dirty="0"/>
              <a:t>(String </a:t>
            </a:r>
            <a:r>
              <a:rPr lang="en-IE" altLang="en-US" dirty="0" err="1"/>
              <a:t>columnName</a:t>
            </a:r>
            <a:r>
              <a:rPr lang="en-IE" alt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IE" altLang="en-US" dirty="0"/>
              <a:t>Same, but uses name of field</a:t>
            </a:r>
          </a:p>
          <a:p>
            <a:pPr>
              <a:lnSpc>
                <a:spcPct val="150000"/>
              </a:lnSpc>
            </a:pPr>
            <a:r>
              <a:rPr lang="en-IE" altLang="en-US" dirty="0"/>
              <a:t>int </a:t>
            </a:r>
            <a:r>
              <a:rPr lang="en-IE" altLang="en-US" dirty="0" err="1"/>
              <a:t>findColumn</a:t>
            </a:r>
            <a:r>
              <a:rPr lang="en-IE" altLang="en-US" dirty="0"/>
              <a:t>(String </a:t>
            </a:r>
            <a:r>
              <a:rPr lang="en-IE" altLang="en-US" dirty="0" err="1"/>
              <a:t>columnName</a:t>
            </a:r>
            <a:r>
              <a:rPr lang="en-IE" alt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IE" altLang="en-US" dirty="0"/>
              <a:t>Looks up column index given column name</a:t>
            </a:r>
          </a:p>
        </p:txBody>
      </p:sp>
    </p:spTree>
    <p:extLst>
      <p:ext uri="{BB962C8B-B14F-4D97-AF65-F5344CB8AC3E}">
        <p14:creationId xmlns:p14="http://schemas.microsoft.com/office/powerpoint/2010/main" val="3060251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Timeout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49" y="1187246"/>
            <a:ext cx="11185187" cy="50583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altLang="en-US" dirty="0"/>
              <a:t>Use </a:t>
            </a:r>
            <a:r>
              <a:rPr lang="en-IE" altLang="en-US" dirty="0" err="1"/>
              <a:t>setQueryTimeOut</a:t>
            </a:r>
            <a:r>
              <a:rPr lang="en-IE" altLang="en-US" dirty="0"/>
              <a:t>(int seconds) of Statement to set a timeout </a:t>
            </a:r>
            <a:br>
              <a:rPr lang="en-IE" altLang="en-US" dirty="0"/>
            </a:br>
            <a:r>
              <a:rPr lang="en-IE" altLang="en-US" dirty="0"/>
              <a:t>for the driver to wait for a query to be completed.</a:t>
            </a:r>
          </a:p>
          <a:p>
            <a:pPr>
              <a:lnSpc>
                <a:spcPct val="150000"/>
              </a:lnSpc>
            </a:pPr>
            <a:r>
              <a:rPr lang="en-IE" altLang="en-US" dirty="0"/>
              <a:t>If the operation is not completed in the given time, an </a:t>
            </a:r>
            <a:r>
              <a:rPr lang="en-IE" altLang="en-US" dirty="0" err="1"/>
              <a:t>SQLException</a:t>
            </a:r>
            <a:r>
              <a:rPr lang="en-IE" altLang="en-US" dirty="0"/>
              <a:t> </a:t>
            </a:r>
            <a:br>
              <a:rPr lang="en-IE" altLang="en-US" dirty="0"/>
            </a:br>
            <a:r>
              <a:rPr lang="en-IE" altLang="en-US" dirty="0"/>
              <a:t>is thrown</a:t>
            </a:r>
          </a:p>
        </p:txBody>
      </p:sp>
    </p:spTree>
    <p:extLst>
      <p:ext uri="{BB962C8B-B14F-4D97-AF65-F5344CB8AC3E}">
        <p14:creationId xmlns:p14="http://schemas.microsoft.com/office/powerpoint/2010/main" val="3878705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Database Time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031740"/>
            <a:ext cx="11185187" cy="50583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E" altLang="en-US" dirty="0"/>
              <a:t>Times in SQL are notoriously non-standard</a:t>
            </a:r>
          </a:p>
          <a:p>
            <a:pPr>
              <a:lnSpc>
                <a:spcPct val="150000"/>
              </a:lnSpc>
            </a:pPr>
            <a:r>
              <a:rPr lang="en-IE" altLang="en-US" dirty="0"/>
              <a:t>Java defines three classes to help</a:t>
            </a:r>
          </a:p>
          <a:p>
            <a:pPr lvl="1">
              <a:lnSpc>
                <a:spcPct val="150000"/>
              </a:lnSpc>
            </a:pPr>
            <a:r>
              <a:rPr lang="en-IE" altLang="en-US" dirty="0" err="1"/>
              <a:t>java.sql.Date</a:t>
            </a:r>
            <a:endParaRPr lang="en-IE" altLang="en-US" dirty="0"/>
          </a:p>
          <a:p>
            <a:pPr lvl="2">
              <a:lnSpc>
                <a:spcPct val="150000"/>
              </a:lnSpc>
            </a:pPr>
            <a:r>
              <a:rPr lang="en-IE" altLang="en-US" dirty="0"/>
              <a:t>year, month, day</a:t>
            </a:r>
          </a:p>
          <a:p>
            <a:pPr lvl="1">
              <a:lnSpc>
                <a:spcPct val="150000"/>
              </a:lnSpc>
            </a:pPr>
            <a:r>
              <a:rPr lang="en-IE" altLang="en-US" dirty="0" err="1"/>
              <a:t>java.sql.Time</a:t>
            </a:r>
            <a:endParaRPr lang="en-IE" altLang="en-US" dirty="0"/>
          </a:p>
          <a:p>
            <a:pPr lvl="2">
              <a:lnSpc>
                <a:spcPct val="150000"/>
              </a:lnSpc>
            </a:pPr>
            <a:r>
              <a:rPr lang="en-IE" altLang="en-US" dirty="0"/>
              <a:t>hours, minutes, seconds</a:t>
            </a:r>
          </a:p>
          <a:p>
            <a:pPr lvl="1">
              <a:lnSpc>
                <a:spcPct val="150000"/>
              </a:lnSpc>
            </a:pPr>
            <a:r>
              <a:rPr lang="en-IE" altLang="en-US" dirty="0" err="1"/>
              <a:t>java.sql.Timestamp</a:t>
            </a:r>
            <a:endParaRPr lang="en-IE" altLang="en-US" dirty="0"/>
          </a:p>
          <a:p>
            <a:pPr lvl="2">
              <a:lnSpc>
                <a:spcPct val="150000"/>
              </a:lnSpc>
            </a:pPr>
            <a:r>
              <a:rPr lang="en-IE" altLang="en-US" dirty="0"/>
              <a:t>year, month, day, hours, minutes, seconds, nanoseconds</a:t>
            </a:r>
          </a:p>
          <a:p>
            <a:pPr>
              <a:lnSpc>
                <a:spcPct val="150000"/>
              </a:lnSpc>
            </a:pPr>
            <a:r>
              <a:rPr lang="en-IE" altLang="en-US" dirty="0"/>
              <a:t>Usually use this one</a:t>
            </a:r>
          </a:p>
        </p:txBody>
      </p:sp>
    </p:spTree>
    <p:extLst>
      <p:ext uri="{BB962C8B-B14F-4D97-AF65-F5344CB8AC3E}">
        <p14:creationId xmlns:p14="http://schemas.microsoft.com/office/powerpoint/2010/main" val="2758601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/>
              <a:t>Moving the Cursor Position </a:t>
            </a:r>
            <a:br>
              <a:rPr lang="en-IE" b="1" dirty="0"/>
            </a:br>
            <a:r>
              <a:rPr lang="en-IE" b="1" dirty="0"/>
              <a:t>Between Rows in the </a:t>
            </a:r>
            <a:r>
              <a:rPr lang="en-IE" b="1" dirty="0" err="1"/>
              <a:t>ResultSet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7515"/>
            <a:ext cx="11185187" cy="50583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altLang="en-US" dirty="0"/>
              <a:t>next()</a:t>
            </a:r>
          </a:p>
          <a:p>
            <a:pPr>
              <a:lnSpc>
                <a:spcPct val="150000"/>
              </a:lnSpc>
            </a:pPr>
            <a:r>
              <a:rPr lang="en-IE" altLang="en-US" dirty="0" err="1"/>
              <a:t>getRow</a:t>
            </a:r>
            <a:r>
              <a:rPr lang="en-IE" altLang="en-US" dirty="0"/>
              <a:t>()</a:t>
            </a:r>
          </a:p>
          <a:p>
            <a:pPr>
              <a:lnSpc>
                <a:spcPct val="150000"/>
              </a:lnSpc>
            </a:pPr>
            <a:r>
              <a:rPr lang="en-IE" altLang="en-US" dirty="0"/>
              <a:t>first()</a:t>
            </a:r>
          </a:p>
          <a:p>
            <a:pPr>
              <a:lnSpc>
                <a:spcPct val="150000"/>
              </a:lnSpc>
            </a:pPr>
            <a:r>
              <a:rPr lang="en-IE" altLang="en-US" dirty="0"/>
              <a:t>last()</a:t>
            </a:r>
          </a:p>
        </p:txBody>
      </p:sp>
    </p:spTree>
    <p:extLst>
      <p:ext uri="{BB962C8B-B14F-4D97-AF65-F5344CB8AC3E}">
        <p14:creationId xmlns:p14="http://schemas.microsoft.com/office/powerpoint/2010/main" val="3587420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 err="1"/>
              <a:t>ResultSet</a:t>
            </a:r>
            <a:r>
              <a:rPr lang="en-IE" b="1" dirty="0"/>
              <a:t> – next()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49" y="1079365"/>
            <a:ext cx="11185187" cy="50583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altLang="en-US" dirty="0"/>
              <a:t>Initially the cursor is positioned before the first row. </a:t>
            </a:r>
          </a:p>
          <a:p>
            <a:pPr>
              <a:lnSpc>
                <a:spcPct val="150000"/>
              </a:lnSpc>
            </a:pPr>
            <a:r>
              <a:rPr lang="en-IE" altLang="en-US" dirty="0"/>
              <a:t>The next method moves the cursor to the next row, and because </a:t>
            </a:r>
            <a:br>
              <a:rPr lang="en-IE" altLang="en-US" dirty="0"/>
            </a:br>
            <a:r>
              <a:rPr lang="en-IE" altLang="en-US" dirty="0"/>
              <a:t>it returns false when there are no more rows in the </a:t>
            </a:r>
            <a:r>
              <a:rPr lang="en-IE" altLang="en-US" dirty="0" err="1"/>
              <a:t>ResultSet</a:t>
            </a:r>
            <a:r>
              <a:rPr lang="en-IE" altLang="en-US" dirty="0"/>
              <a:t> object, </a:t>
            </a:r>
            <a:br>
              <a:rPr lang="en-IE" altLang="en-US" dirty="0"/>
            </a:br>
            <a:r>
              <a:rPr lang="en-IE" altLang="en-US" dirty="0"/>
              <a:t>it can be used in a while loop to iterate through the result set.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altLang="en-US" dirty="0"/>
              <a:t>		while (</a:t>
            </a:r>
            <a:r>
              <a:rPr lang="en-IE" altLang="en-US" dirty="0" err="1"/>
              <a:t>rs.next</a:t>
            </a:r>
            <a:r>
              <a:rPr lang="en-IE" altLang="en-US" dirty="0"/>
              <a:t>())</a:t>
            </a:r>
            <a:br>
              <a:rPr lang="en-IE" altLang="en-US" dirty="0"/>
            </a:br>
            <a:r>
              <a:rPr lang="en-IE" altLang="en-US" dirty="0"/>
              <a:t>			</a:t>
            </a:r>
            <a:r>
              <a:rPr lang="en-IE" altLang="en-US" dirty="0" err="1"/>
              <a:t>System.out.println</a:t>
            </a:r>
            <a:r>
              <a:rPr lang="en-IE" altLang="en-US" dirty="0"/>
              <a:t>(“…….”); </a:t>
            </a:r>
          </a:p>
          <a:p>
            <a:pPr>
              <a:lnSpc>
                <a:spcPct val="150000"/>
              </a:lnSpc>
            </a:pPr>
            <a:r>
              <a:rPr lang="en-IE" altLang="en-US" dirty="0"/>
              <a:t>When </a:t>
            </a:r>
            <a:r>
              <a:rPr lang="en-IE" altLang="en-US" dirty="0" err="1"/>
              <a:t>rs.next</a:t>
            </a:r>
            <a:r>
              <a:rPr lang="en-IE" altLang="en-US" dirty="0"/>
              <a:t>() is false the while loop terminates</a:t>
            </a:r>
          </a:p>
          <a:p>
            <a:pPr>
              <a:lnSpc>
                <a:spcPct val="150000"/>
              </a:lnSpc>
            </a:pPr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585570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Moving Between Rows in the </a:t>
            </a:r>
            <a:r>
              <a:rPr lang="en-IE" b="1" dirty="0" err="1"/>
              <a:t>ResultSet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4" y="1126716"/>
            <a:ext cx="11185187" cy="505838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IE" altLang="en-US" dirty="0"/>
              <a:t>The current row in the result set can be identified using </a:t>
            </a:r>
            <a:r>
              <a:rPr lang="en-IE" altLang="en-US" dirty="0" err="1"/>
              <a:t>getRow</a:t>
            </a:r>
            <a:r>
              <a:rPr lang="en-IE" altLang="en-US" dirty="0"/>
              <a:t>()</a:t>
            </a:r>
          </a:p>
          <a:p>
            <a:pPr>
              <a:lnSpc>
                <a:spcPct val="150000"/>
              </a:lnSpc>
            </a:pPr>
            <a:r>
              <a:rPr lang="en-IE" altLang="en-US" dirty="0"/>
              <a:t>Move to the next row in the result set using next()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altLang="en-US" dirty="0"/>
              <a:t>	</a:t>
            </a:r>
            <a:r>
              <a:rPr lang="en-IE" altLang="en-US" dirty="0" err="1"/>
              <a:t>System.out.println</a:t>
            </a:r>
            <a:r>
              <a:rPr lang="en-IE" altLang="en-US" dirty="0"/>
              <a:t>("The Current Row is: "+</a:t>
            </a:r>
            <a:r>
              <a:rPr lang="en-IE" altLang="en-US" dirty="0" err="1"/>
              <a:t>rs.getRow</a:t>
            </a:r>
            <a:r>
              <a:rPr lang="en-IE" altLang="en-US" dirty="0"/>
              <a:t>());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altLang="en-US" dirty="0"/>
              <a:t>	</a:t>
            </a:r>
            <a:r>
              <a:rPr lang="en-IE" altLang="en-US" dirty="0" err="1"/>
              <a:t>rs.next</a:t>
            </a:r>
            <a:r>
              <a:rPr lang="en-IE" altLang="en-US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altLang="en-US" dirty="0"/>
              <a:t>	</a:t>
            </a:r>
            <a:r>
              <a:rPr lang="en-IE" altLang="en-US" dirty="0" err="1"/>
              <a:t>System.out.println</a:t>
            </a:r>
            <a:r>
              <a:rPr lang="en-IE" altLang="en-US" dirty="0"/>
              <a:t>("The Current Row is: "+</a:t>
            </a:r>
            <a:r>
              <a:rPr lang="en-IE" altLang="en-US" dirty="0" err="1"/>
              <a:t>rs.getRow</a:t>
            </a:r>
            <a:r>
              <a:rPr lang="en-IE" altLang="en-US" dirty="0"/>
              <a:t>());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altLang="en-US" dirty="0"/>
              <a:t>	</a:t>
            </a:r>
            <a:r>
              <a:rPr lang="en-IE" altLang="en-US" dirty="0" err="1"/>
              <a:t>rs.next</a:t>
            </a:r>
            <a:r>
              <a:rPr lang="en-IE" altLang="en-US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altLang="en-US" dirty="0"/>
              <a:t>	</a:t>
            </a:r>
            <a:r>
              <a:rPr lang="en-IE" altLang="en-US" dirty="0" err="1"/>
              <a:t>System.out.println</a:t>
            </a:r>
            <a:r>
              <a:rPr lang="en-IE" altLang="en-US" dirty="0"/>
              <a:t>("The Current Row is: "+</a:t>
            </a:r>
            <a:r>
              <a:rPr lang="en-IE" altLang="en-US" dirty="0" err="1"/>
              <a:t>rs.getRow</a:t>
            </a:r>
            <a:r>
              <a:rPr lang="en-IE" altLang="en-US" dirty="0"/>
              <a:t>());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altLang="en-US" dirty="0"/>
              <a:t>	</a:t>
            </a:r>
            <a:r>
              <a:rPr lang="en-IE" altLang="en-US" dirty="0" err="1"/>
              <a:t>rs.next</a:t>
            </a:r>
            <a:r>
              <a:rPr lang="en-IE" altLang="en-US" dirty="0"/>
              <a:t>();</a:t>
            </a:r>
          </a:p>
          <a:p>
            <a:pPr>
              <a:lnSpc>
                <a:spcPct val="150000"/>
              </a:lnSpc>
            </a:pPr>
            <a:endParaRPr lang="en-IE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DAF06-E5AD-4204-A207-216D71523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313" y="4959748"/>
            <a:ext cx="2736715" cy="134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03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 err="1"/>
              <a:t>ResultSet</a:t>
            </a:r>
            <a:r>
              <a:rPr lang="en-IE" b="1" dirty="0"/>
              <a:t> – first()/last()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49" y="1187246"/>
            <a:ext cx="11185187" cy="50583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E" altLang="en-US" dirty="0"/>
              <a:t>	public </a:t>
            </a:r>
            <a:r>
              <a:rPr lang="en-IE" altLang="en-US" dirty="0" err="1"/>
              <a:t>boolean</a:t>
            </a:r>
            <a:r>
              <a:rPr lang="en-IE" altLang="en-US" dirty="0"/>
              <a:t> first() throws </a:t>
            </a:r>
            <a:r>
              <a:rPr lang="en-IE" altLang="en-US" dirty="0" err="1"/>
              <a:t>SQLException</a:t>
            </a:r>
            <a:r>
              <a:rPr lang="en-IE" altLang="en-US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altLang="en-US" dirty="0"/>
              <a:t>		Moves the cursor to the first row in this </a:t>
            </a:r>
            <a:r>
              <a:rPr lang="en-IE" altLang="en-US" dirty="0" err="1"/>
              <a:t>ResultSet</a:t>
            </a:r>
            <a:r>
              <a:rPr lang="en-IE" altLang="en-US" dirty="0"/>
              <a:t> object.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altLang="en-US" dirty="0"/>
              <a:t>	public </a:t>
            </a:r>
            <a:r>
              <a:rPr lang="en-IE" altLang="en-US" dirty="0" err="1"/>
              <a:t>boolean</a:t>
            </a:r>
            <a:r>
              <a:rPr lang="en-IE" altLang="en-US" dirty="0"/>
              <a:t> last() throws </a:t>
            </a:r>
            <a:r>
              <a:rPr lang="en-IE" altLang="en-US" dirty="0" err="1"/>
              <a:t>SQLException</a:t>
            </a:r>
            <a:r>
              <a:rPr lang="en-IE" altLang="en-US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altLang="en-US" dirty="0"/>
              <a:t>		Moves the cursor to the last row in this </a:t>
            </a:r>
            <a:r>
              <a:rPr lang="en-IE" altLang="en-US" dirty="0" err="1"/>
              <a:t>ResultSet</a:t>
            </a:r>
            <a:r>
              <a:rPr lang="en-IE" altLang="en-US" dirty="0"/>
              <a:t> object. </a:t>
            </a:r>
          </a:p>
          <a:p>
            <a:pPr>
              <a:lnSpc>
                <a:spcPct val="150000"/>
              </a:lnSpc>
            </a:pPr>
            <a:r>
              <a:rPr lang="en-IE" altLang="en-US" dirty="0"/>
              <a:t>Returns: </a:t>
            </a:r>
          </a:p>
          <a:p>
            <a:pPr lvl="1">
              <a:lnSpc>
                <a:spcPct val="150000"/>
              </a:lnSpc>
            </a:pPr>
            <a:r>
              <a:rPr lang="en-IE" altLang="en-US" dirty="0"/>
              <a:t>true if the cursor is on a valid row</a:t>
            </a:r>
          </a:p>
          <a:p>
            <a:pPr lvl="1">
              <a:lnSpc>
                <a:spcPct val="150000"/>
              </a:lnSpc>
            </a:pPr>
            <a:r>
              <a:rPr lang="en-IE" altLang="en-US" dirty="0"/>
              <a:t>false if result set is empty</a:t>
            </a:r>
          </a:p>
        </p:txBody>
      </p:sp>
    </p:spTree>
    <p:extLst>
      <p:ext uri="{BB962C8B-B14F-4D97-AF65-F5344CB8AC3E}">
        <p14:creationId xmlns:p14="http://schemas.microsoft.com/office/powerpoint/2010/main" val="550850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 err="1"/>
              <a:t>ResultSet</a:t>
            </a:r>
            <a:r>
              <a:rPr lang="en-IE" b="1" dirty="0"/>
              <a:t> – Extracting Data From a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7246"/>
            <a:ext cx="11185187" cy="50583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altLang="en-US" dirty="0" err="1"/>
              <a:t>getString</a:t>
            </a:r>
            <a:r>
              <a:rPr lang="en-IE" altLang="en-US" dirty="0"/>
              <a:t>(int </a:t>
            </a:r>
            <a:r>
              <a:rPr lang="en-IE" altLang="en-US" dirty="0" err="1"/>
              <a:t>columnIndex</a:t>
            </a:r>
            <a:r>
              <a:rPr lang="en-IE" alt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IE" altLang="en-US" dirty="0" err="1"/>
              <a:t>getString</a:t>
            </a:r>
            <a:r>
              <a:rPr lang="en-IE" altLang="en-US" dirty="0"/>
              <a:t>(String </a:t>
            </a:r>
            <a:r>
              <a:rPr lang="en-IE" altLang="en-US" dirty="0" err="1"/>
              <a:t>columnName</a:t>
            </a:r>
            <a:r>
              <a:rPr lang="en-IE" altLang="en-US" dirty="0"/>
              <a:t>) </a:t>
            </a:r>
          </a:p>
          <a:p>
            <a:pPr>
              <a:lnSpc>
                <a:spcPct val="150000"/>
              </a:lnSpc>
            </a:pPr>
            <a:r>
              <a:rPr lang="en-IE" altLang="en-US" dirty="0" err="1"/>
              <a:t>findColumn</a:t>
            </a:r>
            <a:r>
              <a:rPr lang="en-IE" altLang="en-US" dirty="0"/>
              <a:t>(String </a:t>
            </a:r>
            <a:r>
              <a:rPr lang="en-IE" altLang="en-US" dirty="0" err="1"/>
              <a:t>columnName</a:t>
            </a:r>
            <a:r>
              <a:rPr lang="en-IE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6688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 err="1"/>
              <a:t>ResultSet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7246"/>
            <a:ext cx="11185187" cy="50583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E" altLang="en-US" dirty="0"/>
              <a:t>The </a:t>
            </a:r>
            <a:r>
              <a:rPr lang="en-IE" altLang="en-US" dirty="0" err="1"/>
              <a:t>ResultSet</a:t>
            </a:r>
            <a:r>
              <a:rPr lang="en-IE" altLang="en-US" dirty="0"/>
              <a:t> interface provides getter methods (</a:t>
            </a:r>
            <a:r>
              <a:rPr lang="en-IE" altLang="en-US" dirty="0" err="1"/>
              <a:t>getString</a:t>
            </a:r>
            <a:r>
              <a:rPr lang="en-IE" altLang="en-US" dirty="0"/>
              <a:t>, </a:t>
            </a:r>
            <a:r>
              <a:rPr lang="en-IE" altLang="en-US" dirty="0" err="1"/>
              <a:t>getBoolean</a:t>
            </a:r>
            <a:r>
              <a:rPr lang="en-IE" altLang="en-US" dirty="0"/>
              <a:t>, </a:t>
            </a:r>
            <a:r>
              <a:rPr lang="en-IE" altLang="en-US" dirty="0" err="1"/>
              <a:t>getLong</a:t>
            </a:r>
            <a:r>
              <a:rPr lang="en-IE" altLang="en-US" dirty="0"/>
              <a:t>, etc) for retrieving column values from the current row. </a:t>
            </a:r>
          </a:p>
          <a:p>
            <a:pPr>
              <a:lnSpc>
                <a:spcPct val="150000"/>
              </a:lnSpc>
            </a:pPr>
            <a:r>
              <a:rPr lang="en-IE" altLang="en-US" dirty="0"/>
              <a:t>Values can be retrieved using either the index number of the column </a:t>
            </a:r>
            <a:br>
              <a:rPr lang="en-IE" altLang="en-US" dirty="0"/>
            </a:br>
            <a:r>
              <a:rPr lang="en-IE" altLang="en-US" dirty="0"/>
              <a:t>or the name of the column. </a:t>
            </a:r>
          </a:p>
          <a:p>
            <a:pPr>
              <a:lnSpc>
                <a:spcPct val="150000"/>
              </a:lnSpc>
            </a:pPr>
            <a:r>
              <a:rPr lang="en-IE" altLang="en-US" dirty="0"/>
              <a:t>Columns are numbered from 1. </a:t>
            </a:r>
          </a:p>
          <a:p>
            <a:pPr>
              <a:lnSpc>
                <a:spcPct val="150000"/>
              </a:lnSpc>
            </a:pPr>
            <a:r>
              <a:rPr lang="en-IE" altLang="en-US" dirty="0"/>
              <a:t>For the getter methods, a JDBC driver attempts to convert the underlying </a:t>
            </a:r>
            <a:br>
              <a:rPr lang="en-IE" altLang="en-US" dirty="0"/>
            </a:br>
            <a:r>
              <a:rPr lang="en-IE" altLang="en-US" dirty="0"/>
              <a:t>data to the Java type specified in the getter method and returns a suitable </a:t>
            </a:r>
            <a:br>
              <a:rPr lang="en-IE" altLang="en-US" dirty="0"/>
            </a:br>
            <a:r>
              <a:rPr lang="en-IE" altLang="en-US" dirty="0"/>
              <a:t>Java value</a:t>
            </a:r>
          </a:p>
        </p:txBody>
      </p:sp>
    </p:spTree>
    <p:extLst>
      <p:ext uri="{BB962C8B-B14F-4D97-AF65-F5344CB8AC3E}">
        <p14:creationId xmlns:p14="http://schemas.microsoft.com/office/powerpoint/2010/main" val="4022895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Mapping Java Types to SQL Types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828D61A-5A97-4CD7-9E12-B436DB2A4B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319818"/>
              </p:ext>
            </p:extLst>
          </p:nvPr>
        </p:nvGraphicFramePr>
        <p:xfrm>
          <a:off x="1708015" y="1172655"/>
          <a:ext cx="8775970" cy="549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Photo Editor Photo" r:id="rId3" imgW="5151566" imgH="3223539" progId="MSPhotoEd.3">
                  <p:embed/>
                </p:oleObj>
              </mc:Choice>
              <mc:Fallback>
                <p:oleObj name="Photo Editor Photo" r:id="rId3" imgW="5151566" imgH="3223539" progId="MSPhotoEd.3">
                  <p:embed/>
                  <p:pic>
                    <p:nvPicPr>
                      <p:cNvPr id="41988" name="Object 4">
                        <a:extLst>
                          <a:ext uri="{FF2B5EF4-FFF2-40B4-BE49-F238E27FC236}">
                            <a16:creationId xmlns:a16="http://schemas.microsoft.com/office/drawing/2014/main" id="{ABEF22C6-2717-4F95-A024-1E9B1E4EB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015" y="1172655"/>
                        <a:ext cx="8775970" cy="5493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41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JDBC Architecture</a:t>
            </a:r>
            <a:endParaRPr lang="en-IE" b="1" dirty="0"/>
          </a:p>
        </p:txBody>
      </p:sp>
      <p:pic>
        <p:nvPicPr>
          <p:cNvPr id="6" name="Picture 7" descr="http://t1.gstatic.com/images?q=tbn:ANd9GcSKLCJ94Udv6aZAq-Z5CjWTtTmh97fChuDYCTNG52fUJbTk5sPwJA">
            <a:extLst>
              <a:ext uri="{FF2B5EF4-FFF2-40B4-BE49-F238E27FC236}">
                <a16:creationId xmlns:a16="http://schemas.microsoft.com/office/drawing/2014/main" id="{DB049405-7688-46ED-A233-8B1CA2398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31" y="1187246"/>
            <a:ext cx="6403738" cy="524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662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 err="1"/>
              <a:t>ResultSet</a:t>
            </a:r>
            <a:r>
              <a:rPr lang="en-IE" b="1" dirty="0"/>
              <a:t> – </a:t>
            </a:r>
            <a:r>
              <a:rPr lang="en-IE" b="1" dirty="0" err="1"/>
              <a:t>getString</a:t>
            </a:r>
            <a:r>
              <a:rPr lang="en-IE" b="1" dirty="0"/>
              <a:t>() Using a Column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187246"/>
            <a:ext cx="11185187" cy="50583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E" altLang="en-US" dirty="0"/>
              <a:t>	</a:t>
            </a:r>
            <a:r>
              <a:rPr lang="en-IE" altLang="en-US" i="1" dirty="0"/>
              <a:t>public String </a:t>
            </a:r>
            <a:r>
              <a:rPr lang="en-IE" altLang="en-US" i="1" dirty="0" err="1"/>
              <a:t>getString</a:t>
            </a:r>
            <a:r>
              <a:rPr lang="en-IE" altLang="en-US" i="1" dirty="0"/>
              <a:t>(int </a:t>
            </a:r>
            <a:r>
              <a:rPr lang="en-IE" altLang="en-US" i="1" dirty="0" err="1"/>
              <a:t>columnIndex</a:t>
            </a:r>
            <a:r>
              <a:rPr lang="en-IE" altLang="en-US" i="1" dirty="0"/>
              <a:t>) throws </a:t>
            </a:r>
            <a:r>
              <a:rPr lang="en-IE" altLang="en-US" i="1" dirty="0" err="1"/>
              <a:t>SQLException</a:t>
            </a:r>
            <a:br>
              <a:rPr lang="en-IE" altLang="en-US" i="1" dirty="0"/>
            </a:br>
            <a:endParaRPr lang="en-IE" altLang="en-US" i="1" dirty="0"/>
          </a:p>
          <a:p>
            <a:pPr>
              <a:lnSpc>
                <a:spcPct val="150000"/>
              </a:lnSpc>
            </a:pPr>
            <a:r>
              <a:rPr lang="en-IE" altLang="en-US" dirty="0"/>
              <a:t>Retrieves the value of the designated column in the current row of this </a:t>
            </a:r>
            <a:r>
              <a:rPr lang="en-IE" altLang="en-US" dirty="0" err="1"/>
              <a:t>ResultSet</a:t>
            </a:r>
            <a:r>
              <a:rPr lang="en-IE" altLang="en-US" dirty="0"/>
              <a:t> object as a String </a:t>
            </a:r>
          </a:p>
          <a:p>
            <a:pPr>
              <a:lnSpc>
                <a:spcPct val="150000"/>
              </a:lnSpc>
            </a:pPr>
            <a:r>
              <a:rPr lang="en-IE" altLang="en-US" dirty="0"/>
              <a:t>Parameters: </a:t>
            </a:r>
          </a:p>
          <a:p>
            <a:pPr lvl="1">
              <a:lnSpc>
                <a:spcPct val="150000"/>
              </a:lnSpc>
            </a:pPr>
            <a:r>
              <a:rPr lang="en-IE" altLang="en-US" dirty="0" err="1"/>
              <a:t>columnIndex</a:t>
            </a:r>
            <a:r>
              <a:rPr lang="en-IE" altLang="en-US" dirty="0"/>
              <a:t> - the first column is 1, the second is 2, ... </a:t>
            </a:r>
          </a:p>
          <a:p>
            <a:pPr>
              <a:lnSpc>
                <a:spcPct val="150000"/>
              </a:lnSpc>
            </a:pPr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2179902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 err="1"/>
              <a:t>ResultSet</a:t>
            </a:r>
            <a:r>
              <a:rPr lang="en-IE" b="1" dirty="0"/>
              <a:t> – </a:t>
            </a:r>
            <a:r>
              <a:rPr lang="en-IE" b="1" dirty="0" err="1"/>
              <a:t>getString</a:t>
            </a:r>
            <a:r>
              <a:rPr lang="en-IE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6540"/>
            <a:ext cx="11185187" cy="50583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E" altLang="en-US" dirty="0" err="1"/>
              <a:t>rs</a:t>
            </a:r>
            <a:r>
              <a:rPr lang="en-IE" altLang="en-US" dirty="0"/>
              <a:t> = </a:t>
            </a:r>
            <a:r>
              <a:rPr lang="en-IE" altLang="en-US" dirty="0" err="1"/>
              <a:t>stmt.executeQuery</a:t>
            </a:r>
            <a:r>
              <a:rPr lang="en-IE" altLang="en-US" dirty="0"/>
              <a:t>("select * from movies");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altLang="en-US" dirty="0"/>
              <a:t>while(</a:t>
            </a:r>
            <a:r>
              <a:rPr lang="en-IE" altLang="en-US" dirty="0" err="1"/>
              <a:t>rs.next</a:t>
            </a:r>
            <a:r>
              <a:rPr lang="en-IE" altLang="en-US" dirty="0"/>
              <a:t>()){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altLang="en-US" dirty="0"/>
              <a:t>      </a:t>
            </a:r>
            <a:r>
              <a:rPr lang="en-IE" altLang="en-US" dirty="0" err="1"/>
              <a:t>System.out.println</a:t>
            </a:r>
            <a:r>
              <a:rPr lang="en-IE" altLang="en-US" dirty="0"/>
              <a:t>("The Current Row is: "+</a:t>
            </a:r>
            <a:r>
              <a:rPr lang="en-IE" altLang="en-US" dirty="0" err="1"/>
              <a:t>rs.getRow</a:t>
            </a:r>
            <a:r>
              <a:rPr lang="en-IE" altLang="en-US" dirty="0"/>
              <a:t>());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altLang="en-US" dirty="0"/>
              <a:t>      </a:t>
            </a:r>
            <a:r>
              <a:rPr lang="en-IE" altLang="en-US" dirty="0" err="1"/>
              <a:t>System.out.println</a:t>
            </a:r>
            <a:r>
              <a:rPr lang="en-IE" altLang="en-US" dirty="0"/>
              <a:t>("Value Stored in Column 1 is:"+</a:t>
            </a:r>
            <a:r>
              <a:rPr lang="en-IE" altLang="en-US" dirty="0" err="1"/>
              <a:t>rs.getString</a:t>
            </a:r>
            <a:r>
              <a:rPr lang="en-IE" altLang="en-US" dirty="0"/>
              <a:t>(1));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altLang="en-US" dirty="0"/>
              <a:t>      </a:t>
            </a:r>
            <a:r>
              <a:rPr lang="en-IE" altLang="en-US" dirty="0" err="1"/>
              <a:t>System.out.println</a:t>
            </a:r>
            <a:r>
              <a:rPr lang="en-IE" altLang="en-US" dirty="0"/>
              <a:t>("Value Stored in Column 2 is:"+</a:t>
            </a:r>
            <a:r>
              <a:rPr lang="en-IE" altLang="en-US" dirty="0" err="1"/>
              <a:t>rs.getString</a:t>
            </a:r>
            <a:r>
              <a:rPr lang="en-IE" altLang="en-US" dirty="0"/>
              <a:t>(2));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altLang="en-US" dirty="0"/>
              <a:t>      </a:t>
            </a:r>
            <a:r>
              <a:rPr lang="en-IE" altLang="en-US" dirty="0" err="1"/>
              <a:t>System.out.println</a:t>
            </a:r>
            <a:r>
              <a:rPr lang="en-IE" altLang="en-US" dirty="0"/>
              <a:t>("Value Stored in Column 3 is:"+</a:t>
            </a:r>
            <a:r>
              <a:rPr lang="en-IE" altLang="en-US" dirty="0" err="1"/>
              <a:t>rs.getString</a:t>
            </a:r>
            <a:r>
              <a:rPr lang="en-IE" altLang="en-US" dirty="0"/>
              <a:t>(3));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alt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34266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 err="1"/>
              <a:t>ResultSet</a:t>
            </a:r>
            <a:r>
              <a:rPr lang="en-IE" b="1" dirty="0"/>
              <a:t> – </a:t>
            </a:r>
            <a:r>
              <a:rPr lang="en-IE" b="1" dirty="0" err="1"/>
              <a:t>getString</a:t>
            </a:r>
            <a:r>
              <a:rPr lang="en-IE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7246"/>
            <a:ext cx="11185187" cy="567075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E" altLang="en-US" dirty="0"/>
              <a:t>OUTPUT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E" altLang="en-US" dirty="0"/>
              <a:t>The Current Row is: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E" altLang="en-US" dirty="0"/>
              <a:t>Value Stored in Column 1 is:Movie1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E" altLang="en-US" dirty="0"/>
              <a:t>Value Stored in Column 2 is:Producer1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E" altLang="en-US" dirty="0"/>
              <a:t>Value Stored in Column 3 is:1.1.2024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E" altLang="en-US" dirty="0"/>
              <a:t>The Current Row is: 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E" altLang="en-US" dirty="0"/>
              <a:t>Value Stored in Column 1 is:Movie2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E" altLang="en-US" dirty="0"/>
              <a:t>Value Stored in Column 2 is:Producer2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E" altLang="en-US" dirty="0"/>
              <a:t>Value Stored in Column 3 is:1.1.2024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E" altLang="en-US" dirty="0"/>
              <a:t>The Current Row is: 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E" altLang="en-US" dirty="0"/>
              <a:t>Value Stored in Column 1 is:Movie3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E" altLang="en-US" dirty="0"/>
              <a:t>Value Stored in Column 2 is:Producer3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E" altLang="en-US" dirty="0"/>
              <a:t>Value Stored in Column 3 is:3.4.2024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B7D25-2F19-444D-9205-3415EB2A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259" y="1187246"/>
            <a:ext cx="3368542" cy="1023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968B05-E998-4226-9852-B0A7423AD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24" y="2902302"/>
            <a:ext cx="3933825" cy="6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241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Out of Bounds Column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7246"/>
            <a:ext cx="11185187" cy="567075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dirty="0"/>
              <a:t>Result Set Columns start from 1 (unlike Java Arrays)</a:t>
            </a:r>
          </a:p>
          <a:p>
            <a:pPr marL="342900" indent="-342900">
              <a:defRPr/>
            </a:pPr>
            <a:r>
              <a:rPr lang="en-US" dirty="0"/>
              <a:t>An incorrect Column Index generates an </a:t>
            </a:r>
            <a:r>
              <a:rPr lang="en-US" dirty="0" err="1"/>
              <a:t>SQLException</a:t>
            </a:r>
            <a:endParaRPr lang="en-US" dirty="0"/>
          </a:p>
          <a:p>
            <a:pPr marL="342900" indent="-342900">
              <a:defRPr/>
            </a:pPr>
            <a:endParaRPr lang="en-US" dirty="0"/>
          </a:p>
          <a:p>
            <a:pPr marL="342900" indent="-342900">
              <a:defRPr/>
            </a:pPr>
            <a:endParaRPr lang="en-US" dirty="0"/>
          </a:p>
          <a:p>
            <a:pPr>
              <a:spcBef>
                <a:spcPct val="0"/>
              </a:spcBef>
              <a:buNone/>
            </a:pPr>
            <a:r>
              <a:rPr lang="en-IE" altLang="en-US" u="sng" dirty="0" err="1">
                <a:solidFill>
                  <a:srgbClr val="FF0000"/>
                </a:solidFill>
                <a:latin typeface="Tahoma" panose="020B0604030504040204" pitchFamily="34" charset="0"/>
              </a:rPr>
              <a:t>java.sql.SQLException</a:t>
            </a:r>
            <a:r>
              <a:rPr lang="en-IE" altLang="en-US" u="sng" dirty="0">
                <a:solidFill>
                  <a:srgbClr val="FF0000"/>
                </a:solidFill>
                <a:latin typeface="Tahoma" panose="020B0604030504040204" pitchFamily="34" charset="0"/>
              </a:rPr>
              <a:t>: Column Index out of range, 0 &lt; 1</a:t>
            </a:r>
          </a:p>
          <a:p>
            <a:pPr>
              <a:spcBef>
                <a:spcPct val="0"/>
              </a:spcBef>
              <a:buNone/>
            </a:pPr>
            <a:endParaRPr lang="en-GB" altLang="en-US" u="sng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IE" altLang="en-US" u="sng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IE" altLang="en-US" u="sng" dirty="0" err="1">
                <a:solidFill>
                  <a:srgbClr val="FF0000"/>
                </a:solidFill>
                <a:latin typeface="Tahoma" panose="020B0604030504040204" pitchFamily="34" charset="0"/>
              </a:rPr>
              <a:t>java.sql.SQLException</a:t>
            </a:r>
            <a:r>
              <a:rPr lang="en-IE" altLang="en-US" u="sng" dirty="0">
                <a:solidFill>
                  <a:srgbClr val="FF0000"/>
                </a:solidFill>
                <a:latin typeface="Tahoma" panose="020B0604030504040204" pitchFamily="34" charset="0"/>
              </a:rPr>
              <a:t>: Column Index out of range, 4 &gt; 3</a:t>
            </a:r>
            <a:endParaRPr lang="en-IE" altLang="en-US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95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 err="1"/>
              <a:t>ResultSet</a:t>
            </a:r>
            <a:r>
              <a:rPr lang="en-IE" b="1" dirty="0"/>
              <a:t> – </a:t>
            </a:r>
            <a:r>
              <a:rPr lang="en-IE" b="1" dirty="0" err="1"/>
              <a:t>getString</a:t>
            </a:r>
            <a:r>
              <a:rPr lang="en-IE" b="1" dirty="0"/>
              <a:t>() Using a Column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7246"/>
            <a:ext cx="11185187" cy="567075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 Unicode MS" pitchFamily="34" charset="-128"/>
              </a:rPr>
              <a:t>public String </a:t>
            </a:r>
            <a:r>
              <a:rPr lang="en-US" altLang="en-US" b="1" dirty="0" err="1">
                <a:latin typeface="Arial Unicode MS" pitchFamily="34" charset="-128"/>
              </a:rPr>
              <a:t>getString</a:t>
            </a:r>
            <a:r>
              <a:rPr lang="en-US" altLang="en-US" dirty="0">
                <a:latin typeface="Arial Unicode MS" pitchFamily="34" charset="-128"/>
              </a:rPr>
              <a:t>(String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Arial Unicode MS" pitchFamily="34" charset="-128"/>
              </a:rPr>
              <a:t>columnName</a:t>
            </a:r>
            <a:r>
              <a:rPr lang="en-US" altLang="en-US" dirty="0">
                <a:latin typeface="Arial Unicode MS" pitchFamily="34" charset="-128"/>
              </a:rPr>
              <a:t>) throws </a:t>
            </a:r>
            <a:r>
              <a:rPr lang="en-US" altLang="en-US" dirty="0" err="1">
                <a:latin typeface="Arial Unicode MS" pitchFamily="34" charset="-128"/>
              </a:rPr>
              <a:t>SQLException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342900" indent="-342900">
              <a:defRPr/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IE" altLang="en-US" dirty="0">
                <a:latin typeface="Arial Unicode MS" pitchFamily="34" charset="-128"/>
              </a:rPr>
              <a:t>Retrieves the value of the designated column in the current row </a:t>
            </a:r>
            <a:br>
              <a:rPr lang="en-IE" altLang="en-US" dirty="0">
                <a:latin typeface="Arial Unicode MS" pitchFamily="34" charset="-128"/>
              </a:rPr>
            </a:br>
            <a:r>
              <a:rPr lang="en-IE" altLang="en-US" dirty="0">
                <a:latin typeface="Arial Unicode MS" pitchFamily="34" charset="-128"/>
              </a:rPr>
              <a:t>of this </a:t>
            </a:r>
            <a:r>
              <a:rPr lang="en-IE" altLang="en-US" dirty="0" err="1">
                <a:latin typeface="Arial Unicode MS" pitchFamily="34" charset="-128"/>
              </a:rPr>
              <a:t>ResultSet</a:t>
            </a:r>
            <a:r>
              <a:rPr lang="en-IE" altLang="en-US" dirty="0">
                <a:latin typeface="Arial Unicode MS" pitchFamily="34" charset="-128"/>
              </a:rPr>
              <a:t> object as a String in the Java programming language.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E" altLang="en-US" dirty="0">
              <a:latin typeface="Arial Unicode MS" pitchFamily="34" charset="-128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dirty="0">
                <a:latin typeface="Arial Unicode MS" pitchFamily="34" charset="-128"/>
              </a:rPr>
              <a:t>Parameters: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dirty="0">
                <a:latin typeface="Arial Unicode MS" pitchFamily="34" charset="-128"/>
              </a:rPr>
              <a:t>	</a:t>
            </a:r>
            <a:r>
              <a:rPr lang="en-IE" altLang="en-US" dirty="0" err="1">
                <a:latin typeface="Arial Unicode MS" pitchFamily="34" charset="-128"/>
              </a:rPr>
              <a:t>columnName</a:t>
            </a:r>
            <a:r>
              <a:rPr lang="en-IE" altLang="en-US" dirty="0">
                <a:latin typeface="Arial Unicode MS" pitchFamily="34" charset="-128"/>
              </a:rPr>
              <a:t> - the SQL name of the column 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07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 err="1"/>
              <a:t>ResultSet</a:t>
            </a:r>
            <a:r>
              <a:rPr lang="en-IE" b="1" dirty="0"/>
              <a:t> – </a:t>
            </a:r>
            <a:r>
              <a:rPr lang="en-IE" b="1" dirty="0" err="1"/>
              <a:t>getString</a:t>
            </a:r>
            <a:r>
              <a:rPr lang="en-IE" b="1" dirty="0"/>
              <a:t>() Using a Column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7246"/>
            <a:ext cx="11185187" cy="567075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err="1">
                <a:latin typeface="Arial Unicode MS" pitchFamily="34" charset="-128"/>
              </a:rPr>
              <a:t>rs</a:t>
            </a:r>
            <a:r>
              <a:rPr lang="en-US" altLang="en-US" dirty="0">
                <a:latin typeface="Arial Unicode MS" pitchFamily="34" charset="-128"/>
              </a:rPr>
              <a:t> = </a:t>
            </a:r>
            <a:r>
              <a:rPr lang="en-US" altLang="en-US" dirty="0" err="1">
                <a:latin typeface="Arial Unicode MS" pitchFamily="34" charset="-128"/>
              </a:rPr>
              <a:t>stmt.executeQuery</a:t>
            </a:r>
            <a:r>
              <a:rPr lang="en-US" altLang="en-US" dirty="0">
                <a:latin typeface="Arial Unicode MS" pitchFamily="34" charset="-128"/>
              </a:rPr>
              <a:t>("select * from movies");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 Unicode MS" pitchFamily="34" charset="-128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 Unicode MS" pitchFamily="34" charset="-128"/>
              </a:rPr>
              <a:t>    // Iterate through the </a:t>
            </a:r>
            <a:r>
              <a:rPr lang="en-US" altLang="en-US" dirty="0" err="1">
                <a:latin typeface="Arial Unicode MS" pitchFamily="34" charset="-128"/>
              </a:rPr>
              <a:t>ResultSet</a:t>
            </a:r>
            <a:r>
              <a:rPr lang="en-US" altLang="en-US" dirty="0">
                <a:latin typeface="Arial Unicode MS" pitchFamily="34" charset="-128"/>
              </a:rPr>
              <a:t>, displaying two values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 Unicode MS" pitchFamily="34" charset="-128"/>
              </a:rPr>
              <a:t>    // for each row using the </a:t>
            </a:r>
            <a:r>
              <a:rPr lang="en-US" altLang="en-US" dirty="0" err="1">
                <a:latin typeface="Arial Unicode MS" pitchFamily="34" charset="-128"/>
              </a:rPr>
              <a:t>getString</a:t>
            </a:r>
            <a:r>
              <a:rPr lang="en-US" altLang="en-US" dirty="0">
                <a:latin typeface="Arial Unicode MS" pitchFamily="34" charset="-128"/>
              </a:rPr>
              <a:t> method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 Unicode MS" pitchFamily="34" charset="-128"/>
              </a:rPr>
              <a:t>    while(</a:t>
            </a:r>
            <a:r>
              <a:rPr lang="en-US" altLang="en-US" dirty="0" err="1">
                <a:latin typeface="Arial Unicode MS" pitchFamily="34" charset="-128"/>
              </a:rPr>
              <a:t>rs.next</a:t>
            </a:r>
            <a:r>
              <a:rPr lang="en-US" altLang="en-US" dirty="0">
                <a:latin typeface="Arial Unicode MS" pitchFamily="34" charset="-128"/>
              </a:rPr>
              <a:t>()){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 Unicode MS" pitchFamily="34" charset="-128"/>
              </a:rPr>
              <a:t>      </a:t>
            </a:r>
            <a:r>
              <a:rPr lang="en-US" altLang="en-US" dirty="0" err="1">
                <a:latin typeface="Arial Unicode MS" pitchFamily="34" charset="-128"/>
              </a:rPr>
              <a:t>System.out.println</a:t>
            </a:r>
            <a:r>
              <a:rPr lang="en-US" altLang="en-US" dirty="0">
                <a:latin typeface="Arial Unicode MS" pitchFamily="34" charset="-128"/>
              </a:rPr>
              <a:t>("The Current Row is: "+</a:t>
            </a:r>
            <a:r>
              <a:rPr lang="en-US" altLang="en-US" dirty="0" err="1">
                <a:latin typeface="Arial Unicode MS" pitchFamily="34" charset="-128"/>
              </a:rPr>
              <a:t>rs.getRow</a:t>
            </a:r>
            <a:r>
              <a:rPr lang="en-US" altLang="en-US" dirty="0">
                <a:latin typeface="Arial Unicode MS" pitchFamily="34" charset="-128"/>
              </a:rPr>
              <a:t>());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 Unicode MS" pitchFamily="34" charset="-128"/>
              </a:rPr>
              <a:t>      </a:t>
            </a:r>
            <a:r>
              <a:rPr lang="en-US" altLang="en-US" dirty="0" err="1">
                <a:latin typeface="Arial Unicode MS" pitchFamily="34" charset="-128"/>
              </a:rPr>
              <a:t>System.out.println</a:t>
            </a:r>
            <a:r>
              <a:rPr lang="en-US" altLang="en-US" dirty="0">
                <a:latin typeface="Arial Unicode MS" pitchFamily="34" charset="-128"/>
              </a:rPr>
              <a:t>("Value Stored in Column </a:t>
            </a:r>
            <a:r>
              <a:rPr lang="en-US" altLang="en-US" dirty="0" err="1">
                <a:latin typeface="Arial Unicode MS" pitchFamily="34" charset="-128"/>
              </a:rPr>
              <a:t>moviename</a:t>
            </a:r>
            <a:r>
              <a:rPr lang="en-US" altLang="en-US" dirty="0">
                <a:latin typeface="Arial Unicode MS" pitchFamily="34" charset="-128"/>
              </a:rPr>
              <a:t> is:“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 Unicode MS" pitchFamily="34" charset="-128"/>
              </a:rPr>
              <a:t>                                                                 +</a:t>
            </a:r>
            <a:r>
              <a:rPr lang="en-US" altLang="en-US" dirty="0" err="1">
                <a:latin typeface="Arial Unicode MS" pitchFamily="34" charset="-128"/>
              </a:rPr>
              <a:t>rs.getString</a:t>
            </a:r>
            <a:r>
              <a:rPr lang="en-US" altLang="en-US" dirty="0">
                <a:latin typeface="Arial Unicode MS" pitchFamily="34" charset="-128"/>
              </a:rPr>
              <a:t>("</a:t>
            </a:r>
            <a:r>
              <a:rPr lang="en-US" altLang="en-US" dirty="0" err="1">
                <a:latin typeface="Arial Unicode MS" pitchFamily="34" charset="-128"/>
              </a:rPr>
              <a:t>moviename</a:t>
            </a:r>
            <a:r>
              <a:rPr lang="en-US" altLang="en-US" dirty="0">
                <a:latin typeface="Arial Unicode MS" pitchFamily="34" charset="-128"/>
              </a:rPr>
              <a:t>"));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 Unicode MS" pitchFamily="34" charset="-128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532072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 err="1"/>
              <a:t>ResultSet</a:t>
            </a:r>
            <a:r>
              <a:rPr lang="en-IE" b="1" dirty="0"/>
              <a:t> – </a:t>
            </a:r>
            <a:r>
              <a:rPr lang="en-IE" b="1" dirty="0" err="1"/>
              <a:t>getString</a:t>
            </a:r>
            <a:r>
              <a:rPr lang="en-IE" b="1" dirty="0"/>
              <a:t>() Using a Column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7246"/>
            <a:ext cx="11185187" cy="56707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dirty="0">
                <a:latin typeface="Arial Unicode MS" pitchFamily="34" charset="-128"/>
              </a:rPr>
              <a:t>Output: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dirty="0">
                <a:latin typeface="Arial Unicode MS" pitchFamily="34" charset="-128"/>
              </a:rPr>
              <a:t>The Current Row is: 1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dirty="0">
                <a:latin typeface="Arial Unicode MS" pitchFamily="34" charset="-128"/>
              </a:rPr>
              <a:t>Value Stored in Column </a:t>
            </a:r>
            <a:r>
              <a:rPr lang="en-IE" altLang="en-US" dirty="0" err="1">
                <a:latin typeface="Arial Unicode MS" pitchFamily="34" charset="-128"/>
              </a:rPr>
              <a:t>moviename</a:t>
            </a:r>
            <a:r>
              <a:rPr lang="en-IE" altLang="en-US" dirty="0">
                <a:latin typeface="Arial Unicode MS" pitchFamily="34" charset="-128"/>
              </a:rPr>
              <a:t> is:Movie1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dirty="0">
                <a:latin typeface="Arial Unicode MS" pitchFamily="34" charset="-128"/>
              </a:rPr>
              <a:t>The Current Row is: 2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dirty="0">
                <a:latin typeface="Arial Unicode MS" pitchFamily="34" charset="-128"/>
              </a:rPr>
              <a:t>Value Stored in Column </a:t>
            </a:r>
            <a:r>
              <a:rPr lang="en-IE" altLang="en-US" dirty="0" err="1">
                <a:latin typeface="Arial Unicode MS" pitchFamily="34" charset="-128"/>
              </a:rPr>
              <a:t>moviename</a:t>
            </a:r>
            <a:r>
              <a:rPr lang="en-IE" altLang="en-US" dirty="0">
                <a:latin typeface="Arial Unicode MS" pitchFamily="34" charset="-128"/>
              </a:rPr>
              <a:t> is:Movie2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dirty="0">
                <a:latin typeface="Arial Unicode MS" pitchFamily="34" charset="-128"/>
              </a:rPr>
              <a:t>The Current Row is: 3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dirty="0">
                <a:latin typeface="Arial Unicode MS" pitchFamily="34" charset="-128"/>
              </a:rPr>
              <a:t>Value Stored in Column </a:t>
            </a:r>
            <a:r>
              <a:rPr lang="en-IE" altLang="en-US" dirty="0" err="1">
                <a:latin typeface="Arial Unicode MS" pitchFamily="34" charset="-128"/>
              </a:rPr>
              <a:t>moviename</a:t>
            </a:r>
            <a:r>
              <a:rPr lang="en-IE" altLang="en-US" dirty="0">
                <a:latin typeface="Arial Unicode MS" pitchFamily="34" charset="-128"/>
              </a:rPr>
              <a:t> is:Movie3</a:t>
            </a:r>
          </a:p>
        </p:txBody>
      </p:sp>
    </p:spTree>
    <p:extLst>
      <p:ext uri="{BB962C8B-B14F-4D97-AF65-F5344CB8AC3E}">
        <p14:creationId xmlns:p14="http://schemas.microsoft.com/office/powerpoint/2010/main" val="750732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 err="1"/>
              <a:t>ResultSet</a:t>
            </a:r>
            <a:r>
              <a:rPr lang="en-IE" b="1" dirty="0"/>
              <a:t> – </a:t>
            </a:r>
            <a:r>
              <a:rPr lang="en-IE" b="1" dirty="0" err="1"/>
              <a:t>findColumn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7246"/>
            <a:ext cx="11185187" cy="56707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dirty="0" err="1">
                <a:latin typeface="Arial Unicode MS" pitchFamily="34" charset="-128"/>
              </a:rPr>
              <a:t>findColumn</a:t>
            </a:r>
            <a:endParaRPr lang="en-IE" altLang="en-US" dirty="0">
              <a:latin typeface="Arial Unicode MS" pitchFamily="34" charset="-128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2400" dirty="0">
                <a:latin typeface="Arial Unicode MS" pitchFamily="34" charset="-128"/>
              </a:rPr>
              <a:t>public int </a:t>
            </a:r>
            <a:r>
              <a:rPr lang="en-IE" altLang="en-US" sz="2400" dirty="0" err="1">
                <a:latin typeface="Arial Unicode MS" pitchFamily="34" charset="-128"/>
              </a:rPr>
              <a:t>findColumn</a:t>
            </a:r>
            <a:r>
              <a:rPr lang="en-IE" altLang="en-US" sz="2400" dirty="0">
                <a:latin typeface="Arial Unicode MS" pitchFamily="34" charset="-128"/>
              </a:rPr>
              <a:t>(String </a:t>
            </a:r>
            <a:r>
              <a:rPr lang="en-IE" altLang="en-US" sz="2400" dirty="0" err="1">
                <a:latin typeface="Arial Unicode MS" pitchFamily="34" charset="-128"/>
              </a:rPr>
              <a:t>columnName</a:t>
            </a:r>
            <a:r>
              <a:rPr lang="en-IE" altLang="en-US" sz="2400" dirty="0">
                <a:latin typeface="Arial Unicode MS" pitchFamily="34" charset="-128"/>
              </a:rPr>
              <a:t>) throws </a:t>
            </a:r>
            <a:r>
              <a:rPr lang="en-IE" altLang="en-US" sz="2400" dirty="0" err="1">
                <a:latin typeface="Arial Unicode MS" pitchFamily="34" charset="-128"/>
              </a:rPr>
              <a:t>SQLException</a:t>
            </a:r>
            <a:r>
              <a:rPr lang="en-IE" altLang="en-US" sz="2400" dirty="0">
                <a:latin typeface="Arial Unicode MS" pitchFamily="34" charset="-128"/>
              </a:rPr>
              <a:t> </a:t>
            </a:r>
            <a:br>
              <a:rPr lang="en-IE" altLang="en-US" sz="2400" dirty="0">
                <a:latin typeface="Arial Unicode MS" pitchFamily="34" charset="-128"/>
              </a:rPr>
            </a:br>
            <a:endParaRPr lang="en-IE" altLang="en-US" sz="2400" dirty="0">
              <a:latin typeface="Arial Unicode MS" pitchFamily="34" charset="-128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IE" altLang="en-US" sz="2400" dirty="0">
                <a:latin typeface="Arial Unicode MS" pitchFamily="34" charset="-128"/>
              </a:rPr>
              <a:t>Maps the given </a:t>
            </a:r>
            <a:r>
              <a:rPr lang="en-IE" altLang="en-US" sz="2400" dirty="0" err="1">
                <a:latin typeface="Arial Unicode MS" pitchFamily="34" charset="-128"/>
              </a:rPr>
              <a:t>ResultSet</a:t>
            </a:r>
            <a:r>
              <a:rPr lang="en-IE" altLang="en-US" sz="2400" dirty="0">
                <a:latin typeface="Arial Unicode MS" pitchFamily="34" charset="-128"/>
              </a:rPr>
              <a:t> column name to its </a:t>
            </a:r>
            <a:r>
              <a:rPr lang="en-IE" altLang="en-US" sz="2400" dirty="0" err="1">
                <a:latin typeface="Arial Unicode MS" pitchFamily="34" charset="-128"/>
              </a:rPr>
              <a:t>ResultSet</a:t>
            </a:r>
            <a:r>
              <a:rPr lang="en-IE" altLang="en-US" sz="2400" dirty="0">
                <a:latin typeface="Arial Unicode MS" pitchFamily="34" charset="-128"/>
              </a:rPr>
              <a:t> column index.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IE" altLang="en-US" sz="2400" dirty="0">
                <a:latin typeface="Arial Unicode MS" pitchFamily="34" charset="-128"/>
              </a:rPr>
              <a:t>Parameters: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2400" dirty="0">
                <a:latin typeface="Arial Unicode MS" pitchFamily="34" charset="-128"/>
              </a:rPr>
              <a:t>		</a:t>
            </a:r>
            <a:r>
              <a:rPr lang="en-IE" altLang="en-US" sz="2400" dirty="0" err="1">
                <a:latin typeface="Arial Unicode MS" pitchFamily="34" charset="-128"/>
              </a:rPr>
              <a:t>columnName</a:t>
            </a:r>
            <a:r>
              <a:rPr lang="en-IE" altLang="en-US" sz="2400" dirty="0">
                <a:latin typeface="Arial Unicode MS" pitchFamily="34" charset="-128"/>
              </a:rPr>
              <a:t> - the name of the column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IE" altLang="en-US" sz="2400" dirty="0">
                <a:latin typeface="Arial Unicode MS" pitchFamily="34" charset="-128"/>
              </a:rPr>
              <a:t>Returns: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2400" dirty="0">
                <a:latin typeface="Arial Unicode MS" pitchFamily="34" charset="-128"/>
              </a:rPr>
              <a:t>		the column index of the given column name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IE" altLang="en-US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9050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 err="1"/>
              <a:t>ResultSet</a:t>
            </a:r>
            <a:r>
              <a:rPr lang="en-IE" b="1" dirty="0"/>
              <a:t> – </a:t>
            </a:r>
            <a:r>
              <a:rPr lang="en-IE" b="1" dirty="0" err="1"/>
              <a:t>findColumn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7246"/>
            <a:ext cx="11185187" cy="56707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dirty="0">
                <a:latin typeface="Arial Unicode MS" pitchFamily="34" charset="-128"/>
              </a:rPr>
              <a:t>int </a:t>
            </a:r>
            <a:r>
              <a:rPr lang="en-IE" altLang="en-US" dirty="0" err="1">
                <a:latin typeface="Arial Unicode MS" pitchFamily="34" charset="-128"/>
              </a:rPr>
              <a:t>columnIndex</a:t>
            </a:r>
            <a:r>
              <a:rPr lang="en-IE" altLang="en-US" dirty="0">
                <a:latin typeface="Arial Unicode MS" pitchFamily="34" charset="-128"/>
              </a:rPr>
              <a:t> = </a:t>
            </a:r>
            <a:r>
              <a:rPr lang="en-IE" altLang="en-US" dirty="0" err="1">
                <a:latin typeface="Arial Unicode MS" pitchFamily="34" charset="-128"/>
              </a:rPr>
              <a:t>rs.findColumn</a:t>
            </a:r>
            <a:r>
              <a:rPr lang="en-IE" altLang="en-US" dirty="0">
                <a:latin typeface="Arial Unicode MS" pitchFamily="34" charset="-128"/>
              </a:rPr>
              <a:t>("</a:t>
            </a:r>
            <a:r>
              <a:rPr lang="en-IE" altLang="en-US" dirty="0" err="1">
                <a:latin typeface="Arial Unicode MS" pitchFamily="34" charset="-128"/>
              </a:rPr>
              <a:t>releasedate</a:t>
            </a:r>
            <a:r>
              <a:rPr lang="en-IE" altLang="en-US" dirty="0">
                <a:latin typeface="Arial Unicode MS" pitchFamily="34" charset="-128"/>
              </a:rPr>
              <a:t>");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dirty="0" err="1">
                <a:latin typeface="Arial Unicode MS" pitchFamily="34" charset="-128"/>
              </a:rPr>
              <a:t>System.out.println</a:t>
            </a:r>
            <a:r>
              <a:rPr lang="en-IE" altLang="en-US" dirty="0">
                <a:latin typeface="Arial Unicode MS" pitchFamily="34" charset="-128"/>
              </a:rPr>
              <a:t>("The column Index For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dirty="0">
                <a:latin typeface="Arial Unicode MS" pitchFamily="34" charset="-128"/>
              </a:rPr>
              <a:t>                  </a:t>
            </a:r>
            <a:r>
              <a:rPr lang="en-IE" altLang="en-US" dirty="0" err="1">
                <a:latin typeface="Arial Unicode MS" pitchFamily="34" charset="-128"/>
              </a:rPr>
              <a:t>releasedate</a:t>
            </a:r>
            <a:r>
              <a:rPr lang="en-IE" altLang="en-US" dirty="0">
                <a:latin typeface="Arial Unicode MS" pitchFamily="34" charset="-128"/>
              </a:rPr>
              <a:t> is:"+</a:t>
            </a:r>
            <a:r>
              <a:rPr lang="en-IE" altLang="en-US" dirty="0" err="1">
                <a:latin typeface="Arial Unicode MS" pitchFamily="34" charset="-128"/>
              </a:rPr>
              <a:t>columnIndex</a:t>
            </a:r>
            <a:r>
              <a:rPr lang="en-IE" altLang="en-US" dirty="0">
                <a:latin typeface="Arial Unicode MS" pitchFamily="34" charset="-128"/>
              </a:rPr>
              <a:t>);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IE" altLang="en-US" dirty="0">
              <a:latin typeface="Arial Unicode MS" pitchFamily="34" charset="-128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dirty="0">
                <a:latin typeface="Arial Unicode MS" pitchFamily="34" charset="-128"/>
              </a:rPr>
              <a:t>Output: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dirty="0">
                <a:latin typeface="Arial Unicode MS" pitchFamily="34" charset="-128"/>
              </a:rPr>
              <a:t>The column Index For </a:t>
            </a:r>
            <a:r>
              <a:rPr lang="en-IE" altLang="en-US" dirty="0" err="1">
                <a:latin typeface="Arial Unicode MS" pitchFamily="34" charset="-128"/>
              </a:rPr>
              <a:t>releasedate</a:t>
            </a:r>
            <a:r>
              <a:rPr lang="en-IE" altLang="en-US" dirty="0">
                <a:latin typeface="Arial Unicode MS" pitchFamily="34" charset="-128"/>
              </a:rPr>
              <a:t> is:3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IE" altLang="en-US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808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JDBC Architecture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37661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Java code calls JDBC library</a:t>
            </a:r>
          </a:p>
          <a:p>
            <a:pPr>
              <a:lnSpc>
                <a:spcPct val="150000"/>
              </a:lnSpc>
            </a:pPr>
            <a:r>
              <a:rPr lang="en-IE" dirty="0"/>
              <a:t> JDBC loads a driver</a:t>
            </a:r>
          </a:p>
          <a:p>
            <a:pPr>
              <a:lnSpc>
                <a:spcPct val="150000"/>
              </a:lnSpc>
            </a:pPr>
            <a:r>
              <a:rPr lang="en-IE" dirty="0"/>
              <a:t> The driver talks to a particular DBMS</a:t>
            </a:r>
          </a:p>
          <a:p>
            <a:pPr>
              <a:lnSpc>
                <a:spcPct val="150000"/>
              </a:lnSpc>
            </a:pPr>
            <a:r>
              <a:rPr lang="en-IE" dirty="0"/>
              <a:t> An application can work with several DBMS by using corresponding drivers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4BC24D-D85A-40F5-AA47-60EA70E35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357" y="5269284"/>
            <a:ext cx="7169285" cy="104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718"/>
            <a:ext cx="12192000" cy="45527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Eclipse Drivers</a:t>
            </a:r>
            <a:endParaRPr lang="en-IE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B0768-3FAE-44A2-B02E-0F84CADAD6C8}"/>
              </a:ext>
            </a:extLst>
          </p:cNvPr>
          <p:cNvSpPr txBox="1"/>
          <p:nvPr/>
        </p:nvSpPr>
        <p:spPr>
          <a:xfrm>
            <a:off x="457200" y="1173892"/>
            <a:ext cx="459671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Create a new Java Project in Eclipse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File -&gt; New -&gt; Java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Give the project a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You can leave the exe env to JavaSE-1.8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E285C-EDEA-4BB8-B65D-7509BBF69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018" y="753762"/>
            <a:ext cx="6194782" cy="57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6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Eclipse Drivers</a:t>
            </a:r>
            <a:endParaRPr lang="en-IE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A42064-5428-4DF5-B04F-29522BE87056}"/>
              </a:ext>
            </a:extLst>
          </p:cNvPr>
          <p:cNvSpPr/>
          <p:nvPr/>
        </p:nvSpPr>
        <p:spPr>
          <a:xfrm>
            <a:off x="1108953" y="1031133"/>
            <a:ext cx="10389141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800" dirty="0"/>
              <a:t>From the Package Explorer…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800" dirty="0"/>
              <a:t>Right click on your Project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800" dirty="0"/>
              <a:t>Make a new folder called ‘lib’ in your project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800" dirty="0"/>
              <a:t> Download “mysql-connector.jar” from Moodle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800" dirty="0"/>
              <a:t>Copy the mysql-connector.jar file into the lib folder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800" dirty="0"/>
              <a:t>You can drag and drop in Eclipse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64D4C-3D04-4515-A9F6-0C951FA7D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236" y="2312057"/>
            <a:ext cx="2190750" cy="695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F736C-6169-4FCC-A8D8-D7FD83709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107" y="4965369"/>
            <a:ext cx="2386086" cy="1792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A1A345-65D4-4AD6-AEFF-4E2670B54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886" y="5445827"/>
            <a:ext cx="24574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0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Eclipse Drivers</a:t>
            </a:r>
            <a:endParaRPr lang="en-IE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A42064-5428-4DF5-B04F-29522BE87056}"/>
              </a:ext>
            </a:extLst>
          </p:cNvPr>
          <p:cNvSpPr/>
          <p:nvPr/>
        </p:nvSpPr>
        <p:spPr>
          <a:xfrm>
            <a:off x="1108953" y="1031133"/>
            <a:ext cx="10389141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800" dirty="0"/>
              <a:t>Right click on JAR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800" dirty="0"/>
              <a:t>Build Path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800" dirty="0"/>
              <a:t>Add to Build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38F2F-D870-4636-A573-0DE2084ED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22" y="2171699"/>
            <a:ext cx="6219719" cy="356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2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Eclipse Drivers</a:t>
            </a:r>
            <a:endParaRPr lang="en-IE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A42064-5428-4DF5-B04F-29522BE87056}"/>
              </a:ext>
            </a:extLst>
          </p:cNvPr>
          <p:cNvSpPr/>
          <p:nvPr/>
        </p:nvSpPr>
        <p:spPr>
          <a:xfrm>
            <a:off x="1108953" y="1031133"/>
            <a:ext cx="10389141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800" dirty="0"/>
              <a:t>Right click on </a:t>
            </a:r>
            <a:r>
              <a:rPr lang="en-IE" sz="2800" dirty="0" err="1"/>
              <a:t>src</a:t>
            </a:r>
            <a:r>
              <a:rPr lang="en-IE" sz="2800" dirty="0"/>
              <a:t> folder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800" dirty="0"/>
              <a:t>New -&gt; Package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800" dirty="0" err="1"/>
              <a:t>jdbcmovies</a:t>
            </a:r>
            <a:endParaRPr lang="en-I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22E89-19B0-4459-A958-0889CE8E9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123" y="1743572"/>
            <a:ext cx="4823126" cy="40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8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1802</Words>
  <Application>Microsoft Office PowerPoint</Application>
  <PresentationFormat>Widescreen</PresentationFormat>
  <Paragraphs>261</Paragraphs>
  <Slides>48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Unicode MS</vt:lpstr>
      <vt:lpstr>Calibri</vt:lpstr>
      <vt:lpstr>Calibri Light</vt:lpstr>
      <vt:lpstr>Tahoma</vt:lpstr>
      <vt:lpstr>Times New Roman</vt:lpstr>
      <vt:lpstr>Office Theme</vt:lpstr>
      <vt:lpstr>Photo Editor Photo</vt:lpstr>
      <vt:lpstr>PowerPoint Presentation</vt:lpstr>
      <vt:lpstr>Topics</vt:lpstr>
      <vt:lpstr>JDBC</vt:lpstr>
      <vt:lpstr>JDBC Architecture</vt:lpstr>
      <vt:lpstr>JDBC Architecture</vt:lpstr>
      <vt:lpstr>Eclipse Drivers</vt:lpstr>
      <vt:lpstr>Eclipse Drivers</vt:lpstr>
      <vt:lpstr>Eclipse Drivers</vt:lpstr>
      <vt:lpstr>Eclipse Drivers</vt:lpstr>
      <vt:lpstr>Eclipse Drivers</vt:lpstr>
      <vt:lpstr>JDBC – Movies Table</vt:lpstr>
      <vt:lpstr>7 Steps For Using JDBC</vt:lpstr>
      <vt:lpstr>1. Loading the Driver</vt:lpstr>
      <vt:lpstr>PowerPoint Presentation</vt:lpstr>
      <vt:lpstr>2. Define the Connection URL</vt:lpstr>
      <vt:lpstr>PowerPoint Presentation</vt:lpstr>
      <vt:lpstr>3. Establish The Connection</vt:lpstr>
      <vt:lpstr>PowerPoint Presentation</vt:lpstr>
      <vt:lpstr>4. Create a Statement Object</vt:lpstr>
      <vt:lpstr>PowerPoint Presentation</vt:lpstr>
      <vt:lpstr>5. Execute a Query</vt:lpstr>
      <vt:lpstr>PowerPoint Presentation</vt:lpstr>
      <vt:lpstr>6. Process The Results</vt:lpstr>
      <vt:lpstr>PowerPoint Presentation</vt:lpstr>
      <vt:lpstr>7. Close the Connection</vt:lpstr>
      <vt:lpstr>PowerPoint Presentation</vt:lpstr>
      <vt:lpstr>PowerPoint Presentation</vt:lpstr>
      <vt:lpstr>ResultSet</vt:lpstr>
      <vt:lpstr>ResultSet Methods</vt:lpstr>
      <vt:lpstr>ResultSet Methods</vt:lpstr>
      <vt:lpstr>Timeout</vt:lpstr>
      <vt:lpstr>Database Time</vt:lpstr>
      <vt:lpstr>Moving the Cursor Position  Between Rows in the ResultSet</vt:lpstr>
      <vt:lpstr>ResultSet – next()</vt:lpstr>
      <vt:lpstr>Moving Between Rows in the ResultSet</vt:lpstr>
      <vt:lpstr>ResultSet – first()/last()</vt:lpstr>
      <vt:lpstr>ResultSet – Extracting Data From a Row</vt:lpstr>
      <vt:lpstr>ResultSet</vt:lpstr>
      <vt:lpstr>Mapping Java Types to SQL Types</vt:lpstr>
      <vt:lpstr>ResultSet – getString() Using a Column Index</vt:lpstr>
      <vt:lpstr>ResultSet – getString()</vt:lpstr>
      <vt:lpstr>ResultSet – getString()</vt:lpstr>
      <vt:lpstr>Out of Bounds Column Index</vt:lpstr>
      <vt:lpstr>ResultSet – getString() Using a Column Name</vt:lpstr>
      <vt:lpstr>ResultSet – getString() Using a Column Name</vt:lpstr>
      <vt:lpstr>ResultSet – getString() Using a Column Name</vt:lpstr>
      <vt:lpstr>ResultSet – findColumn</vt:lpstr>
      <vt:lpstr>ResultSet – findColumn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</dc:creator>
  <cp:lastModifiedBy>Ashley Cahill</cp:lastModifiedBy>
  <cp:revision>170</cp:revision>
  <dcterms:created xsi:type="dcterms:W3CDTF">2022-07-07T18:13:36Z</dcterms:created>
  <dcterms:modified xsi:type="dcterms:W3CDTF">2024-10-22T12:34:32Z</dcterms:modified>
</cp:coreProperties>
</file>