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3"/>
  </p:notesMasterIdLst>
  <p:sldIdLst>
    <p:sldId id="425" r:id="rId2"/>
    <p:sldId id="434" r:id="rId3"/>
    <p:sldId id="257" r:id="rId4"/>
    <p:sldId id="258" r:id="rId5"/>
    <p:sldId id="259" r:id="rId6"/>
    <p:sldId id="260" r:id="rId7"/>
    <p:sldId id="261" r:id="rId8"/>
    <p:sldId id="262" r:id="rId9"/>
    <p:sldId id="263" r:id="rId10"/>
    <p:sldId id="264" r:id="rId11"/>
    <p:sldId id="435"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3" r:id="rId30"/>
    <p:sldId id="284" r:id="rId31"/>
    <p:sldId id="285" r:id="rId3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69" autoAdjust="0"/>
  </p:normalViewPr>
  <p:slideViewPr>
    <p:cSldViewPr snapToGrid="0">
      <p:cViewPr varScale="1">
        <p:scale>
          <a:sx n="148" d="100"/>
          <a:sy n="148" d="100"/>
        </p:scale>
        <p:origin x="21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ago Braga" userId="b8ae3cd4b4e11fb0" providerId="LiveId" clId="{F7284206-BF3D-4681-A33D-1AD4BFB22AFC}"/>
  </pc:docChgLst>
  <pc:docChgLst>
    <pc:chgData name="Thiago Braga" userId="b8ae3cd4b4e11fb0" providerId="LiveId" clId="{78CF03FB-416F-4340-B6FA-85308653827D}"/>
  </pc:docChgLst>
  <pc:docChgLst>
    <pc:chgData name="Thiago Braga" userId="b8ae3cd4b4e11fb0" providerId="LiveId" clId="{6CD2F18C-C6FD-4375-BAEE-2ADB764AB2C3}"/>
  </pc:docChgLst>
  <pc:docChgLst>
    <pc:chgData name="Thiago Braga" userId="b8ae3cd4b4e11fb0" providerId="LiveId" clId="{11E1A418-E8C0-4CE9-A6A3-A85611E7E793}"/>
  </pc:docChgLst>
  <pc:docChgLst>
    <pc:chgData name="Thiago Braga" userId="b8ae3cd4b4e11fb0" providerId="LiveId" clId="{8456CF72-E4E1-4DDA-9C4C-DEA23837F2B1}"/>
  </pc:docChgLst>
  <pc:docChgLst>
    <pc:chgData name="Thiago Braga" userId="b8ae3cd4b4e11fb0" providerId="LiveId" clId="{A15AD115-1D50-4C3B-9D4A-FE35E226112F}"/>
  </pc:docChgLst>
  <pc:docChgLst>
    <pc:chgData name="Peter Vargovcik" userId="a02d7600-0060-4ff4-a18c-f3a997cd005d" providerId="ADAL" clId="{927E9213-B200-44E7-819B-8DD010BCD659}"/>
    <pc:docChg chg="custSel addSld modSld">
      <pc:chgData name="Peter Vargovcik" userId="a02d7600-0060-4ff4-a18c-f3a997cd005d" providerId="ADAL" clId="{927E9213-B200-44E7-819B-8DD010BCD659}" dt="2022-02-17T11:49:18" v="7" actId="1076"/>
      <pc:docMkLst>
        <pc:docMk/>
      </pc:docMkLst>
      <pc:sldChg chg="modSp">
        <pc:chgData name="Peter Vargovcik" userId="a02d7600-0060-4ff4-a18c-f3a997cd005d" providerId="ADAL" clId="{927E9213-B200-44E7-819B-8DD010BCD659}" dt="2022-02-17T11:49:18" v="7" actId="1076"/>
        <pc:sldMkLst>
          <pc:docMk/>
          <pc:sldMk cId="0" sldId="270"/>
        </pc:sldMkLst>
        <pc:spChg chg="mod">
          <ac:chgData name="Peter Vargovcik" userId="a02d7600-0060-4ff4-a18c-f3a997cd005d" providerId="ADAL" clId="{927E9213-B200-44E7-819B-8DD010BCD659}" dt="2022-02-17T11:49:18" v="7" actId="1076"/>
          <ac:spMkLst>
            <pc:docMk/>
            <pc:sldMk cId="0" sldId="270"/>
            <ac:spMk id="5" creationId="{00000000-0000-0000-0000-000000000000}"/>
          </ac:spMkLst>
        </pc:spChg>
      </pc:sldChg>
      <pc:sldChg chg="addSp delSp modSp add">
        <pc:chgData name="Peter Vargovcik" userId="a02d7600-0060-4ff4-a18c-f3a997cd005d" providerId="ADAL" clId="{927E9213-B200-44E7-819B-8DD010BCD659}" dt="2022-02-17T11:47:54.963" v="5" actId="1076"/>
        <pc:sldMkLst>
          <pc:docMk/>
          <pc:sldMk cId="1383045137" sldId="435"/>
        </pc:sldMkLst>
        <pc:spChg chg="del">
          <ac:chgData name="Peter Vargovcik" userId="a02d7600-0060-4ff4-a18c-f3a997cd005d" providerId="ADAL" clId="{927E9213-B200-44E7-819B-8DD010BCD659}" dt="2022-02-17T11:47:46.052" v="1" actId="478"/>
          <ac:spMkLst>
            <pc:docMk/>
            <pc:sldMk cId="1383045137" sldId="435"/>
            <ac:spMk id="3" creationId="{00000000-0000-0000-0000-000000000000}"/>
          </ac:spMkLst>
        </pc:spChg>
        <pc:picChg chg="add mod">
          <ac:chgData name="Peter Vargovcik" userId="a02d7600-0060-4ff4-a18c-f3a997cd005d" providerId="ADAL" clId="{927E9213-B200-44E7-819B-8DD010BCD659}" dt="2022-02-17T11:47:54.963" v="5" actId="1076"/>
          <ac:picMkLst>
            <pc:docMk/>
            <pc:sldMk cId="1383045137" sldId="435"/>
            <ac:picMk id="6" creationId="{678532C5-5F16-4AE7-971A-C48443452C3E}"/>
          </ac:picMkLst>
        </pc:picChg>
      </pc:sldChg>
    </pc:docChg>
  </pc:docChgLst>
  <pc:docChgLst>
    <pc:chgData name="Thiago Braga" userId="b8ae3cd4b4e11fb0" providerId="LiveId" clId="{34F78F04-CFBA-4077-80D4-676E50007F86}"/>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21381-FE8B-4B93-9B42-C079EE571F00}" type="datetimeFigureOut">
              <a:rPr lang="en-IE" smtClean="0"/>
              <a:t>06/02/2024</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F8667-BFCA-434E-9AF4-03878928B3CB}" type="slidenum">
              <a:rPr lang="en-IE" smtClean="0"/>
              <a:t>‹#›</a:t>
            </a:fld>
            <a:endParaRPr lang="en-IE"/>
          </a:p>
        </p:txBody>
      </p:sp>
    </p:spTree>
    <p:extLst>
      <p:ext uri="{BB962C8B-B14F-4D97-AF65-F5344CB8AC3E}">
        <p14:creationId xmlns:p14="http://schemas.microsoft.com/office/powerpoint/2010/main" val="1347371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pt-BR" baseline="0" dirty="0"/>
          </a:p>
        </p:txBody>
      </p:sp>
      <p:sp>
        <p:nvSpPr>
          <p:cNvPr id="4" name="Slide Number Placeholder 3"/>
          <p:cNvSpPr>
            <a:spLocks noGrp="1"/>
          </p:cNvSpPr>
          <p:nvPr>
            <p:ph type="sldNum" sz="quarter" idx="10"/>
          </p:nvPr>
        </p:nvSpPr>
        <p:spPr/>
        <p:txBody>
          <a:bodyPr/>
          <a:lstStyle/>
          <a:p>
            <a:fld id="{B6B334DC-9352-4F01-998D-79A5A7F7DEC1}" type="slidenum">
              <a:rPr lang="pt-BR" smtClean="0"/>
              <a:pPr/>
              <a:t>1</a:t>
            </a:fld>
            <a:endParaRPr lang="pt-BR" dirty="0"/>
          </a:p>
        </p:txBody>
      </p:sp>
    </p:spTree>
    <p:extLst>
      <p:ext uri="{BB962C8B-B14F-4D97-AF65-F5344CB8AC3E}">
        <p14:creationId xmlns:p14="http://schemas.microsoft.com/office/powerpoint/2010/main" val="3402195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3" name="Retângulo 22"/>
          <p:cNvSpPr/>
          <p:nvPr/>
        </p:nvSpPr>
        <p:spPr>
          <a:xfrm flipV="1">
            <a:off x="5410185" y="381000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tângulo 23"/>
          <p:cNvSpPr/>
          <p:nvPr/>
        </p:nvSpPr>
        <p:spPr>
          <a:xfrm flipV="1">
            <a:off x="5410203"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tângulo 24"/>
          <p:cNvSpPr/>
          <p:nvPr/>
        </p:nvSpPr>
        <p:spPr>
          <a:xfrm flipV="1">
            <a:off x="5410203"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tângulo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tângulo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etângulo de cantos arredondado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etângulo de cantos arredondado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tângulo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tângulo 9"/>
          <p:cNvSpPr/>
          <p:nvPr/>
        </p:nvSpPr>
        <p:spPr>
          <a:xfrm>
            <a:off x="3" y="3675533"/>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tângulo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tângulo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ítulo 7"/>
          <p:cNvSpPr>
            <a:spLocks noGrp="1"/>
          </p:cNvSpPr>
          <p:nvPr>
            <p:ph type="ctrTitle"/>
          </p:nvPr>
        </p:nvSpPr>
        <p:spPr>
          <a:xfrm>
            <a:off x="457200" y="2401893"/>
            <a:ext cx="8458200" cy="1470025"/>
          </a:xfrm>
        </p:spPr>
        <p:txBody>
          <a:bodyPr anchor="b"/>
          <a:lstStyle>
            <a:lvl1pPr>
              <a:defRPr sz="4400">
                <a:solidFill>
                  <a:schemeClr val="bg1"/>
                </a:solidFill>
              </a:defRPr>
            </a:lvl1pPr>
          </a:lstStyle>
          <a:p>
            <a:r>
              <a:rPr kumimoji="0" lang="en-US"/>
              <a:t>Click to edit Master title style</a:t>
            </a:r>
          </a:p>
        </p:txBody>
      </p:sp>
      <p:sp>
        <p:nvSpPr>
          <p:cNvPr id="9" name="Subtítulo 8"/>
          <p:cNvSpPr>
            <a:spLocks noGrp="1"/>
          </p:cNvSpPr>
          <p:nvPr>
            <p:ph type="subTitle" idx="1"/>
          </p:nvPr>
        </p:nvSpPr>
        <p:spPr>
          <a:xfrm>
            <a:off x="457200" y="3899938"/>
            <a:ext cx="4953000" cy="1752600"/>
          </a:xfrm>
        </p:spPr>
        <p:txBody>
          <a:bodyPr/>
          <a:lstStyle>
            <a:lvl1pPr marL="64006" indent="0" algn="l">
              <a:buNone/>
              <a:defRPr sz="2400">
                <a:solidFill>
                  <a:schemeClr val="tx2"/>
                </a:solidFill>
              </a:defRPr>
            </a:lvl1pPr>
            <a:lvl2pPr marL="457189" indent="0" algn="ctr">
              <a:buNone/>
            </a:lvl2pPr>
            <a:lvl3pPr marL="914377" indent="0" algn="ctr">
              <a:buNone/>
            </a:lvl3pPr>
            <a:lvl4pPr marL="1371566" indent="0" algn="ctr">
              <a:buNone/>
            </a:lvl4pPr>
            <a:lvl5pPr marL="1828754" indent="0" algn="ctr">
              <a:buNone/>
            </a:lvl5pPr>
            <a:lvl6pPr marL="2285943" indent="0" algn="ctr">
              <a:buNone/>
            </a:lvl6pPr>
            <a:lvl7pPr marL="2743131" indent="0" algn="ctr">
              <a:buNone/>
            </a:lvl7pPr>
            <a:lvl8pPr marL="3200320" indent="0" algn="ctr">
              <a:buNone/>
            </a:lvl8pPr>
            <a:lvl9pPr marL="3657509" indent="0" algn="ctr">
              <a:buNone/>
            </a:lvl9pPr>
          </a:lstStyle>
          <a:p>
            <a:r>
              <a:rPr kumimoji="0" lang="en-US"/>
              <a:t>Click to edit Master subtitle style</a:t>
            </a:r>
          </a:p>
        </p:txBody>
      </p:sp>
      <p:sp>
        <p:nvSpPr>
          <p:cNvPr id="28" name="Espaço Reservado para Data 27"/>
          <p:cNvSpPr>
            <a:spLocks noGrp="1"/>
          </p:cNvSpPr>
          <p:nvPr>
            <p:ph type="dt" sz="half" idx="10"/>
          </p:nvPr>
        </p:nvSpPr>
        <p:spPr>
          <a:xfrm>
            <a:off x="6705600" y="4206240"/>
            <a:ext cx="960120" cy="457200"/>
          </a:xfrm>
        </p:spPr>
        <p:txBody>
          <a:bodyPr/>
          <a:lstStyle/>
          <a:p>
            <a:fld id="{21043E89-032A-416D-906D-F3840E8B724A}" type="datetimeFigureOut">
              <a:rPr lang="en-IE" smtClean="0"/>
              <a:t>06/02/2024</a:t>
            </a:fld>
            <a:endParaRPr lang="en-IE"/>
          </a:p>
        </p:txBody>
      </p:sp>
      <p:sp>
        <p:nvSpPr>
          <p:cNvPr id="17" name="Espaço Reservado para Rodapé 16"/>
          <p:cNvSpPr>
            <a:spLocks noGrp="1"/>
          </p:cNvSpPr>
          <p:nvPr>
            <p:ph type="ftr" sz="quarter" idx="11"/>
          </p:nvPr>
        </p:nvSpPr>
        <p:spPr>
          <a:xfrm>
            <a:off x="5410200" y="4205288"/>
            <a:ext cx="1295400" cy="457200"/>
          </a:xfrm>
        </p:spPr>
        <p:txBody>
          <a:bodyPr/>
          <a:lstStyle/>
          <a:p>
            <a:endParaRPr lang="en-IE"/>
          </a:p>
        </p:txBody>
      </p:sp>
      <p:sp>
        <p:nvSpPr>
          <p:cNvPr id="29" name="Espaço Reservado para Número de Slide 28"/>
          <p:cNvSpPr>
            <a:spLocks noGrp="1"/>
          </p:cNvSpPr>
          <p:nvPr>
            <p:ph type="sldNum" sz="quarter" idx="12"/>
          </p:nvPr>
        </p:nvSpPr>
        <p:spPr>
          <a:xfrm>
            <a:off x="8320089" y="1136"/>
            <a:ext cx="747712" cy="365760"/>
          </a:xfrm>
        </p:spPr>
        <p:txBody>
          <a:bodyPr/>
          <a:lstStyle>
            <a:lvl1pPr algn="r">
              <a:defRPr sz="1800">
                <a:solidFill>
                  <a:schemeClr val="bg1"/>
                </a:solidFill>
              </a:defRPr>
            </a:lvl1pPr>
          </a:lstStyle>
          <a:p>
            <a:fld id="{8333C07C-40EF-41A6-BF9B-97B423D46694}" type="slidenum">
              <a:rPr lang="en-IE" smtClean="0"/>
              <a:t>‹#›</a:t>
            </a:fld>
            <a:endParaRPr lang="en-IE"/>
          </a:p>
        </p:txBody>
      </p:sp>
    </p:spTree>
    <p:extLst>
      <p:ext uri="{BB962C8B-B14F-4D97-AF65-F5344CB8AC3E}">
        <p14:creationId xmlns:p14="http://schemas.microsoft.com/office/powerpoint/2010/main" val="21821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n-US"/>
              <a:t>Click to edit Master title style</a:t>
            </a:r>
          </a:p>
        </p:txBody>
      </p:sp>
      <p:sp>
        <p:nvSpPr>
          <p:cNvPr id="3" name="Espaço Reservado para Texto Vertical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Espaço Reservado para Data 3"/>
          <p:cNvSpPr>
            <a:spLocks noGrp="1"/>
          </p:cNvSpPr>
          <p:nvPr>
            <p:ph type="dt" sz="half" idx="10"/>
          </p:nvPr>
        </p:nvSpPr>
        <p:spPr/>
        <p:txBody>
          <a:bodyPr/>
          <a:lstStyle/>
          <a:p>
            <a:fld id="{21043E89-032A-416D-906D-F3840E8B724A}" type="datetimeFigureOut">
              <a:rPr lang="en-IE" smtClean="0"/>
              <a:t>06/02/2024</a:t>
            </a:fld>
            <a:endParaRPr lang="en-IE"/>
          </a:p>
        </p:txBody>
      </p:sp>
      <p:sp>
        <p:nvSpPr>
          <p:cNvPr id="5" name="Espaço Reservado para Rodapé 4"/>
          <p:cNvSpPr>
            <a:spLocks noGrp="1"/>
          </p:cNvSpPr>
          <p:nvPr>
            <p:ph type="ftr" sz="quarter" idx="11"/>
          </p:nvPr>
        </p:nvSpPr>
        <p:spPr/>
        <p:txBody>
          <a:bodyPr/>
          <a:lstStyle/>
          <a:p>
            <a:endParaRPr lang="en-IE"/>
          </a:p>
        </p:txBody>
      </p:sp>
      <p:sp>
        <p:nvSpPr>
          <p:cNvPr id="6" name="Espaço Reservado para Número de Slide 5"/>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119782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Espaço Reservado para Texto Vertical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Espaço Reservado para Data 3"/>
          <p:cNvSpPr>
            <a:spLocks noGrp="1"/>
          </p:cNvSpPr>
          <p:nvPr>
            <p:ph type="dt" sz="half" idx="10"/>
          </p:nvPr>
        </p:nvSpPr>
        <p:spPr/>
        <p:txBody>
          <a:bodyPr/>
          <a:lstStyle/>
          <a:p>
            <a:fld id="{21043E89-032A-416D-906D-F3840E8B724A}" type="datetimeFigureOut">
              <a:rPr lang="en-IE" smtClean="0"/>
              <a:t>06/02/2024</a:t>
            </a:fld>
            <a:endParaRPr lang="en-IE"/>
          </a:p>
        </p:txBody>
      </p:sp>
      <p:sp>
        <p:nvSpPr>
          <p:cNvPr id="5" name="Espaço Reservado para Rodapé 4"/>
          <p:cNvSpPr>
            <a:spLocks noGrp="1"/>
          </p:cNvSpPr>
          <p:nvPr>
            <p:ph type="ftr" sz="quarter" idx="11"/>
          </p:nvPr>
        </p:nvSpPr>
        <p:spPr/>
        <p:txBody>
          <a:bodyPr/>
          <a:lstStyle/>
          <a:p>
            <a:endParaRPr lang="en-IE"/>
          </a:p>
        </p:txBody>
      </p:sp>
      <p:sp>
        <p:nvSpPr>
          <p:cNvPr id="6" name="Espaço Reservado para Número de Slide 5"/>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50784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90C225"/>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9780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n-US"/>
              <a:t>Click to edit Master title style</a:t>
            </a:r>
          </a:p>
        </p:txBody>
      </p:sp>
      <p:sp>
        <p:nvSpPr>
          <p:cNvPr id="3" name="Espaço Reservado para Conteúdo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Espaço Reservado para Data 3"/>
          <p:cNvSpPr>
            <a:spLocks noGrp="1"/>
          </p:cNvSpPr>
          <p:nvPr>
            <p:ph type="dt" sz="half" idx="10"/>
          </p:nvPr>
        </p:nvSpPr>
        <p:spPr/>
        <p:txBody>
          <a:bodyPr/>
          <a:lstStyle/>
          <a:p>
            <a:fld id="{21043E89-032A-416D-906D-F3840E8B724A}" type="datetimeFigureOut">
              <a:rPr lang="en-IE" smtClean="0"/>
              <a:t>06/02/2024</a:t>
            </a:fld>
            <a:endParaRPr lang="en-IE"/>
          </a:p>
        </p:txBody>
      </p:sp>
      <p:sp>
        <p:nvSpPr>
          <p:cNvPr id="5" name="Espaço Reservado para Rodapé 4"/>
          <p:cNvSpPr>
            <a:spLocks noGrp="1"/>
          </p:cNvSpPr>
          <p:nvPr>
            <p:ph type="ftr" sz="quarter" idx="11"/>
          </p:nvPr>
        </p:nvSpPr>
        <p:spPr/>
        <p:txBody>
          <a:bodyPr/>
          <a:lstStyle/>
          <a:p>
            <a:endParaRPr lang="en-IE"/>
          </a:p>
        </p:txBody>
      </p:sp>
      <p:sp>
        <p:nvSpPr>
          <p:cNvPr id="6" name="Espaço Reservado para Número de Slide 5"/>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2431680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81206"/>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Espaço Reservado para Texto 2"/>
          <p:cNvSpPr>
            <a:spLocks noGrp="1"/>
          </p:cNvSpPr>
          <p:nvPr>
            <p:ph type="body" idx="1"/>
          </p:nvPr>
        </p:nvSpPr>
        <p:spPr>
          <a:xfrm>
            <a:off x="722313" y="3367088"/>
            <a:ext cx="7772400" cy="1509712"/>
          </a:xfrm>
        </p:spPr>
        <p:txBody>
          <a:bodyPr anchor="t"/>
          <a:lstStyle>
            <a:lvl1pPr marL="45719"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Espaço Reservado para Data 3"/>
          <p:cNvSpPr>
            <a:spLocks noGrp="1"/>
          </p:cNvSpPr>
          <p:nvPr>
            <p:ph type="dt" sz="half" idx="10"/>
          </p:nvPr>
        </p:nvSpPr>
        <p:spPr/>
        <p:txBody>
          <a:bodyPr/>
          <a:lstStyle/>
          <a:p>
            <a:fld id="{21043E89-032A-416D-906D-F3840E8B724A}" type="datetimeFigureOut">
              <a:rPr lang="en-IE" smtClean="0"/>
              <a:t>06/02/2024</a:t>
            </a:fld>
            <a:endParaRPr lang="en-IE"/>
          </a:p>
        </p:txBody>
      </p:sp>
      <p:sp>
        <p:nvSpPr>
          <p:cNvPr id="5" name="Espaço Reservado para Rodapé 4"/>
          <p:cNvSpPr>
            <a:spLocks noGrp="1"/>
          </p:cNvSpPr>
          <p:nvPr>
            <p:ph type="ftr" sz="quarter" idx="11"/>
          </p:nvPr>
        </p:nvSpPr>
        <p:spPr/>
        <p:txBody>
          <a:bodyPr/>
          <a:lstStyle/>
          <a:p>
            <a:endParaRPr lang="en-IE"/>
          </a:p>
        </p:txBody>
      </p:sp>
      <p:sp>
        <p:nvSpPr>
          <p:cNvPr id="6" name="Espaço Reservado para Número de Slide 5"/>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192449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n-US"/>
              <a:t>Click to edit Master title style</a:t>
            </a:r>
          </a:p>
        </p:txBody>
      </p:sp>
      <p:sp>
        <p:nvSpPr>
          <p:cNvPr id="3" name="Espaço Reservado para Conteúdo 2"/>
          <p:cNvSpPr>
            <a:spLocks noGrp="1"/>
          </p:cNvSpPr>
          <p:nvPr>
            <p:ph sz="half" idx="1"/>
          </p:nvPr>
        </p:nvSpPr>
        <p:spPr>
          <a:xfrm>
            <a:off x="457200" y="2249430"/>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Espaço Reservado para Conteúdo 3"/>
          <p:cNvSpPr>
            <a:spLocks noGrp="1"/>
          </p:cNvSpPr>
          <p:nvPr>
            <p:ph sz="half" idx="2"/>
          </p:nvPr>
        </p:nvSpPr>
        <p:spPr>
          <a:xfrm>
            <a:off x="4648200" y="2249430"/>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Espaço Reservado para Data 4"/>
          <p:cNvSpPr>
            <a:spLocks noGrp="1"/>
          </p:cNvSpPr>
          <p:nvPr>
            <p:ph type="dt" sz="half" idx="10"/>
          </p:nvPr>
        </p:nvSpPr>
        <p:spPr/>
        <p:txBody>
          <a:bodyPr/>
          <a:lstStyle/>
          <a:p>
            <a:fld id="{21043E89-032A-416D-906D-F3840E8B724A}" type="datetimeFigureOut">
              <a:rPr lang="en-IE" smtClean="0"/>
              <a:t>06/02/2024</a:t>
            </a:fld>
            <a:endParaRPr lang="en-IE"/>
          </a:p>
        </p:txBody>
      </p:sp>
      <p:sp>
        <p:nvSpPr>
          <p:cNvPr id="6" name="Espaço Reservado para Rodapé 5"/>
          <p:cNvSpPr>
            <a:spLocks noGrp="1"/>
          </p:cNvSpPr>
          <p:nvPr>
            <p:ph type="ftr" sz="quarter" idx="11"/>
          </p:nvPr>
        </p:nvSpPr>
        <p:spPr/>
        <p:txBody>
          <a:bodyPr/>
          <a:lstStyle/>
          <a:p>
            <a:endParaRPr lang="en-IE"/>
          </a:p>
        </p:txBody>
      </p:sp>
      <p:sp>
        <p:nvSpPr>
          <p:cNvPr id="7" name="Espaço Reservado para Número de Slide 6"/>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41979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Espaço Reservado para Texto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19"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Espaço Reservado para Texto 3"/>
          <p:cNvSpPr>
            <a:spLocks noGrp="1"/>
          </p:cNvSpPr>
          <p:nvPr>
            <p:ph type="body" sz="half" idx="3"/>
          </p:nvPr>
        </p:nvSpPr>
        <p:spPr>
          <a:xfrm>
            <a:off x="4721228" y="2244970"/>
            <a:ext cx="4041775" cy="457200"/>
          </a:xfrm>
          <a:solidFill>
            <a:schemeClr val="accent2">
              <a:satMod val="150000"/>
              <a:alpha val="25000"/>
            </a:schemeClr>
          </a:solidFill>
          <a:ln w="12700">
            <a:solidFill>
              <a:schemeClr val="accent2"/>
            </a:solidFill>
          </a:ln>
        </p:spPr>
        <p:txBody>
          <a:bodyPr anchor="ctr">
            <a:noAutofit/>
          </a:bodyPr>
          <a:lstStyle>
            <a:lvl1pPr marL="45719"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Espaço Reservado para Conteúdo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Espaço Reservado para Conteúdo 5"/>
          <p:cNvSpPr>
            <a:spLocks noGrp="1"/>
          </p:cNvSpPr>
          <p:nvPr>
            <p:ph sz="quarter" idx="4"/>
          </p:nvPr>
        </p:nvSpPr>
        <p:spPr>
          <a:xfrm>
            <a:off x="4718307"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Espaço Reservado para Data 25"/>
          <p:cNvSpPr>
            <a:spLocks noGrp="1"/>
          </p:cNvSpPr>
          <p:nvPr>
            <p:ph type="dt" sz="half" idx="10"/>
          </p:nvPr>
        </p:nvSpPr>
        <p:spPr/>
        <p:txBody>
          <a:bodyPr rtlCol="0"/>
          <a:lstStyle/>
          <a:p>
            <a:fld id="{21043E89-032A-416D-906D-F3840E8B724A}" type="datetimeFigureOut">
              <a:rPr lang="en-IE" smtClean="0"/>
              <a:t>06/02/2024</a:t>
            </a:fld>
            <a:endParaRPr lang="en-IE"/>
          </a:p>
        </p:txBody>
      </p:sp>
      <p:sp>
        <p:nvSpPr>
          <p:cNvPr id="27" name="Espaço Reservado para Número de Slide 26"/>
          <p:cNvSpPr>
            <a:spLocks noGrp="1"/>
          </p:cNvSpPr>
          <p:nvPr>
            <p:ph type="sldNum" sz="quarter" idx="11"/>
          </p:nvPr>
        </p:nvSpPr>
        <p:spPr/>
        <p:txBody>
          <a:bodyPr rtlCol="0"/>
          <a:lstStyle/>
          <a:p>
            <a:fld id="{8333C07C-40EF-41A6-BF9B-97B423D46694}" type="slidenum">
              <a:rPr lang="en-IE" smtClean="0"/>
              <a:t>‹#›</a:t>
            </a:fld>
            <a:endParaRPr lang="en-IE"/>
          </a:p>
        </p:txBody>
      </p:sp>
      <p:sp>
        <p:nvSpPr>
          <p:cNvPr id="28" name="Espaço Reservado para Rodapé 27"/>
          <p:cNvSpPr>
            <a:spLocks noGrp="1"/>
          </p:cNvSpPr>
          <p:nvPr>
            <p:ph type="ftr" sz="quarter" idx="12"/>
          </p:nvPr>
        </p:nvSpPr>
        <p:spPr/>
        <p:txBody>
          <a:bodyPr rtlCol="0"/>
          <a:lstStyle/>
          <a:p>
            <a:endParaRPr lang="en-IE"/>
          </a:p>
        </p:txBody>
      </p:sp>
    </p:spTree>
    <p:extLst>
      <p:ext uri="{BB962C8B-B14F-4D97-AF65-F5344CB8AC3E}">
        <p14:creationId xmlns:p14="http://schemas.microsoft.com/office/powerpoint/2010/main" val="328522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Espaço Reservado para Data 2"/>
          <p:cNvSpPr>
            <a:spLocks noGrp="1"/>
          </p:cNvSpPr>
          <p:nvPr>
            <p:ph type="dt" sz="half" idx="10"/>
          </p:nvPr>
        </p:nvSpPr>
        <p:spPr>
          <a:xfrm>
            <a:off x="6583680" y="612648"/>
            <a:ext cx="957264" cy="457200"/>
          </a:xfrm>
        </p:spPr>
        <p:txBody>
          <a:bodyPr/>
          <a:lstStyle/>
          <a:p>
            <a:fld id="{21043E89-032A-416D-906D-F3840E8B724A}" type="datetimeFigureOut">
              <a:rPr lang="en-IE" smtClean="0"/>
              <a:t>06/02/2024</a:t>
            </a:fld>
            <a:endParaRPr lang="en-IE"/>
          </a:p>
        </p:txBody>
      </p:sp>
      <p:sp>
        <p:nvSpPr>
          <p:cNvPr id="4" name="Espaço Reservado para Rodapé 3"/>
          <p:cNvSpPr>
            <a:spLocks noGrp="1"/>
          </p:cNvSpPr>
          <p:nvPr>
            <p:ph type="ftr" sz="quarter" idx="11"/>
          </p:nvPr>
        </p:nvSpPr>
        <p:spPr>
          <a:xfrm>
            <a:off x="5257800" y="612648"/>
            <a:ext cx="1325880" cy="457200"/>
          </a:xfrm>
        </p:spPr>
        <p:txBody>
          <a:bodyPr/>
          <a:lstStyle/>
          <a:p>
            <a:endParaRPr lang="en-IE"/>
          </a:p>
        </p:txBody>
      </p:sp>
      <p:sp>
        <p:nvSpPr>
          <p:cNvPr id="5" name="Espaço Reservado para Número de Slide 4"/>
          <p:cNvSpPr>
            <a:spLocks noGrp="1"/>
          </p:cNvSpPr>
          <p:nvPr>
            <p:ph type="sldNum" sz="quarter" idx="12"/>
          </p:nvPr>
        </p:nvSpPr>
        <p:spPr>
          <a:xfrm>
            <a:off x="8174736" y="2272"/>
            <a:ext cx="762000" cy="365760"/>
          </a:xfrm>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40575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1043E89-032A-416D-906D-F3840E8B724A}" type="datetimeFigureOut">
              <a:rPr lang="en-IE" smtClean="0"/>
              <a:t>06/02/2024</a:t>
            </a:fld>
            <a:endParaRPr lang="en-IE"/>
          </a:p>
        </p:txBody>
      </p:sp>
      <p:sp>
        <p:nvSpPr>
          <p:cNvPr id="3" name="Espaço Reservado para Rodapé 2"/>
          <p:cNvSpPr>
            <a:spLocks noGrp="1"/>
          </p:cNvSpPr>
          <p:nvPr>
            <p:ph type="ftr" sz="quarter" idx="11"/>
          </p:nvPr>
        </p:nvSpPr>
        <p:spPr/>
        <p:txBody>
          <a:bodyPr/>
          <a:lstStyle/>
          <a:p>
            <a:endParaRPr lang="en-IE"/>
          </a:p>
        </p:txBody>
      </p:sp>
      <p:sp>
        <p:nvSpPr>
          <p:cNvPr id="4" name="Espaço Reservado para Número de Slide 3"/>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400187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Espaço Reservado para Texto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Espaço Reservado para Conteúdo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Espaço Reservado para Data 4"/>
          <p:cNvSpPr>
            <a:spLocks noGrp="1"/>
          </p:cNvSpPr>
          <p:nvPr>
            <p:ph type="dt" sz="half" idx="10"/>
          </p:nvPr>
        </p:nvSpPr>
        <p:spPr/>
        <p:txBody>
          <a:bodyPr/>
          <a:lstStyle/>
          <a:p>
            <a:fld id="{21043E89-032A-416D-906D-F3840E8B724A}" type="datetimeFigureOut">
              <a:rPr lang="en-IE" smtClean="0"/>
              <a:t>06/02/2024</a:t>
            </a:fld>
            <a:endParaRPr lang="en-IE"/>
          </a:p>
        </p:txBody>
      </p:sp>
      <p:sp>
        <p:nvSpPr>
          <p:cNvPr id="6" name="Espaço Reservado para Rodapé 5"/>
          <p:cNvSpPr>
            <a:spLocks noGrp="1"/>
          </p:cNvSpPr>
          <p:nvPr>
            <p:ph type="ftr" sz="quarter" idx="11"/>
          </p:nvPr>
        </p:nvSpPr>
        <p:spPr/>
        <p:txBody>
          <a:bodyPr/>
          <a:lstStyle/>
          <a:p>
            <a:endParaRPr lang="en-IE"/>
          </a:p>
        </p:txBody>
      </p:sp>
      <p:sp>
        <p:nvSpPr>
          <p:cNvPr id="7" name="Espaço Reservado para Número de Slide 6"/>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2244645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440436" y="1109162"/>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Espaço Reservado para Imagem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Espaço Reservado para Texto 3"/>
          <p:cNvSpPr>
            <a:spLocks noGrp="1"/>
          </p:cNvSpPr>
          <p:nvPr>
            <p:ph type="body" sz="half" idx="2"/>
          </p:nvPr>
        </p:nvSpPr>
        <p:spPr>
          <a:xfrm>
            <a:off x="6088443" y="3274314"/>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Espaço Reservado para Data 4"/>
          <p:cNvSpPr>
            <a:spLocks noGrp="1"/>
          </p:cNvSpPr>
          <p:nvPr>
            <p:ph type="dt" sz="half" idx="10"/>
          </p:nvPr>
        </p:nvSpPr>
        <p:spPr/>
        <p:txBody>
          <a:bodyPr/>
          <a:lstStyle/>
          <a:p>
            <a:fld id="{21043E89-032A-416D-906D-F3840E8B724A}" type="datetimeFigureOut">
              <a:rPr lang="en-IE" smtClean="0"/>
              <a:t>06/02/2024</a:t>
            </a:fld>
            <a:endParaRPr lang="en-IE"/>
          </a:p>
        </p:txBody>
      </p:sp>
      <p:sp>
        <p:nvSpPr>
          <p:cNvPr id="6" name="Espaço Reservado para Rodapé 5"/>
          <p:cNvSpPr>
            <a:spLocks noGrp="1"/>
          </p:cNvSpPr>
          <p:nvPr>
            <p:ph type="ftr" sz="quarter" idx="11"/>
          </p:nvPr>
        </p:nvSpPr>
        <p:spPr/>
        <p:txBody>
          <a:bodyPr/>
          <a:lstStyle/>
          <a:p>
            <a:endParaRPr lang="en-IE"/>
          </a:p>
        </p:txBody>
      </p:sp>
      <p:sp>
        <p:nvSpPr>
          <p:cNvPr id="7" name="Espaço Reservado para Número de Slide 6"/>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180856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tângulo 27"/>
          <p:cNvSpPr/>
          <p:nvPr/>
        </p:nvSpPr>
        <p:spPr>
          <a:xfrm>
            <a:off x="1" y="366824"/>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tângulo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tângulo 29"/>
          <p:cNvSpPr/>
          <p:nvPr/>
        </p:nvSpPr>
        <p:spPr>
          <a:xfrm>
            <a:off x="3" y="308282"/>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tângulo 30"/>
          <p:cNvSpPr/>
          <p:nvPr/>
        </p:nvSpPr>
        <p:spPr>
          <a:xfrm flipV="1">
            <a:off x="5410185" y="360252"/>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tângulo 31"/>
          <p:cNvSpPr/>
          <p:nvPr/>
        </p:nvSpPr>
        <p:spPr>
          <a:xfrm flipV="1">
            <a:off x="5410203" y="440118"/>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etângulo de cantos arredondado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etângulo de cantos arredondado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tângulo 34"/>
          <p:cNvSpPr/>
          <p:nvPr/>
        </p:nvSpPr>
        <p:spPr bwMode="invGray">
          <a:xfrm>
            <a:off x="9084967"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tângulo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tângulo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tângulo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tângulo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tângulo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Espaço Reservado para Título 21"/>
          <p:cNvSpPr>
            <a:spLocks noGrp="1"/>
          </p:cNvSpPr>
          <p:nvPr>
            <p:ph type="title"/>
          </p:nvPr>
        </p:nvSpPr>
        <p:spPr>
          <a:xfrm>
            <a:off x="457200" y="1143000"/>
            <a:ext cx="8229600" cy="1066800"/>
          </a:xfrm>
          <a:prstGeom prst="rect">
            <a:avLst/>
          </a:prstGeom>
        </p:spPr>
        <p:txBody>
          <a:bodyPr vert="horz" anchor="ctr">
            <a:normAutofit/>
          </a:bodyPr>
          <a:lstStyle/>
          <a:p>
            <a:r>
              <a:rPr kumimoji="0" lang="pt-BR"/>
              <a:t>Clique para editar o estilo do título mestre</a:t>
            </a:r>
            <a:endParaRPr kumimoji="0" lang="en-US"/>
          </a:p>
        </p:txBody>
      </p:sp>
      <p:sp>
        <p:nvSpPr>
          <p:cNvPr id="13" name="Espaço Reservado para Texto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1043E89-032A-416D-906D-F3840E8B724A}" type="datetimeFigureOut">
              <a:rPr lang="en-IE" smtClean="0"/>
              <a:t>06/02/2024</a:t>
            </a:fld>
            <a:endParaRPr lang="en-IE"/>
          </a:p>
        </p:txBody>
      </p:sp>
      <p:sp>
        <p:nvSpPr>
          <p:cNvPr id="3" name="Espaço Reservado para Rodapé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E"/>
          </a:p>
        </p:txBody>
      </p:sp>
      <p:sp>
        <p:nvSpPr>
          <p:cNvPr id="23" name="Espaço Reservado para Número de Slid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333C07C-40EF-41A6-BF9B-97B423D46694}" type="slidenum">
              <a:rPr lang="en-IE" smtClean="0"/>
              <a:t>‹#›</a:t>
            </a:fld>
            <a:endParaRPr lang="en-IE"/>
          </a:p>
        </p:txBody>
      </p:sp>
    </p:spTree>
    <p:extLst>
      <p:ext uri="{BB962C8B-B14F-4D97-AF65-F5344CB8AC3E}">
        <p14:creationId xmlns:p14="http://schemas.microsoft.com/office/powerpoint/2010/main" val="355985846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51" indent="-256026"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52" indent="-246882"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21" indent="-219451"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47" indent="-201163"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53" indent="-182875"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04" indent="-182875"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754" indent="-182875"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17" indent="-182875"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24" indent="-182875"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89" algn="l" rtl="0" eaLnBrk="1" latinLnBrk="0" hangingPunct="1">
        <a:defRPr kumimoji="0" kern="1200">
          <a:solidFill>
            <a:schemeClr val="tx1"/>
          </a:solidFill>
          <a:latin typeface="+mn-lt"/>
          <a:ea typeface="+mn-ea"/>
          <a:cs typeface="+mn-cs"/>
        </a:defRPr>
      </a:lvl2pPr>
      <a:lvl3pPr marL="914377" algn="l" rtl="0" eaLnBrk="1" latinLnBrk="0" hangingPunct="1">
        <a:defRPr kumimoji="0" kern="1200">
          <a:solidFill>
            <a:schemeClr val="tx1"/>
          </a:solidFill>
          <a:latin typeface="+mn-lt"/>
          <a:ea typeface="+mn-ea"/>
          <a:cs typeface="+mn-cs"/>
        </a:defRPr>
      </a:lvl3pPr>
      <a:lvl4pPr marL="1371566" algn="l" rtl="0" eaLnBrk="1" latinLnBrk="0" hangingPunct="1">
        <a:defRPr kumimoji="0" kern="1200">
          <a:solidFill>
            <a:schemeClr val="tx1"/>
          </a:solidFill>
          <a:latin typeface="+mn-lt"/>
          <a:ea typeface="+mn-ea"/>
          <a:cs typeface="+mn-cs"/>
        </a:defRPr>
      </a:lvl4pPr>
      <a:lvl5pPr marL="1828754" algn="l" rtl="0" eaLnBrk="1" latinLnBrk="0" hangingPunct="1">
        <a:defRPr kumimoji="0" kern="1200">
          <a:solidFill>
            <a:schemeClr val="tx1"/>
          </a:solidFill>
          <a:latin typeface="+mn-lt"/>
          <a:ea typeface="+mn-ea"/>
          <a:cs typeface="+mn-cs"/>
        </a:defRPr>
      </a:lvl5pPr>
      <a:lvl6pPr marL="2285943" algn="l" rtl="0" eaLnBrk="1" latinLnBrk="0" hangingPunct="1">
        <a:defRPr kumimoji="0" kern="1200">
          <a:solidFill>
            <a:schemeClr val="tx1"/>
          </a:solidFill>
          <a:latin typeface="+mn-lt"/>
          <a:ea typeface="+mn-ea"/>
          <a:cs typeface="+mn-cs"/>
        </a:defRPr>
      </a:lvl6pPr>
      <a:lvl7pPr marL="2743131" algn="l" rtl="0" eaLnBrk="1" latinLnBrk="0" hangingPunct="1">
        <a:defRPr kumimoji="0" kern="1200">
          <a:solidFill>
            <a:schemeClr val="tx1"/>
          </a:solidFill>
          <a:latin typeface="+mn-lt"/>
          <a:ea typeface="+mn-ea"/>
          <a:cs typeface="+mn-cs"/>
        </a:defRPr>
      </a:lvl7pPr>
      <a:lvl8pPr marL="3200320" algn="l" rtl="0" eaLnBrk="1" latinLnBrk="0" hangingPunct="1">
        <a:defRPr kumimoji="0" kern="1200">
          <a:solidFill>
            <a:schemeClr val="tx1"/>
          </a:solidFill>
          <a:latin typeface="+mn-lt"/>
          <a:ea typeface="+mn-ea"/>
          <a:cs typeface="+mn-cs"/>
        </a:defRPr>
      </a:lvl8pPr>
      <a:lvl9pPr marL="365750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Object-oriented_programm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myservice/Persons/2" TargetMode="External"/><Relationship Id="rId2" Type="http://schemas.openxmlformats.org/officeDocument/2006/relationships/hyperlink" Target="http://myservice/Persons/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myservice/NextPerson" TargetMode="External"/><Relationship Id="rId2" Type="http://schemas.openxmlformats.org/officeDocument/2006/relationships/hyperlink" Target="http://myservice/Persons/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160412"/>
            <a:ext cx="9144000" cy="1495321"/>
          </a:xfrm>
        </p:spPr>
        <p:txBody>
          <a:bodyPr>
            <a:normAutofit/>
          </a:bodyPr>
          <a:lstStyle/>
          <a:p>
            <a:pPr algn="ctr"/>
            <a:r>
              <a:rPr lang="en-GB" sz="4000" dirty="0">
                <a:effectLst>
                  <a:outerShdw blurRad="38100" dist="38100" dir="2700000" algn="tl">
                    <a:srgbClr val="000000">
                      <a:alpha val="43137"/>
                    </a:srgbClr>
                  </a:outerShdw>
                </a:effectLst>
              </a:rPr>
              <a:t>Distributed Systems </a:t>
            </a:r>
            <a:br>
              <a:rPr lang="en-GB" sz="4000" dirty="0">
                <a:effectLst>
                  <a:outerShdw blurRad="38100" dist="38100" dir="2700000" algn="tl">
                    <a:srgbClr val="000000">
                      <a:alpha val="43137"/>
                    </a:srgbClr>
                  </a:outerShdw>
                </a:effectLst>
              </a:rPr>
            </a:br>
            <a:r>
              <a:rPr lang="en-IE" sz="4000" spc="-4" dirty="0"/>
              <a:t>Week 5 - Rest Principles</a:t>
            </a:r>
            <a:endParaRPr lang="pt-BR"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430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3" y="800352"/>
            <a:ext cx="5563625" cy="563616"/>
          </a:xfrm>
          <a:prstGeom prst="rect">
            <a:avLst/>
          </a:prstGeom>
        </p:spPr>
        <p:txBody>
          <a:bodyPr vert="horz" wrap="square" lIns="0" tIns="9525" rIns="0" bIns="0" rtlCol="0" anchor="ctr">
            <a:spAutoFit/>
          </a:bodyPr>
          <a:lstStyle/>
          <a:p>
            <a:pPr marL="9525">
              <a:spcBef>
                <a:spcPts val="75"/>
              </a:spcBef>
            </a:pPr>
            <a:r>
              <a:rPr sz="3600" spc="-19" dirty="0"/>
              <a:t>HATEOAS Example:</a:t>
            </a:r>
          </a:p>
        </p:txBody>
      </p:sp>
      <p:sp>
        <p:nvSpPr>
          <p:cNvPr id="3" name="object 3"/>
          <p:cNvSpPr txBox="1"/>
          <p:nvPr/>
        </p:nvSpPr>
        <p:spPr>
          <a:xfrm>
            <a:off x="567233" y="2401252"/>
            <a:ext cx="6328886" cy="1823737"/>
          </a:xfrm>
          <a:prstGeom prst="rect">
            <a:avLst/>
          </a:prstGeom>
        </p:spPr>
        <p:txBody>
          <a:bodyPr vert="horz" wrap="square" lIns="0" tIns="104299" rIns="0" bIns="0" rtlCol="0">
            <a:spAutoFit/>
          </a:bodyPr>
          <a:lstStyle/>
          <a:p>
            <a:pPr marL="295275" marR="3810" indent="-285750">
              <a:spcBef>
                <a:spcPts val="668"/>
              </a:spcBef>
              <a:spcAft>
                <a:spcPts val="600"/>
              </a:spcAft>
              <a:buClr>
                <a:srgbClr val="90C225"/>
              </a:buClr>
              <a:buSzPct val="79411"/>
              <a:buFont typeface="Arial" panose="020B0604020202020204" pitchFamily="34" charset="0"/>
              <a:buChar char="•"/>
              <a:tabLst>
                <a:tab pos="266224" algn="l"/>
                <a:tab pos="266700" algn="l"/>
              </a:tabLst>
            </a:pPr>
            <a:r>
              <a:rPr dirty="0"/>
              <a:t>HATEOAS – Get a list of users.</a:t>
            </a:r>
          </a:p>
          <a:p>
            <a:pPr marL="295275" marR="3810" indent="-285750">
              <a:spcBef>
                <a:spcPts val="668"/>
              </a:spcBef>
              <a:spcAft>
                <a:spcPts val="600"/>
              </a:spcAft>
              <a:buClr>
                <a:srgbClr val="90C225"/>
              </a:buClr>
              <a:buSzPct val="79411"/>
              <a:buFont typeface="Arial" panose="020B0604020202020204" pitchFamily="34" charset="0"/>
              <a:buChar char="•"/>
              <a:tabLst>
                <a:tab pos="266224" algn="l"/>
                <a:tab pos="266700" algn="l"/>
              </a:tabLst>
            </a:pPr>
            <a:r>
              <a:rPr dirty="0"/>
              <a:t>This returns a list containing the unique identifiers to all  the users.</a:t>
            </a:r>
          </a:p>
          <a:p>
            <a:pPr marL="295275" marR="3810" indent="-285750">
              <a:spcBef>
                <a:spcPts val="668"/>
              </a:spcBef>
              <a:spcAft>
                <a:spcPts val="600"/>
              </a:spcAft>
              <a:buClr>
                <a:srgbClr val="90C225"/>
              </a:buClr>
              <a:buSzPct val="79411"/>
              <a:buFont typeface="Arial" panose="020B0604020202020204" pitchFamily="34" charset="0"/>
              <a:buChar char="•"/>
              <a:tabLst>
                <a:tab pos="266224" algn="l"/>
                <a:tab pos="266700" algn="l"/>
              </a:tabLst>
            </a:pPr>
            <a:r>
              <a:rPr dirty="0"/>
              <a:t>The client can then send a request for information about a  particular user.</a:t>
            </a:r>
          </a:p>
        </p:txBody>
      </p:sp>
      <p:sp>
        <p:nvSpPr>
          <p:cNvPr id="5" name="Rectangle 4">
            <a:extLst>
              <a:ext uri="{FF2B5EF4-FFF2-40B4-BE49-F238E27FC236}">
                <a16:creationId xmlns:a16="http://schemas.microsoft.com/office/drawing/2014/main" id="{336ADB6E-1E9D-4C31-BFA0-C5554AD5069C}"/>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3" y="800352"/>
            <a:ext cx="5563625" cy="563616"/>
          </a:xfrm>
          <a:prstGeom prst="rect">
            <a:avLst/>
          </a:prstGeom>
        </p:spPr>
        <p:txBody>
          <a:bodyPr vert="horz" wrap="square" lIns="0" tIns="9525" rIns="0" bIns="0" rtlCol="0" anchor="ctr">
            <a:spAutoFit/>
          </a:bodyPr>
          <a:lstStyle/>
          <a:p>
            <a:pPr marL="9525">
              <a:spcBef>
                <a:spcPts val="75"/>
              </a:spcBef>
            </a:pPr>
            <a:r>
              <a:rPr sz="3600" spc="-19" dirty="0"/>
              <a:t>HATEOAS Example:</a:t>
            </a:r>
          </a:p>
        </p:txBody>
      </p:sp>
      <p:sp>
        <p:nvSpPr>
          <p:cNvPr id="5" name="Rectangle 4">
            <a:extLst>
              <a:ext uri="{FF2B5EF4-FFF2-40B4-BE49-F238E27FC236}">
                <a16:creationId xmlns:a16="http://schemas.microsoft.com/office/drawing/2014/main" id="{336ADB6E-1E9D-4C31-BFA0-C5554AD5069C}"/>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pic>
        <p:nvPicPr>
          <p:cNvPr id="6" name="Picture 5">
            <a:extLst>
              <a:ext uri="{FF2B5EF4-FFF2-40B4-BE49-F238E27FC236}">
                <a16:creationId xmlns:a16="http://schemas.microsoft.com/office/drawing/2014/main" id="{678532C5-5F16-4AE7-971A-C48443452C3E}"/>
              </a:ext>
            </a:extLst>
          </p:cNvPr>
          <p:cNvPicPr>
            <a:picLocks noChangeAspect="1"/>
          </p:cNvPicPr>
          <p:nvPr/>
        </p:nvPicPr>
        <p:blipFill>
          <a:blip r:embed="rId2"/>
          <a:stretch>
            <a:fillRect/>
          </a:stretch>
        </p:blipFill>
        <p:spPr>
          <a:xfrm>
            <a:off x="1009206" y="1363968"/>
            <a:ext cx="6749722" cy="4768714"/>
          </a:xfrm>
          <a:prstGeom prst="rect">
            <a:avLst/>
          </a:prstGeom>
        </p:spPr>
      </p:pic>
    </p:spTree>
    <p:extLst>
      <p:ext uri="{BB962C8B-B14F-4D97-AF65-F5344CB8AC3E}">
        <p14:creationId xmlns:p14="http://schemas.microsoft.com/office/powerpoint/2010/main" val="138304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96893" y="780255"/>
            <a:ext cx="8054254" cy="563616"/>
          </a:xfrm>
          <a:prstGeom prst="rect">
            <a:avLst/>
          </a:prstGeom>
        </p:spPr>
        <p:txBody>
          <a:bodyPr vert="horz" wrap="square" lIns="0" tIns="9525" rIns="0" bIns="0" rtlCol="0" anchor="ctr">
            <a:spAutoFit/>
          </a:bodyPr>
          <a:lstStyle/>
          <a:p>
            <a:pPr marL="9525">
              <a:spcBef>
                <a:spcPts val="75"/>
              </a:spcBef>
            </a:pPr>
            <a:r>
              <a:rPr sz="3600" spc="-19" dirty="0">
                <a:solidFill>
                  <a:schemeClr val="tx2"/>
                </a:solidFill>
                <a:latin typeface="+mj-lt"/>
                <a:cs typeface="+mj-cs"/>
              </a:rPr>
              <a:t>ITBook.Store example of HATEOAS</a:t>
            </a:r>
          </a:p>
        </p:txBody>
      </p:sp>
      <p:sp>
        <p:nvSpPr>
          <p:cNvPr id="4" name="object 4"/>
          <p:cNvSpPr/>
          <p:nvPr/>
        </p:nvSpPr>
        <p:spPr>
          <a:xfrm>
            <a:off x="735791" y="1617785"/>
            <a:ext cx="7672417" cy="4275813"/>
          </a:xfrm>
          <a:prstGeom prst="rect">
            <a:avLst/>
          </a:prstGeom>
          <a:blipFill>
            <a:blip r:embed="rId2" cstate="print"/>
            <a:stretch>
              <a:fillRect/>
            </a:stretch>
          </a:blipFill>
        </p:spPr>
        <p:txBody>
          <a:bodyPr wrap="square" lIns="0" tIns="0" rIns="0" bIns="0" rtlCol="0"/>
          <a:lstStyle/>
          <a:p>
            <a:endParaRPr sz="1350"/>
          </a:p>
        </p:txBody>
      </p:sp>
      <p:sp>
        <p:nvSpPr>
          <p:cNvPr id="6" name="Rectangle 5">
            <a:extLst>
              <a:ext uri="{FF2B5EF4-FFF2-40B4-BE49-F238E27FC236}">
                <a16:creationId xmlns:a16="http://schemas.microsoft.com/office/drawing/2014/main" id="{44DC03B5-8ACA-45FB-8327-1B53560DCBB3}"/>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90019" y="1577591"/>
            <a:ext cx="6796970" cy="4317216"/>
          </a:xfrm>
          <a:prstGeom prst="rect">
            <a:avLst/>
          </a:prstGeom>
          <a:blipFill>
            <a:blip r:embed="rId2" cstate="print"/>
            <a:stretch>
              <a:fillRect/>
            </a:stretch>
          </a:blipFill>
        </p:spPr>
        <p:txBody>
          <a:bodyPr wrap="square" lIns="0" tIns="0" rIns="0" bIns="0" rtlCol="0"/>
          <a:lstStyle/>
          <a:p>
            <a:endParaRPr sz="1350"/>
          </a:p>
        </p:txBody>
      </p:sp>
      <p:sp>
        <p:nvSpPr>
          <p:cNvPr id="7" name="object 3">
            <a:extLst>
              <a:ext uri="{FF2B5EF4-FFF2-40B4-BE49-F238E27FC236}">
                <a16:creationId xmlns:a16="http://schemas.microsoft.com/office/drawing/2014/main" id="{70C77BD5-4297-4A63-BAA8-64AE97E9C409}"/>
              </a:ext>
            </a:extLst>
          </p:cNvPr>
          <p:cNvSpPr txBox="1">
            <a:spLocks/>
          </p:cNvSpPr>
          <p:nvPr/>
        </p:nvSpPr>
        <p:spPr>
          <a:xfrm>
            <a:off x="496893" y="780255"/>
            <a:ext cx="8054254" cy="563616"/>
          </a:xfrm>
          <a:prstGeom prst="rect">
            <a:avLst/>
          </a:prstGeom>
        </p:spPr>
        <p:txBody>
          <a:bodyPr vert="horz" wrap="square" lIns="0" tIns="9525" rIns="0" bIns="0" rtlCol="0" anchor="ctr">
            <a:spAutoFit/>
          </a:bodyPr>
          <a:lstStyle>
            <a:lvl1pPr algn="l" rtl="0" eaLnBrk="1" latinLnBrk="0" hangingPunct="1">
              <a:spcBef>
                <a:spcPct val="0"/>
              </a:spcBef>
              <a:buNone/>
              <a:defRPr kumimoji="0" sz="4050" b="0" i="0" kern="1200">
                <a:solidFill>
                  <a:srgbClr val="90C225"/>
                </a:solidFill>
                <a:latin typeface="Trebuchet MS"/>
                <a:ea typeface="+mj-ea"/>
                <a:cs typeface="Trebuchet MS"/>
              </a:defRPr>
            </a:lvl1pPr>
          </a:lstStyle>
          <a:p>
            <a:pPr marL="9525">
              <a:spcBef>
                <a:spcPts val="75"/>
              </a:spcBef>
            </a:pPr>
            <a:r>
              <a:rPr lang="en-IE" sz="3600" spc="-19" dirty="0" err="1">
                <a:solidFill>
                  <a:schemeClr val="tx2"/>
                </a:solidFill>
                <a:latin typeface="+mj-lt"/>
                <a:cs typeface="+mj-cs"/>
              </a:rPr>
              <a:t>ITBook.Store</a:t>
            </a:r>
            <a:r>
              <a:rPr lang="en-IE" sz="3600" spc="-19" dirty="0">
                <a:solidFill>
                  <a:schemeClr val="tx2"/>
                </a:solidFill>
                <a:latin typeface="+mj-lt"/>
                <a:cs typeface="+mj-cs"/>
              </a:rPr>
              <a:t> example of HATEOAS</a:t>
            </a:r>
          </a:p>
        </p:txBody>
      </p:sp>
      <p:sp>
        <p:nvSpPr>
          <p:cNvPr id="9" name="Rectangle 8">
            <a:extLst>
              <a:ext uri="{FF2B5EF4-FFF2-40B4-BE49-F238E27FC236}">
                <a16:creationId xmlns:a16="http://schemas.microsoft.com/office/drawing/2014/main" id="{E666EDC4-7245-4667-89AE-542C3C8BBC3A}"/>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85066" y="713746"/>
            <a:ext cx="7973867" cy="563616"/>
          </a:xfrm>
          <a:prstGeom prst="rect">
            <a:avLst/>
          </a:prstGeom>
        </p:spPr>
        <p:txBody>
          <a:bodyPr vert="horz" wrap="square" lIns="0" tIns="9525" rIns="0" bIns="0" rtlCol="0" anchor="ctr">
            <a:spAutoFit/>
          </a:bodyPr>
          <a:lstStyle/>
          <a:p>
            <a:pPr marL="9525">
              <a:spcBef>
                <a:spcPts val="75"/>
              </a:spcBef>
            </a:pPr>
            <a:r>
              <a:rPr sz="3600" spc="-19" dirty="0">
                <a:solidFill>
                  <a:schemeClr val="tx2"/>
                </a:solidFill>
                <a:latin typeface="+mj-lt"/>
                <a:cs typeface="+mj-cs"/>
              </a:rPr>
              <a:t>ITBook.Store with JSON response</a:t>
            </a:r>
          </a:p>
        </p:txBody>
      </p:sp>
      <p:sp>
        <p:nvSpPr>
          <p:cNvPr id="4" name="object 4"/>
          <p:cNvSpPr/>
          <p:nvPr/>
        </p:nvSpPr>
        <p:spPr>
          <a:xfrm>
            <a:off x="1430670" y="1412480"/>
            <a:ext cx="6282657" cy="4585084"/>
          </a:xfrm>
          <a:prstGeom prst="rect">
            <a:avLst/>
          </a:prstGeom>
          <a:blipFill>
            <a:blip r:embed="rId2" cstate="print"/>
            <a:stretch>
              <a:fillRect/>
            </a:stretch>
          </a:blipFill>
        </p:spPr>
        <p:txBody>
          <a:bodyPr wrap="square" lIns="0" tIns="0" rIns="0" bIns="0" rtlCol="0"/>
          <a:lstStyle/>
          <a:p>
            <a:endParaRPr sz="1350"/>
          </a:p>
        </p:txBody>
      </p:sp>
      <p:sp>
        <p:nvSpPr>
          <p:cNvPr id="6" name="Rectangle 5">
            <a:extLst>
              <a:ext uri="{FF2B5EF4-FFF2-40B4-BE49-F238E27FC236}">
                <a16:creationId xmlns:a16="http://schemas.microsoft.com/office/drawing/2014/main" id="{DD479712-718A-40DC-9EA9-0F29AED383CB}"/>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77281" y="776303"/>
            <a:ext cx="6888644" cy="563616"/>
          </a:xfrm>
          <a:prstGeom prst="rect">
            <a:avLst/>
          </a:prstGeom>
        </p:spPr>
        <p:txBody>
          <a:bodyPr vert="horz" wrap="square" lIns="0" tIns="9525" rIns="0" bIns="0" rtlCol="0" anchor="ctr">
            <a:spAutoFit/>
          </a:bodyPr>
          <a:lstStyle/>
          <a:p>
            <a:pPr marL="9525">
              <a:spcBef>
                <a:spcPts val="75"/>
              </a:spcBef>
            </a:pPr>
            <a:r>
              <a:rPr sz="3600" spc="-19" dirty="0">
                <a:solidFill>
                  <a:schemeClr val="tx2"/>
                </a:solidFill>
                <a:latin typeface="+mj-lt"/>
                <a:cs typeface="+mj-cs"/>
              </a:rPr>
              <a:t>Spotify example of HATEOAS</a:t>
            </a:r>
          </a:p>
        </p:txBody>
      </p:sp>
      <p:sp>
        <p:nvSpPr>
          <p:cNvPr id="4" name="object 4"/>
          <p:cNvSpPr/>
          <p:nvPr/>
        </p:nvSpPr>
        <p:spPr>
          <a:xfrm>
            <a:off x="4772968" y="2025320"/>
            <a:ext cx="3649021" cy="3657059"/>
          </a:xfrm>
          <a:prstGeom prst="rect">
            <a:avLst/>
          </a:prstGeom>
          <a:blipFill>
            <a:blip r:embed="rId2" cstate="print"/>
            <a:stretch>
              <a:fillRect/>
            </a:stretch>
          </a:blipFill>
        </p:spPr>
        <p:txBody>
          <a:bodyPr wrap="square" lIns="0" tIns="0" rIns="0" bIns="0" rtlCol="0"/>
          <a:lstStyle/>
          <a:p>
            <a:endParaRPr sz="1350"/>
          </a:p>
        </p:txBody>
      </p:sp>
      <p:sp>
        <p:nvSpPr>
          <p:cNvPr id="5" name="object 5"/>
          <p:cNvSpPr/>
          <p:nvPr/>
        </p:nvSpPr>
        <p:spPr>
          <a:xfrm>
            <a:off x="376864" y="2025320"/>
            <a:ext cx="3994170" cy="3657059"/>
          </a:xfrm>
          <a:prstGeom prst="rect">
            <a:avLst/>
          </a:prstGeom>
          <a:blipFill>
            <a:blip r:embed="rId3" cstate="print"/>
            <a:stretch>
              <a:fillRect/>
            </a:stretch>
          </a:blipFill>
        </p:spPr>
        <p:txBody>
          <a:bodyPr wrap="square" lIns="0" tIns="0" rIns="0" bIns="0" rtlCol="0"/>
          <a:lstStyle/>
          <a:p>
            <a:endParaRPr sz="1350"/>
          </a:p>
        </p:txBody>
      </p:sp>
      <p:sp>
        <p:nvSpPr>
          <p:cNvPr id="7" name="Rectangle 6">
            <a:extLst>
              <a:ext uri="{FF2B5EF4-FFF2-40B4-BE49-F238E27FC236}">
                <a16:creationId xmlns:a16="http://schemas.microsoft.com/office/drawing/2014/main" id="{D30FD9CD-CFAF-4FC3-B03F-74F0D97CB264}"/>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7668" y="710954"/>
            <a:ext cx="4782911" cy="563616"/>
          </a:xfrm>
          <a:prstGeom prst="rect">
            <a:avLst/>
          </a:prstGeom>
        </p:spPr>
        <p:txBody>
          <a:bodyPr vert="horz" wrap="square" lIns="0" tIns="9525" rIns="0" bIns="0" rtlCol="0" anchor="ctr">
            <a:spAutoFit/>
          </a:bodyPr>
          <a:lstStyle/>
          <a:p>
            <a:pPr marL="9525">
              <a:spcBef>
                <a:spcPts val="75"/>
              </a:spcBef>
            </a:pPr>
            <a:r>
              <a:rPr sz="3600" spc="-19" dirty="0"/>
              <a:t>Uniform Interface</a:t>
            </a:r>
          </a:p>
        </p:txBody>
      </p:sp>
      <p:sp>
        <p:nvSpPr>
          <p:cNvPr id="3" name="object 3"/>
          <p:cNvSpPr txBox="1"/>
          <p:nvPr/>
        </p:nvSpPr>
        <p:spPr>
          <a:xfrm>
            <a:off x="547136" y="1613059"/>
            <a:ext cx="7511642" cy="4519025"/>
          </a:xfrm>
          <a:prstGeom prst="rect">
            <a:avLst/>
          </a:prstGeom>
        </p:spPr>
        <p:txBody>
          <a:bodyPr vert="horz" wrap="square" lIns="0" tIns="10001" rIns="0" bIns="0" rtlCol="0">
            <a:spAutoFit/>
          </a:bodyPr>
          <a:lstStyle/>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Every resource supports the same interface</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&lt;VERB&gt; is one of the HTTP methods like GET, PUT, POST, DELETE, </a:t>
            </a:r>
            <a:r>
              <a:rPr dirty="0" err="1"/>
              <a:t>etc</a:t>
            </a:r>
            <a:endParaRPr dirty="0"/>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&lt;URI&gt; is the URI of the resource on which the operation is going to be performed</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&lt;HTTP Version&gt; is the version of HTTP, generally "HTTP v1.1" .</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&lt;Request Header&gt; These settings contain information about the message and its</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sender like client type, the formats client supports.</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&lt;Request Body&gt; is the actual message content. In a RESTful service, that's where  the representations of resources sit in a message.</a:t>
            </a:r>
          </a:p>
        </p:txBody>
      </p:sp>
      <p:sp>
        <p:nvSpPr>
          <p:cNvPr id="4" name="object 4"/>
          <p:cNvSpPr/>
          <p:nvPr/>
        </p:nvSpPr>
        <p:spPr>
          <a:xfrm>
            <a:off x="5440579" y="641191"/>
            <a:ext cx="3608451" cy="1307591"/>
          </a:xfrm>
          <a:prstGeom prst="rect">
            <a:avLst/>
          </a:prstGeom>
          <a:blipFill>
            <a:blip r:embed="rId2" cstate="print"/>
            <a:stretch>
              <a:fillRect/>
            </a:stretch>
          </a:blipFill>
        </p:spPr>
        <p:txBody>
          <a:bodyPr wrap="square" lIns="0" tIns="0" rIns="0" bIns="0" rtlCol="0"/>
          <a:lstStyle/>
          <a:p>
            <a:endParaRPr sz="1350"/>
          </a:p>
        </p:txBody>
      </p:sp>
      <p:sp>
        <p:nvSpPr>
          <p:cNvPr id="7" name="Rectangle 6">
            <a:extLst>
              <a:ext uri="{FF2B5EF4-FFF2-40B4-BE49-F238E27FC236}">
                <a16:creationId xmlns:a16="http://schemas.microsoft.com/office/drawing/2014/main" id="{AC06CDBF-5CFC-420E-A6DE-0B58E86D245F}"/>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2171" y="714272"/>
            <a:ext cx="8194930" cy="1117614"/>
          </a:xfrm>
          <a:prstGeom prst="rect">
            <a:avLst/>
          </a:prstGeom>
        </p:spPr>
        <p:txBody>
          <a:bodyPr vert="horz" wrap="square" lIns="0" tIns="9525" rIns="0" bIns="0" rtlCol="0" anchor="ctr">
            <a:spAutoFit/>
          </a:bodyPr>
          <a:lstStyle/>
          <a:p>
            <a:pPr marL="9525">
              <a:spcBef>
                <a:spcPts val="75"/>
              </a:spcBef>
            </a:pPr>
            <a:r>
              <a:rPr sz="3600" spc="-19" dirty="0">
                <a:solidFill>
                  <a:schemeClr val="tx2"/>
                </a:solidFill>
                <a:latin typeface="+mj-lt"/>
                <a:cs typeface="+mj-cs"/>
              </a:rPr>
              <a:t>Uniform Interface - Sample POST request.</a:t>
            </a:r>
          </a:p>
        </p:txBody>
      </p:sp>
      <p:sp>
        <p:nvSpPr>
          <p:cNvPr id="4" name="object 4"/>
          <p:cNvSpPr/>
          <p:nvPr/>
        </p:nvSpPr>
        <p:spPr>
          <a:xfrm>
            <a:off x="532171" y="2488234"/>
            <a:ext cx="3661262" cy="2192309"/>
          </a:xfrm>
          <a:prstGeom prst="rect">
            <a:avLst/>
          </a:prstGeom>
          <a:blipFill>
            <a:blip r:embed="rId2" cstate="print"/>
            <a:stretch>
              <a:fillRect/>
            </a:stretch>
          </a:blipFill>
        </p:spPr>
        <p:txBody>
          <a:bodyPr wrap="square" lIns="0" tIns="0" rIns="0" bIns="0" rtlCol="0"/>
          <a:lstStyle/>
          <a:p>
            <a:endParaRPr sz="1350"/>
          </a:p>
        </p:txBody>
      </p:sp>
      <p:sp>
        <p:nvSpPr>
          <p:cNvPr id="5" name="object 5"/>
          <p:cNvSpPr/>
          <p:nvPr/>
        </p:nvSpPr>
        <p:spPr>
          <a:xfrm>
            <a:off x="4193433" y="2743728"/>
            <a:ext cx="4643853" cy="1681319"/>
          </a:xfrm>
          <a:prstGeom prst="rect">
            <a:avLst/>
          </a:prstGeom>
          <a:blipFill>
            <a:blip r:embed="rId3" cstate="print"/>
            <a:stretch>
              <a:fillRect/>
            </a:stretch>
          </a:blipFill>
        </p:spPr>
        <p:txBody>
          <a:bodyPr wrap="square" lIns="0" tIns="0" rIns="0" bIns="0" rtlCol="0"/>
          <a:lstStyle/>
          <a:p>
            <a:endParaRPr sz="1350"/>
          </a:p>
        </p:txBody>
      </p:sp>
      <p:sp>
        <p:nvSpPr>
          <p:cNvPr id="7" name="Rectangle 6">
            <a:extLst>
              <a:ext uri="{FF2B5EF4-FFF2-40B4-BE49-F238E27FC236}">
                <a16:creationId xmlns:a16="http://schemas.microsoft.com/office/drawing/2014/main" id="{8418FA22-18C4-41ED-A0C2-D7E47F3F1A83}"/>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7696" y="840545"/>
            <a:ext cx="6365908" cy="563616"/>
          </a:xfrm>
          <a:prstGeom prst="rect">
            <a:avLst/>
          </a:prstGeom>
        </p:spPr>
        <p:txBody>
          <a:bodyPr vert="horz" wrap="square" lIns="0" tIns="9525" rIns="0" bIns="0" rtlCol="0" anchor="ctr">
            <a:spAutoFit/>
          </a:bodyPr>
          <a:lstStyle/>
          <a:p>
            <a:pPr marL="9525">
              <a:spcBef>
                <a:spcPts val="75"/>
              </a:spcBef>
            </a:pPr>
            <a:r>
              <a:rPr sz="3600" spc="-19" dirty="0"/>
              <a:t>Resource Representations</a:t>
            </a:r>
          </a:p>
        </p:txBody>
      </p:sp>
      <p:sp>
        <p:nvSpPr>
          <p:cNvPr id="3" name="object 3"/>
          <p:cNvSpPr txBox="1"/>
          <p:nvPr/>
        </p:nvSpPr>
        <p:spPr>
          <a:xfrm>
            <a:off x="567233" y="2249520"/>
            <a:ext cx="6787991" cy="1915268"/>
          </a:xfrm>
          <a:prstGeom prst="rect">
            <a:avLst/>
          </a:prstGeom>
        </p:spPr>
        <p:txBody>
          <a:bodyPr vert="horz" wrap="square" lIns="0" tIns="9525" rIns="0" bIns="0" rtlCol="0">
            <a:spAutoFit/>
          </a:bodyPr>
          <a:lstStyle/>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The focus of a RESTful service is on resources and how to provide access to these  resources. A resource can easily be thought of as an object as in </a:t>
            </a:r>
            <a:r>
              <a:rPr dirty="0">
                <a:hlinkClick r:id="rId2">
                  <a:extLst>
                    <a:ext uri="{A12FA001-AC4F-418D-AE19-62706E023703}">
                      <ahyp:hlinkClr xmlns:ahyp="http://schemas.microsoft.com/office/drawing/2018/hyperlinkcolor" val="tx"/>
                    </a:ext>
                  </a:extLst>
                </a:hlinkClick>
              </a:rPr>
              <a:t>OOP</a:t>
            </a:r>
            <a:r>
              <a:rPr dirty="0"/>
              <a:t>. A resource can  consist of other resources.</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You can use any format for representing the resources, as REST does not put a  restriction on the format of a representation.</a:t>
            </a:r>
          </a:p>
        </p:txBody>
      </p:sp>
      <p:sp>
        <p:nvSpPr>
          <p:cNvPr id="5" name="Rectangle 4">
            <a:extLst>
              <a:ext uri="{FF2B5EF4-FFF2-40B4-BE49-F238E27FC236}">
                <a16:creationId xmlns:a16="http://schemas.microsoft.com/office/drawing/2014/main" id="{E42E497F-3147-4E46-8FB4-3AA508FEC4AB}"/>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3" y="810400"/>
            <a:ext cx="6567097" cy="563616"/>
          </a:xfrm>
          <a:prstGeom prst="rect">
            <a:avLst/>
          </a:prstGeom>
        </p:spPr>
        <p:txBody>
          <a:bodyPr vert="horz" wrap="square" lIns="0" tIns="9525" rIns="0" bIns="0" rtlCol="0" anchor="ctr">
            <a:spAutoFit/>
          </a:bodyPr>
          <a:lstStyle/>
          <a:p>
            <a:pPr marL="9525">
              <a:spcBef>
                <a:spcPts val="75"/>
              </a:spcBef>
            </a:pPr>
            <a:r>
              <a:rPr sz="3600" spc="-19" dirty="0"/>
              <a:t>Resource Representations</a:t>
            </a:r>
          </a:p>
        </p:txBody>
      </p:sp>
      <p:sp>
        <p:nvSpPr>
          <p:cNvPr id="3" name="object 3"/>
          <p:cNvSpPr txBox="1"/>
          <p:nvPr/>
        </p:nvSpPr>
        <p:spPr>
          <a:xfrm>
            <a:off x="567233" y="1777285"/>
            <a:ext cx="7883496" cy="3032401"/>
          </a:xfrm>
          <a:prstGeom prst="rect">
            <a:avLst/>
          </a:prstGeom>
        </p:spPr>
        <p:txBody>
          <a:bodyPr vert="horz" wrap="square" lIns="0" tIns="117634" rIns="0" bIns="0" rtlCol="0">
            <a:spAutoFit/>
          </a:bodyPr>
          <a:lstStyle/>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Services can return various representations e.g.</a:t>
            </a:r>
          </a:p>
          <a:p>
            <a:pPr marL="752475" marR="3810" lvl="1"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HTML, XHTML, XML, JSON, plain text, Atom, CSS, CSV etc...</a:t>
            </a:r>
            <a:endParaRPr sz="1200" dirty="0">
              <a:latin typeface="Times New Roman"/>
              <a:cs typeface="Times New Roman"/>
            </a:endParaRP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Using HTTP content-negotiation, a client specifies the formats it can accept and its  preference</a:t>
            </a:r>
          </a:p>
          <a:p>
            <a:pPr marL="752475" marR="3810" lvl="1"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Accept: application/json</a:t>
            </a:r>
            <a:endParaRPr sz="1200" dirty="0">
              <a:latin typeface="Times New Roman"/>
              <a:cs typeface="Times New Roman"/>
            </a:endParaRP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The server responds (using the Content-type header to indicate the format type in  the entity body)</a:t>
            </a:r>
          </a:p>
        </p:txBody>
      </p:sp>
      <p:sp>
        <p:nvSpPr>
          <p:cNvPr id="5" name="Rectangle 4">
            <a:extLst>
              <a:ext uri="{FF2B5EF4-FFF2-40B4-BE49-F238E27FC236}">
                <a16:creationId xmlns:a16="http://schemas.microsoft.com/office/drawing/2014/main" id="{3A0BC021-F70E-4E0A-A661-5B2B2A6CA04B}"/>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7118" y="940884"/>
            <a:ext cx="7099773" cy="563616"/>
          </a:xfrm>
          <a:prstGeom prst="rect">
            <a:avLst/>
          </a:prstGeom>
        </p:spPr>
        <p:txBody>
          <a:bodyPr vert="horz" wrap="square" lIns="0" tIns="9525" rIns="0" bIns="0" rtlCol="0" anchor="ctr">
            <a:spAutoFit/>
          </a:bodyPr>
          <a:lstStyle/>
          <a:p>
            <a:pPr marL="9525">
              <a:spcBef>
                <a:spcPts val="75"/>
              </a:spcBef>
            </a:pPr>
            <a:r>
              <a:rPr lang="en-IE" sz="3600" dirty="0">
                <a:solidFill>
                  <a:schemeClr val="tx2"/>
                </a:solidFill>
                <a:latin typeface="+mj-lt"/>
                <a:cs typeface="+mj-cs"/>
              </a:rPr>
              <a:t>Last Week</a:t>
            </a:r>
            <a:endParaRPr sz="3600" dirty="0">
              <a:solidFill>
                <a:schemeClr val="tx2"/>
              </a:solidFill>
              <a:latin typeface="+mj-lt"/>
              <a:cs typeface="+mj-cs"/>
            </a:endParaRPr>
          </a:p>
        </p:txBody>
      </p:sp>
      <p:sp>
        <p:nvSpPr>
          <p:cNvPr id="6" name="Rectangle 5">
            <a:extLst>
              <a:ext uri="{FF2B5EF4-FFF2-40B4-BE49-F238E27FC236}">
                <a16:creationId xmlns:a16="http://schemas.microsoft.com/office/drawing/2014/main" id="{38CEB1F9-6551-4808-A125-6540392BC4BB}"/>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
        <p:nvSpPr>
          <p:cNvPr id="7" name="object 4">
            <a:extLst>
              <a:ext uri="{FF2B5EF4-FFF2-40B4-BE49-F238E27FC236}">
                <a16:creationId xmlns:a16="http://schemas.microsoft.com/office/drawing/2014/main" id="{74C25342-E100-4EAD-A8F8-2451F48369EE}"/>
              </a:ext>
            </a:extLst>
          </p:cNvPr>
          <p:cNvSpPr/>
          <p:nvPr/>
        </p:nvSpPr>
        <p:spPr>
          <a:xfrm>
            <a:off x="1867019" y="1662411"/>
            <a:ext cx="5409961" cy="4809847"/>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7233" y="753120"/>
            <a:ext cx="7883496" cy="563616"/>
          </a:xfrm>
          <a:prstGeom prst="rect">
            <a:avLst/>
          </a:prstGeom>
        </p:spPr>
        <p:txBody>
          <a:bodyPr vert="horz" wrap="square" lIns="0" tIns="9525" rIns="0" bIns="0" rtlCol="0" anchor="ctr">
            <a:spAutoFit/>
          </a:bodyPr>
          <a:lstStyle/>
          <a:p>
            <a:pPr marL="9525">
              <a:spcBef>
                <a:spcPts val="75"/>
              </a:spcBef>
            </a:pPr>
            <a:r>
              <a:rPr sz="3600" spc="-19" dirty="0">
                <a:solidFill>
                  <a:schemeClr val="tx2"/>
                </a:solidFill>
                <a:latin typeface="+mj-lt"/>
                <a:cs typeface="+mj-cs"/>
              </a:rPr>
              <a:t>Resource Representations example</a:t>
            </a:r>
          </a:p>
        </p:txBody>
      </p:sp>
      <p:sp>
        <p:nvSpPr>
          <p:cNvPr id="4" name="object 4"/>
          <p:cNvSpPr/>
          <p:nvPr/>
        </p:nvSpPr>
        <p:spPr>
          <a:xfrm>
            <a:off x="1028700" y="1959102"/>
            <a:ext cx="5014341" cy="3582162"/>
          </a:xfrm>
          <a:prstGeom prst="rect">
            <a:avLst/>
          </a:prstGeom>
          <a:blipFill>
            <a:blip r:embed="rId2" cstate="print"/>
            <a:stretch>
              <a:fillRect/>
            </a:stretch>
          </a:blipFill>
        </p:spPr>
        <p:txBody>
          <a:bodyPr wrap="square" lIns="0" tIns="0" rIns="0" bIns="0" rtlCol="0"/>
          <a:lstStyle/>
          <a:p>
            <a:endParaRPr sz="1350"/>
          </a:p>
        </p:txBody>
      </p:sp>
      <p:sp>
        <p:nvSpPr>
          <p:cNvPr id="6" name="Rectangle 5">
            <a:extLst>
              <a:ext uri="{FF2B5EF4-FFF2-40B4-BE49-F238E27FC236}">
                <a16:creationId xmlns:a16="http://schemas.microsoft.com/office/drawing/2014/main" id="{9308D760-483D-4E9D-81FA-5FFFBD105C9F}"/>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7571" y="703354"/>
            <a:ext cx="7491546" cy="563616"/>
          </a:xfrm>
          <a:prstGeom prst="rect">
            <a:avLst/>
          </a:prstGeom>
        </p:spPr>
        <p:txBody>
          <a:bodyPr vert="horz" wrap="square" lIns="0" tIns="9525" rIns="0" bIns="0" rtlCol="0" anchor="ctr">
            <a:spAutoFit/>
          </a:bodyPr>
          <a:lstStyle/>
          <a:p>
            <a:pPr marL="9525">
              <a:spcBef>
                <a:spcPts val="75"/>
              </a:spcBef>
            </a:pPr>
            <a:r>
              <a:rPr sz="3600" spc="-19" dirty="0"/>
              <a:t>Stateless Communication</a:t>
            </a:r>
          </a:p>
        </p:txBody>
      </p:sp>
      <p:sp>
        <p:nvSpPr>
          <p:cNvPr id="3" name="object 3"/>
          <p:cNvSpPr txBox="1"/>
          <p:nvPr/>
        </p:nvSpPr>
        <p:spPr>
          <a:xfrm>
            <a:off x="479559" y="1690104"/>
            <a:ext cx="8242410" cy="3816590"/>
          </a:xfrm>
          <a:prstGeom prst="rect">
            <a:avLst/>
          </a:prstGeom>
        </p:spPr>
        <p:txBody>
          <a:bodyPr vert="horz" wrap="square" lIns="0" tIns="104299" rIns="0" bIns="0" rtlCol="0">
            <a:spAutoFit/>
          </a:bodyPr>
          <a:lstStyle/>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Every request happens in complete isolation</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When the client makes an HTTP request, it includes all information necessary  for the server to fulfil that request</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The server never relies on information from previous requests</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If an application is stateless (no session or application state) it can scale  easily.</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Just deploy more instances of your Web Application.</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If it is not stateless, you need to go back to the same instance which has your  session state.</a:t>
            </a:r>
          </a:p>
        </p:txBody>
      </p:sp>
      <p:sp>
        <p:nvSpPr>
          <p:cNvPr id="5" name="Rectangle 4">
            <a:extLst>
              <a:ext uri="{FF2B5EF4-FFF2-40B4-BE49-F238E27FC236}">
                <a16:creationId xmlns:a16="http://schemas.microsoft.com/office/drawing/2014/main" id="{3C739B55-5D67-42AA-8F61-A79573C07848}"/>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7232" y="2126617"/>
            <a:ext cx="7491546" cy="3242170"/>
          </a:xfrm>
          <a:prstGeom prst="rect">
            <a:avLst/>
          </a:prstGeom>
        </p:spPr>
        <p:txBody>
          <a:bodyPr vert="horz" wrap="square" lIns="0" tIns="9525" rIns="0" bIns="0" rtlCol="0">
            <a:spAutoFit/>
          </a:bodyPr>
          <a:lstStyle/>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A RESTful service is stateless and does not maintain the application state for  any client.</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A request cannot be dependent on a past request and a service treats each  request independently.</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A stateless design looks like so:</a:t>
            </a:r>
            <a:endParaRPr sz="2063" dirty="0">
              <a:latin typeface="Times New Roman"/>
              <a:cs typeface="Times New Roman"/>
            </a:endParaRPr>
          </a:p>
          <a:p>
            <a:pPr marL="352425" marR="2850356">
              <a:lnSpc>
                <a:spcPct val="152000"/>
              </a:lnSpc>
            </a:pPr>
            <a:r>
              <a:rPr sz="1400" spc="-11" dirty="0">
                <a:solidFill>
                  <a:srgbClr val="404040"/>
                </a:solidFill>
                <a:cs typeface="Trebuchet MS"/>
              </a:rPr>
              <a:t>Request1: </a:t>
            </a:r>
            <a:r>
              <a:rPr sz="1400" spc="-8" dirty="0">
                <a:solidFill>
                  <a:srgbClr val="404040"/>
                </a:solidFill>
                <a:cs typeface="Trebuchet MS"/>
              </a:rPr>
              <a:t>GET </a:t>
            </a:r>
            <a:r>
              <a:rPr sz="1400" u="sng" spc="-8" dirty="0">
                <a:solidFill>
                  <a:srgbClr val="99C93B"/>
                </a:solidFill>
                <a:uFill>
                  <a:solidFill>
                    <a:srgbClr val="99C93B"/>
                  </a:solidFill>
                </a:uFill>
                <a:cs typeface="Trebuchet MS"/>
                <a:hlinkClick r:id="rId2"/>
              </a:rPr>
              <a:t>http://MyService/Persons/1 </a:t>
            </a:r>
            <a:r>
              <a:rPr sz="1400" spc="-8" dirty="0">
                <a:solidFill>
                  <a:srgbClr val="99C93B"/>
                </a:solidFill>
                <a:cs typeface="Trebuchet MS"/>
              </a:rPr>
              <a:t> </a:t>
            </a:r>
            <a:endParaRPr lang="en-IE" sz="1400" spc="-8" dirty="0">
              <a:solidFill>
                <a:srgbClr val="99C93B"/>
              </a:solidFill>
              <a:cs typeface="Trebuchet MS"/>
            </a:endParaRPr>
          </a:p>
          <a:p>
            <a:pPr marL="352425" marR="2850356">
              <a:lnSpc>
                <a:spcPct val="152000"/>
              </a:lnSpc>
            </a:pPr>
            <a:r>
              <a:rPr sz="1400" spc="-8" dirty="0">
                <a:solidFill>
                  <a:srgbClr val="404040"/>
                </a:solidFill>
                <a:cs typeface="Trebuchet MS"/>
              </a:rPr>
              <a:t>Request2: GET</a:t>
            </a:r>
            <a:r>
              <a:rPr sz="1400" spc="38" dirty="0">
                <a:solidFill>
                  <a:srgbClr val="404040"/>
                </a:solidFill>
                <a:cs typeface="Trebuchet MS"/>
              </a:rPr>
              <a:t> </a:t>
            </a:r>
            <a:r>
              <a:rPr sz="1400" u="sng" spc="-8" dirty="0">
                <a:solidFill>
                  <a:srgbClr val="99C93B"/>
                </a:solidFill>
                <a:uFill>
                  <a:solidFill>
                    <a:srgbClr val="99C93B"/>
                  </a:solidFill>
                </a:uFill>
                <a:cs typeface="Trebuchet MS"/>
                <a:hlinkClick r:id="rId3"/>
              </a:rPr>
              <a:t>http://MyService/Persons/2</a:t>
            </a:r>
            <a:endParaRPr lang="en-IE" sz="1400" u="sng" spc="-8" dirty="0">
              <a:solidFill>
                <a:srgbClr val="99C93B"/>
              </a:solidFill>
              <a:uFill>
                <a:solidFill>
                  <a:srgbClr val="99C93B"/>
                </a:solidFill>
              </a:uFill>
              <a:cs typeface="Trebuchet MS"/>
            </a:endParaRPr>
          </a:p>
          <a:p>
            <a:pPr>
              <a:spcBef>
                <a:spcPts val="11"/>
              </a:spcBef>
            </a:pPr>
            <a:endParaRPr sz="1200" dirty="0">
              <a:latin typeface="Times New Roman"/>
              <a:cs typeface="Times New Roman"/>
            </a:endParaRPr>
          </a:p>
          <a:p>
            <a:pPr marL="9525" marR="3810">
              <a:spcBef>
                <a:spcPts val="668"/>
              </a:spcBef>
              <a:spcAft>
                <a:spcPts val="1200"/>
              </a:spcAft>
              <a:buClr>
                <a:srgbClr val="90C225"/>
              </a:buClr>
              <a:buSzPct val="79411"/>
              <a:tabLst>
                <a:tab pos="266224" algn="l"/>
                <a:tab pos="266700" algn="l"/>
              </a:tabLst>
            </a:pPr>
            <a:r>
              <a:rPr lang="en-IE" dirty="0"/>
              <a:t>	</a:t>
            </a:r>
            <a:r>
              <a:rPr dirty="0"/>
              <a:t>Each of these requests can be treated separately.</a:t>
            </a:r>
          </a:p>
        </p:txBody>
      </p:sp>
      <p:sp>
        <p:nvSpPr>
          <p:cNvPr id="5" name="Rectangle 4">
            <a:extLst>
              <a:ext uri="{FF2B5EF4-FFF2-40B4-BE49-F238E27FC236}">
                <a16:creationId xmlns:a16="http://schemas.microsoft.com/office/drawing/2014/main" id="{7D0F9A4F-97E2-4FFF-B188-CFCEFA958C61}"/>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
        <p:nvSpPr>
          <p:cNvPr id="8" name="object 2">
            <a:extLst>
              <a:ext uri="{FF2B5EF4-FFF2-40B4-BE49-F238E27FC236}">
                <a16:creationId xmlns:a16="http://schemas.microsoft.com/office/drawing/2014/main" id="{EE9495FD-F7C3-419B-9562-BF0343B04862}"/>
              </a:ext>
            </a:extLst>
          </p:cNvPr>
          <p:cNvSpPr txBox="1">
            <a:spLocks noGrp="1"/>
          </p:cNvSpPr>
          <p:nvPr>
            <p:ph type="title"/>
          </p:nvPr>
        </p:nvSpPr>
        <p:spPr>
          <a:xfrm>
            <a:off x="567232" y="975645"/>
            <a:ext cx="7491546" cy="563616"/>
          </a:xfrm>
          <a:prstGeom prst="rect">
            <a:avLst/>
          </a:prstGeom>
        </p:spPr>
        <p:txBody>
          <a:bodyPr vert="horz" wrap="square" lIns="0" tIns="9525" rIns="0" bIns="0" rtlCol="0" anchor="ctr">
            <a:spAutoFit/>
          </a:bodyPr>
          <a:lstStyle/>
          <a:p>
            <a:pPr marL="9525">
              <a:spcBef>
                <a:spcPts val="75"/>
              </a:spcBef>
            </a:pPr>
            <a:r>
              <a:rPr sz="3600" spc="-19" dirty="0"/>
              <a:t>Stateless Communication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7232" y="1915603"/>
            <a:ext cx="7813093" cy="4105611"/>
          </a:xfrm>
          <a:prstGeom prst="rect">
            <a:avLst/>
          </a:prstGeom>
        </p:spPr>
        <p:txBody>
          <a:bodyPr vert="horz" wrap="square" lIns="0" tIns="9525" rIns="0" bIns="0" rtlCol="0">
            <a:spAutoFit/>
          </a:bodyPr>
          <a:lstStyle/>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A stateful design, on the other hand, looks like so:</a:t>
            </a:r>
            <a:endParaRPr sz="1575" dirty="0">
              <a:latin typeface="Times New Roman"/>
              <a:cs typeface="Times New Roman"/>
            </a:endParaRPr>
          </a:p>
          <a:p>
            <a:pPr marL="352425">
              <a:spcBef>
                <a:spcPts val="1309"/>
              </a:spcBef>
            </a:pPr>
            <a:r>
              <a:rPr sz="1400" spc="-11" dirty="0">
                <a:solidFill>
                  <a:srgbClr val="404040"/>
                </a:solidFill>
                <a:cs typeface="Trebuchet MS"/>
              </a:rPr>
              <a:t>Request1: </a:t>
            </a:r>
            <a:r>
              <a:rPr sz="1400" spc="-8" dirty="0">
                <a:solidFill>
                  <a:srgbClr val="404040"/>
                </a:solidFill>
                <a:cs typeface="Trebuchet MS"/>
              </a:rPr>
              <a:t>GET</a:t>
            </a:r>
            <a:r>
              <a:rPr sz="1400" spc="19" dirty="0">
                <a:solidFill>
                  <a:srgbClr val="404040"/>
                </a:solidFill>
                <a:cs typeface="Trebuchet MS"/>
              </a:rPr>
              <a:t> </a:t>
            </a:r>
            <a:r>
              <a:rPr sz="1400" u="sng" spc="-8" dirty="0">
                <a:solidFill>
                  <a:srgbClr val="99C93B"/>
                </a:solidFill>
                <a:uFill>
                  <a:solidFill>
                    <a:srgbClr val="99C93B"/>
                  </a:solidFill>
                </a:uFill>
                <a:cs typeface="Trebuchet MS"/>
                <a:hlinkClick r:id="rId2"/>
              </a:rPr>
              <a:t>http://MyService/Persons/1</a:t>
            </a:r>
            <a:endParaRPr sz="1400" dirty="0">
              <a:cs typeface="Trebuchet MS"/>
            </a:endParaRPr>
          </a:p>
          <a:p>
            <a:pPr marL="352425">
              <a:spcBef>
                <a:spcPts val="746"/>
              </a:spcBef>
            </a:pPr>
            <a:r>
              <a:rPr sz="1400" spc="-8" dirty="0">
                <a:solidFill>
                  <a:srgbClr val="404040"/>
                </a:solidFill>
                <a:cs typeface="Trebuchet MS"/>
              </a:rPr>
              <a:t>Request2: GET</a:t>
            </a:r>
            <a:r>
              <a:rPr sz="1400" spc="4" dirty="0">
                <a:solidFill>
                  <a:srgbClr val="404040"/>
                </a:solidFill>
                <a:cs typeface="Trebuchet MS"/>
              </a:rPr>
              <a:t> </a:t>
            </a:r>
            <a:r>
              <a:rPr sz="1400" u="sng" spc="-4" dirty="0">
                <a:solidFill>
                  <a:srgbClr val="99C93B"/>
                </a:solidFill>
                <a:uFill>
                  <a:solidFill>
                    <a:srgbClr val="99C93B"/>
                  </a:solidFill>
                </a:uFill>
                <a:cs typeface="Trebuchet MS"/>
                <a:hlinkClick r:id="rId3"/>
              </a:rPr>
              <a:t>http://MyService/NextPerson</a:t>
            </a:r>
            <a:endParaRPr sz="1400" dirty="0">
              <a:cs typeface="Trebuchet MS"/>
            </a:endParaRPr>
          </a:p>
          <a:p>
            <a:pPr>
              <a:spcBef>
                <a:spcPts val="8"/>
              </a:spcBef>
            </a:pPr>
            <a:endParaRPr sz="1200" dirty="0">
              <a:latin typeface="Times New Roman"/>
              <a:cs typeface="Times New Roman"/>
            </a:endParaRP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To process the second request, the server needs to remember the last  PersonID that the client fetched. In other words, the server needs to  remember the current state — otherwise Request2 cannot be processed.</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Design your service in a way that a request never refers to a previous request.</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Stateless services are easier to host, easy to maintain, and more scalable.  Plus, such services can provide better response time to requests, as it is much  easier to load balance them.</a:t>
            </a:r>
          </a:p>
        </p:txBody>
      </p:sp>
      <p:sp>
        <p:nvSpPr>
          <p:cNvPr id="5" name="Rectangle 4">
            <a:extLst>
              <a:ext uri="{FF2B5EF4-FFF2-40B4-BE49-F238E27FC236}">
                <a16:creationId xmlns:a16="http://schemas.microsoft.com/office/drawing/2014/main" id="{313FABD8-3BCC-4BCA-BACB-37122A27B8F3}"/>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
        <p:nvSpPr>
          <p:cNvPr id="8" name="object 2">
            <a:extLst>
              <a:ext uri="{FF2B5EF4-FFF2-40B4-BE49-F238E27FC236}">
                <a16:creationId xmlns:a16="http://schemas.microsoft.com/office/drawing/2014/main" id="{D22F9588-04D4-4AF1-A060-CAF800D7E2BE}"/>
              </a:ext>
            </a:extLst>
          </p:cNvPr>
          <p:cNvSpPr txBox="1">
            <a:spLocks/>
          </p:cNvSpPr>
          <p:nvPr/>
        </p:nvSpPr>
        <p:spPr>
          <a:xfrm>
            <a:off x="567232" y="975645"/>
            <a:ext cx="7491546" cy="563616"/>
          </a:xfrm>
          <a:prstGeom prst="rect">
            <a:avLst/>
          </a:prstGeom>
        </p:spPr>
        <p:txBody>
          <a:bodyPr vert="horz" wrap="square" lIns="0" tIns="9525" rIns="0" bIns="0" rtlCol="0" anchor="ctr">
            <a:sp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9525">
              <a:spcBef>
                <a:spcPts val="75"/>
              </a:spcBef>
            </a:pPr>
            <a:r>
              <a:rPr lang="en-IE" sz="3600" spc="-19" dirty="0"/>
              <a:t>Stateless Communication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2557" y="2865865"/>
            <a:ext cx="6938886" cy="563135"/>
          </a:xfrm>
          <a:prstGeom prst="rect">
            <a:avLst/>
          </a:prstGeom>
        </p:spPr>
        <p:txBody>
          <a:bodyPr vert="horz" wrap="square" lIns="0" tIns="9049" rIns="0" bIns="0" rtlCol="0" anchor="ctr">
            <a:spAutoFit/>
          </a:bodyPr>
          <a:lstStyle/>
          <a:p>
            <a:pPr marL="9525">
              <a:spcBef>
                <a:spcPts val="75"/>
              </a:spcBef>
            </a:pPr>
            <a:r>
              <a:rPr sz="3600" spc="-19" dirty="0">
                <a:solidFill>
                  <a:schemeClr val="tx2"/>
                </a:solidFill>
                <a:latin typeface="+mj-lt"/>
                <a:cs typeface="+mj-cs"/>
              </a:rPr>
              <a:t>REST - Books Server Example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3" y="735512"/>
            <a:ext cx="5853664" cy="563616"/>
          </a:xfrm>
          <a:prstGeom prst="rect">
            <a:avLst/>
          </a:prstGeom>
        </p:spPr>
        <p:txBody>
          <a:bodyPr vert="horz" wrap="square" lIns="0" tIns="9525" rIns="0" bIns="0" rtlCol="0" anchor="ctr">
            <a:spAutoFit/>
          </a:bodyPr>
          <a:lstStyle/>
          <a:p>
            <a:pPr marL="9525">
              <a:spcBef>
                <a:spcPts val="75"/>
              </a:spcBef>
            </a:pPr>
            <a:r>
              <a:rPr sz="3600" spc="-19" dirty="0"/>
              <a:t>REST Book Server - JEE</a:t>
            </a:r>
          </a:p>
        </p:txBody>
      </p:sp>
      <p:sp>
        <p:nvSpPr>
          <p:cNvPr id="3" name="object 3"/>
          <p:cNvSpPr txBox="1"/>
          <p:nvPr/>
        </p:nvSpPr>
        <p:spPr>
          <a:xfrm>
            <a:off x="567233" y="2401252"/>
            <a:ext cx="4708152" cy="1944283"/>
          </a:xfrm>
          <a:prstGeom prst="rect">
            <a:avLst/>
          </a:prstGeom>
        </p:spPr>
        <p:txBody>
          <a:bodyPr vert="horz" wrap="square" lIns="0" tIns="104299" rIns="0" bIns="0" rtlCol="0">
            <a:spAutoFit/>
          </a:bodyPr>
          <a:lstStyle/>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Dynamic Web Project</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Web.xml edit</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Lib folder – Jersey lib (Build</a:t>
            </a:r>
            <a:r>
              <a:rPr lang="en-IE" dirty="0"/>
              <a:t> </a:t>
            </a:r>
            <a:r>
              <a:rPr dirty="0"/>
              <a:t>Path)</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WEB-INF Lib Folder – Jersey +  Asm lib</a:t>
            </a:r>
          </a:p>
        </p:txBody>
      </p:sp>
      <p:sp>
        <p:nvSpPr>
          <p:cNvPr id="4" name="object 4"/>
          <p:cNvSpPr/>
          <p:nvPr/>
        </p:nvSpPr>
        <p:spPr>
          <a:xfrm>
            <a:off x="5133979" y="1557495"/>
            <a:ext cx="3117716" cy="4829267"/>
          </a:xfrm>
          <a:prstGeom prst="rect">
            <a:avLst/>
          </a:prstGeom>
          <a:blipFill>
            <a:blip r:embed="rId2" cstate="print"/>
            <a:stretch>
              <a:fillRect/>
            </a:stretch>
          </a:blipFill>
        </p:spPr>
        <p:txBody>
          <a:bodyPr wrap="square" lIns="0" tIns="0" rIns="0" bIns="0" rtlCol="0"/>
          <a:lstStyle/>
          <a:p>
            <a:endParaRPr sz="1350"/>
          </a:p>
        </p:txBody>
      </p:sp>
      <p:sp>
        <p:nvSpPr>
          <p:cNvPr id="6" name="Rectangle 5">
            <a:extLst>
              <a:ext uri="{FF2B5EF4-FFF2-40B4-BE49-F238E27FC236}">
                <a16:creationId xmlns:a16="http://schemas.microsoft.com/office/drawing/2014/main" id="{C2CAE743-C60C-4312-9502-65C505A4303C}"/>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667" y="806984"/>
            <a:ext cx="5190472" cy="563616"/>
          </a:xfrm>
          <a:prstGeom prst="rect">
            <a:avLst/>
          </a:prstGeom>
        </p:spPr>
        <p:txBody>
          <a:bodyPr vert="horz" wrap="square" lIns="0" tIns="9525" rIns="0" bIns="0" rtlCol="0" anchor="ctr">
            <a:spAutoFit/>
          </a:bodyPr>
          <a:lstStyle/>
          <a:p>
            <a:pPr marL="9525">
              <a:spcBef>
                <a:spcPts val="75"/>
              </a:spcBef>
            </a:pPr>
            <a:r>
              <a:rPr sz="3600" spc="-19" dirty="0"/>
              <a:t>Editing Web.xml</a:t>
            </a:r>
          </a:p>
        </p:txBody>
      </p:sp>
      <p:sp>
        <p:nvSpPr>
          <p:cNvPr id="3" name="object 3"/>
          <p:cNvSpPr txBox="1"/>
          <p:nvPr/>
        </p:nvSpPr>
        <p:spPr>
          <a:xfrm>
            <a:off x="610667" y="2401938"/>
            <a:ext cx="3358432" cy="1977625"/>
          </a:xfrm>
          <a:prstGeom prst="rect">
            <a:avLst/>
          </a:prstGeom>
        </p:spPr>
        <p:txBody>
          <a:bodyPr vert="horz" wrap="square" lIns="0" tIns="104299" rIns="0" bIns="0" rtlCol="0">
            <a:spAutoFit/>
          </a:bodyPr>
          <a:lstStyle/>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Reference our package</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Define our url pattern</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This lets our project know  about Jersey REST Service  Mappings !</a:t>
            </a:r>
          </a:p>
        </p:txBody>
      </p:sp>
      <p:sp>
        <p:nvSpPr>
          <p:cNvPr id="4" name="object 4"/>
          <p:cNvSpPr/>
          <p:nvPr/>
        </p:nvSpPr>
        <p:spPr>
          <a:xfrm>
            <a:off x="4250816" y="2117979"/>
            <a:ext cx="4450842" cy="2985516"/>
          </a:xfrm>
          <a:prstGeom prst="rect">
            <a:avLst/>
          </a:prstGeom>
          <a:blipFill>
            <a:blip r:embed="rId2" cstate="print"/>
            <a:stretch>
              <a:fillRect/>
            </a:stretch>
          </a:blipFill>
        </p:spPr>
        <p:txBody>
          <a:bodyPr wrap="square" lIns="0" tIns="0" rIns="0" bIns="0" rtlCol="0"/>
          <a:lstStyle/>
          <a:p>
            <a:endParaRPr sz="1350"/>
          </a:p>
        </p:txBody>
      </p:sp>
      <p:sp>
        <p:nvSpPr>
          <p:cNvPr id="5" name="object 5"/>
          <p:cNvSpPr/>
          <p:nvPr/>
        </p:nvSpPr>
        <p:spPr>
          <a:xfrm>
            <a:off x="5139500" y="3902773"/>
            <a:ext cx="457200" cy="155734"/>
          </a:xfrm>
          <a:custGeom>
            <a:avLst/>
            <a:gdLst/>
            <a:ahLst/>
            <a:cxnLst/>
            <a:rect l="l" t="t" r="r" b="b"/>
            <a:pathLst>
              <a:path w="609600" h="207645">
                <a:moveTo>
                  <a:pt x="0" y="103631"/>
                </a:moveTo>
                <a:lnTo>
                  <a:pt x="30990" y="58038"/>
                </a:lnTo>
                <a:lnTo>
                  <a:pt x="66980" y="38797"/>
                </a:lnTo>
                <a:lnTo>
                  <a:pt x="114188" y="22753"/>
                </a:lnTo>
                <a:lnTo>
                  <a:pt x="170783" y="10525"/>
                </a:lnTo>
                <a:lnTo>
                  <a:pt x="234931" y="2734"/>
                </a:lnTo>
                <a:lnTo>
                  <a:pt x="304800" y="0"/>
                </a:lnTo>
                <a:lnTo>
                  <a:pt x="374668" y="2734"/>
                </a:lnTo>
                <a:lnTo>
                  <a:pt x="438816" y="10525"/>
                </a:lnTo>
                <a:lnTo>
                  <a:pt x="495411" y="22753"/>
                </a:lnTo>
                <a:lnTo>
                  <a:pt x="542619" y="38797"/>
                </a:lnTo>
                <a:lnTo>
                  <a:pt x="578609" y="58038"/>
                </a:lnTo>
                <a:lnTo>
                  <a:pt x="609600" y="103631"/>
                </a:lnTo>
                <a:lnTo>
                  <a:pt x="601546" y="127407"/>
                </a:lnTo>
                <a:lnTo>
                  <a:pt x="542619" y="168466"/>
                </a:lnTo>
                <a:lnTo>
                  <a:pt x="495411" y="184510"/>
                </a:lnTo>
                <a:lnTo>
                  <a:pt x="438816" y="196738"/>
                </a:lnTo>
                <a:lnTo>
                  <a:pt x="374668" y="204529"/>
                </a:lnTo>
                <a:lnTo>
                  <a:pt x="304800" y="207263"/>
                </a:lnTo>
                <a:lnTo>
                  <a:pt x="234931" y="204529"/>
                </a:lnTo>
                <a:lnTo>
                  <a:pt x="170783" y="196738"/>
                </a:lnTo>
                <a:lnTo>
                  <a:pt x="114188" y="184510"/>
                </a:lnTo>
                <a:lnTo>
                  <a:pt x="66980" y="168466"/>
                </a:lnTo>
                <a:lnTo>
                  <a:pt x="30990" y="149225"/>
                </a:lnTo>
                <a:lnTo>
                  <a:pt x="0" y="103631"/>
                </a:lnTo>
                <a:close/>
              </a:path>
            </a:pathLst>
          </a:custGeom>
          <a:ln w="19812">
            <a:solidFill>
              <a:srgbClr val="FF0000"/>
            </a:solidFill>
          </a:ln>
        </p:spPr>
        <p:txBody>
          <a:bodyPr wrap="square" lIns="0" tIns="0" rIns="0" bIns="0" rtlCol="0"/>
          <a:lstStyle/>
          <a:p>
            <a:endParaRPr sz="1350"/>
          </a:p>
        </p:txBody>
      </p:sp>
      <p:sp>
        <p:nvSpPr>
          <p:cNvPr id="6" name="object 6"/>
          <p:cNvSpPr/>
          <p:nvPr/>
        </p:nvSpPr>
        <p:spPr>
          <a:xfrm>
            <a:off x="5066347" y="4533710"/>
            <a:ext cx="530543" cy="173831"/>
          </a:xfrm>
          <a:custGeom>
            <a:avLst/>
            <a:gdLst/>
            <a:ahLst/>
            <a:cxnLst/>
            <a:rect l="l" t="t" r="r" b="b"/>
            <a:pathLst>
              <a:path w="707390" h="231775">
                <a:moveTo>
                  <a:pt x="0" y="115823"/>
                </a:moveTo>
                <a:lnTo>
                  <a:pt x="27777" y="70723"/>
                </a:lnTo>
                <a:lnTo>
                  <a:pt x="103536" y="33908"/>
                </a:lnTo>
                <a:lnTo>
                  <a:pt x="155860" y="19770"/>
                </a:lnTo>
                <a:lnTo>
                  <a:pt x="215919" y="9096"/>
                </a:lnTo>
                <a:lnTo>
                  <a:pt x="282295" y="2351"/>
                </a:lnTo>
                <a:lnTo>
                  <a:pt x="353568" y="0"/>
                </a:lnTo>
                <a:lnTo>
                  <a:pt x="424840" y="2351"/>
                </a:lnTo>
                <a:lnTo>
                  <a:pt x="491216" y="9096"/>
                </a:lnTo>
                <a:lnTo>
                  <a:pt x="551275" y="19770"/>
                </a:lnTo>
                <a:lnTo>
                  <a:pt x="603599" y="33908"/>
                </a:lnTo>
                <a:lnTo>
                  <a:pt x="646766" y="51048"/>
                </a:lnTo>
                <a:lnTo>
                  <a:pt x="699955" y="92469"/>
                </a:lnTo>
                <a:lnTo>
                  <a:pt x="707136" y="115823"/>
                </a:lnTo>
                <a:lnTo>
                  <a:pt x="699955" y="139178"/>
                </a:lnTo>
                <a:lnTo>
                  <a:pt x="646766" y="180599"/>
                </a:lnTo>
                <a:lnTo>
                  <a:pt x="603599" y="197738"/>
                </a:lnTo>
                <a:lnTo>
                  <a:pt x="551275" y="211877"/>
                </a:lnTo>
                <a:lnTo>
                  <a:pt x="491216" y="222551"/>
                </a:lnTo>
                <a:lnTo>
                  <a:pt x="424840" y="229296"/>
                </a:lnTo>
                <a:lnTo>
                  <a:pt x="353568" y="231647"/>
                </a:lnTo>
                <a:lnTo>
                  <a:pt x="282295" y="229296"/>
                </a:lnTo>
                <a:lnTo>
                  <a:pt x="215919" y="222551"/>
                </a:lnTo>
                <a:lnTo>
                  <a:pt x="155860" y="211877"/>
                </a:lnTo>
                <a:lnTo>
                  <a:pt x="103536" y="197738"/>
                </a:lnTo>
                <a:lnTo>
                  <a:pt x="60369" y="180599"/>
                </a:lnTo>
                <a:lnTo>
                  <a:pt x="7180" y="139178"/>
                </a:lnTo>
                <a:lnTo>
                  <a:pt x="0" y="115823"/>
                </a:lnTo>
                <a:close/>
              </a:path>
            </a:pathLst>
          </a:custGeom>
          <a:ln w="19812">
            <a:solidFill>
              <a:srgbClr val="FF0000"/>
            </a:solidFill>
          </a:ln>
        </p:spPr>
        <p:txBody>
          <a:bodyPr wrap="square" lIns="0" tIns="0" rIns="0" bIns="0" rtlCol="0"/>
          <a:lstStyle/>
          <a:p>
            <a:endParaRPr sz="1350"/>
          </a:p>
        </p:txBody>
      </p:sp>
      <p:sp>
        <p:nvSpPr>
          <p:cNvPr id="8" name="Rectangle 7">
            <a:extLst>
              <a:ext uri="{FF2B5EF4-FFF2-40B4-BE49-F238E27FC236}">
                <a16:creationId xmlns:a16="http://schemas.microsoft.com/office/drawing/2014/main" id="{61ECA280-17B8-4DEF-BF4B-32811184D911}"/>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2" y="789143"/>
            <a:ext cx="2266402" cy="563616"/>
          </a:xfrm>
          <a:prstGeom prst="rect">
            <a:avLst/>
          </a:prstGeom>
        </p:spPr>
        <p:txBody>
          <a:bodyPr vert="horz" wrap="square" lIns="0" tIns="9525" rIns="0" bIns="0" rtlCol="0" anchor="ctr">
            <a:spAutoFit/>
          </a:bodyPr>
          <a:lstStyle/>
          <a:p>
            <a:pPr marL="9525">
              <a:spcBef>
                <a:spcPts val="75"/>
              </a:spcBef>
            </a:pPr>
            <a:r>
              <a:rPr sz="3600" spc="-19" dirty="0"/>
              <a:t>Book</a:t>
            </a:r>
          </a:p>
        </p:txBody>
      </p:sp>
      <p:sp>
        <p:nvSpPr>
          <p:cNvPr id="3" name="object 3"/>
          <p:cNvSpPr txBox="1"/>
          <p:nvPr/>
        </p:nvSpPr>
        <p:spPr>
          <a:xfrm>
            <a:off x="567232" y="2496121"/>
            <a:ext cx="2346790" cy="2646237"/>
          </a:xfrm>
          <a:prstGeom prst="rect">
            <a:avLst/>
          </a:prstGeom>
        </p:spPr>
        <p:txBody>
          <a:bodyPr vert="horz" wrap="square" lIns="0" tIns="9525" rIns="0" bIns="0" rtlCol="0">
            <a:spAutoFit/>
          </a:bodyPr>
          <a:lstStyle/>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Book Object with  attributes:</a:t>
            </a:r>
          </a:p>
          <a:p>
            <a:pPr marL="752475" marR="3810" lvl="1"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Id</a:t>
            </a:r>
          </a:p>
          <a:p>
            <a:pPr marL="752475" marR="3810" lvl="1"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Title</a:t>
            </a:r>
          </a:p>
          <a:p>
            <a:pPr marL="752475" marR="3810" lvl="1"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Author</a:t>
            </a:r>
          </a:p>
          <a:p>
            <a:pPr marL="752475" marR="3810" lvl="1"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year.</a:t>
            </a:r>
          </a:p>
        </p:txBody>
      </p:sp>
      <p:sp>
        <p:nvSpPr>
          <p:cNvPr id="4" name="object 4"/>
          <p:cNvSpPr/>
          <p:nvPr/>
        </p:nvSpPr>
        <p:spPr>
          <a:xfrm>
            <a:off x="3379467" y="1352759"/>
            <a:ext cx="3097530" cy="4334256"/>
          </a:xfrm>
          <a:prstGeom prst="rect">
            <a:avLst/>
          </a:prstGeom>
          <a:blipFill>
            <a:blip r:embed="rId2" cstate="print"/>
            <a:stretch>
              <a:fillRect/>
            </a:stretch>
          </a:blipFill>
        </p:spPr>
        <p:txBody>
          <a:bodyPr wrap="square" lIns="0" tIns="0" rIns="0" bIns="0" rtlCol="0"/>
          <a:lstStyle/>
          <a:p>
            <a:endParaRPr sz="1350"/>
          </a:p>
        </p:txBody>
      </p:sp>
      <p:sp>
        <p:nvSpPr>
          <p:cNvPr id="5" name="object 5"/>
          <p:cNvSpPr/>
          <p:nvPr/>
        </p:nvSpPr>
        <p:spPr>
          <a:xfrm>
            <a:off x="6600213" y="4685157"/>
            <a:ext cx="1850516" cy="963549"/>
          </a:xfrm>
          <a:prstGeom prst="rect">
            <a:avLst/>
          </a:prstGeom>
          <a:blipFill>
            <a:blip r:embed="rId3" cstate="print"/>
            <a:stretch>
              <a:fillRect/>
            </a:stretch>
          </a:blipFill>
        </p:spPr>
        <p:txBody>
          <a:bodyPr wrap="square" lIns="0" tIns="0" rIns="0" bIns="0" rtlCol="0"/>
          <a:lstStyle/>
          <a:p>
            <a:endParaRPr sz="1350"/>
          </a:p>
        </p:txBody>
      </p:sp>
      <p:sp>
        <p:nvSpPr>
          <p:cNvPr id="7" name="Rectangle 6">
            <a:extLst>
              <a:ext uri="{FF2B5EF4-FFF2-40B4-BE49-F238E27FC236}">
                <a16:creationId xmlns:a16="http://schemas.microsoft.com/office/drawing/2014/main" id="{B1AE8892-88D6-4A5A-991C-D102E3033828}"/>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3" y="873302"/>
            <a:ext cx="2617469" cy="563616"/>
          </a:xfrm>
          <a:prstGeom prst="rect">
            <a:avLst/>
          </a:prstGeom>
        </p:spPr>
        <p:txBody>
          <a:bodyPr vert="horz" wrap="square" lIns="0" tIns="9525" rIns="0" bIns="0" rtlCol="0" anchor="ctr">
            <a:spAutoFit/>
          </a:bodyPr>
          <a:lstStyle/>
          <a:p>
            <a:pPr marL="9525">
              <a:spcBef>
                <a:spcPts val="75"/>
              </a:spcBef>
            </a:pPr>
            <a:r>
              <a:rPr sz="3600" spc="-19" dirty="0"/>
              <a:t>BookDAO</a:t>
            </a:r>
          </a:p>
        </p:txBody>
      </p:sp>
      <p:sp>
        <p:nvSpPr>
          <p:cNvPr id="3" name="object 3"/>
          <p:cNvSpPr txBox="1"/>
          <p:nvPr/>
        </p:nvSpPr>
        <p:spPr>
          <a:xfrm>
            <a:off x="459030" y="2496121"/>
            <a:ext cx="4134231" cy="2125582"/>
          </a:xfrm>
          <a:prstGeom prst="rect">
            <a:avLst/>
          </a:prstGeom>
        </p:spPr>
        <p:txBody>
          <a:bodyPr vert="horz" wrap="square" lIns="0" tIns="9525" rIns="0" bIns="0" rtlCol="0">
            <a:spAutoFit/>
          </a:bodyPr>
          <a:lstStyle/>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err="1"/>
              <a:t>BookDAO</a:t>
            </a:r>
            <a:r>
              <a:rPr dirty="0"/>
              <a:t> – Data Access  Object</a:t>
            </a:r>
          </a:p>
          <a:p>
            <a:pPr marL="752475" marR="3810" lvl="1"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HashMap used to hold</a:t>
            </a:r>
            <a:r>
              <a:rPr lang="en-IE" dirty="0"/>
              <a:t> </a:t>
            </a:r>
            <a:r>
              <a:rPr dirty="0"/>
              <a:t>book objects</a:t>
            </a:r>
          </a:p>
          <a:p>
            <a:pPr marL="752475" marR="3810" lvl="1"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List method to return  all books</a:t>
            </a:r>
          </a:p>
          <a:p>
            <a:pPr marL="752475" marR="3810" lvl="1"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Get method returns  single book</a:t>
            </a:r>
          </a:p>
        </p:txBody>
      </p:sp>
      <p:sp>
        <p:nvSpPr>
          <p:cNvPr id="4" name="object 4"/>
          <p:cNvSpPr/>
          <p:nvPr/>
        </p:nvSpPr>
        <p:spPr>
          <a:xfrm>
            <a:off x="4550739" y="1536766"/>
            <a:ext cx="4134231" cy="4598289"/>
          </a:xfrm>
          <a:prstGeom prst="rect">
            <a:avLst/>
          </a:prstGeom>
          <a:blipFill>
            <a:blip r:embed="rId2" cstate="print"/>
            <a:stretch>
              <a:fillRect/>
            </a:stretch>
          </a:blipFill>
        </p:spPr>
        <p:txBody>
          <a:bodyPr wrap="square" lIns="0" tIns="0" rIns="0" bIns="0" rtlCol="0"/>
          <a:lstStyle/>
          <a:p>
            <a:endParaRPr sz="1350"/>
          </a:p>
        </p:txBody>
      </p:sp>
      <p:sp>
        <p:nvSpPr>
          <p:cNvPr id="6" name="Rectangle 5">
            <a:extLst>
              <a:ext uri="{FF2B5EF4-FFF2-40B4-BE49-F238E27FC236}">
                <a16:creationId xmlns:a16="http://schemas.microsoft.com/office/drawing/2014/main" id="{20098181-2949-4B52-8522-E19E9F96E5DB}"/>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3" y="743206"/>
            <a:ext cx="4386604" cy="563616"/>
          </a:xfrm>
          <a:prstGeom prst="rect">
            <a:avLst/>
          </a:prstGeom>
        </p:spPr>
        <p:txBody>
          <a:bodyPr vert="horz" wrap="square" lIns="0" tIns="9525" rIns="0" bIns="0" rtlCol="0" anchor="ctr">
            <a:spAutoFit/>
          </a:bodyPr>
          <a:lstStyle/>
          <a:p>
            <a:pPr marL="9525">
              <a:spcBef>
                <a:spcPts val="75"/>
              </a:spcBef>
            </a:pPr>
            <a:r>
              <a:rPr sz="3600" spc="-19" dirty="0"/>
              <a:t>BookResource</a:t>
            </a:r>
          </a:p>
        </p:txBody>
      </p:sp>
      <p:sp>
        <p:nvSpPr>
          <p:cNvPr id="3" name="object 3"/>
          <p:cNvSpPr txBox="1"/>
          <p:nvPr/>
        </p:nvSpPr>
        <p:spPr>
          <a:xfrm>
            <a:off x="567232" y="2401252"/>
            <a:ext cx="3020029" cy="2254624"/>
          </a:xfrm>
          <a:prstGeom prst="rect">
            <a:avLst/>
          </a:prstGeom>
        </p:spPr>
        <p:txBody>
          <a:bodyPr vert="horz" wrap="square" lIns="0" tIns="104299" rIns="0" bIns="0" rtlCol="0">
            <a:spAutoFit/>
          </a:bodyPr>
          <a:lstStyle/>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Rest Jersey Code</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Path handles request</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Annotations @Get &amp;  @Produce determine call  and returned resource  content type</a:t>
            </a:r>
          </a:p>
        </p:txBody>
      </p:sp>
      <p:sp>
        <p:nvSpPr>
          <p:cNvPr id="4" name="object 4"/>
          <p:cNvSpPr/>
          <p:nvPr/>
        </p:nvSpPr>
        <p:spPr>
          <a:xfrm>
            <a:off x="3731894" y="2019680"/>
            <a:ext cx="4879467" cy="3250692"/>
          </a:xfrm>
          <a:prstGeom prst="rect">
            <a:avLst/>
          </a:prstGeom>
          <a:blipFill>
            <a:blip r:embed="rId2" cstate="print"/>
            <a:stretch>
              <a:fillRect/>
            </a:stretch>
          </a:blipFill>
        </p:spPr>
        <p:txBody>
          <a:bodyPr wrap="square" lIns="0" tIns="0" rIns="0" bIns="0" rtlCol="0"/>
          <a:lstStyle/>
          <a:p>
            <a:endParaRPr sz="1350"/>
          </a:p>
        </p:txBody>
      </p:sp>
      <p:sp>
        <p:nvSpPr>
          <p:cNvPr id="6" name="Rectangle 5">
            <a:extLst>
              <a:ext uri="{FF2B5EF4-FFF2-40B4-BE49-F238E27FC236}">
                <a16:creationId xmlns:a16="http://schemas.microsoft.com/office/drawing/2014/main" id="{1E71F653-C016-42F5-885A-9A3CB80F650D}"/>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718" y="687434"/>
            <a:ext cx="8054253" cy="563616"/>
          </a:xfrm>
          <a:prstGeom prst="rect">
            <a:avLst/>
          </a:prstGeom>
        </p:spPr>
        <p:txBody>
          <a:bodyPr vert="horz" wrap="square" lIns="0" tIns="9525" rIns="0" bIns="0" rtlCol="0" anchor="ctr">
            <a:spAutoFit/>
          </a:bodyPr>
          <a:lstStyle/>
          <a:p>
            <a:pPr marL="9525">
              <a:spcBef>
                <a:spcPts val="75"/>
              </a:spcBef>
            </a:pPr>
            <a:r>
              <a:rPr sz="3600" spc="-19" dirty="0"/>
              <a:t>Remember </a:t>
            </a:r>
            <a:r>
              <a:rPr sz="3600" spc="-4" dirty="0"/>
              <a:t>what we </a:t>
            </a:r>
            <a:r>
              <a:rPr sz="3600" dirty="0"/>
              <a:t>are </a:t>
            </a:r>
            <a:r>
              <a:rPr sz="3600" spc="-4" dirty="0"/>
              <a:t>trying to</a:t>
            </a:r>
            <a:r>
              <a:rPr sz="3600" spc="-38" dirty="0"/>
              <a:t> </a:t>
            </a:r>
            <a:r>
              <a:rPr sz="3600" spc="-4" dirty="0"/>
              <a:t>do</a:t>
            </a:r>
            <a:endParaRPr sz="3600" dirty="0"/>
          </a:p>
        </p:txBody>
      </p:sp>
      <p:sp>
        <p:nvSpPr>
          <p:cNvPr id="3" name="object 3"/>
          <p:cNvSpPr txBox="1"/>
          <p:nvPr/>
        </p:nvSpPr>
        <p:spPr>
          <a:xfrm>
            <a:off x="597378" y="1540468"/>
            <a:ext cx="7461400" cy="1343638"/>
          </a:xfrm>
          <a:prstGeom prst="rect">
            <a:avLst/>
          </a:prstGeom>
        </p:spPr>
        <p:txBody>
          <a:bodyPr vert="horz" wrap="square" lIns="0" tIns="84773" rIns="0" bIns="0" rtlCol="0">
            <a:spAutoFit/>
          </a:bodyPr>
          <a:lstStyle/>
          <a:p>
            <a:pPr marL="266700" indent="-257175">
              <a:spcBef>
                <a:spcPts val="668"/>
              </a:spcBef>
              <a:buClr>
                <a:srgbClr val="90C225"/>
              </a:buClr>
              <a:buSzPct val="79411"/>
              <a:buAutoNum type="arabicPeriod"/>
              <a:tabLst>
                <a:tab pos="266224" algn="l"/>
                <a:tab pos="266700" algn="l"/>
              </a:tabLst>
            </a:pPr>
            <a:r>
              <a:rPr dirty="0"/>
              <a:t>Communicate in a simple way</a:t>
            </a:r>
          </a:p>
          <a:p>
            <a:pPr marL="266700" indent="-257175">
              <a:spcBef>
                <a:spcPts val="596"/>
              </a:spcBef>
              <a:buClr>
                <a:srgbClr val="90C225"/>
              </a:buClr>
              <a:buSzPct val="79411"/>
              <a:buAutoNum type="arabicPeriod"/>
              <a:tabLst>
                <a:tab pos="266224" algn="l"/>
                <a:tab pos="266700" algn="l"/>
              </a:tabLst>
            </a:pPr>
            <a:r>
              <a:rPr dirty="0"/>
              <a:t>Understand each request without any prior knowledge</a:t>
            </a:r>
          </a:p>
          <a:p>
            <a:pPr marL="266700" indent="-257175">
              <a:spcBef>
                <a:spcPts val="596"/>
              </a:spcBef>
              <a:buClr>
                <a:srgbClr val="90C225"/>
              </a:buClr>
              <a:buSzPct val="79411"/>
              <a:buAutoNum type="arabicPeriod"/>
              <a:tabLst>
                <a:tab pos="266224" algn="l"/>
                <a:tab pos="266700" algn="l"/>
              </a:tabLst>
            </a:pPr>
            <a:r>
              <a:rPr dirty="0"/>
              <a:t>Represent the resource/data in a way that suits the client</a:t>
            </a:r>
            <a:endParaRPr lang="en-IE" dirty="0"/>
          </a:p>
          <a:p>
            <a:pPr marL="9525">
              <a:spcBef>
                <a:spcPts val="596"/>
              </a:spcBef>
              <a:buClr>
                <a:srgbClr val="90C225"/>
              </a:buClr>
              <a:buSzPct val="79411"/>
              <a:tabLst>
                <a:tab pos="266224" algn="l"/>
                <a:tab pos="266700" algn="l"/>
              </a:tabLst>
            </a:pPr>
            <a:endParaRPr sz="1275" dirty="0">
              <a:latin typeface="Trebuchet MS"/>
              <a:cs typeface="Trebuchet MS"/>
            </a:endParaRPr>
          </a:p>
        </p:txBody>
      </p:sp>
      <p:sp>
        <p:nvSpPr>
          <p:cNvPr id="4" name="object 4"/>
          <p:cNvSpPr/>
          <p:nvPr/>
        </p:nvSpPr>
        <p:spPr>
          <a:xfrm>
            <a:off x="1701402" y="2934119"/>
            <a:ext cx="5566886" cy="3563851"/>
          </a:xfrm>
          <a:prstGeom prst="rect">
            <a:avLst/>
          </a:prstGeom>
          <a:blipFill>
            <a:blip r:embed="rId2" cstate="print"/>
            <a:stretch>
              <a:fillRect/>
            </a:stretch>
          </a:blipFill>
        </p:spPr>
        <p:txBody>
          <a:bodyPr wrap="square" lIns="0" tIns="0" rIns="0" bIns="0" rtlCol="0"/>
          <a:lstStyle/>
          <a:p>
            <a:endParaRPr sz="1350"/>
          </a:p>
        </p:txBody>
      </p:sp>
      <p:sp>
        <p:nvSpPr>
          <p:cNvPr id="6" name="Rectangle 5">
            <a:extLst>
              <a:ext uri="{FF2B5EF4-FFF2-40B4-BE49-F238E27FC236}">
                <a16:creationId xmlns:a16="http://schemas.microsoft.com/office/drawing/2014/main" id="{531B115B-BE33-4AF1-8A5C-BE15513AE523}"/>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39" y="756251"/>
            <a:ext cx="2567853" cy="563616"/>
          </a:xfrm>
          <a:prstGeom prst="rect">
            <a:avLst/>
          </a:prstGeom>
        </p:spPr>
        <p:txBody>
          <a:bodyPr vert="horz" wrap="square" lIns="0" tIns="9525" rIns="0" bIns="0" rtlCol="0" anchor="ctr">
            <a:spAutoFit/>
          </a:bodyPr>
          <a:lstStyle/>
          <a:p>
            <a:pPr marL="9525">
              <a:spcBef>
                <a:spcPts val="75"/>
              </a:spcBef>
            </a:pPr>
            <a:r>
              <a:rPr sz="3600" spc="-19" dirty="0"/>
              <a:t>Output</a:t>
            </a:r>
          </a:p>
        </p:txBody>
      </p:sp>
      <p:sp>
        <p:nvSpPr>
          <p:cNvPr id="3" name="object 3"/>
          <p:cNvSpPr txBox="1"/>
          <p:nvPr/>
        </p:nvSpPr>
        <p:spPr>
          <a:xfrm>
            <a:off x="609039" y="1649346"/>
            <a:ext cx="7550403" cy="1779654"/>
          </a:xfrm>
          <a:prstGeom prst="rect">
            <a:avLst/>
          </a:prstGeom>
        </p:spPr>
        <p:txBody>
          <a:bodyPr vert="horz" wrap="square" lIns="0" tIns="103823" rIns="0" bIns="0" rtlCol="0">
            <a:spAutoFit/>
          </a:bodyPr>
          <a:lstStyle/>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Run Resource on Apache Tomcat</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Enter Url:</a:t>
            </a:r>
          </a:p>
          <a:p>
            <a:pPr marL="637699" indent="-285750">
              <a:spcBef>
                <a:spcPts val="764"/>
              </a:spcBef>
              <a:buFont typeface="Arial" panose="020B0604020202020204" pitchFamily="34" charset="0"/>
              <a:buChar char="•"/>
            </a:pPr>
            <a:r>
              <a:rPr sz="1313" spc="150" dirty="0">
                <a:solidFill>
                  <a:srgbClr val="90C225"/>
                </a:solidFill>
                <a:latin typeface="Times New Roman"/>
                <a:cs typeface="Times New Roman"/>
              </a:rPr>
              <a:t> </a:t>
            </a:r>
            <a:r>
              <a:rPr sz="1650" u="heavy" spc="-4" dirty="0">
                <a:solidFill>
                  <a:srgbClr val="99C93B"/>
                </a:solidFill>
                <a:uFill>
                  <a:solidFill>
                    <a:srgbClr val="99C93B"/>
                  </a:solidFill>
                </a:uFill>
                <a:latin typeface="Trebuchet MS"/>
                <a:cs typeface="Trebuchet MS"/>
              </a:rPr>
              <a:t>http://localhost:8080/MyRestServer/rest/books</a:t>
            </a:r>
            <a:endParaRPr sz="1650" dirty="0">
              <a:latin typeface="Trebuchet MS"/>
              <a:cs typeface="Trebuchet MS"/>
            </a:endParaRP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List of books returned in XML format</a:t>
            </a:r>
          </a:p>
        </p:txBody>
      </p:sp>
      <p:sp>
        <p:nvSpPr>
          <p:cNvPr id="4" name="object 4"/>
          <p:cNvSpPr/>
          <p:nvPr/>
        </p:nvSpPr>
        <p:spPr>
          <a:xfrm>
            <a:off x="2237886" y="3718030"/>
            <a:ext cx="4668227" cy="2383719"/>
          </a:xfrm>
          <a:prstGeom prst="rect">
            <a:avLst/>
          </a:prstGeom>
          <a:blipFill>
            <a:blip r:embed="rId2" cstate="print"/>
            <a:stretch>
              <a:fillRect/>
            </a:stretch>
          </a:blipFill>
        </p:spPr>
        <p:txBody>
          <a:bodyPr wrap="square" lIns="0" tIns="0" rIns="0" bIns="0" rtlCol="0"/>
          <a:lstStyle/>
          <a:p>
            <a:endParaRPr sz="1350"/>
          </a:p>
        </p:txBody>
      </p:sp>
      <p:sp>
        <p:nvSpPr>
          <p:cNvPr id="6" name="Rectangle 5">
            <a:extLst>
              <a:ext uri="{FF2B5EF4-FFF2-40B4-BE49-F238E27FC236}">
                <a16:creationId xmlns:a16="http://schemas.microsoft.com/office/drawing/2014/main" id="{E7957ED6-45BC-414D-9403-ABB9AD5A3802}"/>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3" y="732596"/>
            <a:ext cx="2445909" cy="563616"/>
          </a:xfrm>
          <a:prstGeom prst="rect">
            <a:avLst/>
          </a:prstGeom>
        </p:spPr>
        <p:txBody>
          <a:bodyPr vert="horz" wrap="square" lIns="0" tIns="9525" rIns="0" bIns="0" rtlCol="0" anchor="ctr">
            <a:spAutoFit/>
          </a:bodyPr>
          <a:lstStyle/>
          <a:p>
            <a:pPr marL="9525">
              <a:spcBef>
                <a:spcPts val="75"/>
              </a:spcBef>
            </a:pPr>
            <a:r>
              <a:rPr sz="3600" spc="-19" dirty="0"/>
              <a:t>Output</a:t>
            </a:r>
          </a:p>
        </p:txBody>
      </p:sp>
      <p:sp>
        <p:nvSpPr>
          <p:cNvPr id="3" name="object 3"/>
          <p:cNvSpPr txBox="1"/>
          <p:nvPr/>
        </p:nvSpPr>
        <p:spPr>
          <a:xfrm>
            <a:off x="519227" y="1927039"/>
            <a:ext cx="7640035" cy="1815562"/>
          </a:xfrm>
          <a:prstGeom prst="rect">
            <a:avLst/>
          </a:prstGeom>
        </p:spPr>
        <p:txBody>
          <a:bodyPr vert="horz" wrap="square" lIns="0" tIns="103823" rIns="0" bIns="0" rtlCol="0">
            <a:spAutoFit/>
          </a:bodyPr>
          <a:lstStyle/>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Now append book ID to URL</a:t>
            </a: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Enter Url:</a:t>
            </a:r>
          </a:p>
          <a:p>
            <a:pPr marL="310038">
              <a:spcBef>
                <a:spcPts val="758"/>
              </a:spcBef>
            </a:pPr>
            <a:r>
              <a:rPr u="heavy" spc="-4" dirty="0">
                <a:solidFill>
                  <a:srgbClr val="99C93B"/>
                </a:solidFill>
                <a:uFill>
                  <a:solidFill>
                    <a:srgbClr val="99C93B"/>
                  </a:solidFill>
                </a:uFill>
                <a:latin typeface="Trebuchet MS"/>
                <a:cs typeface="Trebuchet MS"/>
              </a:rPr>
              <a:t>http://localhost:8080/MyRestServer/rest/books/1</a:t>
            </a:r>
            <a:endParaRPr dirty="0">
              <a:latin typeface="Trebuchet MS"/>
              <a:cs typeface="Trebuchet MS"/>
            </a:endParaRPr>
          </a:p>
          <a:p>
            <a:pPr marL="295275" marR="3810" indent="-285750">
              <a:spcBef>
                <a:spcPts val="668"/>
              </a:spcBef>
              <a:spcAft>
                <a:spcPts val="1200"/>
              </a:spcAft>
              <a:buClr>
                <a:srgbClr val="90C225"/>
              </a:buClr>
              <a:buSzPct val="79411"/>
              <a:buFont typeface="Arial" panose="020B0604020202020204" pitchFamily="34" charset="0"/>
              <a:buChar char="•"/>
              <a:tabLst>
                <a:tab pos="266224" algn="l"/>
                <a:tab pos="266700" algn="l"/>
              </a:tabLst>
            </a:pPr>
            <a:r>
              <a:rPr dirty="0"/>
              <a:t>Individual book returned in XML format</a:t>
            </a:r>
          </a:p>
        </p:txBody>
      </p:sp>
      <p:sp>
        <p:nvSpPr>
          <p:cNvPr id="4" name="object 4"/>
          <p:cNvSpPr/>
          <p:nvPr/>
        </p:nvSpPr>
        <p:spPr>
          <a:xfrm>
            <a:off x="1466753" y="4132862"/>
            <a:ext cx="3899632" cy="1043784"/>
          </a:xfrm>
          <a:prstGeom prst="rect">
            <a:avLst/>
          </a:prstGeom>
          <a:blipFill>
            <a:blip r:embed="rId2" cstate="print"/>
            <a:stretch>
              <a:fillRect/>
            </a:stretch>
          </a:blipFill>
        </p:spPr>
        <p:txBody>
          <a:bodyPr wrap="square" lIns="0" tIns="0" rIns="0" bIns="0" rtlCol="0"/>
          <a:lstStyle/>
          <a:p>
            <a:endParaRPr sz="1350"/>
          </a:p>
        </p:txBody>
      </p:sp>
      <p:sp>
        <p:nvSpPr>
          <p:cNvPr id="6" name="Rectangle 5">
            <a:extLst>
              <a:ext uri="{FF2B5EF4-FFF2-40B4-BE49-F238E27FC236}">
                <a16:creationId xmlns:a16="http://schemas.microsoft.com/office/drawing/2014/main" id="{144C6710-3B8D-4D28-A089-FB4ABCA2B18D}"/>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2" y="730014"/>
            <a:ext cx="3562640" cy="563616"/>
          </a:xfrm>
          <a:prstGeom prst="rect">
            <a:avLst/>
          </a:prstGeom>
        </p:spPr>
        <p:txBody>
          <a:bodyPr vert="horz" wrap="square" lIns="0" tIns="9525" rIns="0" bIns="0" rtlCol="0" anchor="ctr">
            <a:spAutoFit/>
          </a:bodyPr>
          <a:lstStyle/>
          <a:p>
            <a:pPr marL="9525">
              <a:spcBef>
                <a:spcPts val="75"/>
              </a:spcBef>
            </a:pPr>
            <a:r>
              <a:rPr sz="3600" spc="-19" dirty="0"/>
              <a:t>Why REST</a:t>
            </a:r>
          </a:p>
        </p:txBody>
      </p:sp>
      <p:sp>
        <p:nvSpPr>
          <p:cNvPr id="3" name="object 3"/>
          <p:cNvSpPr txBox="1"/>
          <p:nvPr/>
        </p:nvSpPr>
        <p:spPr>
          <a:xfrm>
            <a:off x="567232" y="2094319"/>
            <a:ext cx="7762852" cy="2405146"/>
          </a:xfrm>
          <a:prstGeom prst="rect">
            <a:avLst/>
          </a:prstGeom>
        </p:spPr>
        <p:txBody>
          <a:bodyPr vert="horz" wrap="square" lIns="0" tIns="9525" rIns="0" bIns="0" rtlCol="0">
            <a:spAutoFit/>
          </a:bodyPr>
          <a:lstStyle/>
          <a:p>
            <a:pPr marL="266700" marR="3810" indent="-257175">
              <a:spcBef>
                <a:spcPts val="668"/>
              </a:spcBef>
              <a:buClr>
                <a:srgbClr val="90C225"/>
              </a:buClr>
              <a:buSzPct val="79411"/>
              <a:buAutoNum type="arabicPeriod"/>
              <a:tabLst>
                <a:tab pos="266224" algn="l"/>
                <a:tab pos="266700" algn="l"/>
              </a:tabLst>
            </a:pPr>
            <a:r>
              <a:rPr dirty="0"/>
              <a:t>While REST stands for Representational State Transfer, which is an </a:t>
            </a:r>
            <a:r>
              <a:rPr b="1" dirty="0"/>
              <a:t>architectural  style </a:t>
            </a:r>
            <a:r>
              <a:rPr dirty="0"/>
              <a:t>for networked hypermedia applications, it is primarily used to build Web services that are lightweight, maintainable, and </a:t>
            </a:r>
            <a:r>
              <a:t>scalable.</a:t>
            </a:r>
            <a:endParaRPr dirty="0"/>
          </a:p>
          <a:p>
            <a:pPr marL="266700" indent="-257175">
              <a:lnSpc>
                <a:spcPct val="100000"/>
              </a:lnSpc>
              <a:spcBef>
                <a:spcPts val="668"/>
              </a:spcBef>
              <a:buClr>
                <a:srgbClr val="90C225"/>
              </a:buClr>
              <a:buSzPct val="79411"/>
              <a:buFont typeface="Trebuchet MS"/>
              <a:buAutoNum type="arabicPeriod"/>
              <a:tabLst>
                <a:tab pos="266224" algn="l"/>
                <a:tab pos="266700" algn="l"/>
              </a:tabLst>
            </a:pPr>
            <a:endParaRPr dirty="0"/>
          </a:p>
          <a:p>
            <a:pPr marL="266700" marR="179070" indent="-257175">
              <a:spcBef>
                <a:spcPts val="668"/>
              </a:spcBef>
              <a:buClr>
                <a:srgbClr val="90C225"/>
              </a:buClr>
              <a:buSzPct val="79411"/>
              <a:buAutoNum type="arabicPeriod"/>
              <a:tabLst>
                <a:tab pos="266224" algn="l"/>
                <a:tab pos="266700" algn="l"/>
              </a:tabLst>
            </a:pPr>
            <a:r>
              <a:rPr dirty="0"/>
              <a:t>A service based on REST is called a </a:t>
            </a:r>
            <a:r>
              <a:rPr b="1" dirty="0"/>
              <a:t>RESTful service</a:t>
            </a:r>
            <a:r>
              <a:rPr dirty="0"/>
              <a:t>. REST is not dependent on  any protocol, but almost every RESTful service uses HTTP as its underlying protocol</a:t>
            </a:r>
          </a:p>
        </p:txBody>
      </p:sp>
      <p:sp>
        <p:nvSpPr>
          <p:cNvPr id="5" name="Rectangle 4">
            <a:extLst>
              <a:ext uri="{FF2B5EF4-FFF2-40B4-BE49-F238E27FC236}">
                <a16:creationId xmlns:a16="http://schemas.microsoft.com/office/drawing/2014/main" id="{4B1BF0BB-3986-4F2D-966D-B762829E7345}"/>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6847" y="659675"/>
            <a:ext cx="7541787" cy="563616"/>
          </a:xfrm>
          <a:prstGeom prst="rect">
            <a:avLst/>
          </a:prstGeom>
        </p:spPr>
        <p:txBody>
          <a:bodyPr vert="horz" wrap="square" lIns="0" tIns="9525" rIns="0" bIns="0" rtlCol="0" anchor="ctr">
            <a:spAutoFit/>
          </a:bodyPr>
          <a:lstStyle/>
          <a:p>
            <a:pPr marL="9525">
              <a:spcBef>
                <a:spcPts val="75"/>
              </a:spcBef>
            </a:pPr>
            <a:r>
              <a:rPr sz="3600" spc="-19" dirty="0"/>
              <a:t>SEPARATION OF CLIENT AND SERVER</a:t>
            </a:r>
          </a:p>
        </p:txBody>
      </p:sp>
      <p:sp>
        <p:nvSpPr>
          <p:cNvPr id="3" name="object 3"/>
          <p:cNvSpPr txBox="1"/>
          <p:nvPr/>
        </p:nvSpPr>
        <p:spPr>
          <a:xfrm>
            <a:off x="567233" y="1936813"/>
            <a:ext cx="7461401" cy="2559034"/>
          </a:xfrm>
          <a:prstGeom prst="rect">
            <a:avLst/>
          </a:prstGeom>
        </p:spPr>
        <p:txBody>
          <a:bodyPr vert="horz" wrap="square" lIns="0" tIns="9525" rIns="0" bIns="0" rtlCol="0">
            <a:spAutoFit/>
          </a:bodyPr>
          <a:lstStyle/>
          <a:p>
            <a:pPr marL="266700" marR="3810" indent="-257175">
              <a:spcBef>
                <a:spcPts val="668"/>
              </a:spcBef>
              <a:spcAft>
                <a:spcPts val="600"/>
              </a:spcAft>
              <a:buClr>
                <a:srgbClr val="90C225"/>
              </a:buClr>
              <a:buSzPct val="79411"/>
              <a:buAutoNum type="arabicPeriod"/>
              <a:tabLst>
                <a:tab pos="266224" algn="l"/>
                <a:tab pos="266700" algn="l"/>
              </a:tabLst>
            </a:pPr>
            <a:r>
              <a:rPr dirty="0"/>
              <a:t>Every major development language now includes </a:t>
            </a:r>
            <a:r>
              <a:rPr b="1" dirty="0"/>
              <a:t>frameworks</a:t>
            </a:r>
            <a:r>
              <a:rPr dirty="0"/>
              <a:t> for building RESTful</a:t>
            </a:r>
            <a:r>
              <a:rPr lang="en-IE" dirty="0"/>
              <a:t> </a:t>
            </a:r>
            <a:r>
              <a:rPr dirty="0"/>
              <a:t>Web services</a:t>
            </a:r>
          </a:p>
          <a:p>
            <a:pPr marL="266700" marR="3810" indent="-257175">
              <a:spcBef>
                <a:spcPts val="668"/>
              </a:spcBef>
              <a:spcAft>
                <a:spcPts val="600"/>
              </a:spcAft>
              <a:buClr>
                <a:srgbClr val="90C225"/>
              </a:buClr>
              <a:buSzPct val="79411"/>
              <a:buAutoNum type="arabicPeriod"/>
              <a:tabLst>
                <a:tab pos="266224" algn="l"/>
                <a:tab pos="266700" algn="l"/>
              </a:tabLst>
            </a:pPr>
            <a:r>
              <a:rPr dirty="0"/>
              <a:t>The implementation of the client and the implementation of the server can be done  independently without each knowing about the other.</a:t>
            </a:r>
          </a:p>
          <a:p>
            <a:pPr marL="266700" marR="3810" indent="-257175">
              <a:spcBef>
                <a:spcPts val="668"/>
              </a:spcBef>
              <a:spcAft>
                <a:spcPts val="600"/>
              </a:spcAft>
              <a:buClr>
                <a:srgbClr val="90C225"/>
              </a:buClr>
              <a:buSzPct val="79411"/>
              <a:buAutoNum type="arabicPeriod"/>
              <a:tabLst>
                <a:tab pos="266224" algn="l"/>
                <a:tab pos="266700" algn="l"/>
              </a:tabLst>
            </a:pPr>
            <a:r>
              <a:rPr dirty="0"/>
              <a:t>This means that the code on the client side can be changed at any time </a:t>
            </a:r>
            <a:r>
              <a:rPr b="1" dirty="0"/>
              <a:t>without  affecting the operation of the server</a:t>
            </a:r>
            <a:r>
              <a:rPr dirty="0"/>
              <a:t>, and the code on the server side can be  changed without affecting the operation of the client.</a:t>
            </a:r>
          </a:p>
        </p:txBody>
      </p:sp>
      <p:sp>
        <p:nvSpPr>
          <p:cNvPr id="4" name="object 4"/>
          <p:cNvSpPr/>
          <p:nvPr/>
        </p:nvSpPr>
        <p:spPr>
          <a:xfrm>
            <a:off x="2842304" y="4391438"/>
            <a:ext cx="3459391" cy="2106532"/>
          </a:xfrm>
          <a:prstGeom prst="rect">
            <a:avLst/>
          </a:prstGeom>
          <a:blipFill>
            <a:blip r:embed="rId2" cstate="print"/>
            <a:stretch>
              <a:fillRect/>
            </a:stretch>
          </a:blipFill>
        </p:spPr>
        <p:txBody>
          <a:bodyPr wrap="square" lIns="0" tIns="0" rIns="0" bIns="0" rtlCol="0"/>
          <a:lstStyle/>
          <a:p>
            <a:endParaRPr sz="1350"/>
          </a:p>
        </p:txBody>
      </p:sp>
      <p:sp>
        <p:nvSpPr>
          <p:cNvPr id="6" name="Rectangle 5">
            <a:extLst>
              <a:ext uri="{FF2B5EF4-FFF2-40B4-BE49-F238E27FC236}">
                <a16:creationId xmlns:a16="http://schemas.microsoft.com/office/drawing/2014/main" id="{25015AC8-2F0E-46AE-9571-D158E01495B5}"/>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087" y="810400"/>
            <a:ext cx="7099659" cy="563616"/>
          </a:xfrm>
          <a:prstGeom prst="rect">
            <a:avLst/>
          </a:prstGeom>
        </p:spPr>
        <p:txBody>
          <a:bodyPr vert="horz" wrap="square" lIns="0" tIns="9525" rIns="0" bIns="0" rtlCol="0" anchor="ctr">
            <a:spAutoFit/>
          </a:bodyPr>
          <a:lstStyle/>
          <a:p>
            <a:pPr marL="9525">
              <a:spcBef>
                <a:spcPts val="75"/>
              </a:spcBef>
            </a:pPr>
            <a:r>
              <a:rPr sz="3600" spc="-19" dirty="0"/>
              <a:t>REST Principles/Constraints</a:t>
            </a:r>
          </a:p>
        </p:txBody>
      </p:sp>
      <p:sp>
        <p:nvSpPr>
          <p:cNvPr id="3" name="object 3"/>
          <p:cNvSpPr txBox="1"/>
          <p:nvPr/>
        </p:nvSpPr>
        <p:spPr>
          <a:xfrm>
            <a:off x="336620" y="1567168"/>
            <a:ext cx="8470759" cy="4308231"/>
          </a:xfrm>
          <a:prstGeom prst="rect">
            <a:avLst/>
          </a:prstGeom>
        </p:spPr>
        <p:txBody>
          <a:bodyPr vert="horz" wrap="square" lIns="0" tIns="9525" rIns="0" bIns="0" rtlCol="0">
            <a:spAutoFit/>
          </a:bodyPr>
          <a:lstStyle/>
          <a:p>
            <a:pPr marL="295275" marR="3810" indent="-285750">
              <a:spcBef>
                <a:spcPts val="668"/>
              </a:spcBef>
              <a:spcAft>
                <a:spcPts val="600"/>
              </a:spcAft>
              <a:buClr>
                <a:srgbClr val="90C225"/>
              </a:buClr>
              <a:buSzPct val="79411"/>
              <a:buFont typeface="Arial" panose="020B0604020202020204" pitchFamily="34" charset="0"/>
              <a:buChar char="•"/>
              <a:tabLst>
                <a:tab pos="266224" algn="l"/>
                <a:tab pos="266700" algn="l"/>
              </a:tabLst>
            </a:pPr>
            <a:r>
              <a:rPr dirty="0"/>
              <a:t>A RESTful design promises that and more. In general, RESTful services should have</a:t>
            </a:r>
            <a:r>
              <a:rPr lang="en-IE" dirty="0"/>
              <a:t> </a:t>
            </a:r>
            <a:r>
              <a:rPr dirty="0"/>
              <a:t>following properties and features:</a:t>
            </a:r>
            <a:endParaRPr lang="en-IE" dirty="0"/>
          </a:p>
          <a:p>
            <a:pPr marL="723900" marR="3810" lvl="1" indent="-257175">
              <a:spcBef>
                <a:spcPts val="668"/>
              </a:spcBef>
              <a:buClr>
                <a:srgbClr val="90C225"/>
              </a:buClr>
              <a:buSzPct val="79411"/>
              <a:buAutoNum type="arabicPeriod"/>
              <a:tabLst>
                <a:tab pos="266224" algn="l"/>
                <a:tab pos="266700" algn="l"/>
              </a:tabLst>
            </a:pPr>
            <a:r>
              <a:rPr dirty="0"/>
              <a:t>Identifiable resources</a:t>
            </a:r>
          </a:p>
          <a:p>
            <a:pPr marL="1209675" marR="3810" lvl="2" indent="-285750">
              <a:spcBef>
                <a:spcPts val="668"/>
              </a:spcBef>
              <a:buClr>
                <a:srgbClr val="90C225"/>
              </a:buClr>
              <a:buSzPct val="79411"/>
              <a:buFont typeface="Arial" panose="020B0604020202020204" pitchFamily="34" charset="0"/>
              <a:buChar char="•"/>
              <a:tabLst>
                <a:tab pos="266224" algn="l"/>
                <a:tab pos="266700" algn="l"/>
              </a:tabLst>
            </a:pPr>
            <a:r>
              <a:rPr dirty="0"/>
              <a:t>Give everything an ID</a:t>
            </a:r>
          </a:p>
          <a:p>
            <a:pPr marL="723900" marR="3810" lvl="1" indent="-257175">
              <a:spcBef>
                <a:spcPts val="668"/>
              </a:spcBef>
              <a:buClr>
                <a:srgbClr val="90C225"/>
              </a:buClr>
              <a:buSzPct val="79411"/>
              <a:buAutoNum type="arabicPeriod"/>
              <a:tabLst>
                <a:tab pos="266224" algn="l"/>
                <a:tab pos="266700" algn="l"/>
              </a:tabLst>
            </a:pPr>
            <a:r>
              <a:rPr dirty="0"/>
              <a:t>Hypermedia as the Engine of Application State (HATEOAS)</a:t>
            </a:r>
            <a:endParaRPr lang="en-IE" dirty="0"/>
          </a:p>
          <a:p>
            <a:pPr marL="1209675" marR="3810" lvl="2" indent="-285750">
              <a:spcBef>
                <a:spcPts val="668"/>
              </a:spcBef>
              <a:buClr>
                <a:srgbClr val="90C225"/>
              </a:buClr>
              <a:buSzPct val="79411"/>
              <a:buFont typeface="Arial" panose="020B0604020202020204" pitchFamily="34" charset="0"/>
              <a:buChar char="•"/>
              <a:tabLst>
                <a:tab pos="266224" algn="l"/>
                <a:tab pos="266700" algn="l"/>
              </a:tabLst>
            </a:pPr>
            <a:r>
              <a:rPr dirty="0"/>
              <a:t>Link things together</a:t>
            </a:r>
          </a:p>
          <a:p>
            <a:pPr marL="723900" marR="3810" lvl="1" indent="-257175">
              <a:spcBef>
                <a:spcPts val="668"/>
              </a:spcBef>
              <a:buClr>
                <a:srgbClr val="90C225"/>
              </a:buClr>
              <a:buSzPct val="79411"/>
              <a:buAutoNum type="arabicPeriod"/>
              <a:tabLst>
                <a:tab pos="266224" algn="l"/>
                <a:tab pos="266700" algn="l"/>
              </a:tabLst>
            </a:pPr>
            <a:r>
              <a:rPr dirty="0"/>
              <a:t>Uniform Interface</a:t>
            </a:r>
          </a:p>
          <a:p>
            <a:pPr marL="1209675" marR="3810" lvl="2" indent="-285750">
              <a:spcBef>
                <a:spcPts val="668"/>
              </a:spcBef>
              <a:buClr>
                <a:srgbClr val="90C225"/>
              </a:buClr>
              <a:buSzPct val="79411"/>
              <a:buFont typeface="Arial" panose="020B0604020202020204" pitchFamily="34" charset="0"/>
              <a:buChar char="•"/>
              <a:tabLst>
                <a:tab pos="266224" algn="l"/>
                <a:tab pos="266700" algn="l"/>
              </a:tabLst>
            </a:pPr>
            <a:r>
              <a:rPr dirty="0"/>
              <a:t>Use standard methods</a:t>
            </a:r>
          </a:p>
          <a:p>
            <a:pPr marL="723900" marR="3810" lvl="1" indent="-257175">
              <a:spcBef>
                <a:spcPts val="668"/>
              </a:spcBef>
              <a:buClr>
                <a:srgbClr val="90C225"/>
              </a:buClr>
              <a:buSzPct val="79411"/>
              <a:buAutoNum type="arabicPeriod"/>
              <a:tabLst>
                <a:tab pos="266224" algn="l"/>
                <a:tab pos="266700" algn="l"/>
              </a:tabLst>
            </a:pPr>
            <a:r>
              <a:rPr dirty="0"/>
              <a:t>Resource Representations</a:t>
            </a:r>
          </a:p>
          <a:p>
            <a:pPr marL="1209675" marR="3810" lvl="2" indent="-285750">
              <a:spcBef>
                <a:spcPts val="668"/>
              </a:spcBef>
              <a:buClr>
                <a:srgbClr val="90C225"/>
              </a:buClr>
              <a:buSzPct val="79411"/>
              <a:buFont typeface="Arial" panose="020B0604020202020204" pitchFamily="34" charset="0"/>
              <a:buChar char="•"/>
              <a:tabLst>
                <a:tab pos="266224" algn="l"/>
                <a:tab pos="266700" algn="l"/>
              </a:tabLst>
            </a:pPr>
            <a:r>
              <a:rPr dirty="0"/>
              <a:t>Resources with multiple representations</a:t>
            </a:r>
          </a:p>
          <a:p>
            <a:pPr marL="723900" marR="3810" lvl="1" indent="-257175">
              <a:spcBef>
                <a:spcPts val="668"/>
              </a:spcBef>
              <a:buClr>
                <a:srgbClr val="90C225"/>
              </a:buClr>
              <a:buSzPct val="79411"/>
              <a:buAutoNum type="arabicPeriod"/>
              <a:tabLst>
                <a:tab pos="266224" algn="l"/>
                <a:tab pos="266700" algn="l"/>
              </a:tabLst>
            </a:pPr>
            <a:r>
              <a:rPr dirty="0"/>
              <a:t>Stateless Communication</a:t>
            </a:r>
          </a:p>
          <a:p>
            <a:pPr marL="1209675" marR="3810" lvl="2" indent="-285750">
              <a:spcBef>
                <a:spcPts val="668"/>
              </a:spcBef>
              <a:buClr>
                <a:srgbClr val="90C225"/>
              </a:buClr>
              <a:buSzPct val="79411"/>
              <a:buFont typeface="Arial" panose="020B0604020202020204" pitchFamily="34" charset="0"/>
              <a:buChar char="•"/>
              <a:tabLst>
                <a:tab pos="266224" algn="l"/>
                <a:tab pos="266700" algn="l"/>
              </a:tabLst>
            </a:pPr>
            <a:r>
              <a:rPr dirty="0"/>
              <a:t>Communicate without knowledge of previous requests</a:t>
            </a:r>
          </a:p>
        </p:txBody>
      </p:sp>
      <p:sp>
        <p:nvSpPr>
          <p:cNvPr id="5" name="Rectangle 4">
            <a:extLst>
              <a:ext uri="{FF2B5EF4-FFF2-40B4-BE49-F238E27FC236}">
                <a16:creationId xmlns:a16="http://schemas.microsoft.com/office/drawing/2014/main" id="{3F55B662-7403-4AD7-B58F-80B0459E7142}"/>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2" y="659675"/>
            <a:ext cx="6225453" cy="563616"/>
          </a:xfrm>
          <a:prstGeom prst="rect">
            <a:avLst/>
          </a:prstGeom>
        </p:spPr>
        <p:txBody>
          <a:bodyPr vert="horz" wrap="square" lIns="0" tIns="9525" rIns="0" bIns="0" rtlCol="0" anchor="ctr">
            <a:spAutoFit/>
          </a:bodyPr>
          <a:lstStyle/>
          <a:p>
            <a:pPr marL="9525">
              <a:spcBef>
                <a:spcPts val="75"/>
              </a:spcBef>
            </a:pPr>
            <a:r>
              <a:rPr sz="3600" spc="-19" dirty="0"/>
              <a:t>Identifiable Resources</a:t>
            </a:r>
          </a:p>
        </p:txBody>
      </p:sp>
      <p:sp>
        <p:nvSpPr>
          <p:cNvPr id="3" name="object 3"/>
          <p:cNvSpPr txBox="1"/>
          <p:nvPr/>
        </p:nvSpPr>
        <p:spPr>
          <a:xfrm>
            <a:off x="567232" y="1684490"/>
            <a:ext cx="8124592" cy="3534942"/>
          </a:xfrm>
          <a:prstGeom prst="rect">
            <a:avLst/>
          </a:prstGeom>
        </p:spPr>
        <p:txBody>
          <a:bodyPr vert="horz" wrap="square" lIns="0" tIns="9525" rIns="0" bIns="0" rtlCol="0">
            <a:spAutoFit/>
          </a:bodyPr>
          <a:lstStyle/>
          <a:p>
            <a:pPr marL="295275" marR="3810" indent="-285750">
              <a:spcBef>
                <a:spcPts val="668"/>
              </a:spcBef>
              <a:spcAft>
                <a:spcPts val="600"/>
              </a:spcAft>
              <a:buClr>
                <a:srgbClr val="90C225"/>
              </a:buClr>
              <a:buSzPct val="79411"/>
              <a:buFont typeface="Arial" panose="020B0604020202020204" pitchFamily="34" charset="0"/>
              <a:buChar char="•"/>
              <a:tabLst>
                <a:tab pos="266224" algn="l"/>
                <a:tab pos="266700" algn="l"/>
              </a:tabLst>
            </a:pPr>
            <a:r>
              <a:rPr dirty="0"/>
              <a:t>Every system uses resources. These resources can be pictures, video files,  Web pages, business information, or anything that can be represented in a  computer-based system. The purpose of a service is to provide a window to its  clients so that they can access these resources. Service architects and  developers want this service to be easy to implement, maintainable,  extensible, and scalable.</a:t>
            </a:r>
          </a:p>
          <a:p>
            <a:pPr>
              <a:lnSpc>
                <a:spcPct val="100000"/>
              </a:lnSpc>
            </a:pPr>
            <a:endParaRPr sz="1575" dirty="0">
              <a:latin typeface="Times New Roman"/>
              <a:cs typeface="Times New Roman"/>
            </a:endParaRPr>
          </a:p>
          <a:p>
            <a:pPr marL="295275" marR="3810" indent="-285750">
              <a:spcBef>
                <a:spcPts val="668"/>
              </a:spcBef>
              <a:spcAft>
                <a:spcPts val="600"/>
              </a:spcAft>
              <a:buClr>
                <a:srgbClr val="90C225"/>
              </a:buClr>
              <a:buSzPct val="79411"/>
              <a:buFont typeface="Arial" panose="020B0604020202020204" pitchFamily="34" charset="0"/>
              <a:buChar char="•"/>
              <a:tabLst>
                <a:tab pos="266224" algn="l"/>
                <a:tab pos="266700" algn="l"/>
              </a:tabLst>
            </a:pPr>
            <a:r>
              <a:rPr dirty="0"/>
              <a:t>Every resource gets an ID</a:t>
            </a:r>
          </a:p>
          <a:p>
            <a:pPr marL="1209675" marR="3810" lvl="2" indent="-285750">
              <a:spcBef>
                <a:spcPts val="668"/>
              </a:spcBef>
              <a:buClr>
                <a:srgbClr val="90C225"/>
              </a:buClr>
              <a:buSzPct val="79411"/>
              <a:buFont typeface="Arial" panose="020B0604020202020204" pitchFamily="34" charset="0"/>
              <a:buChar char="•"/>
              <a:tabLst>
                <a:tab pos="266224" algn="l"/>
                <a:tab pos="266700" algn="l"/>
              </a:tabLst>
            </a:pPr>
            <a:r>
              <a:rPr dirty="0"/>
              <a:t>customer/12</a:t>
            </a:r>
          </a:p>
          <a:p>
            <a:pPr marL="1209675" marR="3810" lvl="2" indent="-285750">
              <a:spcBef>
                <a:spcPts val="668"/>
              </a:spcBef>
              <a:buClr>
                <a:srgbClr val="90C225"/>
              </a:buClr>
              <a:buSzPct val="79411"/>
              <a:buFont typeface="Arial" panose="020B0604020202020204" pitchFamily="34" charset="0"/>
              <a:buChar char="•"/>
              <a:tabLst>
                <a:tab pos="266224" algn="l"/>
                <a:tab pos="266700" algn="l"/>
              </a:tabLst>
            </a:pPr>
            <a:r>
              <a:rPr dirty="0"/>
              <a:t>customer/orders/56</a:t>
            </a:r>
          </a:p>
          <a:p>
            <a:pPr marL="1209675" marR="3810" lvl="2" indent="-285750">
              <a:spcBef>
                <a:spcPts val="668"/>
              </a:spcBef>
              <a:buClr>
                <a:srgbClr val="90C225"/>
              </a:buClr>
              <a:buSzPct val="79411"/>
              <a:buFont typeface="Arial" panose="020B0604020202020204" pitchFamily="34" charset="0"/>
              <a:buChar char="•"/>
              <a:tabLst>
                <a:tab pos="266224" algn="l"/>
                <a:tab pos="266700" algn="l"/>
              </a:tabLst>
            </a:pPr>
            <a:r>
              <a:rPr dirty="0"/>
              <a:t>product/76</a:t>
            </a:r>
          </a:p>
        </p:txBody>
      </p:sp>
      <p:sp>
        <p:nvSpPr>
          <p:cNvPr id="6" name="Rectangle 5">
            <a:extLst>
              <a:ext uri="{FF2B5EF4-FFF2-40B4-BE49-F238E27FC236}">
                <a16:creationId xmlns:a16="http://schemas.microsoft.com/office/drawing/2014/main" id="{00299428-0B2B-4D16-BD03-FA8565181E58}"/>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3" y="810400"/>
            <a:ext cx="3421963" cy="563616"/>
          </a:xfrm>
          <a:prstGeom prst="rect">
            <a:avLst/>
          </a:prstGeom>
        </p:spPr>
        <p:txBody>
          <a:bodyPr vert="horz" wrap="square" lIns="0" tIns="9525" rIns="0" bIns="0" rtlCol="0" anchor="ctr">
            <a:spAutoFit/>
          </a:bodyPr>
          <a:lstStyle/>
          <a:p>
            <a:pPr marL="9525">
              <a:spcBef>
                <a:spcPts val="75"/>
              </a:spcBef>
            </a:pPr>
            <a:r>
              <a:rPr sz="3600" spc="-19" dirty="0"/>
              <a:t>HATEOAS</a:t>
            </a:r>
          </a:p>
        </p:txBody>
      </p:sp>
      <p:sp>
        <p:nvSpPr>
          <p:cNvPr id="3" name="object 3"/>
          <p:cNvSpPr txBox="1"/>
          <p:nvPr/>
        </p:nvSpPr>
        <p:spPr>
          <a:xfrm>
            <a:off x="567233" y="1923365"/>
            <a:ext cx="7883496" cy="2494914"/>
          </a:xfrm>
          <a:prstGeom prst="rect">
            <a:avLst/>
          </a:prstGeom>
        </p:spPr>
        <p:txBody>
          <a:bodyPr vert="horz" wrap="square" lIns="0" tIns="9525" rIns="0" bIns="0" rtlCol="0">
            <a:spAutoFit/>
          </a:bodyPr>
          <a:lstStyle/>
          <a:p>
            <a:pPr marL="295275" marR="3810" indent="-285750">
              <a:spcBef>
                <a:spcPts val="668"/>
              </a:spcBef>
              <a:spcAft>
                <a:spcPts val="600"/>
              </a:spcAft>
              <a:buClr>
                <a:srgbClr val="90C225"/>
              </a:buClr>
              <a:buSzPct val="79411"/>
              <a:buFont typeface="Arial" panose="020B0604020202020204" pitchFamily="34" charset="0"/>
              <a:buChar char="•"/>
              <a:tabLst>
                <a:tab pos="266224" algn="l"/>
                <a:tab pos="266700" algn="l"/>
              </a:tabLst>
            </a:pPr>
            <a:r>
              <a:rPr dirty="0"/>
              <a:t>Hypermedia as the Engine of Application State (HATEOAS)</a:t>
            </a:r>
            <a:r>
              <a:rPr lang="en-IE" dirty="0"/>
              <a:t> </a:t>
            </a:r>
          </a:p>
          <a:p>
            <a:pPr marL="752475" marR="3810" lvl="1" indent="-285750">
              <a:spcBef>
                <a:spcPts val="668"/>
              </a:spcBef>
              <a:spcAft>
                <a:spcPts val="600"/>
              </a:spcAft>
              <a:buClr>
                <a:srgbClr val="90C225"/>
              </a:buClr>
              <a:buSzPct val="79411"/>
              <a:buFont typeface="Arial" panose="020B0604020202020204" pitchFamily="34" charset="0"/>
              <a:buChar char="•"/>
              <a:tabLst>
                <a:tab pos="266224" algn="l"/>
                <a:tab pos="266700" algn="l"/>
              </a:tabLst>
            </a:pPr>
            <a:r>
              <a:rPr dirty="0"/>
              <a:t>– "A REST client enters a REST application through a simple  fixed URL. All future actions the client may take are  discovered within resource representations returned from  the server</a:t>
            </a:r>
          </a:p>
          <a:p>
            <a:pPr>
              <a:lnSpc>
                <a:spcPct val="100000"/>
              </a:lnSpc>
            </a:pPr>
            <a:endParaRPr sz="2100" dirty="0">
              <a:latin typeface="Times New Roman"/>
              <a:cs typeface="Times New Roman"/>
            </a:endParaRPr>
          </a:p>
          <a:p>
            <a:pPr marL="295275" marR="3810" indent="-285750">
              <a:spcBef>
                <a:spcPts val="668"/>
              </a:spcBef>
              <a:spcAft>
                <a:spcPts val="600"/>
              </a:spcAft>
              <a:buClr>
                <a:srgbClr val="90C225"/>
              </a:buClr>
              <a:buSzPct val="79411"/>
              <a:buFont typeface="Arial" panose="020B0604020202020204" pitchFamily="34" charset="0"/>
              <a:buChar char="•"/>
              <a:tabLst>
                <a:tab pos="266224" algn="l"/>
                <a:tab pos="266700" algn="l"/>
              </a:tabLst>
            </a:pPr>
            <a:r>
              <a:rPr dirty="0"/>
              <a:t>What does this mean??</a:t>
            </a:r>
          </a:p>
          <a:p>
            <a:pPr marL="752475" marR="3810" lvl="1" indent="-285750">
              <a:spcBef>
                <a:spcPts val="668"/>
              </a:spcBef>
              <a:spcAft>
                <a:spcPts val="600"/>
              </a:spcAft>
              <a:buClr>
                <a:srgbClr val="90C225"/>
              </a:buClr>
              <a:buSzPct val="79411"/>
              <a:buFont typeface="Arial" panose="020B0604020202020204" pitchFamily="34" charset="0"/>
              <a:buChar char="•"/>
              <a:tabLst>
                <a:tab pos="266224" algn="l"/>
                <a:tab pos="266700" algn="l"/>
              </a:tabLst>
            </a:pPr>
            <a:r>
              <a:rPr dirty="0"/>
              <a:t>It means we can take action based on results / url’s we  receive back !</a:t>
            </a:r>
          </a:p>
        </p:txBody>
      </p:sp>
      <p:sp>
        <p:nvSpPr>
          <p:cNvPr id="5" name="Rectangle 4">
            <a:extLst>
              <a:ext uri="{FF2B5EF4-FFF2-40B4-BE49-F238E27FC236}">
                <a16:creationId xmlns:a16="http://schemas.microsoft.com/office/drawing/2014/main" id="{27F64732-DB04-48C3-A18B-956CB87A5638}"/>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2" y="740061"/>
            <a:ext cx="6265646" cy="563616"/>
          </a:xfrm>
          <a:prstGeom prst="rect">
            <a:avLst/>
          </a:prstGeom>
        </p:spPr>
        <p:txBody>
          <a:bodyPr vert="horz" wrap="square" lIns="0" tIns="9525" rIns="0" bIns="0" rtlCol="0" anchor="ctr">
            <a:spAutoFit/>
          </a:bodyPr>
          <a:lstStyle/>
          <a:p>
            <a:pPr marL="9525">
              <a:spcBef>
                <a:spcPts val="75"/>
              </a:spcBef>
            </a:pPr>
            <a:r>
              <a:rPr sz="3600" spc="-19" dirty="0"/>
              <a:t>HATEOAS IMPLEMENTATION</a:t>
            </a:r>
          </a:p>
        </p:txBody>
      </p:sp>
      <p:sp>
        <p:nvSpPr>
          <p:cNvPr id="3" name="object 3"/>
          <p:cNvSpPr txBox="1"/>
          <p:nvPr/>
        </p:nvSpPr>
        <p:spPr>
          <a:xfrm>
            <a:off x="567232" y="1724684"/>
            <a:ext cx="7662368" cy="3667030"/>
          </a:xfrm>
          <a:prstGeom prst="rect">
            <a:avLst/>
          </a:prstGeom>
        </p:spPr>
        <p:txBody>
          <a:bodyPr vert="horz" wrap="square" lIns="0" tIns="9525" rIns="0" bIns="0" rtlCol="0">
            <a:spAutoFit/>
          </a:bodyPr>
          <a:lstStyle/>
          <a:p>
            <a:pPr marL="295275" marR="3810" indent="-285750">
              <a:spcBef>
                <a:spcPts val="668"/>
              </a:spcBef>
              <a:spcAft>
                <a:spcPts val="600"/>
              </a:spcAft>
              <a:buClr>
                <a:srgbClr val="90C225"/>
              </a:buClr>
              <a:buSzPct val="79411"/>
              <a:buFont typeface="Arial" panose="020B0604020202020204" pitchFamily="34" charset="0"/>
              <a:buChar char="•"/>
              <a:tabLst>
                <a:tab pos="266224" algn="l"/>
                <a:tab pos="266700" algn="l"/>
              </a:tabLst>
            </a:pPr>
            <a:r>
              <a:rPr dirty="0"/>
              <a:t>In the real world, when you visit a website – you hit its homepage. It presents some  snapshots and links to other sections of websites. You click on them and then you get  more information along with more related links which are relevant to the context.</a:t>
            </a:r>
          </a:p>
          <a:p>
            <a:pPr marL="295275" marR="3810" indent="-285750">
              <a:spcBef>
                <a:spcPts val="668"/>
              </a:spcBef>
              <a:spcAft>
                <a:spcPts val="600"/>
              </a:spcAft>
              <a:buClr>
                <a:srgbClr val="90C225"/>
              </a:buClr>
              <a:buSzPct val="79411"/>
              <a:buFont typeface="Arial" panose="020B0604020202020204" pitchFamily="34" charset="0"/>
              <a:buChar char="•"/>
              <a:tabLst>
                <a:tab pos="266224" algn="l"/>
                <a:tab pos="266700" algn="l"/>
              </a:tabLst>
            </a:pPr>
            <a:r>
              <a:rPr dirty="0"/>
              <a:t>Similar to a human’s interaction with a website, a REST client hits an initial API URI  and uses the </a:t>
            </a:r>
            <a:r>
              <a:rPr b="1" dirty="0"/>
              <a:t>server-provided links </a:t>
            </a:r>
            <a:r>
              <a:rPr dirty="0"/>
              <a:t>to dynamically discover </a:t>
            </a:r>
            <a:r>
              <a:rPr b="1" dirty="0"/>
              <a:t>available actions </a:t>
            </a:r>
            <a:r>
              <a:rPr dirty="0"/>
              <a:t>and  access the resources it needs.</a:t>
            </a:r>
          </a:p>
          <a:p>
            <a:pPr marL="295275" marR="3810" indent="-285750">
              <a:spcBef>
                <a:spcPts val="668"/>
              </a:spcBef>
              <a:spcAft>
                <a:spcPts val="600"/>
              </a:spcAft>
              <a:buClr>
                <a:srgbClr val="90C225"/>
              </a:buClr>
              <a:buSzPct val="79411"/>
              <a:buFont typeface="Arial" panose="020B0604020202020204" pitchFamily="34" charset="0"/>
              <a:buChar char="•"/>
              <a:tabLst>
                <a:tab pos="266224" algn="l"/>
                <a:tab pos="266700" algn="l"/>
              </a:tabLst>
            </a:pPr>
            <a:r>
              <a:rPr dirty="0"/>
              <a:t>The client need not have prior knowledge of the service or the different steps  involved in a</a:t>
            </a:r>
            <a:r>
              <a:rPr b="1" dirty="0"/>
              <a:t> workflow</a:t>
            </a:r>
            <a:r>
              <a:rPr dirty="0"/>
              <a:t>. Additionally, the clients no longer have to hard code the URI  structures for different resources. This allows the server to make </a:t>
            </a:r>
            <a:r>
              <a:rPr b="1" dirty="0"/>
              <a:t>URI changes </a:t>
            </a:r>
            <a:r>
              <a:rPr dirty="0"/>
              <a:t>as the API evolves without breaking the clients.</a:t>
            </a:r>
          </a:p>
        </p:txBody>
      </p:sp>
      <p:sp>
        <p:nvSpPr>
          <p:cNvPr id="5" name="Rectangle 4">
            <a:extLst>
              <a:ext uri="{FF2B5EF4-FFF2-40B4-BE49-F238E27FC236}">
                <a16:creationId xmlns:a16="http://schemas.microsoft.com/office/drawing/2014/main" id="{2949CADD-FCE2-4569-845C-3D5BABC04E27}"/>
              </a:ext>
            </a:extLst>
          </p:cNvPr>
          <p:cNvSpPr/>
          <p:nvPr/>
        </p:nvSpPr>
        <p:spPr>
          <a:xfrm>
            <a:off x="3013142" y="6549783"/>
            <a:ext cx="3117716" cy="253916"/>
          </a:xfrm>
          <a:prstGeom prst="rect">
            <a:avLst/>
          </a:prstGeom>
        </p:spPr>
        <p:txBody>
          <a:bodyPr wrap="square">
            <a:spAutoFit/>
          </a:bodyPr>
          <a:lstStyle/>
          <a:p>
            <a:r>
              <a:rPr lang="en-IE" sz="1050" dirty="0"/>
              <a:t>Distributed Systems - Week 5</a:t>
            </a:r>
            <a:r>
              <a:rPr lang="pt-BR" sz="1050" dirty="0"/>
              <a:t>:</a:t>
            </a:r>
            <a:r>
              <a:rPr lang="en-IE" sz="1050" dirty="0"/>
              <a:t> REST principles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iago">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hiago" id="{88A84294-6B78-4C7E-BAD2-23978A749F23}" vid="{DBAB031C-A542-4367-8D3D-4FC6B98708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2622</TotalTime>
  <Words>1537</Words>
  <Application>Microsoft Office PowerPoint</Application>
  <PresentationFormat>On-screen Show (4:3)</PresentationFormat>
  <Paragraphs>159</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Georgia</vt:lpstr>
      <vt:lpstr>Times New Roman</vt:lpstr>
      <vt:lpstr>Trebuchet MS</vt:lpstr>
      <vt:lpstr>Wingdings 2</vt:lpstr>
      <vt:lpstr>Thiago</vt:lpstr>
      <vt:lpstr>Distributed Systems  Week 5 - Rest Principles</vt:lpstr>
      <vt:lpstr>Last Week</vt:lpstr>
      <vt:lpstr>Remember what we are trying to do</vt:lpstr>
      <vt:lpstr>Why REST</vt:lpstr>
      <vt:lpstr>SEPARATION OF CLIENT AND SERVER</vt:lpstr>
      <vt:lpstr>REST Principles/Constraints</vt:lpstr>
      <vt:lpstr>Identifiable Resources</vt:lpstr>
      <vt:lpstr>HATEOAS</vt:lpstr>
      <vt:lpstr>HATEOAS IMPLEMENTATION</vt:lpstr>
      <vt:lpstr>HATEOAS Example:</vt:lpstr>
      <vt:lpstr>HATEOAS Example:</vt:lpstr>
      <vt:lpstr>ITBook.Store example of HATEOAS</vt:lpstr>
      <vt:lpstr>PowerPoint Presentation</vt:lpstr>
      <vt:lpstr>ITBook.Store with JSON response</vt:lpstr>
      <vt:lpstr>Spotify example of HATEOAS</vt:lpstr>
      <vt:lpstr>Uniform Interface</vt:lpstr>
      <vt:lpstr>Uniform Interface - Sample POST request.</vt:lpstr>
      <vt:lpstr>Resource Representations</vt:lpstr>
      <vt:lpstr>Resource Representations</vt:lpstr>
      <vt:lpstr>Resource Representations example</vt:lpstr>
      <vt:lpstr>Stateless Communication</vt:lpstr>
      <vt:lpstr>Stateless Communication</vt:lpstr>
      <vt:lpstr>PowerPoint Presentation</vt:lpstr>
      <vt:lpstr>REST - Books Server Example</vt:lpstr>
      <vt:lpstr>REST Book Server - JEE</vt:lpstr>
      <vt:lpstr>Editing Web.xml</vt:lpstr>
      <vt:lpstr>Book</vt:lpstr>
      <vt:lpstr>BookDAO</vt:lpstr>
      <vt:lpstr>BookResource</vt:lpstr>
      <vt:lpstr>Output</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Lectures</dc:title>
  <dc:creator>Thiago Braga</dc:creator>
  <cp:lastModifiedBy>Peter Vargovcik</cp:lastModifiedBy>
  <cp:revision>2</cp:revision>
  <dcterms:created xsi:type="dcterms:W3CDTF">2019-09-09T10:30:52Z</dcterms:created>
  <dcterms:modified xsi:type="dcterms:W3CDTF">2024-02-06T14:09:09Z</dcterms:modified>
</cp:coreProperties>
</file>