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0"/>
  </p:notesMasterIdLst>
  <p:sldIdLst>
    <p:sldId id="425" r:id="rId2"/>
    <p:sldId id="428" r:id="rId3"/>
    <p:sldId id="435" r:id="rId4"/>
    <p:sldId id="436" r:id="rId5"/>
    <p:sldId id="429" r:id="rId6"/>
    <p:sldId id="430" r:id="rId7"/>
    <p:sldId id="431" r:id="rId8"/>
    <p:sldId id="432" r:id="rId9"/>
    <p:sldId id="433" r:id="rId10"/>
    <p:sldId id="43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2" r:id="rId20"/>
    <p:sldId id="293" r:id="rId21"/>
    <p:sldId id="272" r:id="rId22"/>
    <p:sldId id="294" r:id="rId23"/>
    <p:sldId id="295" r:id="rId24"/>
    <p:sldId id="273" r:id="rId25"/>
    <p:sldId id="274" r:id="rId26"/>
    <p:sldId id="296" r:id="rId27"/>
    <p:sldId id="275" r:id="rId28"/>
    <p:sldId id="276" r:id="rId29"/>
    <p:sldId id="297" r:id="rId30"/>
    <p:sldId id="277" r:id="rId31"/>
    <p:sldId id="278" r:id="rId32"/>
    <p:sldId id="279" r:id="rId33"/>
    <p:sldId id="280" r:id="rId34"/>
    <p:sldId id="298" r:id="rId35"/>
    <p:sldId id="281" r:id="rId36"/>
    <p:sldId id="299" r:id="rId37"/>
    <p:sldId id="282" r:id="rId38"/>
    <p:sldId id="283" r:id="rId39"/>
    <p:sldId id="284" r:id="rId40"/>
    <p:sldId id="285" r:id="rId41"/>
    <p:sldId id="286" r:id="rId42"/>
    <p:sldId id="287" r:id="rId43"/>
    <p:sldId id="300" r:id="rId44"/>
    <p:sldId id="288" r:id="rId45"/>
    <p:sldId id="290" r:id="rId46"/>
    <p:sldId id="302" r:id="rId47"/>
    <p:sldId id="291" r:id="rId48"/>
    <p:sldId id="301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0" autoAdjust="0"/>
    <p:restoredTop sz="89169" autoAdjust="0"/>
  </p:normalViewPr>
  <p:slideViewPr>
    <p:cSldViewPr snapToGrid="0">
      <p:cViewPr varScale="1">
        <p:scale>
          <a:sx n="147" d="100"/>
          <a:sy n="147" d="100"/>
        </p:scale>
        <p:origin x="2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Vargovcik" userId="a02d7600-0060-4ff4-a18c-f3a997cd005d" providerId="ADAL" clId="{E0EBB130-AB19-4D79-BFE8-EB2766A271FF}"/>
    <pc:docChg chg="custSel addSld modSld">
      <pc:chgData name="Peter Vargovcik" userId="a02d7600-0060-4ff4-a18c-f3a997cd005d" providerId="ADAL" clId="{E0EBB130-AB19-4D79-BFE8-EB2766A271FF}" dt="2022-01-27T14:29:38.839" v="35" actId="207"/>
      <pc:docMkLst>
        <pc:docMk/>
      </pc:docMkLst>
      <pc:sldChg chg="addSp delSp modSp add">
        <pc:chgData name="Peter Vargovcik" userId="a02d7600-0060-4ff4-a18c-f3a997cd005d" providerId="ADAL" clId="{E0EBB130-AB19-4D79-BFE8-EB2766A271FF}" dt="2022-01-27T14:27:54.186" v="28" actId="20577"/>
        <pc:sldMkLst>
          <pc:docMk/>
          <pc:sldMk cId="930745909" sldId="435"/>
        </pc:sldMkLst>
        <pc:spChg chg="mod">
          <ac:chgData name="Peter Vargovcik" userId="a02d7600-0060-4ff4-a18c-f3a997cd005d" providerId="ADAL" clId="{E0EBB130-AB19-4D79-BFE8-EB2766A271FF}" dt="2022-01-27T14:26:02.541" v="1"/>
          <ac:spMkLst>
            <pc:docMk/>
            <pc:sldMk cId="930745909" sldId="435"/>
            <ac:spMk id="2" creationId="{00000000-0000-0000-0000-000000000000}"/>
          </ac:spMkLst>
        </pc:spChg>
        <pc:spChg chg="del">
          <ac:chgData name="Peter Vargovcik" userId="a02d7600-0060-4ff4-a18c-f3a997cd005d" providerId="ADAL" clId="{E0EBB130-AB19-4D79-BFE8-EB2766A271FF}" dt="2022-01-27T14:26:05.341" v="2" actId="478"/>
          <ac:spMkLst>
            <pc:docMk/>
            <pc:sldMk cId="930745909" sldId="435"/>
            <ac:spMk id="3" creationId="{00000000-0000-0000-0000-000000000000}"/>
          </ac:spMkLst>
        </pc:spChg>
        <pc:spChg chg="add del mod">
          <ac:chgData name="Peter Vargovcik" userId="a02d7600-0060-4ff4-a18c-f3a997cd005d" providerId="ADAL" clId="{E0EBB130-AB19-4D79-BFE8-EB2766A271FF}" dt="2022-01-27T14:26:15.251" v="5" actId="478"/>
          <ac:spMkLst>
            <pc:docMk/>
            <pc:sldMk cId="930745909" sldId="435"/>
            <ac:spMk id="7" creationId="{9242F1B4-94B0-43A9-874E-188364774C82}"/>
          </ac:spMkLst>
        </pc:spChg>
        <pc:spChg chg="add del">
          <ac:chgData name="Peter Vargovcik" userId="a02d7600-0060-4ff4-a18c-f3a997cd005d" providerId="ADAL" clId="{E0EBB130-AB19-4D79-BFE8-EB2766A271FF}" dt="2022-01-27T14:26:12.254" v="4"/>
          <ac:spMkLst>
            <pc:docMk/>
            <pc:sldMk cId="930745909" sldId="435"/>
            <ac:spMk id="8" creationId="{0E7A10EB-07E0-417E-9AA1-554F6482AD16}"/>
          </ac:spMkLst>
        </pc:spChg>
        <pc:spChg chg="add mod">
          <ac:chgData name="Peter Vargovcik" userId="a02d7600-0060-4ff4-a18c-f3a997cd005d" providerId="ADAL" clId="{E0EBB130-AB19-4D79-BFE8-EB2766A271FF}" dt="2022-01-27T14:26:36.031" v="12" actId="14100"/>
          <ac:spMkLst>
            <pc:docMk/>
            <pc:sldMk cId="930745909" sldId="435"/>
            <ac:spMk id="9" creationId="{CF2E2AC5-AB2B-4083-A924-3E1E3B8DCE6F}"/>
          </ac:spMkLst>
        </pc:spChg>
        <pc:spChg chg="add mod">
          <ac:chgData name="Peter Vargovcik" userId="a02d7600-0060-4ff4-a18c-f3a997cd005d" providerId="ADAL" clId="{E0EBB130-AB19-4D79-BFE8-EB2766A271FF}" dt="2022-01-27T14:27:54.186" v="28" actId="20577"/>
          <ac:spMkLst>
            <pc:docMk/>
            <pc:sldMk cId="930745909" sldId="435"/>
            <ac:spMk id="10" creationId="{ED31FAC5-1382-4737-B31B-DDA70508EEAB}"/>
          </ac:spMkLst>
        </pc:spChg>
      </pc:sldChg>
      <pc:sldChg chg="modSp add">
        <pc:chgData name="Peter Vargovcik" userId="a02d7600-0060-4ff4-a18c-f3a997cd005d" providerId="ADAL" clId="{E0EBB130-AB19-4D79-BFE8-EB2766A271FF}" dt="2022-01-27T14:29:38.839" v="35" actId="207"/>
        <pc:sldMkLst>
          <pc:docMk/>
          <pc:sldMk cId="689483312" sldId="436"/>
        </pc:sldMkLst>
        <pc:spChg chg="mod">
          <ac:chgData name="Peter Vargovcik" userId="a02d7600-0060-4ff4-a18c-f3a997cd005d" providerId="ADAL" clId="{E0EBB130-AB19-4D79-BFE8-EB2766A271FF}" dt="2022-01-27T14:28:09.086" v="30"/>
          <ac:spMkLst>
            <pc:docMk/>
            <pc:sldMk cId="689483312" sldId="436"/>
            <ac:spMk id="2" creationId="{00000000-0000-0000-0000-000000000000}"/>
          </ac:spMkLst>
        </pc:spChg>
        <pc:spChg chg="mod">
          <ac:chgData name="Peter Vargovcik" userId="a02d7600-0060-4ff4-a18c-f3a997cd005d" providerId="ADAL" clId="{E0EBB130-AB19-4D79-BFE8-EB2766A271FF}" dt="2022-01-27T14:28:45.032" v="31"/>
          <ac:spMkLst>
            <pc:docMk/>
            <pc:sldMk cId="689483312" sldId="436"/>
            <ac:spMk id="9" creationId="{CF2E2AC5-AB2B-4083-A924-3E1E3B8DCE6F}"/>
          </ac:spMkLst>
        </pc:spChg>
        <pc:spChg chg="mod">
          <ac:chgData name="Peter Vargovcik" userId="a02d7600-0060-4ff4-a18c-f3a997cd005d" providerId="ADAL" clId="{E0EBB130-AB19-4D79-BFE8-EB2766A271FF}" dt="2022-01-27T14:29:38.839" v="35" actId="207"/>
          <ac:spMkLst>
            <pc:docMk/>
            <pc:sldMk cId="689483312" sldId="436"/>
            <ac:spMk id="10" creationId="{ED31FAC5-1382-4737-B31B-DDA70508EE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1381-FE8B-4B93-9B42-C079EE571F00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F8667-BFCA-434E-9AF4-03878928B3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737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334DC-9352-4F01-998D-79A5A7F7DEC1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19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5" y="381000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tângulo 23"/>
          <p:cNvSpPr/>
          <p:nvPr/>
        </p:nvSpPr>
        <p:spPr>
          <a:xfrm flipV="1">
            <a:off x="5410203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tângulo 24"/>
          <p:cNvSpPr/>
          <p:nvPr/>
        </p:nvSpPr>
        <p:spPr>
          <a:xfrm flipV="1">
            <a:off x="5410203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>
            <a:off x="3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93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2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8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78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6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449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3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3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9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8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522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75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18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46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14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856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24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" y="308282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tângulo 30"/>
          <p:cNvSpPr/>
          <p:nvPr/>
        </p:nvSpPr>
        <p:spPr>
          <a:xfrm flipV="1">
            <a:off x="5410185" y="36025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tângulo 31"/>
          <p:cNvSpPr/>
          <p:nvPr/>
        </p:nvSpPr>
        <p:spPr>
          <a:xfrm flipV="1">
            <a:off x="5410203" y="440118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1043E89-032A-416D-906D-F3840E8B724A}" type="datetimeFigureOut">
              <a:rPr lang="en-IE" smtClean="0"/>
              <a:t>17/01/2023</a:t>
            </a:fld>
            <a:endParaRPr lang="en-I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98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ARPANE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0412"/>
            <a:ext cx="9144000" cy="1495321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Systems </a:t>
            </a:r>
            <a:b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2 - Sockets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4603740"/>
            <a:ext cx="9144000" cy="142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/>
              <a:t>Dr. Thiago Braga Rodrigues</a:t>
            </a:r>
          </a:p>
          <a:p>
            <a:pPr algn="ctr">
              <a:lnSpc>
                <a:spcPct val="150000"/>
              </a:lnSpc>
            </a:pPr>
            <a:r>
              <a:rPr lang="pt-BR" sz="1600" b="1" dirty="0"/>
              <a:t>tbrodrigues@ait.ie</a:t>
            </a:r>
            <a:endParaRPr lang="en-US" sz="1600" b="1" dirty="0"/>
          </a:p>
          <a:p>
            <a:pPr algn="ctr">
              <a:lnSpc>
                <a:spcPct val="150000"/>
              </a:lnSpc>
            </a:pPr>
            <a:endParaRPr lang="pt-BR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1ABBA-4822-3A2E-2FF7-74BD1767D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 Addresses and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Java has a class </a:t>
            </a:r>
            <a:r>
              <a:rPr lang="en-IE" sz="1800" dirty="0" err="1"/>
              <a:t>java.net.InetAddress</a:t>
            </a:r>
            <a:r>
              <a:rPr lang="en-IE" sz="1800" dirty="0"/>
              <a:t> which represents network addresses</a:t>
            </a:r>
          </a:p>
          <a:p>
            <a:r>
              <a:rPr lang="en-IE" sz="1800" dirty="0"/>
              <a:t>Serves three main purposes:</a:t>
            </a:r>
          </a:p>
          <a:p>
            <a:pPr lvl="1"/>
            <a:r>
              <a:rPr lang="en-IE" sz="1650" dirty="0"/>
              <a:t>Encapsulates an address</a:t>
            </a:r>
          </a:p>
          <a:p>
            <a:pPr lvl="1"/>
            <a:r>
              <a:rPr lang="en-IE" sz="1650" dirty="0"/>
              <a:t>Performs name lookup (converting a host name into an IP address)</a:t>
            </a:r>
          </a:p>
          <a:p>
            <a:pPr lvl="1"/>
            <a:r>
              <a:rPr lang="en-IE" sz="1650" dirty="0"/>
              <a:t>Performs reverse lookup (converting the address into a host name)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495DF-0354-4699-9426-89602E15FCB2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E1A1C-21BE-EA21-84F7-0F6BC3BB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9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Structure of Client/Server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It is virtually impossible to ensure that two processes on different hosts start at exactly the same time.</a:t>
            </a:r>
          </a:p>
          <a:p>
            <a:r>
              <a:rPr lang="en-IE" sz="1800" dirty="0"/>
              <a:t>One process (called the server process) starts first and waits for requests on a particular network port</a:t>
            </a:r>
          </a:p>
          <a:p>
            <a:r>
              <a:rPr lang="en-IE" sz="1800" dirty="0"/>
              <a:t>The server process is said to provide a service.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72445-EA99-43D2-A183-9623618E4FE9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62FAC-8836-49F4-6B46-3F3E3C19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1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Structure of Client/Server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Typically a request arrives, it is  processed, and the process continues waiting for more requests.</a:t>
            </a:r>
          </a:p>
          <a:p>
            <a:r>
              <a:rPr lang="en-IE" sz="1800" dirty="0"/>
              <a:t>Often server processes are multi-threaded in order to improve performance. When one thread is blocked, other threads can service other incoming requests.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82680-10ED-4C32-B368-7645315D40B2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97E07-51BD-970D-ACEF-53F0A9257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9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37"/>
            <a:ext cx="8229600" cy="1066800"/>
          </a:xfrm>
        </p:spPr>
        <p:txBody>
          <a:bodyPr/>
          <a:lstStyle/>
          <a:p>
            <a:r>
              <a:rPr lang="en-IE" dirty="0"/>
              <a:t>The Server (Single Threaded)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477692"/>
            <a:ext cx="3074954" cy="2910580"/>
          </a:xfrm>
        </p:spPr>
        <p:txBody>
          <a:bodyPr>
            <a:normAutofit/>
          </a:bodyPr>
          <a:lstStyle/>
          <a:p>
            <a:r>
              <a:rPr lang="en-IE" sz="1800" dirty="0"/>
              <a:t>The server blocks on the accept() until a request arrives from a client</a:t>
            </a:r>
          </a:p>
          <a:p>
            <a:endParaRPr lang="en-IE" sz="1800" dirty="0"/>
          </a:p>
        </p:txBody>
      </p:sp>
      <p:pic>
        <p:nvPicPr>
          <p:cNvPr id="1026" name="Picture 2" descr="Image result for single threaded client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55" y="1882533"/>
            <a:ext cx="4665321" cy="40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C6EE55-796B-4AAC-BE79-290F951178C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49933-82CF-CCA8-6EF8-97041B2B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0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  <a:effectLst/>
              </a:rPr>
              <a:t>TCP/IP Sockets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7FF19-F5CB-44CB-A187-003F074F8DC9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B8E7C9-6241-DB04-315D-62544505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9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TCP/IP Sockets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The Application Program Interface (API) to TCP/IP is known as the Sockets interface.</a:t>
            </a:r>
          </a:p>
          <a:p>
            <a:r>
              <a:rPr lang="en-IE" sz="1800" dirty="0"/>
              <a:t>Socket interfaces exist for C, Java, Perl and other languages.</a:t>
            </a:r>
          </a:p>
          <a:p>
            <a:r>
              <a:rPr lang="en-IE" sz="1800" dirty="0"/>
              <a:t>The Java API is defined in the java.net package.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A7AB0-BF57-436E-8988-32F0568C060F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74FF8-BD59-2484-9EF9-2A66DFA3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8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 Java Example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Server</a:t>
            </a:r>
          </a:p>
          <a:p>
            <a:pPr lvl="1"/>
            <a:r>
              <a:rPr lang="en-IE" sz="1650" dirty="0"/>
              <a:t>Accepts a connection from the client.</a:t>
            </a:r>
          </a:p>
          <a:p>
            <a:pPr lvl="1"/>
            <a:r>
              <a:rPr lang="en-IE" sz="1650" dirty="0"/>
              <a:t>Reads a name and sends back the message ″Hello &lt;name&gt; from Hello Server″</a:t>
            </a:r>
          </a:p>
          <a:p>
            <a:pPr lvl="1"/>
            <a:r>
              <a:rPr lang="en-IE" sz="1650" dirty="0"/>
              <a:t>Closes the connection.</a:t>
            </a:r>
          </a:p>
          <a:p>
            <a:r>
              <a:rPr lang="en-IE" sz="1800" dirty="0"/>
              <a:t>Client</a:t>
            </a:r>
          </a:p>
          <a:p>
            <a:pPr lvl="1"/>
            <a:r>
              <a:rPr lang="en-IE" sz="1650" dirty="0"/>
              <a:t>Opens a connection to the server.</a:t>
            </a:r>
          </a:p>
          <a:p>
            <a:pPr lvl="1"/>
            <a:r>
              <a:rPr lang="en-IE" sz="1650" dirty="0"/>
              <a:t>Sends a String (name)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DE114-4657-435A-A74C-D797DC13CBCC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3C7BC-F6EA-5AF3-9E28-FE7C176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1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4A249-D84F-420B-9474-2940593C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7" y="1701732"/>
            <a:ext cx="5160184" cy="4382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0539"/>
            <a:ext cx="8229600" cy="1066800"/>
          </a:xfrm>
        </p:spPr>
        <p:txBody>
          <a:bodyPr/>
          <a:lstStyle/>
          <a:p>
            <a:r>
              <a:rPr lang="en-IE" dirty="0" err="1"/>
              <a:t>HelloServer.java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79FC5-E5B5-EC43-91B1-5C9C55752DCC}"/>
              </a:ext>
            </a:extLst>
          </p:cNvPr>
          <p:cNvSpPr txBox="1"/>
          <p:nvPr/>
        </p:nvSpPr>
        <p:spPr>
          <a:xfrm>
            <a:off x="5449593" y="2604042"/>
            <a:ext cx="1825711" cy="346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825" dirty="0"/>
              <a:t>Listens for a connection to be made to this socket and accepts it.</a:t>
            </a:r>
            <a:endParaRPr lang="en-US" sz="825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59C7C6-FEF8-DD4B-85C4-7DAE24B1B1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803490" y="2777167"/>
            <a:ext cx="2646103" cy="57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B69791-4BCE-BC41-9B99-4A324AB5EB38}"/>
              </a:ext>
            </a:extLst>
          </p:cNvPr>
          <p:cNvSpPr txBox="1"/>
          <p:nvPr/>
        </p:nvSpPr>
        <p:spPr>
          <a:xfrm>
            <a:off x="5518573" y="2178184"/>
            <a:ext cx="1782860" cy="21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25" dirty="0"/>
              <a:t>Creates a connection to port 2000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611FE9-62C5-8A4C-8DBE-BB9CE5B7A3F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059534" y="2287830"/>
            <a:ext cx="1459039" cy="45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C551D-E957-F64A-936F-9DEC53BCAAB3}"/>
              </a:ext>
            </a:extLst>
          </p:cNvPr>
          <p:cNvSpPr txBox="1"/>
          <p:nvPr/>
        </p:nvSpPr>
        <p:spPr>
          <a:xfrm>
            <a:off x="5449593" y="3130991"/>
            <a:ext cx="1825711" cy="21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825" dirty="0"/>
              <a:t>Gets the incoming stream of bytes </a:t>
            </a:r>
            <a:endParaRPr lang="en-US" sz="825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C8222F-5A67-6C4E-957C-5F1CFB46421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93873" y="3240637"/>
            <a:ext cx="1955720" cy="56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B5D9AA-9255-C74B-A162-9722A4279861}"/>
              </a:ext>
            </a:extLst>
          </p:cNvPr>
          <p:cNvSpPr txBox="1"/>
          <p:nvPr/>
        </p:nvSpPr>
        <p:spPr>
          <a:xfrm>
            <a:off x="5371083" y="3558505"/>
            <a:ext cx="1978098" cy="21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825" dirty="0"/>
              <a:t>Converts the stream of bytes into text </a:t>
            </a:r>
            <a:endParaRPr lang="en-US" sz="825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FD6E34-F52A-D848-8C50-5E6445306C1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265714" y="3668151"/>
            <a:ext cx="2105369" cy="36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E2AB2F-6DFB-8548-ABD2-0D944CAFEE0A}"/>
              </a:ext>
            </a:extLst>
          </p:cNvPr>
          <p:cNvSpPr txBox="1"/>
          <p:nvPr/>
        </p:nvSpPr>
        <p:spPr>
          <a:xfrm>
            <a:off x="5518573" y="3927626"/>
            <a:ext cx="1700599" cy="21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825" dirty="0"/>
              <a:t>Sends byte stream to the socket</a:t>
            </a:r>
            <a:endParaRPr lang="en-US" sz="825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655DC-C42D-F541-975F-BA66C055438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391130" y="4037272"/>
            <a:ext cx="1127443" cy="22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D706EA-8A4A-104D-8DF3-71A176E1A7D2}"/>
              </a:ext>
            </a:extLst>
          </p:cNvPr>
          <p:cNvSpPr txBox="1"/>
          <p:nvPr/>
        </p:nvSpPr>
        <p:spPr>
          <a:xfrm>
            <a:off x="5574705" y="4300249"/>
            <a:ext cx="1700599" cy="21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825" dirty="0"/>
              <a:t>Outputs text as a byte stream</a:t>
            </a:r>
            <a:endParaRPr lang="en-US" sz="825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E43E86-1574-624C-8C23-F5DDBE1846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391130" y="4409895"/>
            <a:ext cx="118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75E0E-A0C9-A842-8CF0-7152180FD822}"/>
              </a:ext>
            </a:extLst>
          </p:cNvPr>
          <p:cNvSpPr txBox="1"/>
          <p:nvPr/>
        </p:nvSpPr>
        <p:spPr>
          <a:xfrm>
            <a:off x="5708822" y="4582056"/>
            <a:ext cx="1427468" cy="346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825" dirty="0"/>
              <a:t>Gets the next line of text from the input</a:t>
            </a:r>
            <a:endParaRPr lang="en-US" sz="825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FE14C-AD67-E24F-BF43-988A1628811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74796" y="4755181"/>
            <a:ext cx="2634026" cy="17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5CABB9-E08D-974B-BEC4-5CEED08DBD20}"/>
              </a:ext>
            </a:extLst>
          </p:cNvPr>
          <p:cNvSpPr txBox="1"/>
          <p:nvPr/>
        </p:nvSpPr>
        <p:spPr>
          <a:xfrm>
            <a:off x="5708821" y="5046622"/>
            <a:ext cx="1427468" cy="21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825" dirty="0"/>
              <a:t>Prints to the output</a:t>
            </a:r>
            <a:endParaRPr lang="en-US" sz="825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936152-D729-C14E-B92B-9F1DDDEF734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205046" y="5156268"/>
            <a:ext cx="503775" cy="1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53EAA-D9E5-40B9-AB10-63798C23B98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6A06D-E476-A13E-3333-813E4699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7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HelloServer</a:t>
            </a:r>
            <a:r>
              <a:rPr lang="en-IE" dirty="0"/>
              <a:t> -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The server listens on port 2000</a:t>
            </a:r>
          </a:p>
          <a:p>
            <a:r>
              <a:rPr lang="en-IE" sz="1800" dirty="0"/>
              <a:t>The server loops for ever [while(true)].</a:t>
            </a:r>
          </a:p>
          <a:p>
            <a:r>
              <a:rPr lang="en-IE" sz="1800" dirty="0"/>
              <a:t>The server associates a Scanner with an </a:t>
            </a:r>
            <a:r>
              <a:rPr lang="en-IE" sz="1800" dirty="0" err="1"/>
              <a:t>InputStream</a:t>
            </a:r>
            <a:r>
              <a:rPr lang="en-IE" sz="1800" dirty="0"/>
              <a:t> (object) with the socket.</a:t>
            </a:r>
          </a:p>
          <a:p>
            <a:r>
              <a:rPr lang="en-IE" sz="1800" dirty="0"/>
              <a:t>Reads from this Scanner to accept data from the client.</a:t>
            </a:r>
          </a:p>
          <a:p>
            <a:r>
              <a:rPr lang="en-IE" sz="1800" dirty="0"/>
              <a:t>Gets a </a:t>
            </a:r>
            <a:r>
              <a:rPr lang="en-IE" sz="1800" dirty="0" err="1"/>
              <a:t>PrintWriter</a:t>
            </a:r>
            <a:r>
              <a:rPr lang="en-IE" sz="1800" dirty="0"/>
              <a:t> linked up to the Socket </a:t>
            </a:r>
            <a:r>
              <a:rPr lang="en-IE" sz="1800" dirty="0" err="1"/>
              <a:t>OutputStream</a:t>
            </a:r>
            <a:r>
              <a:rPr lang="en-IE" sz="1800" dirty="0"/>
              <a:t>.</a:t>
            </a:r>
          </a:p>
          <a:p>
            <a:r>
              <a:rPr lang="en-IE" sz="1800" dirty="0"/>
              <a:t>Writes to this.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8397C-30A0-4E13-AFA9-59B3B2B9C121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6534-0692-6BA9-97F7-BE99268E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52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HelloServer</a:t>
            </a:r>
            <a:r>
              <a:rPr lang="en-IE" dirty="0"/>
              <a:t> -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The server closes the connection with the client when finished.</a:t>
            </a:r>
          </a:p>
          <a:p>
            <a:r>
              <a:rPr lang="en-IE" sz="1800" dirty="0"/>
              <a:t>Then is ready to accept() another connection.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0B3D2-F331-4B1E-B8AB-E9BAA1F36B8D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C9DB2-34BF-6338-0EE0-53B3F485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6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Internet 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An internet host is any machine connected to the internet that has an IP address</a:t>
            </a:r>
          </a:p>
          <a:p>
            <a:r>
              <a:rPr lang="en-IE" sz="1800" dirty="0"/>
              <a:t>IP addresses are unique 32 bit numbers, (four bytes), such as 193.1.31.21.</a:t>
            </a:r>
          </a:p>
          <a:p>
            <a:r>
              <a:rPr lang="en-IE" sz="1800" dirty="0"/>
              <a:t>Each part of the number ranges from 0 to 255. This gives 4 billion+ IP addresses.</a:t>
            </a:r>
          </a:p>
          <a:p>
            <a:r>
              <a:rPr lang="en-IE" sz="1800" dirty="0"/>
              <a:t>IPv6 will increase IP addresses to 128 bit numbers.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6EDBC-B43E-4D4F-9C5E-BA17B7F1B5F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C789A-93F4-45E2-AFA8-30AEC42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8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E065D-D931-4170-878F-F7BB1478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4" y="2209800"/>
            <a:ext cx="5495925" cy="4086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HelloClient.java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1E98E-D8D6-7849-B992-63E0E10D0374}"/>
              </a:ext>
            </a:extLst>
          </p:cNvPr>
          <p:cNvSpPr txBox="1"/>
          <p:nvPr/>
        </p:nvSpPr>
        <p:spPr>
          <a:xfrm>
            <a:off x="6370692" y="3258075"/>
            <a:ext cx="1825711" cy="21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Gets the IP address for localhost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71329-F558-D548-A604-12DB683E5BDB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823906" y="3360018"/>
            <a:ext cx="546786" cy="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CAD72E-94E0-B142-9145-5224ADBF95E8}"/>
              </a:ext>
            </a:extLst>
          </p:cNvPr>
          <p:cNvSpPr txBox="1"/>
          <p:nvPr/>
        </p:nvSpPr>
        <p:spPr>
          <a:xfrm>
            <a:off x="5500902" y="4968655"/>
            <a:ext cx="1739579" cy="21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25" dirty="0"/>
              <a:t>Buffer not full so must be flushed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DB1C2-95DB-744D-97E7-E265E938EA0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87888" y="5078301"/>
            <a:ext cx="3213014" cy="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CBE6563-239D-4D7C-896A-A3D004F32A64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60216-C094-0AB3-0213-EF26B57D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9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HelloClient</a:t>
            </a:r>
            <a:r>
              <a:rPr lang="en-IE" dirty="0"/>
              <a:t> -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The client connects to the server by creating a Socket object, specifying the IP address and port number (2000).</a:t>
            </a:r>
          </a:p>
          <a:p>
            <a:r>
              <a:rPr lang="en-IE" sz="1800" dirty="0"/>
              <a:t>The client associates an </a:t>
            </a:r>
            <a:r>
              <a:rPr lang="en-IE" sz="1800" dirty="0" err="1"/>
              <a:t>OutputStream</a:t>
            </a:r>
            <a:r>
              <a:rPr lang="en-IE" sz="1800" dirty="0"/>
              <a:t> and then a </a:t>
            </a:r>
            <a:r>
              <a:rPr lang="en-IE" sz="1800" dirty="0" err="1"/>
              <a:t>PrintWriter</a:t>
            </a:r>
            <a:r>
              <a:rPr lang="en-IE" sz="1800" dirty="0"/>
              <a:t> with the socket and sends data by writing to that </a:t>
            </a:r>
            <a:r>
              <a:rPr lang="en-IE" sz="1800" dirty="0" err="1"/>
              <a:t>PrintWriter</a:t>
            </a:r>
            <a:r>
              <a:rPr lang="en-IE" sz="1800" dirty="0"/>
              <a:t>.</a:t>
            </a:r>
          </a:p>
          <a:p>
            <a:r>
              <a:rPr lang="en-IE" sz="1800" dirty="0"/>
              <a:t>Note that when the client writes data (</a:t>
            </a:r>
            <a:r>
              <a:rPr lang="en-IE" sz="1800" dirty="0" err="1"/>
              <a:t>p.println</a:t>
            </a:r>
            <a:r>
              <a:rPr lang="en-IE" sz="1800" dirty="0"/>
              <a:t>()), the data is not actually sent.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4735FD-9D65-4073-A6F6-E248BB1B2E6A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E29DF-8AA9-B403-67A5-9D39646A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0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HelloClient</a:t>
            </a:r>
            <a:r>
              <a:rPr lang="en-IE" dirty="0"/>
              <a:t> -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The data is buffered (stored in memory) and is only sent when the buffer is full.</a:t>
            </a:r>
          </a:p>
          <a:p>
            <a:r>
              <a:rPr lang="en-IE" sz="1800" dirty="0"/>
              <a:t>This makes TCP/IP more efficient.</a:t>
            </a:r>
          </a:p>
          <a:p>
            <a:r>
              <a:rPr lang="en-IE" sz="1800" dirty="0"/>
              <a:t>Hence the need to invoke flush() on the </a:t>
            </a:r>
            <a:r>
              <a:rPr lang="en-IE" sz="1800" dirty="0" err="1"/>
              <a:t>PrintWriter</a:t>
            </a:r>
            <a:r>
              <a:rPr lang="en-IE" sz="1800" dirty="0"/>
              <a:t>.</a:t>
            </a:r>
          </a:p>
          <a:p>
            <a:r>
              <a:rPr lang="en-IE" sz="1800" dirty="0"/>
              <a:t>This forces the data to be sent even if the buffer is not full (which it is not in this case.)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A9D82-0C17-4780-A182-3406ABA9B8EC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4D4BC-2F42-CA03-292C-D45649F3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9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HelloClient</a:t>
            </a:r>
            <a:r>
              <a:rPr lang="en-IE" dirty="0"/>
              <a:t> -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Having sent the data (request), the client reads the response back from the server.</a:t>
            </a:r>
          </a:p>
          <a:p>
            <a:r>
              <a:rPr lang="en-IE" sz="1800" dirty="0"/>
              <a:t>Prints it out, and finishes.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855DD-70ED-47A5-8F62-60A3CD13AB80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56FAF-C9A0-FAEB-8E0E-5A4431E5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71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  <a:effectLst/>
              </a:rPr>
              <a:t>TCP/IP – Two Issues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3313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TCP/IP byte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TCP/IP supports a byte stream.</a:t>
            </a:r>
          </a:p>
          <a:p>
            <a:r>
              <a:rPr lang="en-IE" sz="1800" dirty="0"/>
              <a:t>The </a:t>
            </a:r>
            <a:r>
              <a:rPr lang="en-IE" sz="1800" dirty="0" err="1"/>
              <a:t>InputStream</a:t>
            </a:r>
            <a:r>
              <a:rPr lang="en-IE" sz="1800" dirty="0"/>
              <a:t> and </a:t>
            </a:r>
            <a:r>
              <a:rPr lang="en-IE" sz="1800" dirty="0" err="1"/>
              <a:t>OutputStream</a:t>
            </a:r>
            <a:r>
              <a:rPr lang="en-IE" sz="1800" dirty="0"/>
              <a:t> (abstract) classes provide methods to read() and write() bytes.</a:t>
            </a:r>
          </a:p>
          <a:p>
            <a:r>
              <a:rPr lang="en-IE" sz="1800" dirty="0"/>
              <a:t>We want to use Strings (or Integers or Doubles etc. etc.)</a:t>
            </a:r>
          </a:p>
          <a:p>
            <a:r>
              <a:rPr lang="en-IE" sz="1800" dirty="0"/>
              <a:t>Two things need to happen</a:t>
            </a:r>
          </a:p>
          <a:p>
            <a:pPr lvl="1"/>
            <a:r>
              <a:rPr lang="en-IE" sz="1650" dirty="0"/>
              <a:t>Buffering</a:t>
            </a:r>
          </a:p>
          <a:p>
            <a:pPr lvl="1"/>
            <a:r>
              <a:rPr lang="en-IE" sz="1650" dirty="0"/>
              <a:t>Data Conversion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8A44B-3AF8-48C1-B87F-463A20ABFF42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DEF8E-7E45-B920-B440-5518DDC6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5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TCP/IP byte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Buffering</a:t>
            </a:r>
          </a:p>
          <a:p>
            <a:pPr lvl="1"/>
            <a:r>
              <a:rPr lang="en-IE" sz="1650" dirty="0"/>
              <a:t>The bytes need to be buffered (stored in memory) until we can read a number of them and get a String.</a:t>
            </a:r>
          </a:p>
          <a:p>
            <a:r>
              <a:rPr lang="en-IE" sz="1800" dirty="0"/>
              <a:t>Conversion</a:t>
            </a:r>
          </a:p>
          <a:p>
            <a:pPr lvl="1"/>
            <a:r>
              <a:rPr lang="en-IE" sz="1650" dirty="0"/>
              <a:t>The bytes need to be converted into Unicode characters and then Strings.</a:t>
            </a:r>
          </a:p>
          <a:p>
            <a:r>
              <a:rPr lang="en-IE" sz="1800" dirty="0"/>
              <a:t>This is provided by the Scanner and </a:t>
            </a:r>
            <a:r>
              <a:rPr lang="en-IE" sz="1800" dirty="0" err="1"/>
              <a:t>PrintWriter</a:t>
            </a:r>
            <a:r>
              <a:rPr lang="en-IE" sz="1800" dirty="0"/>
              <a:t> classes.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24CEC-AC58-4922-A62D-3B475D2F5508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F6ACF-A3AD-469C-0CBC-8BFC43B7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4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The Scanner converts a byte stream into a String.</a:t>
            </a:r>
          </a:p>
          <a:p>
            <a:r>
              <a:rPr lang="en-IE" sz="1800" dirty="0"/>
              <a:t>The same happens with output.</a:t>
            </a:r>
          </a:p>
          <a:p>
            <a:r>
              <a:rPr lang="en-IE" sz="1800" dirty="0"/>
              <a:t>A String is converted to a byte stream by the </a:t>
            </a:r>
            <a:r>
              <a:rPr lang="en-IE" sz="1800" dirty="0" err="1"/>
              <a:t>PrintWriter</a:t>
            </a:r>
            <a:r>
              <a:rPr lang="en-IE" sz="1800" dirty="0"/>
              <a:t>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CE7AE-CCEA-42AA-AC72-6D2E49C2048B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93C9B-6BFE-19E1-83E5-79C33B2F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1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1800" dirty="0"/>
              <a:t>Notice that the Server and Client are tightly coupled.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Each write has a corresponding read on the other side.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Suppose the Server had two </a:t>
            </a:r>
            <a:r>
              <a:rPr lang="en-IE" sz="1800" dirty="0" err="1"/>
              <a:t>nextLine</a:t>
            </a:r>
            <a:r>
              <a:rPr lang="en-IE" sz="1800" dirty="0"/>
              <a:t>() calls instead of one.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system would deadlock.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27768-F14A-4EAE-969B-149A51F1F3EF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5B7C9-2896-B72B-CE8A-08CF066E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1800" dirty="0"/>
              <a:t>Reads and writes need to be synchronized.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This is not really a problem in this simple example.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For more complicated examples it can be.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0FDE2-FCC9-4727-8F9B-C281EC8B6721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D70D7-327B-AE94-C8D3-C4078105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1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IPv4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6EDBC-B43E-4D4F-9C5E-BA17B7F1B5F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E2AC5-AB2B-4083-A924-3E1E3B8DCE6F}"/>
              </a:ext>
            </a:extLst>
          </p:cNvPr>
          <p:cNvSpPr/>
          <p:nvPr/>
        </p:nvSpPr>
        <p:spPr>
          <a:xfrm>
            <a:off x="457200" y="2209800"/>
            <a:ext cx="7993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141414"/>
                </a:solidFill>
                <a:latin typeface="RedHatText"/>
              </a:rPr>
              <a:t>First deployed in 1983 by </a:t>
            </a:r>
            <a:r>
              <a:rPr lang="en-IE" sz="2000" dirty="0">
                <a:solidFill>
                  <a:srgbClr val="0066CC"/>
                </a:solidFill>
                <a:latin typeface="RedHatText"/>
                <a:hlinkClick r:id="rId2"/>
              </a:rPr>
              <a:t>Advanced Research Projects Agency Networks (ARPANET)</a:t>
            </a:r>
            <a:r>
              <a:rPr lang="en-IE" sz="2000" dirty="0">
                <a:solidFill>
                  <a:srgbClr val="141414"/>
                </a:solidFill>
                <a:latin typeface="RedHatText"/>
              </a:rPr>
              <a:t>, IPv4 is still the most used routed protocol, despite its successor IPv6.</a:t>
            </a:r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1FAC5-1382-4737-B31B-DDA70508EEAB}"/>
              </a:ext>
            </a:extLst>
          </p:cNvPr>
          <p:cNvSpPr/>
          <p:nvPr/>
        </p:nvSpPr>
        <p:spPr>
          <a:xfrm>
            <a:off x="457200" y="3276600"/>
            <a:ext cx="79935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141414"/>
                </a:solidFill>
                <a:latin typeface="RedHatText"/>
              </a:rPr>
              <a:t>IPv4 uses a 32-bit (2</a:t>
            </a:r>
            <a:r>
              <a:rPr lang="en-IE" sz="2000" baseline="30000" dirty="0">
                <a:solidFill>
                  <a:srgbClr val="141414"/>
                </a:solidFill>
                <a:latin typeface="RedHatText"/>
              </a:rPr>
              <a:t>32</a:t>
            </a:r>
            <a:r>
              <a:rPr lang="en-IE" sz="2000" dirty="0">
                <a:solidFill>
                  <a:srgbClr val="141414"/>
                </a:solidFill>
                <a:latin typeface="RedHatText"/>
              </a:rPr>
              <a:t>) address space, meaning that a total of 4,294,967,296 unique IP addresses can be assigned to hosts.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rgbClr val="141414"/>
              </a:solidFill>
              <a:latin typeface="RedHat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141414"/>
                </a:solidFill>
                <a:latin typeface="RedHatText"/>
              </a:rPr>
              <a:t>IPv4 is written in a decimal notation where each octet is separated by a dot (</a:t>
            </a:r>
            <a:r>
              <a:rPr lang="en-IE" sz="2000" dirty="0" err="1">
                <a:solidFill>
                  <a:srgbClr val="141414"/>
                </a:solidFill>
                <a:latin typeface="RedHatText"/>
              </a:rPr>
              <a:t>i.e</a:t>
            </a:r>
            <a:r>
              <a:rPr lang="en-IE" sz="2000" dirty="0">
                <a:solidFill>
                  <a:srgbClr val="141414"/>
                </a:solidFill>
                <a:latin typeface="RedHatText"/>
              </a:rPr>
              <a:t>, 1.2.3.4)</a:t>
            </a:r>
            <a:endParaRPr lang="en-IE" sz="2000" b="0" i="0" dirty="0">
              <a:solidFill>
                <a:srgbClr val="141414"/>
              </a:solidFill>
              <a:effectLst/>
              <a:latin typeface="RedHat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F9BE3-D3F3-E866-A365-8DCBA3BE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4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TCP/IP Sockets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java/net API</a:t>
            </a:r>
          </a:p>
          <a:p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FD9F1-C4C4-43C1-B7F0-F9B4EA21A8F5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4392F-A209-E585-9361-FD52E639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78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java.net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The main classes are:</a:t>
            </a:r>
          </a:p>
          <a:p>
            <a:pPr lvl="1"/>
            <a:r>
              <a:rPr lang="en-IE" sz="1650" dirty="0" err="1"/>
              <a:t>ServerSocket</a:t>
            </a:r>
            <a:endParaRPr lang="en-IE" sz="1650" dirty="0"/>
          </a:p>
          <a:p>
            <a:pPr lvl="1"/>
            <a:r>
              <a:rPr lang="en-IE" sz="1650" dirty="0"/>
              <a:t>Socket</a:t>
            </a:r>
          </a:p>
          <a:p>
            <a:pPr lvl="1"/>
            <a:r>
              <a:rPr lang="en-IE" sz="1650" dirty="0" err="1"/>
              <a:t>InetAddress</a:t>
            </a:r>
            <a:endParaRPr lang="en-IE" sz="1650" dirty="0"/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AB41B-D9B4-408E-94D3-94E29FC78E4C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44018-1A85-C64C-B4D6-45526E4B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73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19" y="1758173"/>
            <a:ext cx="5219560" cy="4739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499" y="738465"/>
            <a:ext cx="6447501" cy="990600"/>
          </a:xfrm>
        </p:spPr>
        <p:txBody>
          <a:bodyPr/>
          <a:lstStyle/>
          <a:p>
            <a:r>
              <a:rPr lang="en-IE" dirty="0"/>
              <a:t>The java.net 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58CC6-B013-48BD-B8D1-CC2A5EC7CC8C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A2D47-5395-6109-7A5E-40AE04C6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 </a:t>
            </a:r>
            <a:r>
              <a:rPr lang="en-IE" dirty="0" err="1"/>
              <a:t>ServerSocket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1800" dirty="0"/>
              <a:t>Encapsulates the mechanism for a server to accept connections from a client.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server creates a </a:t>
            </a:r>
            <a:r>
              <a:rPr lang="en-IE" sz="1800" dirty="0" err="1"/>
              <a:t>ServerSocket</a:t>
            </a:r>
            <a:r>
              <a:rPr lang="en-IE" sz="1800" dirty="0"/>
              <a:t> specifying a particular port number and waits for connections from clients.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method accept() blocks until a connection arrives from a client.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server gets a Socket (connection) from an accept().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0D3F6-4796-4DA0-BB81-AB38B414CE06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6617F-2DB3-4944-966B-38DF45E0C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2935"/>
          <a:stretch/>
        </p:blipFill>
        <p:spPr>
          <a:xfrm>
            <a:off x="2021088" y="5037065"/>
            <a:ext cx="4133990" cy="499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8F09B-E61B-9A8C-F07C-7F1AF008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70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 </a:t>
            </a:r>
            <a:r>
              <a:rPr lang="en-IE" dirty="0" err="1"/>
              <a:t>ServerSocket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407" y="2490691"/>
            <a:ext cx="3214688" cy="2551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1FCD05-0755-40F9-83C3-830572B089C2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86E26-9768-A92A-07D6-AA2F87B4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77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1800" dirty="0"/>
              <a:t>A socket is an endpoint for communication between client and server.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client creates a Socket object to initiate the connection.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server is returned a Socket by the accept() method invoked on the </a:t>
            </a:r>
            <a:r>
              <a:rPr lang="en-IE" sz="1800" dirty="0" err="1"/>
              <a:t>ServerSocket</a:t>
            </a:r>
            <a:r>
              <a:rPr lang="en-IE" sz="1800" dirty="0"/>
              <a:t> object.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ACC883-70D7-4B06-9544-E1C159E86E5B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DCF87-7657-2804-61BD-D6EA0D2D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95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1800" dirty="0"/>
              <a:t>Both client and server associate </a:t>
            </a:r>
            <a:r>
              <a:rPr lang="en-IE" sz="1800" dirty="0" err="1"/>
              <a:t>InputStreams</a:t>
            </a:r>
            <a:r>
              <a:rPr lang="en-IE" sz="1800" dirty="0"/>
              <a:t> and </a:t>
            </a:r>
            <a:r>
              <a:rPr lang="en-IE" sz="1800" dirty="0" err="1"/>
              <a:t>OutputStreams</a:t>
            </a:r>
            <a:r>
              <a:rPr lang="en-IE" sz="1800" dirty="0"/>
              <a:t> with the Socket.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</a:t>
            </a:r>
            <a:r>
              <a:rPr lang="en-IE" sz="1800" dirty="0" err="1"/>
              <a:t>OutputStream</a:t>
            </a:r>
            <a:r>
              <a:rPr lang="en-IE" sz="1800" dirty="0"/>
              <a:t> of one is associated with the </a:t>
            </a:r>
            <a:r>
              <a:rPr lang="en-IE" sz="1800" dirty="0" err="1"/>
              <a:t>InputStream</a:t>
            </a:r>
            <a:r>
              <a:rPr lang="en-IE" sz="1800" dirty="0"/>
              <a:t> of the other and vice-versa.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A single Socket supports communication both ways.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C7A39-53EA-43C2-BD11-E5E0FF3C958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225E3-4BE8-764F-1802-438A2C86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33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err="1"/>
              <a:t>ServerSocket</a:t>
            </a:r>
            <a:r>
              <a:rPr lang="en-IE" dirty="0"/>
              <a:t> / Socket 2 Way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13" y="2720414"/>
            <a:ext cx="6830574" cy="3494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7AEA64-5FE3-4951-80F6-6ACB8BFC72A6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6D0F6-9465-B430-BFFA-576855720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5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 </a:t>
            </a:r>
            <a:r>
              <a:rPr lang="en-IE" dirty="0" err="1"/>
              <a:t>InetAddress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1800" dirty="0"/>
              <a:t>Client gets an </a:t>
            </a:r>
            <a:r>
              <a:rPr lang="en-IE" sz="1800" dirty="0" err="1"/>
              <a:t>InetAddress</a:t>
            </a:r>
            <a:r>
              <a:rPr lang="en-IE" sz="1800" dirty="0"/>
              <a:t> object for the server it wants to connect to.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By invoking the static function </a:t>
            </a:r>
            <a:r>
              <a:rPr lang="en-IE" sz="1800" dirty="0" err="1"/>
              <a:t>getByName</a:t>
            </a:r>
            <a:r>
              <a:rPr lang="en-IE" sz="1800" dirty="0"/>
              <a:t>().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Can pass a fully qualified hostname or IP address.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</a:t>
            </a:r>
            <a:r>
              <a:rPr lang="en-IE" sz="1800" dirty="0" err="1"/>
              <a:t>InetAddress</a:t>
            </a:r>
            <a:r>
              <a:rPr lang="en-IE" sz="1800" dirty="0"/>
              <a:t> object is passed as a parameter to Socket constructor.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DE740-5318-4AC7-BEF6-54F17E13F3F7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5E5C4-AFE4-4A51-AB00-A1032C12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2" y="4648201"/>
            <a:ext cx="8092248" cy="631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5102E-D03E-C70A-B202-1384102D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67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Reading a Text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294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IPv6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6EDBC-B43E-4D4F-9C5E-BA17B7F1B5F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E2AC5-AB2B-4083-A924-3E1E3B8DCE6F}"/>
              </a:ext>
            </a:extLst>
          </p:cNvPr>
          <p:cNvSpPr/>
          <p:nvPr/>
        </p:nvSpPr>
        <p:spPr>
          <a:xfrm>
            <a:off x="457200" y="2209800"/>
            <a:ext cx="7993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141414"/>
                </a:solidFill>
                <a:latin typeface="RedHatText"/>
              </a:rPr>
              <a:t>With the rapid growth of internet devices—otherwise known as the Internet of Things (IoT)—around the globe, more IP addresses are required for these devices to exchange data</a:t>
            </a:r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1FAC5-1382-4737-B31B-DDA70508EEAB}"/>
              </a:ext>
            </a:extLst>
          </p:cNvPr>
          <p:cNvSpPr/>
          <p:nvPr/>
        </p:nvSpPr>
        <p:spPr>
          <a:xfrm>
            <a:off x="457200" y="3276600"/>
            <a:ext cx="79935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141414"/>
                </a:solidFill>
                <a:latin typeface="RedHatText"/>
              </a:rPr>
              <a:t>IPv6 uses 128-bit (2128) addresses, allowing 3.4 x 1038 unique IP addresses. This is equal to </a:t>
            </a:r>
            <a:r>
              <a:rPr lang="en-IE" sz="2000" dirty="0">
                <a:solidFill>
                  <a:srgbClr val="FF0000"/>
                </a:solidFill>
                <a:latin typeface="RedHatText"/>
              </a:rPr>
              <a:t>340 trillion </a:t>
            </a:r>
            <a:r>
              <a:rPr lang="en-IE" sz="2000" dirty="0" err="1">
                <a:solidFill>
                  <a:srgbClr val="FF0000"/>
                </a:solidFill>
                <a:latin typeface="RedHatText"/>
              </a:rPr>
              <a:t>trillion</a:t>
            </a:r>
            <a:r>
              <a:rPr lang="en-IE" sz="2000" dirty="0">
                <a:solidFill>
                  <a:srgbClr val="FF0000"/>
                </a:solidFill>
                <a:latin typeface="RedHatText"/>
              </a:rPr>
              <a:t> </a:t>
            </a:r>
            <a:r>
              <a:rPr lang="en-IE" sz="2000" dirty="0" err="1">
                <a:solidFill>
                  <a:srgbClr val="FF0000"/>
                </a:solidFill>
                <a:latin typeface="RedHatText"/>
              </a:rPr>
              <a:t>trillion</a:t>
            </a:r>
            <a:r>
              <a:rPr lang="en-IE" sz="2000" dirty="0">
                <a:solidFill>
                  <a:srgbClr val="FF0000"/>
                </a:solidFill>
                <a:latin typeface="RedHatText"/>
              </a:rPr>
              <a:t> </a:t>
            </a:r>
            <a:r>
              <a:rPr lang="en-IE" sz="2000" dirty="0">
                <a:solidFill>
                  <a:srgbClr val="141414"/>
                </a:solidFill>
                <a:latin typeface="RedHatText"/>
              </a:rPr>
              <a:t>IP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rgbClr val="141414"/>
              </a:solidFill>
              <a:latin typeface="RedHat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141414"/>
                </a:solidFill>
                <a:latin typeface="RedHatText"/>
              </a:rPr>
              <a:t>IPv6 is written in hexadecimal notation, separated into 8 groups of 16 bits by the colons, thus (8 x 16 = 128) bits in total.</a:t>
            </a:r>
            <a:endParaRPr lang="en-IE" sz="2000" b="0" i="0" dirty="0">
              <a:solidFill>
                <a:srgbClr val="141414"/>
              </a:solidFill>
              <a:effectLst/>
              <a:latin typeface="RedHat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8CE9B-3433-59FF-D407-B2D4EF3C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83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R1ReadFile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11" y="2510054"/>
            <a:ext cx="5627056" cy="2729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1F5BEC-1133-43AE-95B3-30627FDE91E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2531D-2F7C-7384-C720-7ED5ACC0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92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R1ReadFile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2" y="2305051"/>
            <a:ext cx="6676053" cy="2848947"/>
          </a:xfrm>
        </p:spPr>
        <p:txBody>
          <a:bodyPr>
            <a:normAutofit/>
          </a:bodyPr>
          <a:lstStyle/>
          <a:p>
            <a:r>
              <a:rPr lang="en-IE" sz="1800" dirty="0"/>
              <a:t>Reads from the file ″test.txt″ in the project folder. (Not the </a:t>
            </a:r>
            <a:r>
              <a:rPr lang="en-IE" sz="1800" dirty="0" err="1"/>
              <a:t>src</a:t>
            </a:r>
            <a:r>
              <a:rPr lang="en-IE" sz="1800" dirty="0"/>
              <a:t> folder)</a:t>
            </a:r>
          </a:p>
          <a:p>
            <a:endParaRPr lang="en-IE" sz="1800" dirty="0"/>
          </a:p>
          <a:p>
            <a:r>
              <a:rPr lang="en-IE" sz="1800" dirty="0" err="1"/>
              <a:t>scanner.hasNextLine</a:t>
            </a:r>
            <a:r>
              <a:rPr lang="en-IE" sz="1800" dirty="0"/>
              <a:t>() returns false if there is no more input.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D688C-531E-4E9D-A3A6-A8B1D19CBF6F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9906-E52D-0F95-1BA7-1DC7729B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160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R2CopyFile.java - Buffering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01" y="2122714"/>
            <a:ext cx="5928300" cy="33951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DF5DF4-737F-4A34-8899-00AE88729FCD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2017E-D1EA-B1F0-453D-73A42D3DA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54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R2CopyFile.java -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1800" dirty="0"/>
              <a:t>Notice that the copy won′t work if the </a:t>
            </a:r>
            <a:r>
              <a:rPr lang="en-IE" sz="1800" dirty="0" err="1"/>
              <a:t>p.close</a:t>
            </a:r>
            <a:r>
              <a:rPr lang="en-IE" sz="1800" dirty="0"/>
              <a:t>() is not called.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The </a:t>
            </a:r>
            <a:r>
              <a:rPr lang="en-IE" sz="1800" dirty="0" err="1"/>
              <a:t>println</a:t>
            </a:r>
            <a:r>
              <a:rPr lang="en-IE" sz="1800" dirty="0"/>
              <a:t>() method buffers output in memory.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This means that when </a:t>
            </a:r>
            <a:r>
              <a:rPr lang="en-IE" sz="1800" dirty="0" err="1"/>
              <a:t>println</a:t>
            </a:r>
            <a:r>
              <a:rPr lang="en-IE" sz="1800" dirty="0"/>
              <a:t>() is called with a String argument, the String is not actually written to file, but is stored in a buffer.</a:t>
            </a:r>
          </a:p>
          <a:p>
            <a:pPr>
              <a:spcAft>
                <a:spcPts val="1200"/>
              </a:spcAft>
            </a:pPr>
            <a:r>
              <a:rPr lang="en-IE" sz="1800" dirty="0" err="1"/>
              <a:t>p.close</a:t>
            </a:r>
            <a:r>
              <a:rPr lang="en-IE" sz="1800" dirty="0"/>
              <a:t>() flushes the buffer.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1B8CE-9CB3-448C-8ED5-39F335D529CC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56535-EA0F-2C55-CF11-78F471AC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66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File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4014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27" y="489857"/>
            <a:ext cx="8229600" cy="1066800"/>
          </a:xfrm>
        </p:spPr>
        <p:txBody>
          <a:bodyPr/>
          <a:lstStyle/>
          <a:p>
            <a:r>
              <a:rPr lang="en-IE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2F494-43D8-44B9-A5A4-8A396AE6DD33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1B3DF-8809-452D-9D01-8547C3C2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50" y="1486605"/>
            <a:ext cx="5578900" cy="4881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615CE-A83C-EC21-8649-CFFC9D27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46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Open connection to Server</a:t>
            </a:r>
          </a:p>
          <a:p>
            <a:r>
              <a:rPr lang="en-IE" sz="1800" dirty="0"/>
              <a:t>Send name of file (and flush())</a:t>
            </a:r>
          </a:p>
          <a:p>
            <a:r>
              <a:rPr lang="en-IE" sz="1800" dirty="0"/>
              <a:t>Read back from the Scanner until no more lines. (See R1ReadFile.java).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97B2C-7F7F-49BD-9376-DED51140C86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587F5-915F-EF0E-9C30-E9C19FAAE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66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57" y="792758"/>
            <a:ext cx="8229600" cy="1066800"/>
          </a:xfrm>
        </p:spPr>
        <p:txBody>
          <a:bodyPr/>
          <a:lstStyle/>
          <a:p>
            <a:r>
              <a:rPr lang="en-IE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9F783-9178-479A-8B4C-A96B0DFDECF5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BF6B8-91D9-4DF5-9ACB-59ED2222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58" y="1784475"/>
            <a:ext cx="4571149" cy="4826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90AF1-8B45-DDFC-E7D3-7A67C4EF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21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1800" dirty="0"/>
              <a:t>Accept connection from the Client.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Set up Scanner and </a:t>
            </a:r>
            <a:r>
              <a:rPr lang="en-IE" sz="1800" dirty="0" err="1"/>
              <a:t>PrintWriter</a:t>
            </a:r>
            <a:r>
              <a:rPr lang="en-IE" sz="1800" dirty="0"/>
              <a:t>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Read the name of a file.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Get a </a:t>
            </a:r>
            <a:r>
              <a:rPr lang="en-IE" sz="1800" dirty="0" err="1"/>
              <a:t>FileInputStream</a:t>
            </a:r>
            <a:r>
              <a:rPr lang="en-IE" sz="1800" dirty="0"/>
              <a:t> for a file of this name (see R1ReadFile.java).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Get a second Scanner for the file (say f).</a:t>
            </a:r>
          </a:p>
          <a:p>
            <a:pPr>
              <a:spcAft>
                <a:spcPts val="1200"/>
              </a:spcAft>
            </a:pPr>
            <a:r>
              <a:rPr lang="en-IE" sz="1800" dirty="0"/>
              <a:t>Copy from f to pw (see R2CopyFile.java).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9275-6ECB-4173-80AC-84AB666D18E5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37BE9-29F8-6852-5F51-E63D88E5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5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Hostnames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In addition hosts may have a hostname.</a:t>
            </a:r>
          </a:p>
          <a:p>
            <a:r>
              <a:rPr lang="en-IE" sz="1800" dirty="0"/>
              <a:t>The command hostname will tell you.</a:t>
            </a:r>
          </a:p>
          <a:p>
            <a:pPr lvl="1"/>
            <a:r>
              <a:rPr lang="en-IE" sz="1650" dirty="0"/>
              <a:t>Open CMD prompt, type ‘hostname’ and hit enter will display machines’ hostname</a:t>
            </a:r>
          </a:p>
          <a:p>
            <a:r>
              <a:rPr lang="en-IE" sz="1800" dirty="0"/>
              <a:t>If registered with a name server a machine can be located on the Internet using a fully qualified domain name such as "se21.ait.ie"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E2571-8720-4E22-A825-733EB8D7BCE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32317-AAF0-30D0-0E14-158F0A7F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Hostnames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In the previous example "se21.ait.ie"</a:t>
            </a:r>
          </a:p>
          <a:p>
            <a:r>
              <a:rPr lang="en-IE" sz="1800" dirty="0"/>
              <a:t>se21 is the hostname part, ait the second level domain name and </a:t>
            </a:r>
            <a:r>
              <a:rPr lang="en-IE" sz="1800" dirty="0" err="1"/>
              <a:t>ie</a:t>
            </a:r>
            <a:r>
              <a:rPr lang="en-IE" sz="1800" dirty="0"/>
              <a:t> the top level domain name.</a:t>
            </a:r>
          </a:p>
          <a:p>
            <a:r>
              <a:rPr lang="en-IE" sz="1800" dirty="0"/>
              <a:t>The Domain Name System (DNS) translates fully qualified domain names into IP addresses (we’ll see how later)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1FAC3-2F09-4642-AC39-F4B62100F40E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6913B-BDA6-C990-1CB1-1468522E2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4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Client/Server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A Client/Server application is a piece of software where the functionality is provided by two processes (programs in execution) a server process and a client process.</a:t>
            </a:r>
          </a:p>
          <a:p>
            <a:endParaRPr lang="en-IE" sz="1800" dirty="0"/>
          </a:p>
          <a:p>
            <a:r>
              <a:rPr lang="en-IE" sz="1800" dirty="0"/>
              <a:t>Usually these processes are executing on different hosts.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A050D-E9E7-4808-A265-5E246E812258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2891E-D329-1597-4C09-F400DB6E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5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Client/Server Applications (</a:t>
            </a:r>
            <a:r>
              <a:rPr lang="en-IE" dirty="0" err="1"/>
              <a:t>cont</a:t>
            </a:r>
            <a:r>
              <a:rPr lang="en-I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Normally the client process initiates the contact, specifying the IP address and port number of a service (server process) on the server host.</a:t>
            </a:r>
          </a:p>
          <a:p>
            <a:endParaRPr lang="en-IE" sz="1800" dirty="0"/>
          </a:p>
          <a:p>
            <a:r>
              <a:rPr lang="en-IE" sz="1800" dirty="0"/>
              <a:t>The port number is a 16 bit integer, (64K possible values).</a:t>
            </a:r>
          </a:p>
          <a:p>
            <a:endParaRPr lang="en-IE" sz="1800" dirty="0"/>
          </a:p>
          <a:p>
            <a:r>
              <a:rPr lang="en-IE" sz="1800" dirty="0"/>
              <a:t>The server is said to listen on a particular port.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5BFC46-67CB-4B53-B76D-9945B86E8688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B2654-6767-90FD-F65E-DA2CFBF8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3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Internet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The port numbers 0-1023 are reserved for well known services such as</a:t>
            </a:r>
          </a:p>
          <a:p>
            <a:r>
              <a:rPr lang="en-IE" sz="1800" dirty="0"/>
              <a:t>Hypertext Transfer Protocol HTTP (80)  </a:t>
            </a:r>
          </a:p>
          <a:p>
            <a:r>
              <a:rPr lang="en-IE" sz="1800" dirty="0"/>
              <a:t>File Transfer Protocol ftp (20 and 21)</a:t>
            </a:r>
          </a:p>
          <a:p>
            <a:r>
              <a:rPr lang="en-IE" sz="1800" dirty="0"/>
              <a:t>Remote login - telnet (23)</a:t>
            </a:r>
          </a:p>
          <a:p>
            <a:r>
              <a:rPr lang="en-IE" sz="1800" dirty="0"/>
              <a:t>Simple Mail Transfer Protocol -  SMTP (25),</a:t>
            </a:r>
          </a:p>
          <a:p>
            <a:r>
              <a:rPr lang="en-IE" sz="1800" dirty="0"/>
              <a:t>Post Office Protocol - POP2 (109), POP3 (111)</a:t>
            </a:r>
          </a:p>
          <a:p>
            <a:r>
              <a:rPr lang="en-IE" sz="1800" dirty="0"/>
              <a:t>User defined services use other port numbers.</a:t>
            </a:r>
          </a:p>
          <a:p>
            <a:endParaRPr lang="en-I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DF1E6-EAA8-4AE5-BB04-15FF5A445051}"/>
              </a:ext>
            </a:extLst>
          </p:cNvPr>
          <p:cNvSpPr/>
          <p:nvPr/>
        </p:nvSpPr>
        <p:spPr>
          <a:xfrm>
            <a:off x="3350693" y="6546736"/>
            <a:ext cx="2442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2</a:t>
            </a:r>
            <a:r>
              <a:rPr lang="pt-BR" sz="1050" dirty="0"/>
              <a:t>:</a:t>
            </a:r>
            <a:r>
              <a:rPr lang="en-IE" sz="1050" dirty="0"/>
              <a:t> 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06710-3959-CE13-70EA-8DE4B3D4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264" y="6377608"/>
            <a:ext cx="801688" cy="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6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ago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ago" id="{88A84294-6B78-4C7E-BAD2-23978A749F23}" vid="{DBAB031C-A542-4367-8D3D-4FC6B98708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Thiago</Template>
  <TotalTime>2202</TotalTime>
  <Words>2056</Words>
  <Application>Microsoft Office PowerPoint</Application>
  <PresentationFormat>On-screen Show (4:3)</PresentationFormat>
  <Paragraphs>233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Georgia</vt:lpstr>
      <vt:lpstr>RedHatText</vt:lpstr>
      <vt:lpstr>Trebuchet MS</vt:lpstr>
      <vt:lpstr>Wingdings 2</vt:lpstr>
      <vt:lpstr>Thiago</vt:lpstr>
      <vt:lpstr>Distributed Systems  Week 2 - Sockets</vt:lpstr>
      <vt:lpstr>Internet Hosts</vt:lpstr>
      <vt:lpstr>IPv4</vt:lpstr>
      <vt:lpstr>IPv6</vt:lpstr>
      <vt:lpstr>Hostnames</vt:lpstr>
      <vt:lpstr>Hostnames</vt:lpstr>
      <vt:lpstr>Client/Server Applications</vt:lpstr>
      <vt:lpstr>Client/Server Applications (cont)</vt:lpstr>
      <vt:lpstr>Internet Applications</vt:lpstr>
      <vt:lpstr>IP Addresses and Java</vt:lpstr>
      <vt:lpstr>Structure of Client/Server Applications</vt:lpstr>
      <vt:lpstr>Structure of Client/Server Applications</vt:lpstr>
      <vt:lpstr>The Server (Single Threaded)</vt:lpstr>
      <vt:lpstr>TCP/IP Sockets Interface</vt:lpstr>
      <vt:lpstr>The TCP/IP Sockets Interface</vt:lpstr>
      <vt:lpstr>A Java Example </vt:lpstr>
      <vt:lpstr>HelloServer.java</vt:lpstr>
      <vt:lpstr>HelloServer - Comments</vt:lpstr>
      <vt:lpstr>HelloServer - Comments</vt:lpstr>
      <vt:lpstr>HelloClient.java</vt:lpstr>
      <vt:lpstr>HelloClient - Comments</vt:lpstr>
      <vt:lpstr>HelloClient - Comments</vt:lpstr>
      <vt:lpstr>HelloClient - Comments</vt:lpstr>
      <vt:lpstr>TCP/IP – Two Issues</vt:lpstr>
      <vt:lpstr>TCP/IP byte stream</vt:lpstr>
      <vt:lpstr>TCP/IP byte stream</vt:lpstr>
      <vt:lpstr>Data Conversion</vt:lpstr>
      <vt:lpstr>Synchronization</vt:lpstr>
      <vt:lpstr>Synchronization</vt:lpstr>
      <vt:lpstr>TCP/IP Sockets API</vt:lpstr>
      <vt:lpstr>The java.net package</vt:lpstr>
      <vt:lpstr>The java.net package</vt:lpstr>
      <vt:lpstr>Class ServerSocket</vt:lpstr>
      <vt:lpstr>Class ServerSocket</vt:lpstr>
      <vt:lpstr>Class Socket</vt:lpstr>
      <vt:lpstr>Class Socket</vt:lpstr>
      <vt:lpstr>ServerSocket / Socket 2 Way communication</vt:lpstr>
      <vt:lpstr>Class InetAddress</vt:lpstr>
      <vt:lpstr>Reading a Text File</vt:lpstr>
      <vt:lpstr>R1ReadFile</vt:lpstr>
      <vt:lpstr>R1ReadFile</vt:lpstr>
      <vt:lpstr>R2CopyFile.java - Buffering</vt:lpstr>
      <vt:lpstr>R2CopyFile.java - Buffering</vt:lpstr>
      <vt:lpstr>File Server</vt:lpstr>
      <vt:lpstr>Client</vt:lpstr>
      <vt:lpstr>Client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Lectures</dc:title>
  <dc:creator>Thiago Braga</dc:creator>
  <cp:lastModifiedBy>Peter Vargovcik</cp:lastModifiedBy>
  <cp:revision>3</cp:revision>
  <dcterms:created xsi:type="dcterms:W3CDTF">2019-09-09T10:30:52Z</dcterms:created>
  <dcterms:modified xsi:type="dcterms:W3CDTF">2023-01-17T23:16:17Z</dcterms:modified>
</cp:coreProperties>
</file>