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960" r:id="rId5"/>
    <p:sldId id="1002" r:id="rId6"/>
    <p:sldId id="1003" r:id="rId7"/>
    <p:sldId id="1004" r:id="rId8"/>
    <p:sldId id="1005" r:id="rId9"/>
    <p:sldId id="983" r:id="rId10"/>
    <p:sldId id="1193" r:id="rId11"/>
    <p:sldId id="1194" r:id="rId12"/>
    <p:sldId id="1006" r:id="rId13"/>
    <p:sldId id="1011" r:id="rId14"/>
    <p:sldId id="1012" r:id="rId15"/>
    <p:sldId id="1013" r:id="rId16"/>
    <p:sldId id="1014" r:id="rId17"/>
    <p:sldId id="10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533"/>
    <p:restoredTop sz="80295" autoAdjust="0"/>
  </p:normalViewPr>
  <p:slideViewPr>
    <p:cSldViewPr snapToGrid="0" snapToObjects="1">
      <p:cViewPr varScale="1">
        <p:scale>
          <a:sx n="88" d="100"/>
          <a:sy n="88" d="100"/>
        </p:scale>
        <p:origin x="330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Stewart" userId="857178d1-48f8-48d4-840d-445fed8548d9" providerId="ADAL" clId="{C6DB8A86-D4B7-4A97-AA92-62B53083417B}"/>
    <pc:docChg chg="addSld delSld modSld sldOrd">
      <pc:chgData name="Jackie Stewart" userId="857178d1-48f8-48d4-840d-445fed8548d9" providerId="ADAL" clId="{C6DB8A86-D4B7-4A97-AA92-62B53083417B}" dt="2023-09-28T15:56:06.649" v="29"/>
      <pc:docMkLst>
        <pc:docMk/>
      </pc:docMkLst>
      <pc:sldChg chg="add ord">
        <pc:chgData name="Jackie Stewart" userId="857178d1-48f8-48d4-840d-445fed8548d9" providerId="ADAL" clId="{C6DB8A86-D4B7-4A97-AA92-62B53083417B}" dt="2023-09-28T15:55:52.122" v="27"/>
        <pc:sldMkLst>
          <pc:docMk/>
          <pc:sldMk cId="3536710061" sldId="983"/>
        </pc:sldMkLst>
      </pc:sldChg>
      <pc:sldChg chg="del">
        <pc:chgData name="Jackie Stewart" userId="857178d1-48f8-48d4-840d-445fed8548d9" providerId="ADAL" clId="{C6DB8A86-D4B7-4A97-AA92-62B53083417B}" dt="2023-09-28T15:51:49.837" v="25" actId="2696"/>
        <pc:sldMkLst>
          <pc:docMk/>
          <pc:sldMk cId="3102436567" sldId="1015"/>
        </pc:sldMkLst>
      </pc:sldChg>
      <pc:sldChg chg="del">
        <pc:chgData name="Jackie Stewart" userId="857178d1-48f8-48d4-840d-445fed8548d9" providerId="ADAL" clId="{C6DB8A86-D4B7-4A97-AA92-62B53083417B}" dt="2023-09-28T15:51:48.001" v="23" actId="2696"/>
        <pc:sldMkLst>
          <pc:docMk/>
          <pc:sldMk cId="122004853" sldId="1017"/>
        </pc:sldMkLst>
      </pc:sldChg>
      <pc:sldChg chg="del">
        <pc:chgData name="Jackie Stewart" userId="857178d1-48f8-48d4-840d-445fed8548d9" providerId="ADAL" clId="{C6DB8A86-D4B7-4A97-AA92-62B53083417B}" dt="2023-09-28T15:51:46.206" v="20" actId="2696"/>
        <pc:sldMkLst>
          <pc:docMk/>
          <pc:sldMk cId="1717233500" sldId="1020"/>
        </pc:sldMkLst>
      </pc:sldChg>
      <pc:sldChg chg="del">
        <pc:chgData name="Jackie Stewart" userId="857178d1-48f8-48d4-840d-445fed8548d9" providerId="ADAL" clId="{C6DB8A86-D4B7-4A97-AA92-62B53083417B}" dt="2023-09-28T15:51:47.423" v="22" actId="2696"/>
        <pc:sldMkLst>
          <pc:docMk/>
          <pc:sldMk cId="736197137" sldId="1021"/>
        </pc:sldMkLst>
      </pc:sldChg>
      <pc:sldChg chg="del">
        <pc:chgData name="Jackie Stewart" userId="857178d1-48f8-48d4-840d-445fed8548d9" providerId="ADAL" clId="{C6DB8A86-D4B7-4A97-AA92-62B53083417B}" dt="2023-09-28T15:51:47.063" v="21" actId="2696"/>
        <pc:sldMkLst>
          <pc:docMk/>
          <pc:sldMk cId="3795679529" sldId="1022"/>
        </pc:sldMkLst>
      </pc:sldChg>
      <pc:sldChg chg="del">
        <pc:chgData name="Jackie Stewart" userId="857178d1-48f8-48d4-840d-445fed8548d9" providerId="ADAL" clId="{C6DB8A86-D4B7-4A97-AA92-62B53083417B}" dt="2023-09-28T15:51:28.558" v="18" actId="2696"/>
        <pc:sldMkLst>
          <pc:docMk/>
          <pc:sldMk cId="2464781136" sldId="1023"/>
        </pc:sldMkLst>
      </pc:sldChg>
      <pc:sldChg chg="del">
        <pc:chgData name="Jackie Stewart" userId="857178d1-48f8-48d4-840d-445fed8548d9" providerId="ADAL" clId="{C6DB8A86-D4B7-4A97-AA92-62B53083417B}" dt="2023-09-28T15:51:26.774" v="17" actId="2696"/>
        <pc:sldMkLst>
          <pc:docMk/>
          <pc:sldMk cId="4061570300" sldId="1025"/>
        </pc:sldMkLst>
      </pc:sldChg>
      <pc:sldChg chg="del">
        <pc:chgData name="Jackie Stewart" userId="857178d1-48f8-48d4-840d-445fed8548d9" providerId="ADAL" clId="{C6DB8A86-D4B7-4A97-AA92-62B53083417B}" dt="2023-09-28T15:51:25.129" v="13" actId="2696"/>
        <pc:sldMkLst>
          <pc:docMk/>
          <pc:sldMk cId="1521347174" sldId="1026"/>
        </pc:sldMkLst>
      </pc:sldChg>
      <pc:sldChg chg="del">
        <pc:chgData name="Jackie Stewart" userId="857178d1-48f8-48d4-840d-445fed8548d9" providerId="ADAL" clId="{C6DB8A86-D4B7-4A97-AA92-62B53083417B}" dt="2023-09-28T15:51:25.132" v="14" actId="2696"/>
        <pc:sldMkLst>
          <pc:docMk/>
          <pc:sldMk cId="1861257897" sldId="1027"/>
        </pc:sldMkLst>
      </pc:sldChg>
      <pc:sldChg chg="del">
        <pc:chgData name="Jackie Stewart" userId="857178d1-48f8-48d4-840d-445fed8548d9" providerId="ADAL" clId="{C6DB8A86-D4B7-4A97-AA92-62B53083417B}" dt="2023-09-28T15:51:25.132" v="15" actId="2696"/>
        <pc:sldMkLst>
          <pc:docMk/>
          <pc:sldMk cId="585817310" sldId="1028"/>
        </pc:sldMkLst>
      </pc:sldChg>
      <pc:sldChg chg="del">
        <pc:chgData name="Jackie Stewart" userId="857178d1-48f8-48d4-840d-445fed8548d9" providerId="ADAL" clId="{C6DB8A86-D4B7-4A97-AA92-62B53083417B}" dt="2023-09-28T15:51:25.140" v="16" actId="2696"/>
        <pc:sldMkLst>
          <pc:docMk/>
          <pc:sldMk cId="2387245488" sldId="1029"/>
        </pc:sldMkLst>
      </pc:sldChg>
      <pc:sldChg chg="del">
        <pc:chgData name="Jackie Stewart" userId="857178d1-48f8-48d4-840d-445fed8548d9" providerId="ADAL" clId="{C6DB8A86-D4B7-4A97-AA92-62B53083417B}" dt="2023-09-28T15:51:21.077" v="5" actId="2696"/>
        <pc:sldMkLst>
          <pc:docMk/>
          <pc:sldMk cId="827783366" sldId="1030"/>
        </pc:sldMkLst>
      </pc:sldChg>
      <pc:sldChg chg="del">
        <pc:chgData name="Jackie Stewart" userId="857178d1-48f8-48d4-840d-445fed8548d9" providerId="ADAL" clId="{C6DB8A86-D4B7-4A97-AA92-62B53083417B}" dt="2023-09-28T15:51:21.087" v="7" actId="2696"/>
        <pc:sldMkLst>
          <pc:docMk/>
          <pc:sldMk cId="628817939" sldId="1031"/>
        </pc:sldMkLst>
      </pc:sldChg>
      <pc:sldChg chg="del">
        <pc:chgData name="Jackie Stewart" userId="857178d1-48f8-48d4-840d-445fed8548d9" providerId="ADAL" clId="{C6DB8A86-D4B7-4A97-AA92-62B53083417B}" dt="2023-09-28T15:51:21.089" v="8" actId="2696"/>
        <pc:sldMkLst>
          <pc:docMk/>
          <pc:sldMk cId="2198637607" sldId="1032"/>
        </pc:sldMkLst>
      </pc:sldChg>
      <pc:sldChg chg="del">
        <pc:chgData name="Jackie Stewart" userId="857178d1-48f8-48d4-840d-445fed8548d9" providerId="ADAL" clId="{C6DB8A86-D4B7-4A97-AA92-62B53083417B}" dt="2023-09-28T15:51:21.044" v="4" actId="2696"/>
        <pc:sldMkLst>
          <pc:docMk/>
          <pc:sldMk cId="1426758598" sldId="1033"/>
        </pc:sldMkLst>
      </pc:sldChg>
      <pc:sldChg chg="del">
        <pc:chgData name="Jackie Stewart" userId="857178d1-48f8-48d4-840d-445fed8548d9" providerId="ADAL" clId="{C6DB8A86-D4B7-4A97-AA92-62B53083417B}" dt="2023-09-28T15:51:21.044" v="3" actId="2696"/>
        <pc:sldMkLst>
          <pc:docMk/>
          <pc:sldMk cId="2672903394" sldId="1034"/>
        </pc:sldMkLst>
      </pc:sldChg>
      <pc:sldChg chg="del">
        <pc:chgData name="Jackie Stewart" userId="857178d1-48f8-48d4-840d-445fed8548d9" providerId="ADAL" clId="{C6DB8A86-D4B7-4A97-AA92-62B53083417B}" dt="2023-09-28T15:51:21.044" v="2" actId="2696"/>
        <pc:sldMkLst>
          <pc:docMk/>
          <pc:sldMk cId="295406410" sldId="1035"/>
        </pc:sldMkLst>
      </pc:sldChg>
      <pc:sldChg chg="del">
        <pc:chgData name="Jackie Stewart" userId="857178d1-48f8-48d4-840d-445fed8548d9" providerId="ADAL" clId="{C6DB8A86-D4B7-4A97-AA92-62B53083417B}" dt="2023-09-28T15:51:21.037" v="1" actId="2696"/>
        <pc:sldMkLst>
          <pc:docMk/>
          <pc:sldMk cId="693052874" sldId="1036"/>
        </pc:sldMkLst>
      </pc:sldChg>
      <pc:sldChg chg="del">
        <pc:chgData name="Jackie Stewart" userId="857178d1-48f8-48d4-840d-445fed8548d9" providerId="ADAL" clId="{C6DB8A86-D4B7-4A97-AA92-62B53083417B}" dt="2023-09-28T15:51:21.034" v="0" actId="2696"/>
        <pc:sldMkLst>
          <pc:docMk/>
          <pc:sldMk cId="1622081437" sldId="1037"/>
        </pc:sldMkLst>
      </pc:sldChg>
      <pc:sldChg chg="del">
        <pc:chgData name="Jackie Stewart" userId="857178d1-48f8-48d4-840d-445fed8548d9" providerId="ADAL" clId="{C6DB8A86-D4B7-4A97-AA92-62B53083417B}" dt="2023-09-28T15:51:21.084" v="6" actId="2696"/>
        <pc:sldMkLst>
          <pc:docMk/>
          <pc:sldMk cId="4191487026" sldId="1040"/>
        </pc:sldMkLst>
      </pc:sldChg>
      <pc:sldChg chg="add ord">
        <pc:chgData name="Jackie Stewart" userId="857178d1-48f8-48d4-840d-445fed8548d9" providerId="ADAL" clId="{C6DB8A86-D4B7-4A97-AA92-62B53083417B}" dt="2023-09-28T15:55:58.072" v="28"/>
        <pc:sldMkLst>
          <pc:docMk/>
          <pc:sldMk cId="2226687385" sldId="1193"/>
        </pc:sldMkLst>
      </pc:sldChg>
      <pc:sldChg chg="add ord">
        <pc:chgData name="Jackie Stewart" userId="857178d1-48f8-48d4-840d-445fed8548d9" providerId="ADAL" clId="{C6DB8A86-D4B7-4A97-AA92-62B53083417B}" dt="2023-09-28T15:56:06.649" v="29"/>
        <pc:sldMkLst>
          <pc:docMk/>
          <pc:sldMk cId="1115663565" sldId="1194"/>
        </pc:sldMkLst>
      </pc:sldChg>
      <pc:sldChg chg="del">
        <pc:chgData name="Jackie Stewart" userId="857178d1-48f8-48d4-840d-445fed8548d9" providerId="ADAL" clId="{C6DB8A86-D4B7-4A97-AA92-62B53083417B}" dt="2023-09-28T15:51:45.093" v="19" actId="2696"/>
        <pc:sldMkLst>
          <pc:docMk/>
          <pc:sldMk cId="2256639151" sldId="1206"/>
        </pc:sldMkLst>
      </pc:sldChg>
      <pc:sldChg chg="del">
        <pc:chgData name="Jackie Stewart" userId="857178d1-48f8-48d4-840d-445fed8548d9" providerId="ADAL" clId="{C6DB8A86-D4B7-4A97-AA92-62B53083417B}" dt="2023-09-28T15:51:25.124" v="12" actId="2696"/>
        <pc:sldMkLst>
          <pc:docMk/>
          <pc:sldMk cId="4266706966" sldId="1208"/>
        </pc:sldMkLst>
      </pc:sldChg>
      <pc:sldChg chg="del">
        <pc:chgData name="Jackie Stewart" userId="857178d1-48f8-48d4-840d-445fed8548d9" providerId="ADAL" clId="{C6DB8A86-D4B7-4A97-AA92-62B53083417B}" dt="2023-09-28T15:51:25.103" v="11" actId="2696"/>
        <pc:sldMkLst>
          <pc:docMk/>
          <pc:sldMk cId="995770178" sldId="1209"/>
        </pc:sldMkLst>
      </pc:sldChg>
      <pc:sldChg chg="del">
        <pc:chgData name="Jackie Stewart" userId="857178d1-48f8-48d4-840d-445fed8548d9" providerId="ADAL" clId="{C6DB8A86-D4B7-4A97-AA92-62B53083417B}" dt="2023-09-28T15:51:25.061" v="9" actId="2696"/>
        <pc:sldMkLst>
          <pc:docMk/>
          <pc:sldMk cId="1711627873" sldId="1212"/>
        </pc:sldMkLst>
      </pc:sldChg>
      <pc:sldChg chg="del">
        <pc:chgData name="Jackie Stewart" userId="857178d1-48f8-48d4-840d-445fed8548d9" providerId="ADAL" clId="{C6DB8A86-D4B7-4A97-AA92-62B53083417B}" dt="2023-09-28T15:51:25.096" v="10" actId="2696"/>
        <pc:sldMkLst>
          <pc:docMk/>
          <pc:sldMk cId="2264086061" sldId="1216"/>
        </pc:sldMkLst>
      </pc:sldChg>
      <pc:sldChg chg="del">
        <pc:chgData name="Jackie Stewart" userId="857178d1-48f8-48d4-840d-445fed8548d9" providerId="ADAL" clId="{C6DB8A86-D4B7-4A97-AA92-62B53083417B}" dt="2023-09-28T15:51:48.501" v="24" actId="2696"/>
        <pc:sldMkLst>
          <pc:docMk/>
          <pc:sldMk cId="3628723615" sldId="1217"/>
        </pc:sldMkLst>
      </pc:sldChg>
    </pc:docChg>
  </pc:docChgLst>
  <pc:docChgLst>
    <pc:chgData name="Jackie Stewart" userId="857178d1-48f8-48d4-840d-445fed8548d9" providerId="ADAL" clId="{443B75E4-F270-4BD4-ABB3-892D831FBE1F}"/>
    <pc:docChg chg="undo addSld delSld modSld sldOrd">
      <pc:chgData name="Jackie Stewart" userId="857178d1-48f8-48d4-840d-445fed8548d9" providerId="ADAL" clId="{443B75E4-F270-4BD4-ABB3-892D831FBE1F}" dt="2023-09-12T14:33:28.002" v="55" actId="2696"/>
      <pc:docMkLst>
        <pc:docMk/>
      </pc:docMkLst>
      <pc:sldChg chg="add del">
        <pc:chgData name="Jackie Stewart" userId="857178d1-48f8-48d4-840d-445fed8548d9" providerId="ADAL" clId="{443B75E4-F270-4BD4-ABB3-892D831FBE1F}" dt="2023-09-12T14:31:43.424" v="42" actId="2696"/>
        <pc:sldMkLst>
          <pc:docMk/>
          <pc:sldMk cId="1470786342" sldId="1002"/>
        </pc:sldMkLst>
      </pc:sldChg>
      <pc:sldChg chg="add del">
        <pc:chgData name="Jackie Stewart" userId="857178d1-48f8-48d4-840d-445fed8548d9" providerId="ADAL" clId="{443B75E4-F270-4BD4-ABB3-892D831FBE1F}" dt="2023-09-12T14:31:43.429" v="43" actId="2696"/>
        <pc:sldMkLst>
          <pc:docMk/>
          <pc:sldMk cId="2282070173" sldId="1003"/>
        </pc:sldMkLst>
      </pc:sldChg>
    </pc:docChg>
  </pc:docChgLst>
  <pc:docChgLst>
    <pc:chgData name="Jackie Stewart" userId="857178d1-48f8-48d4-840d-445fed8548d9" providerId="ADAL" clId="{B79103C2-653E-4E60-B362-2484F5F6C871}"/>
    <pc:docChg chg="addSld modSld">
      <pc:chgData name="Jackie Stewart" userId="857178d1-48f8-48d4-840d-445fed8548d9" providerId="ADAL" clId="{B79103C2-653E-4E60-B362-2484F5F6C871}" dt="2023-09-28T14:30:08.189" v="0"/>
      <pc:docMkLst>
        <pc:docMk/>
      </pc:docMkLst>
      <pc:sldChg chg="add">
        <pc:chgData name="Jackie Stewart" userId="857178d1-48f8-48d4-840d-445fed8548d9" providerId="ADAL" clId="{B79103C2-653E-4E60-B362-2484F5F6C871}" dt="2023-09-28T14:30:08.189" v="0"/>
        <pc:sldMkLst>
          <pc:docMk/>
          <pc:sldMk cId="3081701120" sldId="10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68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4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3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problem clarifies the notion of transmission and propagation delay.</a:t>
            </a:r>
          </a:p>
          <a:p>
            <a:r>
              <a:rPr lang="en-US" dirty="0"/>
              <a:t>Think of the highway segments between tollbooths as links and tollbooths as routers.</a:t>
            </a:r>
          </a:p>
          <a:p>
            <a:r>
              <a:rPr lang="en-US" dirty="0"/>
              <a:t>The cars travel (that is propagate) on the highway as a rate of 100km / hour.</a:t>
            </a:r>
          </a:p>
          <a:p>
            <a:r>
              <a:rPr lang="en-US" dirty="0"/>
              <a:t>Each car follow in a fixed order (like a bit of a larger packet).</a:t>
            </a:r>
          </a:p>
          <a:p>
            <a:r>
              <a:rPr lang="en-US" dirty="0"/>
              <a:t>Each car is serviced by each toll booth at a rate of 12 secs.</a:t>
            </a:r>
          </a:p>
          <a:p>
            <a:r>
              <a:rPr lang="en-US" dirty="0"/>
              <a:t>And finally as the first car arrives at the toll booth, it must wait for the last car to arrive before </a:t>
            </a:r>
          </a:p>
          <a:p>
            <a:r>
              <a:rPr lang="en-US" dirty="0"/>
              <a:t>it can travel on to the next toll booth.</a:t>
            </a:r>
          </a:p>
          <a:p>
            <a:r>
              <a:rPr lang="en-US" dirty="0"/>
              <a:t>So, to calculate the </a:t>
            </a:r>
            <a:r>
              <a:rPr lang="en-US" b="1" dirty="0"/>
              <a:t>transmission delay </a:t>
            </a:r>
            <a:r>
              <a:rPr lang="en-US" dirty="0"/>
              <a:t>(the time it takes to put 10 cars onto the link) == </a:t>
            </a:r>
          </a:p>
          <a:p>
            <a:r>
              <a:rPr lang="en-US" dirty="0"/>
              <a:t>12 sec * 10 cars = 120secs (2 minutes)</a:t>
            </a:r>
          </a:p>
          <a:p>
            <a:r>
              <a:rPr lang="en-US" dirty="0"/>
              <a:t>Or using the previous formulae: </a:t>
            </a:r>
            <a:r>
              <a:rPr lang="en-US" b="1" dirty="0"/>
              <a:t>transmission delay  (L-bits/R-bits per sec) </a:t>
            </a:r>
            <a:r>
              <a:rPr lang="en-US" dirty="0"/>
              <a:t>== </a:t>
            </a:r>
          </a:p>
          <a:p>
            <a:r>
              <a:rPr lang="en-US" dirty="0"/>
              <a:t>10 cars/(5 cars/minute)=10cars /(5 cars /60 sec) = 120 seconds.</a:t>
            </a:r>
          </a:p>
          <a:p>
            <a:r>
              <a:rPr lang="en-US" dirty="0"/>
              <a:t>This is analogous to the transmission delay in a router.</a:t>
            </a:r>
          </a:p>
          <a:p>
            <a:endParaRPr lang="en-US" dirty="0"/>
          </a:p>
          <a:p>
            <a:r>
              <a:rPr lang="en-US" dirty="0"/>
              <a:t>Next we look at Propagation Delay:</a:t>
            </a:r>
          </a:p>
          <a:p>
            <a:r>
              <a:rPr lang="en-US" dirty="0"/>
              <a:t>Lets look at the time it takes for one car to travel from the exit of one tollbooth to the next tollbooth:</a:t>
            </a:r>
          </a:p>
          <a:p>
            <a:r>
              <a:rPr lang="en-US" b="1" dirty="0"/>
              <a:t>Propagation</a:t>
            </a:r>
            <a:r>
              <a:rPr lang="en-US" dirty="0"/>
              <a:t> is d/s == distance / speed == 100 km / (100 km /hour(60*60)) == 3,600 seconds =  (60 minutes or 1 hour).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 time it takes to move the 10 cars from the start of the first tollbooth to the second tollbooth is </a:t>
            </a:r>
            <a:r>
              <a:rPr lang="en-US" b="1" dirty="0"/>
              <a:t>Transmission delay + Propagation delay </a:t>
            </a:r>
            <a:r>
              <a:rPr lang="en-US" dirty="0"/>
              <a:t>== 120 seconds + 3,600 == 3,720 seconds == 62 minutes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Jackie.stewart@tus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1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86BED-0E6D-424B-9246-93E87D8E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0" name="Picture 9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B7DB6-DC9E-4BEC-9E19-3806DF827A50}"/>
              </a:ext>
            </a:extLst>
          </p:cNvPr>
          <p:cNvSpPr txBox="1"/>
          <p:nvPr/>
        </p:nvSpPr>
        <p:spPr>
          <a:xfrm>
            <a:off x="1183213" y="2747947"/>
            <a:ext cx="477150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Lecturer:  Jackie Stewart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Room:  X309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rPr>
              <a:t>E-mail: </a:t>
            </a:r>
            <a:r>
              <a:rPr lang="en-GB" altLang="en-US" sz="240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  <a:hlinkClick r:id="rId4"/>
              </a:rPr>
              <a:t>Jackie.stewart@tus.ie</a:t>
            </a:r>
            <a:endParaRPr lang="en-GB" altLang="en-US" sz="240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240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240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648" name="Rectangle 523">
            <a:extLst>
              <a:ext uri="{FF2B5EF4-FFF2-40B4-BE49-F238E27FC236}">
                <a16:creationId xmlns:a16="http://schemas.microsoft.com/office/drawing/2014/main" id="{17573379-BEF3-6842-92C8-C7C11E0F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336" y="1491893"/>
            <a:ext cx="45227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per-connection end-end throughput: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min(R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,R/10)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practice: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often bottleneck</a:t>
            </a:r>
          </a:p>
        </p:txBody>
      </p: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336191"/>
            <a:ext cx="10515600" cy="894622"/>
          </a:xfrm>
        </p:spPr>
        <p:txBody>
          <a:bodyPr/>
          <a:lstStyle/>
          <a:p>
            <a:r>
              <a:rPr lang="en-US" altLang="ja-JP" dirty="0"/>
              <a:t>Packet-switching: store-and-forward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EE93-D7C7-5A4A-AB8B-951DDF4E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246" y="3960083"/>
            <a:ext cx="7063421" cy="1805286"/>
          </a:xfrm>
        </p:spPr>
        <p:txBody>
          <a:bodyPr>
            <a:noAutofit/>
          </a:bodyPr>
          <a:lstStyle/>
          <a:p>
            <a:pPr marL="287338" indent="-287338"/>
            <a:r>
              <a:rPr lang="en-US" altLang="en-US" sz="26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packet transmission delay: </a:t>
            </a:r>
            <a:r>
              <a:rPr lang="en-US" altLang="en-US" sz="2600" dirty="0">
                <a:ea typeface="ＭＳ Ｐゴシック" panose="020B0600070205080204" pitchFamily="34" charset="-128"/>
              </a:rPr>
              <a:t>takes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L</a:t>
            </a:r>
            <a:r>
              <a:rPr lang="en-US" altLang="en-US" sz="2600" dirty="0">
                <a:ea typeface="ＭＳ Ｐゴシック" panose="020B0600070205080204" pitchFamily="34" charset="-128"/>
              </a:rPr>
              <a:t>/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seconds to transmit (push out)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L</a:t>
            </a:r>
            <a:r>
              <a:rPr lang="en-US" altLang="en-US" sz="2600" dirty="0">
                <a:ea typeface="ＭＳ Ｐゴシック" panose="020B0600070205080204" pitchFamily="34" charset="-128"/>
              </a:rPr>
              <a:t>-bit packet into link at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bps</a:t>
            </a:r>
          </a:p>
          <a:p>
            <a:pPr marL="287338" indent="-287338"/>
            <a:r>
              <a:rPr lang="en-US" altLang="en-US" sz="26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store and forward:</a:t>
            </a:r>
            <a:r>
              <a:rPr lang="en-US" altLang="en-US" sz="26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entire</a:t>
            </a:r>
            <a:r>
              <a:rPr lang="en-US" altLang="en-US" sz="2600" dirty="0">
                <a:ea typeface="ＭＳ Ｐゴシック" panose="020B0600070205080204" pitchFamily="34" charset="-128"/>
              </a:rPr>
              <a:t> packet must  arrive at router before it can be transmitted on next link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287338" indent="-287338">
              <a:spcBef>
                <a:spcPts val="40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174625" indent="0">
              <a:spcBef>
                <a:spcPts val="400"/>
              </a:spcBef>
              <a:buSzPct val="75000"/>
              <a:buNone/>
            </a:pPr>
            <a:endParaRPr lang="en-US" altLang="en-US" dirty="0"/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1B79CF7E-9448-5544-BA0A-8BCEB44B02B9}"/>
              </a:ext>
            </a:extLst>
          </p:cNvPr>
          <p:cNvSpPr txBox="1"/>
          <p:nvPr/>
        </p:nvSpPr>
        <p:spPr>
          <a:xfrm>
            <a:off x="2329483" y="2650664"/>
            <a:ext cx="8819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</a:t>
            </a:r>
          </a:p>
        </p:txBody>
      </p:sp>
      <p:grpSp>
        <p:nvGrpSpPr>
          <p:cNvPr id="445" name="Group 41">
            <a:extLst>
              <a:ext uri="{FF2B5EF4-FFF2-40B4-BE49-F238E27FC236}">
                <a16:creationId xmlns:a16="http://schemas.microsoft.com/office/drawing/2014/main" id="{D75B9901-C554-3A40-8E3F-BFD972AB9094}"/>
              </a:ext>
            </a:extLst>
          </p:cNvPr>
          <p:cNvGrpSpPr>
            <a:grpSpLocks/>
          </p:cNvGrpSpPr>
          <p:nvPr/>
        </p:nvGrpSpPr>
        <p:grpSpPr bwMode="auto">
          <a:xfrm>
            <a:off x="3152334" y="2709744"/>
            <a:ext cx="1074738" cy="450508"/>
            <a:chOff x="1816230" y="6118900"/>
            <a:chExt cx="1843339" cy="739100"/>
          </a:xfrm>
        </p:grpSpPr>
        <p:pic>
          <p:nvPicPr>
            <p:cNvPr id="446" name="Picture 8">
              <a:extLst>
                <a:ext uri="{FF2B5EF4-FFF2-40B4-BE49-F238E27FC236}">
                  <a16:creationId xmlns:a16="http://schemas.microsoft.com/office/drawing/2014/main" id="{075B6782-DAD3-5940-9C66-4FAAECFA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02711796-4BEC-494E-B327-181C4E9262BA}"/>
                </a:ext>
              </a:extLst>
            </p:cNvPr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</p:grpSp>
      <p:cxnSp>
        <p:nvCxnSpPr>
          <p:cNvPr id="571" name="Straight Connector 42">
            <a:extLst>
              <a:ext uri="{FF2B5EF4-FFF2-40B4-BE49-F238E27FC236}">
                <a16:creationId xmlns:a16="http://schemas.microsoft.com/office/drawing/2014/main" id="{6D359C0C-C85E-774D-B144-5FE0932788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5946" y="2845927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72" name="Group 43">
            <a:extLst>
              <a:ext uri="{FF2B5EF4-FFF2-40B4-BE49-F238E27FC236}">
                <a16:creationId xmlns:a16="http://schemas.microsoft.com/office/drawing/2014/main" id="{4A6CEE30-BDD0-7946-9B0F-803AE1C976BE}"/>
              </a:ext>
            </a:extLst>
          </p:cNvPr>
          <p:cNvGrpSpPr>
            <a:grpSpLocks/>
          </p:cNvGrpSpPr>
          <p:nvPr/>
        </p:nvGrpSpPr>
        <p:grpSpPr bwMode="auto">
          <a:xfrm>
            <a:off x="5462146" y="2658602"/>
            <a:ext cx="1058862" cy="384175"/>
            <a:chOff x="5142253" y="5649029"/>
            <a:chExt cx="1304545" cy="695633"/>
          </a:xfrm>
        </p:grpSpPr>
        <p:grpSp>
          <p:nvGrpSpPr>
            <p:cNvPr id="575" name="Group 92">
              <a:extLst>
                <a:ext uri="{FF2B5EF4-FFF2-40B4-BE49-F238E27FC236}">
                  <a16:creationId xmlns:a16="http://schemas.microsoft.com/office/drawing/2014/main" id="{56AFEAE4-C1CE-3F40-AC66-240FF7FDB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610" name="Picture 95">
                <a:extLst>
                  <a:ext uri="{FF2B5EF4-FFF2-40B4-BE49-F238E27FC236}">
                    <a16:creationId xmlns:a16="http://schemas.microsoft.com/office/drawing/2014/main" id="{CEDF4319-A88D-A940-804B-AC346DEE1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2" name="Rectangle 96">
                <a:extLst>
                  <a:ext uri="{FF2B5EF4-FFF2-40B4-BE49-F238E27FC236}">
                    <a16:creationId xmlns:a16="http://schemas.microsoft.com/office/drawing/2014/main" id="{17D711C1-F78A-184C-A078-3172E5CB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13" name="Rectangle 97">
                <a:extLst>
                  <a:ext uri="{FF2B5EF4-FFF2-40B4-BE49-F238E27FC236}">
                    <a16:creationId xmlns:a16="http://schemas.microsoft.com/office/drawing/2014/main" id="{1402FE3D-A97D-524F-8333-BD24578CB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14" name="Oval 98">
                <a:extLst>
                  <a:ext uri="{FF2B5EF4-FFF2-40B4-BE49-F238E27FC236}">
                    <a16:creationId xmlns:a16="http://schemas.microsoft.com/office/drawing/2014/main" id="{2F4C992E-03ED-7948-B43B-45D80D717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6" name="Rectangle 93">
              <a:extLst>
                <a:ext uri="{FF2B5EF4-FFF2-40B4-BE49-F238E27FC236}">
                  <a16:creationId xmlns:a16="http://schemas.microsoft.com/office/drawing/2014/main" id="{3B805206-0A18-7443-AE9C-D5984F31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Rectangle 94">
              <a:extLst>
                <a:ext uri="{FF2B5EF4-FFF2-40B4-BE49-F238E27FC236}">
                  <a16:creationId xmlns:a16="http://schemas.microsoft.com/office/drawing/2014/main" id="{6EF03B21-1655-B64C-A29C-130E0C70C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1" name="Group 44">
            <a:extLst>
              <a:ext uri="{FF2B5EF4-FFF2-40B4-BE49-F238E27FC236}">
                <a16:creationId xmlns:a16="http://schemas.microsoft.com/office/drawing/2014/main" id="{7C2ADEA2-72C5-7D49-88A5-BE85AF82D508}"/>
              </a:ext>
            </a:extLst>
          </p:cNvPr>
          <p:cNvGrpSpPr>
            <a:grpSpLocks/>
          </p:cNvGrpSpPr>
          <p:nvPr/>
        </p:nvGrpSpPr>
        <p:grpSpPr bwMode="auto">
          <a:xfrm>
            <a:off x="5416108" y="1579102"/>
            <a:ext cx="1092200" cy="303212"/>
            <a:chOff x="5128542" y="4838701"/>
            <a:chExt cx="1300833" cy="530211"/>
          </a:xfrm>
        </p:grpSpPr>
        <p:pic>
          <p:nvPicPr>
            <p:cNvPr id="632" name="Picture 2">
              <a:extLst>
                <a:ext uri="{FF2B5EF4-FFF2-40B4-BE49-F238E27FC236}">
                  <a16:creationId xmlns:a16="http://schemas.microsoft.com/office/drawing/2014/main" id="{E72DF6A2-4516-224F-8D11-E4AF1D626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3" name="Rectangle 90">
              <a:extLst>
                <a:ext uri="{FF2B5EF4-FFF2-40B4-BE49-F238E27FC236}">
                  <a16:creationId xmlns:a16="http://schemas.microsoft.com/office/drawing/2014/main" id="{3E0650D2-915C-4141-86AF-D3B267B4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91">
              <a:extLst>
                <a:ext uri="{FF2B5EF4-FFF2-40B4-BE49-F238E27FC236}">
                  <a16:creationId xmlns:a16="http://schemas.microsoft.com/office/drawing/2014/main" id="{B3CD2B87-5709-5A4D-BBAA-A7822A6A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5" name="Group 45">
            <a:extLst>
              <a:ext uri="{FF2B5EF4-FFF2-40B4-BE49-F238E27FC236}">
                <a16:creationId xmlns:a16="http://schemas.microsoft.com/office/drawing/2014/main" id="{B0C3E47A-9752-C14E-96E9-78DBC0436237}"/>
              </a:ext>
            </a:extLst>
          </p:cNvPr>
          <p:cNvGrpSpPr>
            <a:grpSpLocks/>
          </p:cNvGrpSpPr>
          <p:nvPr/>
        </p:nvGrpSpPr>
        <p:grpSpPr bwMode="auto">
          <a:xfrm>
            <a:off x="3333308" y="1241761"/>
            <a:ext cx="1092200" cy="656427"/>
            <a:chOff x="2387973" y="4309243"/>
            <a:chExt cx="1771787" cy="1282262"/>
          </a:xfrm>
        </p:grpSpPr>
        <p:pic>
          <p:nvPicPr>
            <p:cNvPr id="636" name="Picture 9">
              <a:extLst>
                <a:ext uri="{FF2B5EF4-FFF2-40B4-BE49-F238E27FC236}">
                  <a16:creationId xmlns:a16="http://schemas.microsoft.com/office/drawing/2014/main" id="{302CBE9C-7997-784F-91BA-C204727BA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4002DC24-F0AD-4E40-A082-62B143F95C31}"/>
                </a:ext>
              </a:extLst>
            </p:cNvPr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</p:grpSp>
      <p:sp>
        <p:nvSpPr>
          <p:cNvPr id="638" name="TextBox 637">
            <a:extLst>
              <a:ext uri="{FF2B5EF4-FFF2-40B4-BE49-F238E27FC236}">
                <a16:creationId xmlns:a16="http://schemas.microsoft.com/office/drawing/2014/main" id="{AF85F6AD-7423-A74F-BD1A-46B55A2B1C21}"/>
              </a:ext>
            </a:extLst>
          </p:cNvPr>
          <p:cNvSpPr txBox="1"/>
          <p:nvPr/>
        </p:nvSpPr>
        <p:spPr>
          <a:xfrm>
            <a:off x="4474721" y="2879264"/>
            <a:ext cx="7521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bps</a:t>
            </a:r>
          </a:p>
        </p:txBody>
      </p:sp>
      <p:cxnSp>
        <p:nvCxnSpPr>
          <p:cNvPr id="639" name="Straight Connector 47">
            <a:extLst>
              <a:ext uri="{FF2B5EF4-FFF2-40B4-BE49-F238E27FC236}">
                <a16:creationId xmlns:a16="http://schemas.microsoft.com/office/drawing/2014/main" id="{28502E62-6C0C-4746-A594-30C5C1D864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06721" y="2850689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1" name="Group 100">
            <a:extLst>
              <a:ext uri="{FF2B5EF4-FFF2-40B4-BE49-F238E27FC236}">
                <a16:creationId xmlns:a16="http://schemas.microsoft.com/office/drawing/2014/main" id="{3292F663-26EC-ED4F-BCEF-CD558D1BAFCB}"/>
              </a:ext>
            </a:extLst>
          </p:cNvPr>
          <p:cNvGrpSpPr>
            <a:grpSpLocks/>
          </p:cNvGrpSpPr>
          <p:nvPr/>
        </p:nvGrpSpPr>
        <p:grpSpPr bwMode="auto">
          <a:xfrm>
            <a:off x="7484621" y="2042652"/>
            <a:ext cx="1477962" cy="1284287"/>
            <a:chOff x="-44" y="1473"/>
            <a:chExt cx="981" cy="1105"/>
          </a:xfrm>
        </p:grpSpPr>
        <p:pic>
          <p:nvPicPr>
            <p:cNvPr id="642" name="Picture 101" descr="desktop_computer_stylized_medium">
              <a:extLst>
                <a:ext uri="{FF2B5EF4-FFF2-40B4-BE49-F238E27FC236}">
                  <a16:creationId xmlns:a16="http://schemas.microsoft.com/office/drawing/2014/main" id="{87AF4848-891E-F04B-B187-AD33D9D8F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" name="Freeform 102">
              <a:extLst>
                <a:ext uri="{FF2B5EF4-FFF2-40B4-BE49-F238E27FC236}">
                  <a16:creationId xmlns:a16="http://schemas.microsoft.com/office/drawing/2014/main" id="{F0C5CEDF-AF9D-8E40-AB03-374EC6EBED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44" name="TextBox 643">
            <a:extLst>
              <a:ext uri="{FF2B5EF4-FFF2-40B4-BE49-F238E27FC236}">
                <a16:creationId xmlns:a16="http://schemas.microsoft.com/office/drawing/2014/main" id="{EA272014-13A0-D54C-9A64-D4DFADFF846A}"/>
              </a:ext>
            </a:extLst>
          </p:cNvPr>
          <p:cNvSpPr txBox="1"/>
          <p:nvPr/>
        </p:nvSpPr>
        <p:spPr>
          <a:xfrm>
            <a:off x="8967346" y="2656489"/>
            <a:ext cx="13676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destination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5" name="TextBox 52">
            <a:extLst>
              <a:ext uri="{FF2B5EF4-FFF2-40B4-BE49-F238E27FC236}">
                <a16:creationId xmlns:a16="http://schemas.microsoft.com/office/drawing/2014/main" id="{E422D171-4947-C94A-BE0E-147703EE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971" y="2545889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46" name="TextBox 53">
            <a:extLst>
              <a:ext uri="{FF2B5EF4-FFF2-40B4-BE49-F238E27FC236}">
                <a16:creationId xmlns:a16="http://schemas.microsoft.com/office/drawing/2014/main" id="{D37BB4E5-D54C-B346-AEBA-6A176B85D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121" y="2552239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647" name="TextBox 54">
            <a:extLst>
              <a:ext uri="{FF2B5EF4-FFF2-40B4-BE49-F238E27FC236}">
                <a16:creationId xmlns:a16="http://schemas.microsoft.com/office/drawing/2014/main" id="{E3E1F346-ABA7-6940-997A-8CCE658AC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796" y="2549064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grpSp>
        <p:nvGrpSpPr>
          <p:cNvPr id="648" name="Group 55">
            <a:extLst>
              <a:ext uri="{FF2B5EF4-FFF2-40B4-BE49-F238E27FC236}">
                <a16:creationId xmlns:a16="http://schemas.microsoft.com/office/drawing/2014/main" id="{2E7741F3-2FE7-BA49-B72C-20AD1F1DE51B}"/>
              </a:ext>
            </a:extLst>
          </p:cNvPr>
          <p:cNvGrpSpPr>
            <a:grpSpLocks/>
          </p:cNvGrpSpPr>
          <p:nvPr/>
        </p:nvGrpSpPr>
        <p:grpSpPr bwMode="auto">
          <a:xfrm>
            <a:off x="3284096" y="1844214"/>
            <a:ext cx="2935287" cy="841375"/>
            <a:chOff x="593766" y="5264055"/>
            <a:chExt cx="3597129" cy="1011695"/>
          </a:xfrm>
        </p:grpSpPr>
        <p:grpSp>
          <p:nvGrpSpPr>
            <p:cNvPr id="649" name="Group 56">
              <a:extLst>
                <a:ext uri="{FF2B5EF4-FFF2-40B4-BE49-F238E27FC236}">
                  <a16:creationId xmlns:a16="http://schemas.microsoft.com/office/drawing/2014/main" id="{44B633EE-7AA3-B744-A7A9-478E5F6A6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674" name="Rectangle 77">
                <a:extLst>
                  <a:ext uri="{FF2B5EF4-FFF2-40B4-BE49-F238E27FC236}">
                    <a16:creationId xmlns:a16="http://schemas.microsoft.com/office/drawing/2014/main" id="{4422B562-DF60-A945-828A-2082F790F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75" name="Freeform 674">
                <a:extLst>
                  <a:ext uri="{FF2B5EF4-FFF2-40B4-BE49-F238E27FC236}">
                    <a16:creationId xmlns:a16="http://schemas.microsoft.com/office/drawing/2014/main" id="{F6D00EDF-29D0-5A40-BF0F-575802DDF3F2}"/>
                  </a:ext>
                </a:extLst>
              </p:cNvPr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" name="Freeform 675">
                <a:extLst>
                  <a:ext uri="{FF2B5EF4-FFF2-40B4-BE49-F238E27FC236}">
                    <a16:creationId xmlns:a16="http://schemas.microsoft.com/office/drawing/2014/main" id="{9C8ACF1B-C011-104F-BA26-14933C6E952A}"/>
                  </a:ext>
                </a:extLst>
              </p:cNvPr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7" name="Freeform 676">
                <a:extLst>
                  <a:ext uri="{FF2B5EF4-FFF2-40B4-BE49-F238E27FC236}">
                    <a16:creationId xmlns:a16="http://schemas.microsoft.com/office/drawing/2014/main" id="{8EDE706E-408F-E541-8404-8860138BC4FC}"/>
                  </a:ext>
                </a:extLst>
              </p:cNvPr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8" name="Straight Connector 81">
                <a:extLst>
                  <a:ext uri="{FF2B5EF4-FFF2-40B4-BE49-F238E27FC236}">
                    <a16:creationId xmlns:a16="http://schemas.microsoft.com/office/drawing/2014/main" id="{89FBE44D-B292-AB4C-A5AA-BA7902F75FC7}"/>
                  </a:ext>
                </a:extLst>
              </p:cNvPr>
              <p:cNvCxnSpPr>
                <a:cxnSpLocks noChangeShapeType="1"/>
                <a:stCxn id="677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" name="Straight Connector 82">
                <a:extLst>
                  <a:ext uri="{FF2B5EF4-FFF2-40B4-BE49-F238E27FC236}">
                    <a16:creationId xmlns:a16="http://schemas.microsoft.com/office/drawing/2014/main" id="{8AA99D0F-0CA4-A248-95F8-F4BD9A31B155}"/>
                  </a:ext>
                </a:extLst>
              </p:cNvPr>
              <p:cNvCxnSpPr>
                <a:cxnSpLocks noChangeShapeType="1"/>
                <a:endCxn id="677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0" name="Straight Connector 83">
                <a:extLst>
                  <a:ext uri="{FF2B5EF4-FFF2-40B4-BE49-F238E27FC236}">
                    <a16:creationId xmlns:a16="http://schemas.microsoft.com/office/drawing/2014/main" id="{2218DF9C-65AB-484F-8B42-75408C04D711}"/>
                  </a:ext>
                </a:extLst>
              </p:cNvPr>
              <p:cNvCxnSpPr>
                <a:cxnSpLocks noChangeShapeType="1"/>
                <a:endCxn id="677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1" name="Straight Connector 84">
                <a:extLst>
                  <a:ext uri="{FF2B5EF4-FFF2-40B4-BE49-F238E27FC236}">
                    <a16:creationId xmlns:a16="http://schemas.microsoft.com/office/drawing/2014/main" id="{3F8AAD6A-D940-0F45-855C-045DA5CAEC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0" name="Group 57">
              <a:extLst>
                <a:ext uri="{FF2B5EF4-FFF2-40B4-BE49-F238E27FC236}">
                  <a16:creationId xmlns:a16="http://schemas.microsoft.com/office/drawing/2014/main" id="{29D54BB0-A3C9-4B4A-B19D-3E60D4DC8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B344A0D7-D463-F54E-BB9B-140C2EB9553B}"/>
                  </a:ext>
                </a:extLst>
              </p:cNvPr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831DF4B3-37F5-B845-8B81-10FE47EDD5D3}"/>
                  </a:ext>
                </a:extLst>
              </p:cNvPr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8" name="Rectangle 71">
                <a:extLst>
                  <a:ext uri="{FF2B5EF4-FFF2-40B4-BE49-F238E27FC236}">
                    <a16:creationId xmlns:a16="http://schemas.microsoft.com/office/drawing/2014/main" id="{3D6B9985-58A7-084E-A3C9-C3A092800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8503FBC4-0C65-9E42-B2E4-D4EDDF503058}"/>
                  </a:ext>
                </a:extLst>
              </p:cNvPr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0" name="Straight Connector 73">
                <a:extLst>
                  <a:ext uri="{FF2B5EF4-FFF2-40B4-BE49-F238E27FC236}">
                    <a16:creationId xmlns:a16="http://schemas.microsoft.com/office/drawing/2014/main" id="{A95C64C2-C9AA-594B-9B23-F0210A0746BF}"/>
                  </a:ext>
                </a:extLst>
              </p:cNvPr>
              <p:cNvCxnSpPr>
                <a:cxnSpLocks noChangeShapeType="1"/>
                <a:stCxn id="669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1" name="Straight Connector 74">
                <a:extLst>
                  <a:ext uri="{FF2B5EF4-FFF2-40B4-BE49-F238E27FC236}">
                    <a16:creationId xmlns:a16="http://schemas.microsoft.com/office/drawing/2014/main" id="{C16C1385-948D-FC4F-8743-4D24D5EC9901}"/>
                  </a:ext>
                </a:extLst>
              </p:cNvPr>
              <p:cNvCxnSpPr>
                <a:cxnSpLocks noChangeShapeType="1"/>
                <a:endCxn id="669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2" name="Straight Connector 75">
                <a:extLst>
                  <a:ext uri="{FF2B5EF4-FFF2-40B4-BE49-F238E27FC236}">
                    <a16:creationId xmlns:a16="http://schemas.microsoft.com/office/drawing/2014/main" id="{005797F3-09C9-704D-BF8B-ED3224D83120}"/>
                  </a:ext>
                </a:extLst>
              </p:cNvPr>
              <p:cNvCxnSpPr>
                <a:cxnSpLocks noChangeShapeType="1"/>
                <a:endCxn id="669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3" name="Straight Connector 76">
                <a:extLst>
                  <a:ext uri="{FF2B5EF4-FFF2-40B4-BE49-F238E27FC236}">
                    <a16:creationId xmlns:a16="http://schemas.microsoft.com/office/drawing/2014/main" id="{5CCCDFF4-0612-8A41-9E29-00C0051D84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1" name="Group 58">
              <a:extLst>
                <a:ext uri="{FF2B5EF4-FFF2-40B4-BE49-F238E27FC236}">
                  <a16:creationId xmlns:a16="http://schemas.microsoft.com/office/drawing/2014/main" id="{2BC7E688-1666-9E48-9D35-8A3B7F6B6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87A34BD8-BCFA-7346-8219-00975B8E1A4E}"/>
                  </a:ext>
                </a:extLst>
              </p:cNvPr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5B686D4B-605F-204E-AF3D-DA46E1A20C49}"/>
                  </a:ext>
                </a:extLst>
              </p:cNvPr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5" name="Rectangle 68">
                <a:extLst>
                  <a:ext uri="{FF2B5EF4-FFF2-40B4-BE49-F238E27FC236}">
                    <a16:creationId xmlns:a16="http://schemas.microsoft.com/office/drawing/2014/main" id="{D50147F5-2DBD-594D-B7F5-9539ABC12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52" name="Rectangle 59">
              <a:extLst>
                <a:ext uri="{FF2B5EF4-FFF2-40B4-BE49-F238E27FC236}">
                  <a16:creationId xmlns:a16="http://schemas.microsoft.com/office/drawing/2014/main" id="{18CC1E0B-4825-0B49-8E20-1A4B35EA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4" name="Right Arrow 60">
              <a:extLst>
                <a:ext uri="{FF2B5EF4-FFF2-40B4-BE49-F238E27FC236}">
                  <a16:creationId xmlns:a16="http://schemas.microsoft.com/office/drawing/2014/main" id="{C9ADCAE3-D54A-7944-A5C3-75177D484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56" name="Group 61">
              <a:extLst>
                <a:ext uri="{FF2B5EF4-FFF2-40B4-BE49-F238E27FC236}">
                  <a16:creationId xmlns:a16="http://schemas.microsoft.com/office/drawing/2014/main" id="{3B5D61CE-4118-DA4C-82DD-0044DDF65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AF33AD4E-6341-CD45-92D6-302AE475AE2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F59CEEAB-304C-0A4F-A6A1-3B9DA87D8743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2" name="Rectangle 65">
                <a:extLst>
                  <a:ext uri="{FF2B5EF4-FFF2-40B4-BE49-F238E27FC236}">
                    <a16:creationId xmlns:a16="http://schemas.microsoft.com/office/drawing/2014/main" id="{6C69B056-F95C-664B-8B83-B7E5D4344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59" name="Right Arrow 62">
              <a:extLst>
                <a:ext uri="{FF2B5EF4-FFF2-40B4-BE49-F238E27FC236}">
                  <a16:creationId xmlns:a16="http://schemas.microsoft.com/office/drawing/2014/main" id="{D83CCDED-CE88-C34F-B2B8-73878CCD3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82" name="TextBox 681">
            <a:extLst>
              <a:ext uri="{FF2B5EF4-FFF2-40B4-BE49-F238E27FC236}">
                <a16:creationId xmlns:a16="http://schemas.microsoft.com/office/drawing/2014/main" id="{D97E2904-AD6B-3943-9660-32B38BA8B0D1}"/>
              </a:ext>
            </a:extLst>
          </p:cNvPr>
          <p:cNvSpPr txBox="1"/>
          <p:nvPr/>
        </p:nvSpPr>
        <p:spPr>
          <a:xfrm>
            <a:off x="1931315" y="1919106"/>
            <a:ext cx="1293944" cy="5415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bits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packet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26793204-F087-2E4B-B5FE-0B276FE5FCEC}"/>
              </a:ext>
            </a:extLst>
          </p:cNvPr>
          <p:cNvSpPr txBox="1"/>
          <p:nvPr/>
        </p:nvSpPr>
        <p:spPr>
          <a:xfrm>
            <a:off x="6873433" y="2869739"/>
            <a:ext cx="7521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89A616-088C-F944-A5D8-5B43B9716886}"/>
              </a:ext>
            </a:extLst>
          </p:cNvPr>
          <p:cNvGrpSpPr/>
          <p:nvPr/>
        </p:nvGrpSpPr>
        <p:grpSpPr>
          <a:xfrm>
            <a:off x="7945714" y="3980381"/>
            <a:ext cx="3855279" cy="2295280"/>
            <a:chOff x="7836061" y="3795186"/>
            <a:chExt cx="3855279" cy="2295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460DE1-A912-9A4F-A2FA-4D3A70344BA6}"/>
                </a:ext>
              </a:extLst>
            </p:cNvPr>
            <p:cNvSpPr/>
            <p:nvPr/>
          </p:nvSpPr>
          <p:spPr>
            <a:xfrm>
              <a:off x="7836061" y="3795186"/>
              <a:ext cx="3831220" cy="196900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Rectangle 4">
              <a:extLst>
                <a:ext uri="{FF2B5EF4-FFF2-40B4-BE49-F238E27FC236}">
                  <a16:creationId xmlns:a16="http://schemas.microsoft.com/office/drawing/2014/main" id="{32BCE5D7-9636-A94A-AC39-ECE5D72B6B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836061" y="3858441"/>
              <a:ext cx="3855279" cy="22320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341313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One-hop numerical example:</a:t>
              </a:r>
            </a:p>
            <a:p>
              <a:pPr marL="231775" marR="0" lvl="0" indent="-231775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10 Kbits</a:t>
              </a:r>
            </a:p>
            <a:p>
              <a:pPr marL="231775" marR="0" lvl="0" indent="-231775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100 Mbps</a:t>
              </a:r>
            </a:p>
            <a:p>
              <a:pPr marL="231775" marR="0" lvl="0" indent="-231775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one-hop transmission delay = 0.1 msec</a:t>
              </a: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id="{ED4AD52E-5F96-E84D-BA0F-63436360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336191"/>
            <a:ext cx="10515600" cy="894622"/>
          </a:xfrm>
        </p:spPr>
        <p:txBody>
          <a:bodyPr/>
          <a:lstStyle/>
          <a:p>
            <a:r>
              <a:rPr lang="en-US" altLang="ja-JP" dirty="0"/>
              <a:t>Packet-switching: queueing</a:t>
            </a:r>
            <a:endParaRPr lang="en-US" dirty="0"/>
          </a:p>
        </p:txBody>
      </p:sp>
      <p:grpSp>
        <p:nvGrpSpPr>
          <p:cNvPr id="275" name="Group 105">
            <a:extLst>
              <a:ext uri="{FF2B5EF4-FFF2-40B4-BE49-F238E27FC236}">
                <a16:creationId xmlns:a16="http://schemas.microsoft.com/office/drawing/2014/main" id="{F34E87DA-3B8D-6640-B193-5B62D7B3EF48}"/>
              </a:ext>
            </a:extLst>
          </p:cNvPr>
          <p:cNvGrpSpPr>
            <a:grpSpLocks/>
          </p:cNvGrpSpPr>
          <p:nvPr/>
        </p:nvGrpSpPr>
        <p:grpSpPr bwMode="auto">
          <a:xfrm>
            <a:off x="8836206" y="2201232"/>
            <a:ext cx="779462" cy="679450"/>
            <a:chOff x="-44" y="1473"/>
            <a:chExt cx="981" cy="1105"/>
          </a:xfrm>
        </p:grpSpPr>
        <p:pic>
          <p:nvPicPr>
            <p:cNvPr id="276" name="Picture 106" descr="desktop_computer_stylized_medium">
              <a:extLst>
                <a:ext uri="{FF2B5EF4-FFF2-40B4-BE49-F238E27FC236}">
                  <a16:creationId xmlns:a16="http://schemas.microsoft.com/office/drawing/2014/main" id="{E88711D7-A9FD-F746-A832-BB5DB88FF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Freeform 107">
              <a:extLst>
                <a:ext uri="{FF2B5EF4-FFF2-40B4-BE49-F238E27FC236}">
                  <a16:creationId xmlns:a16="http://schemas.microsoft.com/office/drawing/2014/main" id="{EFDDE8B0-B296-DF47-AC1D-13986353D8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79" name="Line 276">
            <a:extLst>
              <a:ext uri="{FF2B5EF4-FFF2-40B4-BE49-F238E27FC236}">
                <a16:creationId xmlns:a16="http://schemas.microsoft.com/office/drawing/2014/main" id="{9DC8420F-6FED-9E4A-9003-4D53AC5D0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22" y="1813032"/>
            <a:ext cx="984459" cy="431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0" name="Line 277">
            <a:extLst>
              <a:ext uri="{FF2B5EF4-FFF2-40B4-BE49-F238E27FC236}">
                <a16:creationId xmlns:a16="http://schemas.microsoft.com/office/drawing/2014/main" id="{825EEE7A-C48E-7E45-9D02-0472E5432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7005" y="2371933"/>
            <a:ext cx="722173" cy="4769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1" name="Line 278">
            <a:extLst>
              <a:ext uri="{FF2B5EF4-FFF2-40B4-BE49-F238E27FC236}">
                <a16:creationId xmlns:a16="http://schemas.microsoft.com/office/drawing/2014/main" id="{7472BE77-3691-A64A-9D97-5E6D5271B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043" y="2285370"/>
            <a:ext cx="2287168" cy="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2" name="Line 279">
            <a:extLst>
              <a:ext uri="{FF2B5EF4-FFF2-40B4-BE49-F238E27FC236}">
                <a16:creationId xmlns:a16="http://schemas.microsoft.com/office/drawing/2014/main" id="{FEAD7E75-DCE4-5348-BE6B-AF5B7F022A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65418" y="2467932"/>
            <a:ext cx="9525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3" name="Line 280">
            <a:extLst>
              <a:ext uri="{FF2B5EF4-FFF2-40B4-BE49-F238E27FC236}">
                <a16:creationId xmlns:a16="http://schemas.microsoft.com/office/drawing/2014/main" id="{2831F7A9-2F0F-8643-AA95-303E1AF9A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4793" y="1917070"/>
            <a:ext cx="604838" cy="307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4" name="Rectangle 287">
            <a:extLst>
              <a:ext uri="{FF2B5EF4-FFF2-40B4-BE49-F238E27FC236}">
                <a16:creationId xmlns:a16="http://schemas.microsoft.com/office/drawing/2014/main" id="{8B0A5911-8670-7545-8347-3C226F68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8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5" name="Rectangle 288">
            <a:extLst>
              <a:ext uri="{FF2B5EF4-FFF2-40B4-BE49-F238E27FC236}">
                <a16:creationId xmlns:a16="http://schemas.microsoft.com/office/drawing/2014/main" id="{D262208C-E5D3-224C-B1CE-C8701D3C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40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" name="Rectangle 289">
            <a:extLst>
              <a:ext uri="{FF2B5EF4-FFF2-40B4-BE49-F238E27FC236}">
                <a16:creationId xmlns:a16="http://schemas.microsoft.com/office/drawing/2014/main" id="{39F5499D-2B7E-A343-AE94-288D88B7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33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7" name="Rectangle 290">
            <a:extLst>
              <a:ext uri="{FF2B5EF4-FFF2-40B4-BE49-F238E27FC236}">
                <a16:creationId xmlns:a16="http://schemas.microsoft.com/office/drawing/2014/main" id="{2B5D01EF-066C-1A48-8E4C-1E80A58E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56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8" name="Rectangle 291">
            <a:extLst>
              <a:ext uri="{FF2B5EF4-FFF2-40B4-BE49-F238E27FC236}">
                <a16:creationId xmlns:a16="http://schemas.microsoft.com/office/drawing/2014/main" id="{019B14E7-A111-8B45-B672-8947357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81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9" name="Rectangle 292">
            <a:extLst>
              <a:ext uri="{FF2B5EF4-FFF2-40B4-BE49-F238E27FC236}">
                <a16:creationId xmlns:a16="http://schemas.microsoft.com/office/drawing/2014/main" id="{D4848F26-5AA5-CB46-A9C1-6020BE7C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5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0" name="Rectangle 293">
            <a:extLst>
              <a:ext uri="{FF2B5EF4-FFF2-40B4-BE49-F238E27FC236}">
                <a16:creationId xmlns:a16="http://schemas.microsoft.com/office/drawing/2014/main" id="{58A10118-20F6-D346-ACBE-1C600CE9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81" y="206788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7" name="Rectangle 299">
            <a:extLst>
              <a:ext uri="{FF2B5EF4-FFF2-40B4-BE49-F238E27FC236}">
                <a16:creationId xmlns:a16="http://schemas.microsoft.com/office/drawing/2014/main" id="{D17E1878-497E-2A43-A481-55CB4F91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95" y="2529818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0" name="Line 302">
            <a:extLst>
              <a:ext uri="{FF2B5EF4-FFF2-40B4-BE49-F238E27FC236}">
                <a16:creationId xmlns:a16="http://schemas.microsoft.com/office/drawing/2014/main" id="{939ADA0D-1455-884D-9357-27B446CF8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481" y="1963107"/>
            <a:ext cx="1062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1" name="Text Box 303">
            <a:extLst>
              <a:ext uri="{FF2B5EF4-FFF2-40B4-BE49-F238E27FC236}">
                <a16:creationId xmlns:a16="http://schemas.microsoft.com/office/drawing/2014/main" id="{D05EF651-36F2-F84C-8F83-221121AD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410" y="1545542"/>
            <a:ext cx="333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2" name="Text Box 304">
            <a:extLst>
              <a:ext uri="{FF2B5EF4-FFF2-40B4-BE49-F238E27FC236}">
                <a16:creationId xmlns:a16="http://schemas.microsoft.com/office/drawing/2014/main" id="{6A48403E-84A6-DD47-B81F-166DA1F5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638" y="2494764"/>
            <a:ext cx="3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3" name="Text Box 305">
            <a:extLst>
              <a:ext uri="{FF2B5EF4-FFF2-40B4-BE49-F238E27FC236}">
                <a16:creationId xmlns:a16="http://schemas.microsoft.com/office/drawing/2014/main" id="{1E849109-85A5-E14E-B580-0CB3D572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296" y="1479154"/>
            <a:ext cx="320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4" name="Text Box 308">
            <a:extLst>
              <a:ext uri="{FF2B5EF4-FFF2-40B4-BE49-F238E27FC236}">
                <a16:creationId xmlns:a16="http://schemas.microsoft.com/office/drawing/2014/main" id="{7F01473B-D3BF-EB40-A40F-58D06873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531" y="1345724"/>
            <a:ext cx="1564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= 100 Mb/s</a:t>
            </a:r>
          </a:p>
        </p:txBody>
      </p:sp>
      <p:sp>
        <p:nvSpPr>
          <p:cNvPr id="305" name="Text Box 309">
            <a:extLst>
              <a:ext uri="{FF2B5EF4-FFF2-40B4-BE49-F238E27FC236}">
                <a16:creationId xmlns:a16="http://schemas.microsoft.com/office/drawing/2014/main" id="{15B8B92D-43FD-C448-829C-72D56B8E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718" y="2382932"/>
            <a:ext cx="1499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= 1.5 Mb/s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6" name="Text Box 310">
            <a:extLst>
              <a:ext uri="{FF2B5EF4-FFF2-40B4-BE49-F238E27FC236}">
                <a16:creationId xmlns:a16="http://schemas.microsoft.com/office/drawing/2014/main" id="{1705A15E-2327-1946-A5A8-72CDB556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018" y="288068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7" name="Line 281">
            <a:extLst>
              <a:ext uri="{FF2B5EF4-FFF2-40B4-BE49-F238E27FC236}">
                <a16:creationId xmlns:a16="http://schemas.microsoft.com/office/drawing/2014/main" id="{C1196941-D337-794E-85EA-09EE18FB9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4606" y="3033082"/>
            <a:ext cx="984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8" name="Line 283">
            <a:extLst>
              <a:ext uri="{FF2B5EF4-FFF2-40B4-BE49-F238E27FC236}">
                <a16:creationId xmlns:a16="http://schemas.microsoft.com/office/drawing/2014/main" id="{9D4A7DBD-56CD-A443-A44E-AA1C429AE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4205" y="2736221"/>
            <a:ext cx="950175" cy="1683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9" name="Text Box 306">
            <a:extLst>
              <a:ext uri="{FF2B5EF4-FFF2-40B4-BE49-F238E27FC236}">
                <a16:creationId xmlns:a16="http://schemas.microsoft.com/office/drawing/2014/main" id="{2C51061A-E4E4-454A-BDD2-1E2F2AB7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682" y="2250194"/>
            <a:ext cx="404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D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0" name="Text Box 307">
            <a:extLst>
              <a:ext uri="{FF2B5EF4-FFF2-40B4-BE49-F238E27FC236}">
                <a16:creationId xmlns:a16="http://schemas.microsoft.com/office/drawing/2014/main" id="{63A27B73-528E-984E-8E80-1DB712E57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5847" y="2632972"/>
            <a:ext cx="3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1" name="Text Box 330">
            <a:extLst>
              <a:ext uri="{FF2B5EF4-FFF2-40B4-BE49-F238E27FC236}">
                <a16:creationId xmlns:a16="http://schemas.microsoft.com/office/drawing/2014/main" id="{556DA9AA-BD66-E340-BB5A-0B5515A57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97" y="3030215"/>
            <a:ext cx="2686586" cy="80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queue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of packets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waiting for transmission over output link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pic>
        <p:nvPicPr>
          <p:cNvPr id="314" name="Picture 97" descr="desktop_computer_stylized_medium">
            <a:extLst>
              <a:ext uri="{FF2B5EF4-FFF2-40B4-BE49-F238E27FC236}">
                <a16:creationId xmlns:a16="http://schemas.microsoft.com/office/drawing/2014/main" id="{573AA0F8-1799-5C42-906E-2606A92A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6218" y="1537657"/>
            <a:ext cx="7794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Freeform 98">
            <a:extLst>
              <a:ext uri="{FF2B5EF4-FFF2-40B4-BE49-F238E27FC236}">
                <a16:creationId xmlns:a16="http://schemas.microsoft.com/office/drawing/2014/main" id="{7CBCC3B7-DD4B-854D-83B4-6C036898D2DC}"/>
              </a:ext>
            </a:extLst>
          </p:cNvPr>
          <p:cNvSpPr>
            <a:spLocks/>
          </p:cNvSpPr>
          <p:nvPr/>
        </p:nvSpPr>
        <p:spPr bwMode="auto">
          <a:xfrm flipH="1">
            <a:off x="3198344" y="1602835"/>
            <a:ext cx="379005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16" name="Group 99">
            <a:extLst>
              <a:ext uri="{FF2B5EF4-FFF2-40B4-BE49-F238E27FC236}">
                <a16:creationId xmlns:a16="http://schemas.microsoft.com/office/drawing/2014/main" id="{4E03F72D-983A-8649-8AB9-3BB8E480797F}"/>
              </a:ext>
            </a:extLst>
          </p:cNvPr>
          <p:cNvGrpSpPr>
            <a:grpSpLocks/>
          </p:cNvGrpSpPr>
          <p:nvPr/>
        </p:nvGrpSpPr>
        <p:grpSpPr bwMode="auto">
          <a:xfrm>
            <a:off x="3157718" y="2512382"/>
            <a:ext cx="779463" cy="679450"/>
            <a:chOff x="-44" y="1473"/>
            <a:chExt cx="981" cy="1105"/>
          </a:xfrm>
        </p:grpSpPr>
        <p:pic>
          <p:nvPicPr>
            <p:cNvPr id="317" name="Picture 100" descr="desktop_computer_stylized_medium">
              <a:extLst>
                <a:ext uri="{FF2B5EF4-FFF2-40B4-BE49-F238E27FC236}">
                  <a16:creationId xmlns:a16="http://schemas.microsoft.com/office/drawing/2014/main" id="{2EB37FAA-6E06-BE4D-94EC-382407D76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6052CE21-5D5E-E843-9F98-90FE298E99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19" name="Group 102">
            <a:extLst>
              <a:ext uri="{FF2B5EF4-FFF2-40B4-BE49-F238E27FC236}">
                <a16:creationId xmlns:a16="http://schemas.microsoft.com/office/drawing/2014/main" id="{91946ED8-FFCF-5942-80E3-8AA8455B4015}"/>
              </a:ext>
            </a:extLst>
          </p:cNvPr>
          <p:cNvGrpSpPr>
            <a:grpSpLocks/>
          </p:cNvGrpSpPr>
          <p:nvPr/>
        </p:nvGrpSpPr>
        <p:grpSpPr bwMode="auto">
          <a:xfrm>
            <a:off x="9553756" y="2572707"/>
            <a:ext cx="779462" cy="679450"/>
            <a:chOff x="-44" y="1473"/>
            <a:chExt cx="981" cy="1105"/>
          </a:xfrm>
        </p:grpSpPr>
        <p:pic>
          <p:nvPicPr>
            <p:cNvPr id="320" name="Picture 103" descr="desktop_computer_stylized_medium">
              <a:extLst>
                <a:ext uri="{FF2B5EF4-FFF2-40B4-BE49-F238E27FC236}">
                  <a16:creationId xmlns:a16="http://schemas.microsoft.com/office/drawing/2014/main" id="{3CF40F07-212C-C840-8691-1733E5613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" name="Freeform 104">
              <a:extLst>
                <a:ext uri="{FF2B5EF4-FFF2-40B4-BE49-F238E27FC236}">
                  <a16:creationId xmlns:a16="http://schemas.microsoft.com/office/drawing/2014/main" id="{E68BC373-85F3-BA4A-8434-3111094EB6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22" name="Group 108">
            <a:extLst>
              <a:ext uri="{FF2B5EF4-FFF2-40B4-BE49-F238E27FC236}">
                <a16:creationId xmlns:a16="http://schemas.microsoft.com/office/drawing/2014/main" id="{01317188-C1E0-694E-B45B-7319D79BCFE9}"/>
              </a:ext>
            </a:extLst>
          </p:cNvPr>
          <p:cNvGrpSpPr>
            <a:grpSpLocks/>
          </p:cNvGrpSpPr>
          <p:nvPr/>
        </p:nvGrpSpPr>
        <p:grpSpPr bwMode="auto">
          <a:xfrm>
            <a:off x="8918756" y="1380495"/>
            <a:ext cx="779462" cy="679450"/>
            <a:chOff x="-44" y="1473"/>
            <a:chExt cx="981" cy="1105"/>
          </a:xfrm>
        </p:grpSpPr>
        <p:pic>
          <p:nvPicPr>
            <p:cNvPr id="323" name="Picture 109" descr="desktop_computer_stylized_medium">
              <a:extLst>
                <a:ext uri="{FF2B5EF4-FFF2-40B4-BE49-F238E27FC236}">
                  <a16:creationId xmlns:a16="http://schemas.microsoft.com/office/drawing/2014/main" id="{92B110BF-10E7-BC42-AB4B-3F1A6E6A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110">
              <a:extLst>
                <a:ext uri="{FF2B5EF4-FFF2-40B4-BE49-F238E27FC236}">
                  <a16:creationId xmlns:a16="http://schemas.microsoft.com/office/drawing/2014/main" id="{D02F4F44-52FE-0E4D-BB82-E10F3BD04F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73AE6D5-68CD-C54F-A308-AF4429F3910C}"/>
              </a:ext>
            </a:extLst>
          </p:cNvPr>
          <p:cNvGrpSpPr/>
          <p:nvPr/>
        </p:nvGrpSpPr>
        <p:grpSpPr>
          <a:xfrm>
            <a:off x="7595249" y="2045192"/>
            <a:ext cx="1146494" cy="498545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80275CA-D809-AA4B-A952-7CDB1B77284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3E1C485-6E19-F047-AE7B-D9818E2BF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5E9CBAD-D03E-9341-8E23-F1280791A2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E6F6BF5-D1B7-EA4E-8FDF-D0B255FC04D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FB7D27E2-CCF6-BC41-86BA-9A4294537E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AEB1EF04-B0B9-0C45-8B5E-5032278125F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88FC3F1B-A4AF-2F41-9B06-1DE4ECEFB73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F1603ECD-AC1A-A544-88F1-56B46AC17A2C}"/>
              </a:ext>
            </a:extLst>
          </p:cNvPr>
          <p:cNvGrpSpPr/>
          <p:nvPr/>
        </p:nvGrpSpPr>
        <p:grpSpPr>
          <a:xfrm>
            <a:off x="7621178" y="2733126"/>
            <a:ext cx="1146494" cy="498545"/>
            <a:chOff x="7493876" y="2774731"/>
            <a:chExt cx="1481958" cy="894622"/>
          </a:xfrm>
        </p:grpSpPr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482C6B14-449F-4546-9144-55F5B7C715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779DA2-3A8F-B145-A969-B85A812AD0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448306A3-BD95-0542-A39D-6D17237F1E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9C8D15C0-548B-354D-8013-4AB1C8BBC99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81AE569F-4D96-D040-A279-42190FDCEE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1B1BB6FC-6713-774B-B108-5D51531F4C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04C666BA-4AE5-754E-9C1D-BACEEB8A65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E13CF270-E1A9-ED4F-B25A-EC17F535D816}"/>
              </a:ext>
            </a:extLst>
          </p:cNvPr>
          <p:cNvGrpSpPr/>
          <p:nvPr/>
        </p:nvGrpSpPr>
        <p:grpSpPr>
          <a:xfrm>
            <a:off x="4403089" y="2023615"/>
            <a:ext cx="1146494" cy="498545"/>
            <a:chOff x="7493876" y="2774731"/>
            <a:chExt cx="1481958" cy="894622"/>
          </a:xfrm>
        </p:grpSpPr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2023D9E0-8919-9D4B-BC48-DA036377D2C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17CADA6-FA0C-E84F-BD88-1D16598563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3AA78D0-F9B2-9B49-AA7F-C6A3571E9FE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9798E1A6-8D5A-F24F-86B5-1ABF5E8BE74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3DE951C7-D515-2E44-A79A-46E790AD0E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8349890D-9571-1549-B9B7-691508C0B6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D2E3F4C2-6014-744D-BEF5-FDB1AA1491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8" name="Line 230">
            <a:extLst>
              <a:ext uri="{FF2B5EF4-FFF2-40B4-BE49-F238E27FC236}">
                <a16:creationId xmlns:a16="http://schemas.microsoft.com/office/drawing/2014/main" id="{C1EC7F8A-99F7-DE4B-A308-44C9696C6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968" y="2190120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91" name="Group 311">
            <a:extLst>
              <a:ext uri="{FF2B5EF4-FFF2-40B4-BE49-F238E27FC236}">
                <a16:creationId xmlns:a16="http://schemas.microsoft.com/office/drawing/2014/main" id="{A06ACF3F-B97A-A64E-BD1F-CFA2CE8DE324}"/>
              </a:ext>
            </a:extLst>
          </p:cNvPr>
          <p:cNvGrpSpPr>
            <a:grpSpLocks/>
          </p:cNvGrpSpPr>
          <p:nvPr/>
        </p:nvGrpSpPr>
        <p:grpSpPr bwMode="auto">
          <a:xfrm>
            <a:off x="4857931" y="2148845"/>
            <a:ext cx="633412" cy="200025"/>
            <a:chOff x="1800" y="1425"/>
            <a:chExt cx="399" cy="126"/>
          </a:xfrm>
        </p:grpSpPr>
        <p:sp>
          <p:nvSpPr>
            <p:cNvPr id="292" name="Rectangle 294">
              <a:extLst>
                <a:ext uri="{FF2B5EF4-FFF2-40B4-BE49-F238E27FC236}">
                  <a16:creationId xmlns:a16="http://schemas.microsoft.com/office/drawing/2014/main" id="{5A57EA0A-4734-BD4C-B974-4D2EAE09F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3" name="Rectangle 295">
              <a:extLst>
                <a:ext uri="{FF2B5EF4-FFF2-40B4-BE49-F238E27FC236}">
                  <a16:creationId xmlns:a16="http://schemas.microsoft.com/office/drawing/2014/main" id="{515879DB-C7F1-BA40-BC8C-71A41345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4" name="Rectangle 296">
              <a:extLst>
                <a:ext uri="{FF2B5EF4-FFF2-40B4-BE49-F238E27FC236}">
                  <a16:creationId xmlns:a16="http://schemas.microsoft.com/office/drawing/2014/main" id="{6883F467-08DC-D149-9E36-9C80354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5" name="Rectangle 297">
              <a:extLst>
                <a:ext uri="{FF2B5EF4-FFF2-40B4-BE49-F238E27FC236}">
                  <a16:creationId xmlns:a16="http://schemas.microsoft.com/office/drawing/2014/main" id="{14CFBD96-CE00-4747-B1A0-49F377A9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96" name="Rectangle 298">
            <a:extLst>
              <a:ext uri="{FF2B5EF4-FFF2-40B4-BE49-F238E27FC236}">
                <a16:creationId xmlns:a16="http://schemas.microsoft.com/office/drawing/2014/main" id="{DD538D2F-2895-0543-9865-E7D3D0EB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032" y="1971158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8" name="Line 300">
            <a:extLst>
              <a:ext uri="{FF2B5EF4-FFF2-40B4-BE49-F238E27FC236}">
                <a16:creationId xmlns:a16="http://schemas.microsoft.com/office/drawing/2014/main" id="{85E4595A-74BC-814F-A0D6-7500F4FF6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858" y="2133026"/>
            <a:ext cx="227109" cy="11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9" name="Line 301">
            <a:extLst>
              <a:ext uri="{FF2B5EF4-FFF2-40B4-BE49-F238E27FC236}">
                <a16:creationId xmlns:a16="http://schemas.microsoft.com/office/drawing/2014/main" id="{B85E52F2-C999-9648-8987-F5FB17402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6079" y="2486552"/>
            <a:ext cx="248236" cy="1557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2" name="Line 332">
            <a:extLst>
              <a:ext uri="{FF2B5EF4-FFF2-40B4-BE49-F238E27FC236}">
                <a16:creationId xmlns:a16="http://schemas.microsoft.com/office/drawing/2014/main" id="{6FDFA112-5209-FD44-A897-DE1B6C0B4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260" y="2401255"/>
            <a:ext cx="17133" cy="64195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88" name="Line 332">
            <a:extLst>
              <a:ext uri="{FF2B5EF4-FFF2-40B4-BE49-F238E27FC236}">
                <a16:creationId xmlns:a16="http://schemas.microsoft.com/office/drawing/2014/main" id="{6706A516-7979-2441-9F83-47F30A5B2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7081" y="1665193"/>
            <a:ext cx="0" cy="221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89" name="Line 332">
            <a:extLst>
              <a:ext uri="{FF2B5EF4-FFF2-40B4-BE49-F238E27FC236}">
                <a16:creationId xmlns:a16="http://schemas.microsoft.com/office/drawing/2014/main" id="{6AC0CDC5-E2A6-D048-8A7B-D6287D7EC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0118" y="2346352"/>
            <a:ext cx="0" cy="1203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F4F7BC-77D6-3043-887E-5AA5158E60AF}"/>
              </a:ext>
            </a:extLst>
          </p:cNvPr>
          <p:cNvGrpSpPr/>
          <p:nvPr/>
        </p:nvGrpSpPr>
        <p:grpSpPr>
          <a:xfrm>
            <a:off x="867906" y="3874035"/>
            <a:ext cx="9770367" cy="2270091"/>
            <a:chOff x="867905" y="3890077"/>
            <a:chExt cx="9770367" cy="22700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DD6136-A4D4-9F4B-9F7E-413DFB46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2220" y="4680735"/>
              <a:ext cx="2211634" cy="14562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159CD9-3C65-A847-821F-CB514D943AB2}"/>
                </a:ext>
              </a:extLst>
            </p:cNvPr>
            <p:cNvSpPr txBox="1"/>
            <p:nvPr/>
          </p:nvSpPr>
          <p:spPr>
            <a:xfrm>
              <a:off x="867905" y="3890077"/>
              <a:ext cx="9770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Queueing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occurs when work arrives faster than it can be serviced: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597440-C1D3-E042-AA33-BC4269F06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7440" y="4679579"/>
              <a:ext cx="2575767" cy="14805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0BB4F-5B1A-2F46-A641-AFE3A947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5104" y="4695225"/>
              <a:ext cx="2241534" cy="1448901"/>
            </a:xfrm>
            <a:prstGeom prst="rect">
              <a:avLst/>
            </a:prstGeom>
          </p:spPr>
        </p:pic>
      </p:grpSp>
      <p:sp>
        <p:nvSpPr>
          <p:cNvPr id="83" name="Slide Number Placeholder 5">
            <a:extLst>
              <a:ext uri="{FF2B5EF4-FFF2-40B4-BE49-F238E27FC236}">
                <a16:creationId xmlns:a16="http://schemas.microsoft.com/office/drawing/2014/main" id="{0032936D-70F5-0749-B579-2F32AE0C1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336191"/>
            <a:ext cx="10515600" cy="894622"/>
          </a:xfrm>
        </p:spPr>
        <p:txBody>
          <a:bodyPr/>
          <a:lstStyle/>
          <a:p>
            <a:r>
              <a:rPr lang="en-US" altLang="ja-JP" dirty="0"/>
              <a:t>Packet-switching: queueing</a:t>
            </a:r>
            <a:endParaRPr lang="en-US" dirty="0"/>
          </a:p>
        </p:txBody>
      </p:sp>
      <p:grpSp>
        <p:nvGrpSpPr>
          <p:cNvPr id="275" name="Group 105">
            <a:extLst>
              <a:ext uri="{FF2B5EF4-FFF2-40B4-BE49-F238E27FC236}">
                <a16:creationId xmlns:a16="http://schemas.microsoft.com/office/drawing/2014/main" id="{F34E87DA-3B8D-6640-B193-5B62D7B3EF48}"/>
              </a:ext>
            </a:extLst>
          </p:cNvPr>
          <p:cNvGrpSpPr>
            <a:grpSpLocks/>
          </p:cNvGrpSpPr>
          <p:nvPr/>
        </p:nvGrpSpPr>
        <p:grpSpPr bwMode="auto">
          <a:xfrm>
            <a:off x="8836206" y="2201232"/>
            <a:ext cx="779462" cy="679450"/>
            <a:chOff x="-44" y="1473"/>
            <a:chExt cx="981" cy="1105"/>
          </a:xfrm>
        </p:grpSpPr>
        <p:pic>
          <p:nvPicPr>
            <p:cNvPr id="276" name="Picture 106" descr="desktop_computer_stylized_medium">
              <a:extLst>
                <a:ext uri="{FF2B5EF4-FFF2-40B4-BE49-F238E27FC236}">
                  <a16:creationId xmlns:a16="http://schemas.microsoft.com/office/drawing/2014/main" id="{E88711D7-A9FD-F746-A832-BB5DB88FF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Freeform 107">
              <a:extLst>
                <a:ext uri="{FF2B5EF4-FFF2-40B4-BE49-F238E27FC236}">
                  <a16:creationId xmlns:a16="http://schemas.microsoft.com/office/drawing/2014/main" id="{EFDDE8B0-B296-DF47-AC1D-13986353D8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79" name="Line 276">
            <a:extLst>
              <a:ext uri="{FF2B5EF4-FFF2-40B4-BE49-F238E27FC236}">
                <a16:creationId xmlns:a16="http://schemas.microsoft.com/office/drawing/2014/main" id="{9DC8420F-6FED-9E4A-9003-4D53AC5D0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22" y="1813032"/>
            <a:ext cx="984459" cy="431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0" name="Line 277">
            <a:extLst>
              <a:ext uri="{FF2B5EF4-FFF2-40B4-BE49-F238E27FC236}">
                <a16:creationId xmlns:a16="http://schemas.microsoft.com/office/drawing/2014/main" id="{825EEE7A-C48E-7E45-9D02-0472E5432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7005" y="2371933"/>
            <a:ext cx="722173" cy="4769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1" name="Line 278">
            <a:extLst>
              <a:ext uri="{FF2B5EF4-FFF2-40B4-BE49-F238E27FC236}">
                <a16:creationId xmlns:a16="http://schemas.microsoft.com/office/drawing/2014/main" id="{7472BE77-3691-A64A-9D97-5E6D5271B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043" y="2285370"/>
            <a:ext cx="2287168" cy="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2" name="Line 279">
            <a:extLst>
              <a:ext uri="{FF2B5EF4-FFF2-40B4-BE49-F238E27FC236}">
                <a16:creationId xmlns:a16="http://schemas.microsoft.com/office/drawing/2014/main" id="{FEAD7E75-DCE4-5348-BE6B-AF5B7F022A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65418" y="2467932"/>
            <a:ext cx="9525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3" name="Line 280">
            <a:extLst>
              <a:ext uri="{FF2B5EF4-FFF2-40B4-BE49-F238E27FC236}">
                <a16:creationId xmlns:a16="http://schemas.microsoft.com/office/drawing/2014/main" id="{2831F7A9-2F0F-8643-AA95-303E1AF9A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4793" y="1917070"/>
            <a:ext cx="604838" cy="307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4" name="Rectangle 287">
            <a:extLst>
              <a:ext uri="{FF2B5EF4-FFF2-40B4-BE49-F238E27FC236}">
                <a16:creationId xmlns:a16="http://schemas.microsoft.com/office/drawing/2014/main" id="{8B0A5911-8670-7545-8347-3C226F68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8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5" name="Rectangle 288">
            <a:extLst>
              <a:ext uri="{FF2B5EF4-FFF2-40B4-BE49-F238E27FC236}">
                <a16:creationId xmlns:a16="http://schemas.microsoft.com/office/drawing/2014/main" id="{D262208C-E5D3-224C-B1CE-C8701D3C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40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" name="Rectangle 289">
            <a:extLst>
              <a:ext uri="{FF2B5EF4-FFF2-40B4-BE49-F238E27FC236}">
                <a16:creationId xmlns:a16="http://schemas.microsoft.com/office/drawing/2014/main" id="{39F5499D-2B7E-A343-AE94-288D88B7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33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7" name="Rectangle 290">
            <a:extLst>
              <a:ext uri="{FF2B5EF4-FFF2-40B4-BE49-F238E27FC236}">
                <a16:creationId xmlns:a16="http://schemas.microsoft.com/office/drawing/2014/main" id="{2B5D01EF-066C-1A48-8E4C-1E80A58E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56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8" name="Rectangle 291">
            <a:extLst>
              <a:ext uri="{FF2B5EF4-FFF2-40B4-BE49-F238E27FC236}">
                <a16:creationId xmlns:a16="http://schemas.microsoft.com/office/drawing/2014/main" id="{019B14E7-A111-8B45-B672-8947357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81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9" name="Rectangle 292">
            <a:extLst>
              <a:ext uri="{FF2B5EF4-FFF2-40B4-BE49-F238E27FC236}">
                <a16:creationId xmlns:a16="http://schemas.microsoft.com/office/drawing/2014/main" id="{D4848F26-5AA5-CB46-A9C1-6020BE7C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5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0" name="Rectangle 293">
            <a:extLst>
              <a:ext uri="{FF2B5EF4-FFF2-40B4-BE49-F238E27FC236}">
                <a16:creationId xmlns:a16="http://schemas.microsoft.com/office/drawing/2014/main" id="{58A10118-20F6-D346-ACBE-1C600CE9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81" y="206788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7" name="Rectangle 299">
            <a:extLst>
              <a:ext uri="{FF2B5EF4-FFF2-40B4-BE49-F238E27FC236}">
                <a16:creationId xmlns:a16="http://schemas.microsoft.com/office/drawing/2014/main" id="{D17E1878-497E-2A43-A481-55CB4F91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95" y="2529818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0" name="Line 302">
            <a:extLst>
              <a:ext uri="{FF2B5EF4-FFF2-40B4-BE49-F238E27FC236}">
                <a16:creationId xmlns:a16="http://schemas.microsoft.com/office/drawing/2014/main" id="{939ADA0D-1455-884D-9357-27B446CF8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481" y="1963107"/>
            <a:ext cx="1062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1" name="Text Box 303">
            <a:extLst>
              <a:ext uri="{FF2B5EF4-FFF2-40B4-BE49-F238E27FC236}">
                <a16:creationId xmlns:a16="http://schemas.microsoft.com/office/drawing/2014/main" id="{D05EF651-36F2-F84C-8F83-221121AD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410" y="1545542"/>
            <a:ext cx="333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2" name="Text Box 304">
            <a:extLst>
              <a:ext uri="{FF2B5EF4-FFF2-40B4-BE49-F238E27FC236}">
                <a16:creationId xmlns:a16="http://schemas.microsoft.com/office/drawing/2014/main" id="{6A48403E-84A6-DD47-B81F-166DA1F5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638" y="2494764"/>
            <a:ext cx="3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3" name="Text Box 305">
            <a:extLst>
              <a:ext uri="{FF2B5EF4-FFF2-40B4-BE49-F238E27FC236}">
                <a16:creationId xmlns:a16="http://schemas.microsoft.com/office/drawing/2014/main" id="{1E849109-85A5-E14E-B580-0CB3D572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296" y="1479154"/>
            <a:ext cx="320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4" name="Text Box 308">
            <a:extLst>
              <a:ext uri="{FF2B5EF4-FFF2-40B4-BE49-F238E27FC236}">
                <a16:creationId xmlns:a16="http://schemas.microsoft.com/office/drawing/2014/main" id="{7F01473B-D3BF-EB40-A40F-58D06873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531" y="1345724"/>
            <a:ext cx="1564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= 100 Mb/s</a:t>
            </a:r>
          </a:p>
        </p:txBody>
      </p:sp>
      <p:sp>
        <p:nvSpPr>
          <p:cNvPr id="305" name="Text Box 309">
            <a:extLst>
              <a:ext uri="{FF2B5EF4-FFF2-40B4-BE49-F238E27FC236}">
                <a16:creationId xmlns:a16="http://schemas.microsoft.com/office/drawing/2014/main" id="{15B8B92D-43FD-C448-829C-72D56B8E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718" y="2382932"/>
            <a:ext cx="1499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= 1.5 Mb/s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6" name="Text Box 310">
            <a:extLst>
              <a:ext uri="{FF2B5EF4-FFF2-40B4-BE49-F238E27FC236}">
                <a16:creationId xmlns:a16="http://schemas.microsoft.com/office/drawing/2014/main" id="{1705A15E-2327-1946-A5A8-72CDB556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018" y="288068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7" name="Line 281">
            <a:extLst>
              <a:ext uri="{FF2B5EF4-FFF2-40B4-BE49-F238E27FC236}">
                <a16:creationId xmlns:a16="http://schemas.microsoft.com/office/drawing/2014/main" id="{C1196941-D337-794E-85EA-09EE18FB9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4606" y="3033082"/>
            <a:ext cx="984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8" name="Line 283">
            <a:extLst>
              <a:ext uri="{FF2B5EF4-FFF2-40B4-BE49-F238E27FC236}">
                <a16:creationId xmlns:a16="http://schemas.microsoft.com/office/drawing/2014/main" id="{9D4A7DBD-56CD-A443-A44E-AA1C429AE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4205" y="2736221"/>
            <a:ext cx="950175" cy="1683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9" name="Text Box 306">
            <a:extLst>
              <a:ext uri="{FF2B5EF4-FFF2-40B4-BE49-F238E27FC236}">
                <a16:creationId xmlns:a16="http://schemas.microsoft.com/office/drawing/2014/main" id="{2C51061A-E4E4-454A-BDD2-1E2F2AB7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682" y="2250194"/>
            <a:ext cx="404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D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0" name="Text Box 307">
            <a:extLst>
              <a:ext uri="{FF2B5EF4-FFF2-40B4-BE49-F238E27FC236}">
                <a16:creationId xmlns:a16="http://schemas.microsoft.com/office/drawing/2014/main" id="{63A27B73-528E-984E-8E80-1DB712E57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5847" y="2632972"/>
            <a:ext cx="3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1" name="Text Box 330">
            <a:extLst>
              <a:ext uri="{FF2B5EF4-FFF2-40B4-BE49-F238E27FC236}">
                <a16:creationId xmlns:a16="http://schemas.microsoft.com/office/drawing/2014/main" id="{556DA9AA-BD66-E340-BB5A-0B5515A57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97" y="3030215"/>
            <a:ext cx="2686586" cy="80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queue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of packets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waiting for transmission over output link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pic>
        <p:nvPicPr>
          <p:cNvPr id="314" name="Picture 97" descr="desktop_computer_stylized_medium">
            <a:extLst>
              <a:ext uri="{FF2B5EF4-FFF2-40B4-BE49-F238E27FC236}">
                <a16:creationId xmlns:a16="http://schemas.microsoft.com/office/drawing/2014/main" id="{573AA0F8-1799-5C42-906E-2606A92A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6218" y="1537657"/>
            <a:ext cx="7794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Freeform 98">
            <a:extLst>
              <a:ext uri="{FF2B5EF4-FFF2-40B4-BE49-F238E27FC236}">
                <a16:creationId xmlns:a16="http://schemas.microsoft.com/office/drawing/2014/main" id="{7CBCC3B7-DD4B-854D-83B4-6C036898D2DC}"/>
              </a:ext>
            </a:extLst>
          </p:cNvPr>
          <p:cNvSpPr>
            <a:spLocks/>
          </p:cNvSpPr>
          <p:nvPr/>
        </p:nvSpPr>
        <p:spPr bwMode="auto">
          <a:xfrm flipH="1">
            <a:off x="3198344" y="1602835"/>
            <a:ext cx="379005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16" name="Group 99">
            <a:extLst>
              <a:ext uri="{FF2B5EF4-FFF2-40B4-BE49-F238E27FC236}">
                <a16:creationId xmlns:a16="http://schemas.microsoft.com/office/drawing/2014/main" id="{4E03F72D-983A-8649-8AB9-3BB8E480797F}"/>
              </a:ext>
            </a:extLst>
          </p:cNvPr>
          <p:cNvGrpSpPr>
            <a:grpSpLocks/>
          </p:cNvGrpSpPr>
          <p:nvPr/>
        </p:nvGrpSpPr>
        <p:grpSpPr bwMode="auto">
          <a:xfrm>
            <a:off x="3157718" y="2512382"/>
            <a:ext cx="779463" cy="679450"/>
            <a:chOff x="-44" y="1473"/>
            <a:chExt cx="981" cy="1105"/>
          </a:xfrm>
        </p:grpSpPr>
        <p:pic>
          <p:nvPicPr>
            <p:cNvPr id="317" name="Picture 100" descr="desktop_computer_stylized_medium">
              <a:extLst>
                <a:ext uri="{FF2B5EF4-FFF2-40B4-BE49-F238E27FC236}">
                  <a16:creationId xmlns:a16="http://schemas.microsoft.com/office/drawing/2014/main" id="{2EB37FAA-6E06-BE4D-94EC-382407D76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6052CE21-5D5E-E843-9F98-90FE298E99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19" name="Group 102">
            <a:extLst>
              <a:ext uri="{FF2B5EF4-FFF2-40B4-BE49-F238E27FC236}">
                <a16:creationId xmlns:a16="http://schemas.microsoft.com/office/drawing/2014/main" id="{91946ED8-FFCF-5942-80E3-8AA8455B4015}"/>
              </a:ext>
            </a:extLst>
          </p:cNvPr>
          <p:cNvGrpSpPr>
            <a:grpSpLocks/>
          </p:cNvGrpSpPr>
          <p:nvPr/>
        </p:nvGrpSpPr>
        <p:grpSpPr bwMode="auto">
          <a:xfrm>
            <a:off x="9553756" y="2572707"/>
            <a:ext cx="779462" cy="679450"/>
            <a:chOff x="-44" y="1473"/>
            <a:chExt cx="981" cy="1105"/>
          </a:xfrm>
        </p:grpSpPr>
        <p:pic>
          <p:nvPicPr>
            <p:cNvPr id="320" name="Picture 103" descr="desktop_computer_stylized_medium">
              <a:extLst>
                <a:ext uri="{FF2B5EF4-FFF2-40B4-BE49-F238E27FC236}">
                  <a16:creationId xmlns:a16="http://schemas.microsoft.com/office/drawing/2014/main" id="{3CF40F07-212C-C840-8691-1733E5613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" name="Freeform 104">
              <a:extLst>
                <a:ext uri="{FF2B5EF4-FFF2-40B4-BE49-F238E27FC236}">
                  <a16:creationId xmlns:a16="http://schemas.microsoft.com/office/drawing/2014/main" id="{E68BC373-85F3-BA4A-8434-3111094EB6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22" name="Group 108">
            <a:extLst>
              <a:ext uri="{FF2B5EF4-FFF2-40B4-BE49-F238E27FC236}">
                <a16:creationId xmlns:a16="http://schemas.microsoft.com/office/drawing/2014/main" id="{01317188-C1E0-694E-B45B-7319D79BCFE9}"/>
              </a:ext>
            </a:extLst>
          </p:cNvPr>
          <p:cNvGrpSpPr>
            <a:grpSpLocks/>
          </p:cNvGrpSpPr>
          <p:nvPr/>
        </p:nvGrpSpPr>
        <p:grpSpPr bwMode="auto">
          <a:xfrm>
            <a:off x="8918756" y="1380495"/>
            <a:ext cx="779462" cy="679450"/>
            <a:chOff x="-44" y="1473"/>
            <a:chExt cx="981" cy="1105"/>
          </a:xfrm>
        </p:grpSpPr>
        <p:pic>
          <p:nvPicPr>
            <p:cNvPr id="323" name="Picture 109" descr="desktop_computer_stylized_medium">
              <a:extLst>
                <a:ext uri="{FF2B5EF4-FFF2-40B4-BE49-F238E27FC236}">
                  <a16:creationId xmlns:a16="http://schemas.microsoft.com/office/drawing/2014/main" id="{92B110BF-10E7-BC42-AB4B-3F1A6E6A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110">
              <a:extLst>
                <a:ext uri="{FF2B5EF4-FFF2-40B4-BE49-F238E27FC236}">
                  <a16:creationId xmlns:a16="http://schemas.microsoft.com/office/drawing/2014/main" id="{D02F4F44-52FE-0E4D-BB82-E10F3BD04F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73AE6D5-68CD-C54F-A308-AF4429F3910C}"/>
              </a:ext>
            </a:extLst>
          </p:cNvPr>
          <p:cNvGrpSpPr/>
          <p:nvPr/>
        </p:nvGrpSpPr>
        <p:grpSpPr>
          <a:xfrm>
            <a:off x="7595249" y="2045192"/>
            <a:ext cx="1146494" cy="498545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80275CA-D809-AA4B-A952-7CDB1B77284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3E1C485-6E19-F047-AE7B-D9818E2BF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5E9CBAD-D03E-9341-8E23-F1280791A2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E6F6BF5-D1B7-EA4E-8FDF-D0B255FC04D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FB7D27E2-CCF6-BC41-86BA-9A4294537E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AEB1EF04-B0B9-0C45-8B5E-5032278125F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88FC3F1B-A4AF-2F41-9B06-1DE4ECEFB73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F1603ECD-AC1A-A544-88F1-56B46AC17A2C}"/>
              </a:ext>
            </a:extLst>
          </p:cNvPr>
          <p:cNvGrpSpPr/>
          <p:nvPr/>
        </p:nvGrpSpPr>
        <p:grpSpPr>
          <a:xfrm>
            <a:off x="7621178" y="2733126"/>
            <a:ext cx="1146494" cy="498545"/>
            <a:chOff x="7493876" y="2774731"/>
            <a:chExt cx="1481958" cy="894622"/>
          </a:xfrm>
        </p:grpSpPr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482C6B14-449F-4546-9144-55F5B7C715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779DA2-3A8F-B145-A969-B85A812AD0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448306A3-BD95-0542-A39D-6D17237F1E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9C8D15C0-548B-354D-8013-4AB1C8BBC99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81AE569F-4D96-D040-A279-42190FDCEE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1B1BB6FC-6713-774B-B108-5D51531F4C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04C666BA-4AE5-754E-9C1D-BACEEB8A65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E13CF270-E1A9-ED4F-B25A-EC17F535D816}"/>
              </a:ext>
            </a:extLst>
          </p:cNvPr>
          <p:cNvGrpSpPr/>
          <p:nvPr/>
        </p:nvGrpSpPr>
        <p:grpSpPr>
          <a:xfrm>
            <a:off x="4403089" y="2023615"/>
            <a:ext cx="1146494" cy="498545"/>
            <a:chOff x="7493876" y="2774731"/>
            <a:chExt cx="1481958" cy="894622"/>
          </a:xfrm>
        </p:grpSpPr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2023D9E0-8919-9D4B-BC48-DA036377D2C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17CADA6-FA0C-E84F-BD88-1D16598563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3AA78D0-F9B2-9B49-AA7F-C6A3571E9FE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9798E1A6-8D5A-F24F-86B5-1ABF5E8BE74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3DE951C7-D515-2E44-A79A-46E790AD0E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8349890D-9571-1549-B9B7-691508C0B6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D2E3F4C2-6014-744D-BEF5-FDB1AA1491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8" name="Line 230">
            <a:extLst>
              <a:ext uri="{FF2B5EF4-FFF2-40B4-BE49-F238E27FC236}">
                <a16:creationId xmlns:a16="http://schemas.microsoft.com/office/drawing/2014/main" id="{C1EC7F8A-99F7-DE4B-A308-44C9696C6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968" y="2190120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91" name="Group 311">
            <a:extLst>
              <a:ext uri="{FF2B5EF4-FFF2-40B4-BE49-F238E27FC236}">
                <a16:creationId xmlns:a16="http://schemas.microsoft.com/office/drawing/2014/main" id="{A06ACF3F-B97A-A64E-BD1F-CFA2CE8DE324}"/>
              </a:ext>
            </a:extLst>
          </p:cNvPr>
          <p:cNvGrpSpPr>
            <a:grpSpLocks/>
          </p:cNvGrpSpPr>
          <p:nvPr/>
        </p:nvGrpSpPr>
        <p:grpSpPr bwMode="auto">
          <a:xfrm>
            <a:off x="4857931" y="2148845"/>
            <a:ext cx="633412" cy="200025"/>
            <a:chOff x="1800" y="1425"/>
            <a:chExt cx="399" cy="126"/>
          </a:xfrm>
        </p:grpSpPr>
        <p:sp>
          <p:nvSpPr>
            <p:cNvPr id="292" name="Rectangle 294">
              <a:extLst>
                <a:ext uri="{FF2B5EF4-FFF2-40B4-BE49-F238E27FC236}">
                  <a16:creationId xmlns:a16="http://schemas.microsoft.com/office/drawing/2014/main" id="{5A57EA0A-4734-BD4C-B974-4D2EAE09F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3" name="Rectangle 295">
              <a:extLst>
                <a:ext uri="{FF2B5EF4-FFF2-40B4-BE49-F238E27FC236}">
                  <a16:creationId xmlns:a16="http://schemas.microsoft.com/office/drawing/2014/main" id="{515879DB-C7F1-BA40-BC8C-71A41345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4" name="Rectangle 296">
              <a:extLst>
                <a:ext uri="{FF2B5EF4-FFF2-40B4-BE49-F238E27FC236}">
                  <a16:creationId xmlns:a16="http://schemas.microsoft.com/office/drawing/2014/main" id="{6883F467-08DC-D149-9E36-9C80354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5" name="Rectangle 297">
              <a:extLst>
                <a:ext uri="{FF2B5EF4-FFF2-40B4-BE49-F238E27FC236}">
                  <a16:creationId xmlns:a16="http://schemas.microsoft.com/office/drawing/2014/main" id="{14CFBD96-CE00-4747-B1A0-49F377A9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96" name="Rectangle 298">
            <a:extLst>
              <a:ext uri="{FF2B5EF4-FFF2-40B4-BE49-F238E27FC236}">
                <a16:creationId xmlns:a16="http://schemas.microsoft.com/office/drawing/2014/main" id="{DD538D2F-2895-0543-9865-E7D3D0EB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032" y="1971158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8" name="Line 300">
            <a:extLst>
              <a:ext uri="{FF2B5EF4-FFF2-40B4-BE49-F238E27FC236}">
                <a16:creationId xmlns:a16="http://schemas.microsoft.com/office/drawing/2014/main" id="{85E4595A-74BC-814F-A0D6-7500F4FF6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858" y="2133026"/>
            <a:ext cx="227109" cy="11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9" name="Line 301">
            <a:extLst>
              <a:ext uri="{FF2B5EF4-FFF2-40B4-BE49-F238E27FC236}">
                <a16:creationId xmlns:a16="http://schemas.microsoft.com/office/drawing/2014/main" id="{B85E52F2-C999-9648-8987-F5FB17402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6079" y="2486552"/>
            <a:ext cx="248236" cy="1557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2" name="Line 332">
            <a:extLst>
              <a:ext uri="{FF2B5EF4-FFF2-40B4-BE49-F238E27FC236}">
                <a16:creationId xmlns:a16="http://schemas.microsoft.com/office/drawing/2014/main" id="{6FDFA112-5209-FD44-A897-DE1B6C0B4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260" y="2401255"/>
            <a:ext cx="17133" cy="64195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88" name="Line 332">
            <a:extLst>
              <a:ext uri="{FF2B5EF4-FFF2-40B4-BE49-F238E27FC236}">
                <a16:creationId xmlns:a16="http://schemas.microsoft.com/office/drawing/2014/main" id="{6706A516-7979-2441-9F83-47F30A5B2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7081" y="1665193"/>
            <a:ext cx="0" cy="221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89" name="Line 332">
            <a:extLst>
              <a:ext uri="{FF2B5EF4-FFF2-40B4-BE49-F238E27FC236}">
                <a16:creationId xmlns:a16="http://schemas.microsoft.com/office/drawing/2014/main" id="{6AC0CDC5-E2A6-D048-8A7B-D6287D7EC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0118" y="2346352"/>
            <a:ext cx="0" cy="1203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D16763EA-5374-AA46-AB35-8BC78C1F3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3612" y="4213229"/>
            <a:ext cx="10347608" cy="223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Packet queuing and loss: </a:t>
            </a:r>
            <a:r>
              <a:rPr lang="en-US" altLang="en-US" sz="32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f arrival rate (in bps) to link exceeds transmission rate (bps) of link for some period of time:</a:t>
            </a:r>
          </a:p>
          <a:p>
            <a:pPr marL="287338" indent="-230188"/>
            <a:r>
              <a:rPr lang="en-US" altLang="en-US" dirty="0">
                <a:ea typeface="ＭＳ Ｐゴシック" panose="020B0600070205080204" pitchFamily="34" charset="-128"/>
              </a:rPr>
              <a:t>packets will queue, waiting to be transmitted on output link </a:t>
            </a:r>
          </a:p>
          <a:p>
            <a:pPr marL="287338" indent="-230188"/>
            <a:r>
              <a:rPr lang="en-US" altLang="en-US" dirty="0">
                <a:ea typeface="ＭＳ Ｐゴシック" panose="020B0600070205080204" pitchFamily="34" charset="-128"/>
              </a:rPr>
              <a:t>packets can be dropped (lost) if memory (buffer) in router fills up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1F3C5694-B3D1-9147-BB4D-3DE769ED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1 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F89E173-FF75-8A40-9D32-9F66CEC7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C47ECC1C28F849863BF7264EC787EC" ma:contentTypeVersion="10" ma:contentTypeDescription="Create a new document." ma:contentTypeScope="" ma:versionID="26cdfa6242493c9f35e30d747df357ea">
  <xsd:schema xmlns:xsd="http://www.w3.org/2001/XMLSchema" xmlns:xs="http://www.w3.org/2001/XMLSchema" xmlns:p="http://schemas.microsoft.com/office/2006/metadata/properties" xmlns:ns3="49a505ca-09ba-4a8b-8c72-7654aff344ac" targetNamespace="http://schemas.microsoft.com/office/2006/metadata/properties" ma:root="true" ma:fieldsID="f39b4288040a4d2da63f2cbcd1d3a547" ns3:_="">
    <xsd:import namespace="49a505ca-09ba-4a8b-8c72-7654aff344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505ca-09ba-4a8b-8c72-7654aff344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C0A30E-6FE9-4FA0-B951-F471A3A89D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a505ca-09ba-4a8b-8c72-7654aff344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B1CD4F-23F2-4056-92B5-81B783E97AEC}">
  <ds:schemaRefs>
    <ds:schemaRef ds:uri="http://schemas.microsoft.com/office/2006/documentManagement/types"/>
    <ds:schemaRef ds:uri="49a505ca-09ba-4a8b-8c72-7654aff344ac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4351C43-46D3-419B-86C9-77C5950FA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1342</Words>
  <Application>Microsoft Office PowerPoint</Application>
  <PresentationFormat>Widescreen</PresentationFormat>
  <Paragraphs>267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Chapter 1: roadmap</vt:lpstr>
      <vt:lpstr>How do packet delay and loss occur?</vt:lpstr>
      <vt:lpstr>Packet delay: four sources</vt:lpstr>
      <vt:lpstr>Packet delay: four sources</vt:lpstr>
      <vt:lpstr>Packet-switching: store-and-forward</vt:lpstr>
      <vt:lpstr>Packet-switching: queueing</vt:lpstr>
      <vt:lpstr>Packet-switching: queueing</vt:lpstr>
      <vt:lpstr>Caravan analogy</vt:lpstr>
      <vt:lpstr>Packet loss</vt:lpstr>
      <vt:lpstr>Throughput</vt:lpstr>
      <vt:lpstr>Throughput</vt:lpstr>
      <vt:lpstr>Throughput: network scenario</vt:lpstr>
      <vt:lpstr>Packet queueing delay (revisited)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Jackie Stewart</cp:lastModifiedBy>
  <cp:revision>185</cp:revision>
  <dcterms:created xsi:type="dcterms:W3CDTF">2020-01-18T07:24:59Z</dcterms:created>
  <dcterms:modified xsi:type="dcterms:W3CDTF">2023-09-28T15:57:27Z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0x0101000FC47ECC1C28F849863BF7264EC787EC</vt:lpwstr>
  </property>
</Properties>
</file>