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A0A22-4BE5-A0D9-1942-C9BC97E8EDFE}" v="2" dt="2023-09-12T09:56:22.148"/>
    <p1510:client id="{FB06EB8A-0555-98E5-A661-37C3D4B1BC33}" v="3" dt="2021-09-14T11:17:34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urran" userId="S::martina.curran@tus.ie::7535e2a4-33c5-459b-8ce9-8320ae46494a" providerId="AD" clId="Web-{E62A0A22-4BE5-A0D9-1942-C9BC97E8EDFE}"/>
    <pc:docChg chg="modSld">
      <pc:chgData name="Martina Curran" userId="S::martina.curran@tus.ie::7535e2a4-33c5-459b-8ce9-8320ae46494a" providerId="AD" clId="Web-{E62A0A22-4BE5-A0D9-1942-C9BC97E8EDFE}" dt="2023-09-12T09:56:22.148" v="1" actId="1076"/>
      <pc:docMkLst>
        <pc:docMk/>
      </pc:docMkLst>
      <pc:sldChg chg="modSp">
        <pc:chgData name="Martina Curran" userId="S::martina.curran@tus.ie::7535e2a4-33c5-459b-8ce9-8320ae46494a" providerId="AD" clId="Web-{E62A0A22-4BE5-A0D9-1942-C9BC97E8EDFE}" dt="2023-09-12T09:56:22.148" v="1" actId="1076"/>
        <pc:sldMkLst>
          <pc:docMk/>
          <pc:sldMk cId="890044070" sldId="265"/>
        </pc:sldMkLst>
        <pc:picChg chg="mod">
          <ac:chgData name="Martina Curran" userId="S::martina.curran@tus.ie::7535e2a4-33c5-459b-8ce9-8320ae46494a" providerId="AD" clId="Web-{E62A0A22-4BE5-A0D9-1942-C9BC97E8EDFE}" dt="2023-09-12T09:56:22.148" v="1" actId="1076"/>
          <ac:picMkLst>
            <pc:docMk/>
            <pc:sldMk cId="890044070" sldId="265"/>
            <ac:picMk id="4" creationId="{439DCD84-D3ED-4190-84AE-1EF517650547}"/>
          </ac:picMkLst>
        </pc:picChg>
      </pc:sldChg>
    </pc:docChg>
  </pc:docChgLst>
  <pc:docChgLst>
    <pc:chgData name="Martina Curran" userId="S::mcurran@ait.ie::85a4fcd9-8298-441f-985a-93cb1fe6f819" providerId="AD" clId="Web-{FB06EB8A-0555-98E5-A661-37C3D4B1BC33}"/>
    <pc:docChg chg="modSld">
      <pc:chgData name="Martina Curran" userId="S::mcurran@ait.ie::85a4fcd9-8298-441f-985a-93cb1fe6f819" providerId="AD" clId="Web-{FB06EB8A-0555-98E5-A661-37C3D4B1BC33}" dt="2021-09-14T11:17:34.149" v="2" actId="14100"/>
      <pc:docMkLst>
        <pc:docMk/>
      </pc:docMkLst>
      <pc:sldChg chg="modSp">
        <pc:chgData name="Martina Curran" userId="S::mcurran@ait.ie::85a4fcd9-8298-441f-985a-93cb1fe6f819" providerId="AD" clId="Web-{FB06EB8A-0555-98E5-A661-37C3D4B1BC33}" dt="2021-09-14T11:17:34.149" v="2" actId="14100"/>
        <pc:sldMkLst>
          <pc:docMk/>
          <pc:sldMk cId="890044070" sldId="265"/>
        </pc:sldMkLst>
        <pc:picChg chg="mod">
          <ac:chgData name="Martina Curran" userId="S::mcurran@ait.ie::85a4fcd9-8298-441f-985a-93cb1fe6f819" providerId="AD" clId="Web-{FB06EB8A-0555-98E5-A661-37C3D4B1BC33}" dt="2021-09-14T11:17:34.149" v="2" actId="14100"/>
          <ac:picMkLst>
            <pc:docMk/>
            <pc:sldMk cId="890044070" sldId="265"/>
            <ac:picMk id="4" creationId="{439DCD84-D3ED-4190-84AE-1EF5176505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678-2D86-4DAE-847A-55B8AAA6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1B2CF-975D-4351-9694-6F1AFAA4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876B-2BBD-4769-833E-D503374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2A31-A755-4B89-9E8A-DC2074E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5046-4908-4092-97DA-BB710C05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84D-CEF2-4F8F-AB87-8998E84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DC20-95A1-40ED-A4C8-80147797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F649-EEF3-4D9F-9ADA-DAB0EEEC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3AD7-B3D6-47F2-86A2-40B9BF3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D4E4-3868-40AF-A75B-C12657A8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7399-0E97-4804-9311-75631F18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05F4-E523-4848-AAB8-4341BEAE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C01-7D91-432F-B037-5422A2F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7E6F-89F0-42FA-AACC-D211E5F3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E5C9-5637-46EA-9E55-1C3C132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2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9EF-45DF-43CB-B92F-7BBD6AC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277-84F6-428A-B396-8687052E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A558-0664-448D-BA15-FCA859AD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2868-56D3-4FDB-8897-19830FC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A271-070A-4321-9A04-B951AC6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B5C-EBFD-4E56-8963-D648BF2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90B5-7649-4B23-828C-C28C84C7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5F4E-409A-4954-899A-0C545322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C6F-9ECE-48D8-8ABD-54D5DB0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6D47-CB26-4D81-897F-F840B15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8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6C9-C584-4BDD-88DF-DDC3FCE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86E-1BD6-4FC9-BE5C-94C3CC2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3F51-9A68-42D5-B79F-2CEB3217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C281-9E06-4C6B-A2D5-2267188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3BFB-7E00-48D5-849C-CDB782A7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D561-473C-4AC5-928F-29F225D0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55D-0FF3-4678-B9AE-A46C620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3C1A-4C0E-4EB8-96B8-8A8F0F77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4207-17C4-459A-A3C8-007ED704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D13C8-58F1-44FB-BDFB-6597722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D19A-A846-4C99-8BD3-8911AD26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A3DFA-FCA8-403E-8164-3A9F5260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CD9E3-A548-464D-8063-249E902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5957-7643-4F72-A1FC-14E62C7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6596-C70F-4B23-8192-74234FE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9698-A2D2-4EA9-BEE3-21DEEB6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ACFD-DA4F-408B-A623-5B451F2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1EEC-3EB0-4701-AFE6-AD468C9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4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EEC7-E653-4288-B1A7-C2CAFFA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6EFED-B925-4903-9BA0-526E6D6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65E58-B2CE-41DD-861C-2220E22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8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61E-BE60-4B35-9006-7C13398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7D56-040E-47CA-8F46-0A16F7E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EDAA-7971-4D0F-88CF-DDAC0997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7E2D-9D6C-4977-87F1-0C7B116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4070-92C5-41D2-92E1-A90384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36A9-8D9C-497E-8E13-272C4BF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37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2A43-46DA-492B-9F3B-CCCC16B3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E27B6-2EDE-45AA-9C71-EE637E53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A5422-60E5-4EB9-BA9B-749EAB1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829-CFAD-444D-9F28-09A1BC8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5C8D-44E8-45E0-92B0-CD0D7D53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51FF-4C4C-433A-B1F1-B286ADB0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7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E40E-CD1F-4D6A-A5C0-6AB99C1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7F4A-CFF7-4801-B83C-7281DFA0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08A6-8026-43C5-A6DF-205DA743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572E-433B-4C3C-9216-427A579344CD}" type="datetimeFigureOut">
              <a:rPr lang="en-IE" smtClean="0"/>
              <a:t>12/09/2023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329E-D46A-4C6D-8C77-B38E8641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45A8-7D25-4353-B61B-79E8C939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5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0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82C-2767-4733-92AF-759DBF7BA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Server-side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9A08-CC23-4E26-9F82-CC9B76F72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5632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4DD3-9786-4B6F-B936-0924833D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Body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105-D54F-4645-85F1-5BA059EC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&lt;body&gt; tag defines the document's body.</a:t>
            </a:r>
          </a:p>
          <a:p>
            <a:r>
              <a:rPr lang="en-IE" dirty="0"/>
              <a:t>The &lt;body&gt; element contains all the contents of an HTML document, such as text, hyperlinks, images, tables, lists, etc.</a:t>
            </a:r>
          </a:p>
          <a:p>
            <a:r>
              <a:rPr lang="en-IE" dirty="0"/>
              <a:t>Attributes</a:t>
            </a:r>
          </a:p>
          <a:p>
            <a:pPr lvl="1"/>
            <a:r>
              <a:rPr lang="en-IE" dirty="0"/>
              <a:t>background-The value of this attribute is a URL that designates an image.</a:t>
            </a:r>
          </a:p>
          <a:p>
            <a:pPr lvl="1"/>
            <a:r>
              <a:rPr lang="en-IE" dirty="0" err="1"/>
              <a:t>color</a:t>
            </a:r>
            <a:r>
              <a:rPr lang="en-IE" dirty="0"/>
              <a:t>–The colour of the background for the document.</a:t>
            </a:r>
          </a:p>
          <a:p>
            <a:pPr lvl="1"/>
            <a:r>
              <a:rPr lang="en-IE" dirty="0"/>
              <a:t>text-This attribute sets the foreground colour for text</a:t>
            </a:r>
          </a:p>
          <a:p>
            <a:pPr lvl="1"/>
            <a:r>
              <a:rPr lang="en-IE" dirty="0" err="1"/>
              <a:t>alink</a:t>
            </a:r>
            <a:r>
              <a:rPr lang="en-IE" dirty="0"/>
              <a:t>–The colour of the active hypertext link </a:t>
            </a:r>
          </a:p>
          <a:p>
            <a:pPr lvl="1"/>
            <a:r>
              <a:rPr lang="en-IE" dirty="0"/>
              <a:t>link-This attribute sets the colour of text marking unvisited hypertext links</a:t>
            </a:r>
          </a:p>
          <a:p>
            <a:pPr lvl="1"/>
            <a:r>
              <a:rPr lang="en-IE" dirty="0" err="1"/>
              <a:t>vlink</a:t>
            </a:r>
            <a:r>
              <a:rPr lang="en-IE" dirty="0"/>
              <a:t>-This attribute sets the colour of text marking visited hypertext links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</a:t>
            </a:r>
            <a:r>
              <a:rPr lang="en-IE" dirty="0" err="1"/>
              <a:t>Div</a:t>
            </a:r>
            <a:r>
              <a:rPr lang="en-IE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&lt;div&gt; tag defines a division or a section in an HTML document.</a:t>
            </a:r>
          </a:p>
          <a:p>
            <a:r>
              <a:rPr lang="en-IE" dirty="0"/>
              <a:t>The &lt;div&gt; element is often used as a container for other HTML elements to style them with CSS or to perform certain tasks with JavaScript</a:t>
            </a:r>
          </a:p>
          <a:p>
            <a:r>
              <a:rPr lang="en-IE" dirty="0"/>
              <a:t>Attributes</a:t>
            </a:r>
          </a:p>
          <a:p>
            <a:pPr lvl="1"/>
            <a:r>
              <a:rPr lang="en-IE" dirty="0"/>
              <a:t>align–Specifies the alignment of the content inside the &lt;div&gt; element. Valid values (left, right, </a:t>
            </a:r>
            <a:r>
              <a:rPr lang="en-IE" dirty="0" err="1"/>
              <a:t>center</a:t>
            </a:r>
            <a:r>
              <a:rPr lang="en-IE" dirty="0"/>
              <a:t>, justify)</a:t>
            </a:r>
          </a:p>
          <a:p>
            <a:pPr marL="914400" lvl="2" indent="0">
              <a:buNone/>
            </a:pPr>
            <a:r>
              <a:rPr lang="en-IE" dirty="0"/>
              <a:t>&lt;div style=“</a:t>
            </a:r>
            <a:r>
              <a:rPr lang="en-IE" dirty="0" err="1"/>
              <a:t>background-color:lightblue</a:t>
            </a:r>
            <a:r>
              <a:rPr lang="en-IE" dirty="0"/>
              <a:t>”&gt;</a:t>
            </a:r>
          </a:p>
          <a:p>
            <a:pPr marL="914400" lvl="2" indent="0">
              <a:buNone/>
            </a:pPr>
            <a:r>
              <a:rPr lang="en-IE" dirty="0"/>
              <a:t>	&lt;p&gt; this is a paragraph &lt;/p&gt;</a:t>
            </a:r>
          </a:p>
          <a:p>
            <a:pPr marL="914400" lvl="2" indent="0">
              <a:buNone/>
            </a:pPr>
            <a:r>
              <a:rPr lang="en-IE" dirty="0"/>
              <a:t>&lt;/div&gt;</a:t>
            </a:r>
          </a:p>
          <a:p>
            <a:r>
              <a:rPr lang="en-IE" dirty="0"/>
              <a:t>Tip – div is often used with CSS to help layout the page</a:t>
            </a:r>
          </a:p>
        </p:txBody>
      </p:sp>
    </p:spTree>
    <p:extLst>
      <p:ext uri="{BB962C8B-B14F-4D97-AF65-F5344CB8AC3E}">
        <p14:creationId xmlns:p14="http://schemas.microsoft.com/office/powerpoint/2010/main" val="41832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Headings</a:t>
            </a:r>
          </a:p>
          <a:p>
            <a:pPr lvl="1"/>
            <a:r>
              <a:rPr lang="en-IE" dirty="0"/>
              <a:t>There are six levels of headings from h1 to h6.</a:t>
            </a:r>
          </a:p>
          <a:p>
            <a:pPr lvl="1"/>
            <a:r>
              <a:rPr lang="en-IE" dirty="0"/>
              <a:t>&lt;h1&gt;Text of heading&lt;/h1&gt;</a:t>
            </a:r>
          </a:p>
          <a:p>
            <a:pPr lvl="1"/>
            <a:r>
              <a:rPr lang="en-IE" dirty="0"/>
              <a:t>Start and end tag are required</a:t>
            </a:r>
          </a:p>
          <a:p>
            <a:r>
              <a:rPr lang="en-IE" dirty="0"/>
              <a:t>Paragraphs</a:t>
            </a:r>
          </a:p>
          <a:p>
            <a:pPr lvl="1"/>
            <a:r>
              <a:rPr lang="en-IE" dirty="0"/>
              <a:t>&lt;p&gt; Text of paragraph &lt;/p&gt;</a:t>
            </a:r>
          </a:p>
          <a:p>
            <a:r>
              <a:rPr lang="en-IE" dirty="0"/>
              <a:t>Line Break has no end tag.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r>
              <a:rPr lang="en-IE" dirty="0"/>
              <a:t>Horizontal Rule (line) has no end tag.</a:t>
            </a:r>
          </a:p>
          <a:p>
            <a:pPr lvl="1"/>
            <a:r>
              <a:rPr lang="en-IE" dirty="0"/>
              <a:t>&lt;hr&gt;</a:t>
            </a:r>
          </a:p>
        </p:txBody>
      </p:sp>
    </p:spTree>
    <p:extLst>
      <p:ext uri="{BB962C8B-B14F-4D97-AF65-F5344CB8AC3E}">
        <p14:creationId xmlns:p14="http://schemas.microsoft.com/office/powerpoint/2010/main" val="171423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Ordered vs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E" dirty="0"/>
              <a:t>&lt;</a:t>
            </a:r>
            <a:r>
              <a:rPr lang="en-IE" dirty="0" err="1"/>
              <a:t>ol</a:t>
            </a:r>
            <a:r>
              <a:rPr lang="en-IE" dirty="0"/>
              <a:t>&gt; defines an ordered list – numeric (including roman numbers) or alphabetical</a:t>
            </a:r>
          </a:p>
          <a:p>
            <a:r>
              <a:rPr lang="en-IE" dirty="0"/>
              <a:t>&lt;ul&gt; defines an unordered list – bullet points</a:t>
            </a:r>
          </a:p>
          <a:p>
            <a:r>
              <a:rPr lang="en-IE" dirty="0"/>
              <a:t>Need the &lt;li&gt; tag to define the list items</a:t>
            </a:r>
          </a:p>
          <a:p>
            <a:r>
              <a:rPr lang="en-IE" dirty="0"/>
              <a:t>We can change the types of numbers or bullet points using style.</a:t>
            </a:r>
          </a:p>
          <a:p>
            <a:pPr marL="0" indent="0">
              <a:buNone/>
            </a:pPr>
            <a:r>
              <a:rPr lang="en-IE" dirty="0"/>
              <a:t>&lt;</a:t>
            </a:r>
            <a:r>
              <a:rPr lang="en-IE" dirty="0" err="1"/>
              <a:t>ol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&lt;li&gt;item 1&lt;/li&gt;</a:t>
            </a:r>
          </a:p>
          <a:p>
            <a:pPr marL="457200" lvl="1" indent="0">
              <a:buNone/>
            </a:pPr>
            <a:r>
              <a:rPr lang="en-IE" dirty="0"/>
              <a:t>&lt;li&gt; item 2&lt;/li&gt;</a:t>
            </a:r>
          </a:p>
          <a:p>
            <a:pPr marL="0" indent="0">
              <a:buNone/>
            </a:pPr>
            <a:r>
              <a:rPr lang="en-IE" dirty="0"/>
              <a:t>&lt;/</a:t>
            </a:r>
            <a:r>
              <a:rPr lang="en-IE" dirty="0" err="1"/>
              <a:t>ol</a:t>
            </a:r>
            <a:r>
              <a:rPr lang="en-IE" dirty="0"/>
              <a:t>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&lt;ul&gt;</a:t>
            </a:r>
          </a:p>
          <a:p>
            <a:pPr marL="457200" lvl="1" indent="0">
              <a:buNone/>
            </a:pPr>
            <a:r>
              <a:rPr lang="en-IE" dirty="0"/>
              <a:t>&lt;li&gt;item 1&lt;/li&gt;</a:t>
            </a:r>
          </a:p>
          <a:p>
            <a:pPr marL="457200" lvl="1" indent="0">
              <a:buNone/>
            </a:pPr>
            <a:r>
              <a:rPr lang="en-IE" dirty="0"/>
              <a:t>&lt;li&gt; item 2&lt;/li&gt;</a:t>
            </a:r>
          </a:p>
          <a:p>
            <a:pPr marL="0" indent="0">
              <a:buNone/>
            </a:pPr>
            <a:r>
              <a:rPr lang="en-IE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22387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Style tags for 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&lt;ol type="1"&gt;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D3568-17AF-47B9-A00A-DD1E58C3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38" y="1690687"/>
            <a:ext cx="1279702" cy="435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7FD58-F599-4CE3-AA6B-C0191B34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099" y="3428999"/>
            <a:ext cx="1340975" cy="2747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B13FB-3954-4AD9-AE88-EED0AC2D5C72}"/>
              </a:ext>
            </a:extLst>
          </p:cNvPr>
          <p:cNvSpPr txBox="1"/>
          <p:nvPr/>
        </p:nvSpPr>
        <p:spPr>
          <a:xfrm>
            <a:off x="6706916" y="3233319"/>
            <a:ext cx="3305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&lt;ol type="a"&gt;</a:t>
            </a:r>
          </a:p>
          <a:p>
            <a:pPr lvl="1"/>
            <a:r>
              <a:rPr lang="it-IT" sz="2000" dirty="0"/>
              <a:t>&lt;li&gt;item 1&lt;/li&gt;</a:t>
            </a:r>
          </a:p>
          <a:p>
            <a:pPr lvl="1"/>
            <a:r>
              <a:rPr lang="it-IT" sz="2000" dirty="0"/>
              <a:t>&lt;li&gt; item 2&lt;/li&gt;</a:t>
            </a:r>
          </a:p>
          <a:p>
            <a:r>
              <a:rPr lang="it-IT" sz="2000" dirty="0"/>
              <a:t>&lt;/ol&gt;</a:t>
            </a:r>
          </a:p>
          <a:p>
            <a:endParaRPr lang="it-IT" sz="2000" dirty="0"/>
          </a:p>
          <a:p>
            <a:r>
              <a:rPr lang="it-IT" sz="2000" dirty="0"/>
              <a:t>&lt;ol type="i"&gt;</a:t>
            </a:r>
          </a:p>
          <a:p>
            <a:pPr lvl="1"/>
            <a:r>
              <a:rPr lang="it-IT" sz="2000" dirty="0"/>
              <a:t>&lt;li&gt;item 1&lt;/li&gt;</a:t>
            </a:r>
          </a:p>
          <a:p>
            <a:pPr lvl="1"/>
            <a:r>
              <a:rPr lang="it-IT" sz="2000" dirty="0"/>
              <a:t>&lt;li&gt; item 2&lt;/li&gt;</a:t>
            </a:r>
          </a:p>
          <a:p>
            <a:r>
              <a:rPr lang="it-IT" sz="2000" dirty="0"/>
              <a:t>&lt;/ol&gt;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273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Style tags for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&lt;ul style="list-style-type:circle"&gt;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&lt;ul style="list-style-type:disc"&gt;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&lt;ul style="list-style-type:square"&gt;</a:t>
            </a:r>
          </a:p>
          <a:p>
            <a:pPr marL="457200" lvl="1" indent="0">
              <a:buNone/>
            </a:pPr>
            <a:r>
              <a:rPr lang="it-IT" dirty="0"/>
              <a:t>&lt;li&gt;item 1&lt;/li&gt;</a:t>
            </a:r>
          </a:p>
          <a:p>
            <a:pPr marL="457200" lvl="1" indent="0">
              <a:buNone/>
            </a:pPr>
            <a:r>
              <a:rPr lang="it-IT" dirty="0"/>
              <a:t>&lt;li&gt; item 2&lt;/li&gt;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97E06-E93B-4814-98A6-D34C5195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99" y="1690688"/>
            <a:ext cx="153030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7D4BA-7409-4CC2-8752-5122DB11945B}"/>
              </a:ext>
            </a:extLst>
          </p:cNvPr>
          <p:cNvSpPr txBox="1"/>
          <p:nvPr/>
        </p:nvSpPr>
        <p:spPr>
          <a:xfrm>
            <a:off x="6096000" y="1814122"/>
            <a:ext cx="46273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/>
              <a:t>&lt;ul style="</a:t>
            </a:r>
            <a:r>
              <a:rPr lang="en-IE" sz="2000" dirty="0" err="1"/>
              <a:t>list-style-type:disc</a:t>
            </a:r>
            <a:r>
              <a:rPr lang="en-IE" sz="2000" dirty="0"/>
              <a:t>"&gt;</a:t>
            </a:r>
          </a:p>
          <a:p>
            <a:r>
              <a:rPr lang="en-IE" sz="2000" dirty="0"/>
              <a:t>	&lt;li&gt;item 1&lt;/li&gt;</a:t>
            </a:r>
          </a:p>
          <a:p>
            <a:r>
              <a:rPr lang="en-IE" sz="2000" dirty="0"/>
              <a:t>	&lt;ul style="</a:t>
            </a:r>
            <a:r>
              <a:rPr lang="en-IE" sz="2000" dirty="0" err="1"/>
              <a:t>list-style-type:circle</a:t>
            </a:r>
            <a:r>
              <a:rPr lang="en-IE" sz="2000" dirty="0"/>
              <a:t>"&gt;</a:t>
            </a:r>
          </a:p>
          <a:p>
            <a:r>
              <a:rPr lang="en-IE" sz="2000" dirty="0"/>
              <a:t>		&lt;li&gt; item 2&lt;/li&gt;</a:t>
            </a:r>
          </a:p>
          <a:p>
            <a:r>
              <a:rPr lang="en-IE" sz="2000" dirty="0"/>
              <a:t>	&lt;/ul&gt;</a:t>
            </a:r>
          </a:p>
          <a:p>
            <a:r>
              <a:rPr lang="en-IE" sz="2000" dirty="0"/>
              <a:t>&lt;/ul&gt;</a:t>
            </a:r>
          </a:p>
          <a:p>
            <a:endParaRPr lang="en-IE" sz="2000" dirty="0"/>
          </a:p>
          <a:p>
            <a:r>
              <a:rPr lang="en-IE" sz="2000" dirty="0"/>
              <a:t>&lt;ul style="</a:t>
            </a:r>
            <a:r>
              <a:rPr lang="en-IE" sz="2000" dirty="0" err="1"/>
              <a:t>list-style-type:disc</a:t>
            </a:r>
            <a:r>
              <a:rPr lang="en-IE" sz="2000" dirty="0"/>
              <a:t>"&gt;</a:t>
            </a:r>
          </a:p>
          <a:p>
            <a:r>
              <a:rPr lang="en-IE" sz="2000" dirty="0"/>
              <a:t>	&lt;li&gt;item 1&lt;/li&gt;</a:t>
            </a:r>
          </a:p>
          <a:p>
            <a:r>
              <a:rPr lang="en-IE" sz="2000" dirty="0"/>
              <a:t>	&lt;ul style="</a:t>
            </a:r>
            <a:r>
              <a:rPr lang="en-IE" sz="2000" dirty="0" err="1"/>
              <a:t>list-style-type:square</a:t>
            </a:r>
            <a:r>
              <a:rPr lang="en-IE" sz="2000" dirty="0"/>
              <a:t>"&gt;</a:t>
            </a:r>
          </a:p>
          <a:p>
            <a:r>
              <a:rPr lang="en-IE" sz="2000" dirty="0"/>
              <a:t>		&lt;li&gt; item 2&lt;/li&gt;</a:t>
            </a:r>
          </a:p>
          <a:p>
            <a:r>
              <a:rPr lang="en-IE" sz="2000" dirty="0"/>
              <a:t>	&lt;/ul&gt;</a:t>
            </a:r>
          </a:p>
          <a:p>
            <a:r>
              <a:rPr lang="en-IE" sz="2000" dirty="0"/>
              <a:t>&lt;/ul&gt;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33DCB-8677-4C01-AB4D-DE30C453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78" y="1690688"/>
            <a:ext cx="2058357" cy="691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FE118-9816-402D-868D-D07D12FD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179" y="5265055"/>
            <a:ext cx="1910588" cy="7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03B-6D4D-42D0-9C43-AE5A4E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E58-A09A-456B-9660-9703FE6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&lt;</a:t>
            </a:r>
            <a:r>
              <a:rPr lang="en-IE" dirty="0" err="1"/>
              <a:t>img</a:t>
            </a:r>
            <a:r>
              <a:rPr lang="en-IE" dirty="0"/>
              <a:t>&gt; tag defines an image in an HTML page.</a:t>
            </a:r>
          </a:p>
          <a:p>
            <a:r>
              <a:rPr lang="en-IE" dirty="0"/>
              <a:t>The &lt;</a:t>
            </a:r>
            <a:r>
              <a:rPr lang="en-IE" dirty="0" err="1"/>
              <a:t>img</a:t>
            </a:r>
            <a:r>
              <a:rPr lang="en-IE" dirty="0"/>
              <a:t>&gt; tag has two required attributes: </a:t>
            </a:r>
            <a:r>
              <a:rPr lang="en-IE" dirty="0" err="1"/>
              <a:t>src</a:t>
            </a:r>
            <a:r>
              <a:rPr lang="en-IE" dirty="0"/>
              <a:t> and alt.</a:t>
            </a:r>
          </a:p>
          <a:p>
            <a:r>
              <a:rPr lang="en-IE" b="1" dirty="0"/>
              <a:t>Note: </a:t>
            </a:r>
            <a:r>
              <a:rPr lang="en-IE" dirty="0"/>
              <a:t>Images are not technically inserted into an HTML page, images are linked to HTML pages. The &lt;</a:t>
            </a:r>
            <a:r>
              <a:rPr lang="en-IE" dirty="0" err="1"/>
              <a:t>img</a:t>
            </a:r>
            <a:r>
              <a:rPr lang="en-IE" dirty="0"/>
              <a:t>&gt; tag creates a holding space for the referenced image.</a:t>
            </a:r>
          </a:p>
          <a:p>
            <a:r>
              <a:rPr lang="en-IE" b="1" dirty="0" err="1"/>
              <a:t>Tip:</a:t>
            </a:r>
            <a:r>
              <a:rPr lang="en-IE" dirty="0" err="1"/>
              <a:t>To</a:t>
            </a:r>
            <a:r>
              <a:rPr lang="en-IE" dirty="0"/>
              <a:t> link an image to another document, simply nest the &lt;</a:t>
            </a:r>
            <a:r>
              <a:rPr lang="en-IE" dirty="0" err="1"/>
              <a:t>img</a:t>
            </a:r>
            <a:r>
              <a:rPr lang="en-IE" dirty="0"/>
              <a:t>&gt; tag inside &lt;a&gt; tags.</a:t>
            </a:r>
          </a:p>
        </p:txBody>
      </p:sp>
    </p:spTree>
    <p:extLst>
      <p:ext uri="{BB962C8B-B14F-4D97-AF65-F5344CB8AC3E}">
        <p14:creationId xmlns:p14="http://schemas.microsoft.com/office/powerpoint/2010/main" val="191738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5C65-5BF5-42CB-9790-B752A35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Images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A6A3-BB03-42FB-865C-50AEA854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&lt;</a:t>
            </a:r>
            <a:r>
              <a:rPr lang="en-IE" dirty="0" err="1"/>
              <a:t>img</a:t>
            </a:r>
            <a:r>
              <a:rPr lang="en-IE" dirty="0"/>
              <a:t> </a:t>
            </a:r>
            <a:r>
              <a:rPr lang="en-IE" dirty="0" err="1"/>
              <a:t>src</a:t>
            </a:r>
            <a:r>
              <a:rPr lang="en-IE" dirty="0"/>
              <a:t>=“smiley.jpg” alt=“smiley face” width=“10%” height=“20%”&gt;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&lt;p&gt; An image that is a link &lt;/p&gt;</a:t>
            </a:r>
          </a:p>
          <a:p>
            <a:pPr marL="0" indent="0">
              <a:buNone/>
            </a:pPr>
            <a:r>
              <a:rPr lang="en-IE" dirty="0"/>
              <a:t>&lt;a </a:t>
            </a:r>
            <a:r>
              <a:rPr lang="en-IE" dirty="0" err="1"/>
              <a:t>href</a:t>
            </a:r>
            <a:r>
              <a:rPr lang="en-IE" dirty="0"/>
              <a:t>=</a:t>
            </a:r>
            <a:r>
              <a:rPr lang="en-IE" dirty="0">
                <a:hlinkClick r:id="rId2"/>
              </a:rPr>
              <a:t>https://www.w3schools.com/</a:t>
            </a:r>
            <a:r>
              <a:rPr lang="en-IE" dirty="0"/>
              <a:t>&gt;&lt;img </a:t>
            </a:r>
            <a:r>
              <a:rPr lang="en-IE" dirty="0" err="1"/>
              <a:t>src</a:t>
            </a:r>
            <a:r>
              <a:rPr lang="en-IE" dirty="0"/>
              <a:t>=“smiley.jpg” alt=“smiley face”&gt;&lt;/a&gt;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87878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BF86-1B99-4E18-A170-C761C999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HTML Links (Anchor tags)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B8CE-A316-4DB6-AFBD-4E17FBF9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Request	</a:t>
            </a:r>
          </a:p>
          <a:p>
            <a:pPr marL="457200" lvl="1" indent="0">
              <a:buNone/>
            </a:pPr>
            <a:r>
              <a:rPr lang="en-IE" dirty="0"/>
              <a:t>	GET /</a:t>
            </a:r>
            <a:r>
              <a:rPr lang="en-IE" dirty="0" err="1"/>
              <a:t>myApp</a:t>
            </a:r>
            <a:r>
              <a:rPr lang="en-IE" dirty="0"/>
              <a:t>/</a:t>
            </a:r>
            <a:r>
              <a:rPr lang="en-IE" dirty="0" err="1"/>
              <a:t>insert?</a:t>
            </a:r>
            <a:r>
              <a:rPr lang="en-IE" b="1" dirty="0" err="1"/>
              <a:t>name</a:t>
            </a:r>
            <a:r>
              <a:rPr lang="en-IE" b="1" dirty="0"/>
              <a:t>=</a:t>
            </a:r>
            <a:r>
              <a:rPr lang="en-IE" b="1" dirty="0" err="1"/>
              <a:t>paul&amp;address</a:t>
            </a:r>
            <a:r>
              <a:rPr lang="en-IE" b="1" dirty="0"/>
              <a:t>=Athlone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Header Fields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User-agent:Chrome</a:t>
            </a:r>
            <a:r>
              <a:rPr lang="en-IE" dirty="0"/>
              <a:t>/3.0.195.38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Host:Host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Accept:application</a:t>
            </a:r>
            <a:r>
              <a:rPr lang="en-IE" dirty="0"/>
              <a:t>/</a:t>
            </a:r>
            <a:r>
              <a:rPr lang="en-IE" dirty="0" err="1"/>
              <a:t>xml,application</a:t>
            </a:r>
            <a:r>
              <a:rPr lang="en-IE" dirty="0"/>
              <a:t>/</a:t>
            </a:r>
            <a:r>
              <a:rPr lang="en-IE" dirty="0" err="1"/>
              <a:t>xhtml+xml,text</a:t>
            </a:r>
            <a:r>
              <a:rPr lang="en-IE" dirty="0"/>
              <a:t>/</a:t>
            </a:r>
            <a:r>
              <a:rPr lang="en-IE" dirty="0" err="1"/>
              <a:t>html;q</a:t>
            </a:r>
            <a:r>
              <a:rPr lang="en-IE" dirty="0"/>
              <a:t>=0.9,</a:t>
            </a:r>
          </a:p>
          <a:p>
            <a:pPr marL="0" indent="0">
              <a:buNone/>
            </a:pPr>
            <a:r>
              <a:rPr lang="en-IE" dirty="0"/>
              <a:t>	text/</a:t>
            </a:r>
            <a:r>
              <a:rPr lang="en-IE" dirty="0" err="1"/>
              <a:t>plain;q</a:t>
            </a:r>
            <a:r>
              <a:rPr lang="en-IE" dirty="0"/>
              <a:t>=0.8,image/</a:t>
            </a:r>
            <a:r>
              <a:rPr lang="en-IE" dirty="0" err="1"/>
              <a:t>png</a:t>
            </a:r>
            <a:r>
              <a:rPr lang="en-IE" dirty="0"/>
              <a:t>,*/*;q=0.5</a:t>
            </a:r>
          </a:p>
        </p:txBody>
      </p:sp>
    </p:spTree>
    <p:extLst>
      <p:ext uri="{BB962C8B-B14F-4D97-AF65-F5344CB8AC3E}">
        <p14:creationId xmlns:p14="http://schemas.microsoft.com/office/powerpoint/2010/main" val="9007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8FC-5EF6-42F7-9A1F-B46121B7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POST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629D-88B2-4F54-9F1C-9E31CCCF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Request Line</a:t>
            </a:r>
          </a:p>
          <a:p>
            <a:pPr marL="0" indent="0">
              <a:buNone/>
            </a:pPr>
            <a:r>
              <a:rPr lang="en-IE" dirty="0"/>
              <a:t>	POST /</a:t>
            </a:r>
            <a:r>
              <a:rPr lang="en-IE" dirty="0" err="1"/>
              <a:t>myApp</a:t>
            </a:r>
            <a:r>
              <a:rPr lang="en-IE" dirty="0"/>
              <a:t>/insert</a:t>
            </a:r>
          </a:p>
          <a:p>
            <a:r>
              <a:rPr lang="en-IE" dirty="0"/>
              <a:t>Header Fields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User-agent:Chrome</a:t>
            </a:r>
            <a:r>
              <a:rPr lang="en-IE" dirty="0"/>
              <a:t>/3.0.195.38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Host:Host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Accept:application</a:t>
            </a:r>
            <a:r>
              <a:rPr lang="en-IE" dirty="0"/>
              <a:t>/</a:t>
            </a:r>
            <a:r>
              <a:rPr lang="en-IE" dirty="0" err="1"/>
              <a:t>xml,application</a:t>
            </a:r>
            <a:r>
              <a:rPr lang="en-IE" dirty="0"/>
              <a:t>/</a:t>
            </a:r>
            <a:r>
              <a:rPr lang="en-IE" dirty="0" err="1"/>
              <a:t>xhtml+xml,text</a:t>
            </a:r>
            <a:r>
              <a:rPr lang="en-IE" dirty="0"/>
              <a:t>/</a:t>
            </a:r>
            <a:r>
              <a:rPr lang="en-IE" dirty="0" err="1"/>
              <a:t>html;q</a:t>
            </a:r>
            <a:r>
              <a:rPr lang="en-IE" dirty="0"/>
              <a:t>=0.9,</a:t>
            </a:r>
          </a:p>
          <a:p>
            <a:pPr marL="0" indent="0">
              <a:buNone/>
            </a:pPr>
            <a:r>
              <a:rPr lang="en-IE" dirty="0"/>
              <a:t>	text/</a:t>
            </a:r>
            <a:r>
              <a:rPr lang="en-IE" dirty="0" err="1"/>
              <a:t>plain;q</a:t>
            </a:r>
            <a:r>
              <a:rPr lang="en-IE" dirty="0"/>
              <a:t>=0.8,image/</a:t>
            </a:r>
            <a:r>
              <a:rPr lang="en-IE" dirty="0" err="1"/>
              <a:t>png</a:t>
            </a:r>
            <a:r>
              <a:rPr lang="en-IE" dirty="0"/>
              <a:t>,*/*;q=0.5</a:t>
            </a:r>
          </a:p>
          <a:p>
            <a:pPr marL="0" indent="0">
              <a:buNone/>
            </a:pPr>
            <a:r>
              <a:rPr lang="en-IE" dirty="0"/>
              <a:t>	Content-length:25</a:t>
            </a:r>
          </a:p>
          <a:p>
            <a:r>
              <a:rPr lang="en-IE" dirty="0"/>
              <a:t>Empty Line</a:t>
            </a:r>
          </a:p>
          <a:p>
            <a:r>
              <a:rPr lang="en-IE" dirty="0"/>
              <a:t>Body</a:t>
            </a:r>
          </a:p>
          <a:p>
            <a:pPr marL="0" indent="0">
              <a:buNone/>
            </a:pPr>
            <a:r>
              <a:rPr lang="en-IE" b="1" dirty="0"/>
              <a:t>	name=</a:t>
            </a:r>
            <a:r>
              <a:rPr lang="en-IE" b="1" dirty="0" err="1"/>
              <a:t>paul&amp;address</a:t>
            </a:r>
            <a:r>
              <a:rPr lang="en-IE" b="1" dirty="0"/>
              <a:t>=</a:t>
            </a:r>
            <a:r>
              <a:rPr lang="en-IE" b="1" dirty="0" err="1"/>
              <a:t>athlone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29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C46-F28D-4240-B111-F2AE72FF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7B85-55E9-4B03-9A07-87FE93B6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pages are written in </a:t>
            </a:r>
            <a:r>
              <a:rPr lang="en-IE" dirty="0" err="1"/>
              <a:t>HyperText</a:t>
            </a:r>
            <a:r>
              <a:rPr lang="en-IE" dirty="0"/>
              <a:t> </a:t>
            </a:r>
            <a:r>
              <a:rPr lang="en-IE" dirty="0" err="1"/>
              <a:t>Markup</a:t>
            </a:r>
            <a:r>
              <a:rPr lang="en-IE" dirty="0"/>
              <a:t> Language.</a:t>
            </a:r>
          </a:p>
          <a:p>
            <a:r>
              <a:rPr lang="en-IE" dirty="0"/>
              <a:t>With HTML </a:t>
            </a:r>
          </a:p>
          <a:p>
            <a:pPr lvl="1"/>
            <a:r>
              <a:rPr lang="en-IE" dirty="0"/>
              <a:t>formatting information is included in text documents.</a:t>
            </a:r>
          </a:p>
          <a:p>
            <a:pPr lvl="1"/>
            <a:r>
              <a:rPr lang="en-IE" dirty="0"/>
              <a:t>hyperlinks are also embedded in the document as text.</a:t>
            </a:r>
          </a:p>
          <a:p>
            <a:r>
              <a:rPr lang="fr-FR" dirty="0"/>
              <a:t>HTML 4.01 -W3C </a:t>
            </a:r>
            <a:r>
              <a:rPr lang="fr-FR" dirty="0" err="1"/>
              <a:t>Recommendation</a:t>
            </a:r>
            <a:r>
              <a:rPr lang="fr-FR" dirty="0"/>
              <a:t> 24 </a:t>
            </a:r>
            <a:r>
              <a:rPr lang="fr-FR" dirty="0" err="1"/>
              <a:t>Dec</a:t>
            </a:r>
            <a:r>
              <a:rPr lang="fr-FR" dirty="0"/>
              <a:t> 1999.</a:t>
            </a:r>
          </a:p>
          <a:p>
            <a:pPr lvl="1"/>
            <a:r>
              <a:rPr lang="en-IE" dirty="0"/>
              <a:t>Available at</a:t>
            </a:r>
          </a:p>
          <a:p>
            <a:pPr lvl="1"/>
            <a:r>
              <a:rPr lang="en-IE" dirty="0">
                <a:hlinkClick r:id="rId2"/>
              </a:rPr>
              <a:t>http://www.w3.org/TR/html401</a:t>
            </a:r>
            <a:r>
              <a:rPr lang="en-IE" dirty="0"/>
              <a:t> (HTML 4 only)</a:t>
            </a:r>
          </a:p>
          <a:p>
            <a:r>
              <a:rPr lang="en-IE" dirty="0"/>
              <a:t>[HTML5 now released.</a:t>
            </a:r>
          </a:p>
          <a:p>
            <a:pPr lvl="1"/>
            <a:r>
              <a:rPr lang="en-IE" dirty="0"/>
              <a:t>http://www.w3.org/TR/html5/</a:t>
            </a:r>
          </a:p>
        </p:txBody>
      </p:sp>
    </p:spTree>
    <p:extLst>
      <p:ext uri="{BB962C8B-B14F-4D97-AF65-F5344CB8AC3E}">
        <p14:creationId xmlns:p14="http://schemas.microsoft.com/office/powerpoint/2010/main" val="217820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63AF-8EAE-42CE-A5D0-D7993BA4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9B8B-247F-439B-865F-E037C4F5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Static Web pages written in HTML.</a:t>
            </a:r>
          </a:p>
          <a:p>
            <a:endParaRPr lang="en-IE" dirty="0"/>
          </a:p>
          <a:p>
            <a:r>
              <a:rPr lang="en-IE" dirty="0"/>
              <a:t>The Web server reads the HTML file off the disk and sends it to the client (Web Browser).</a:t>
            </a:r>
          </a:p>
          <a:p>
            <a:endParaRPr lang="en-IE" dirty="0"/>
          </a:p>
          <a:p>
            <a:r>
              <a:rPr lang="en-IE" dirty="0"/>
              <a:t>Dynamic Page generated by a Web Application.</a:t>
            </a:r>
          </a:p>
          <a:p>
            <a:endParaRPr lang="en-IE" dirty="0"/>
          </a:p>
          <a:p>
            <a:r>
              <a:rPr lang="en-IE" dirty="0"/>
              <a:t>Often we don′t know (or care).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836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3AF8-7CEB-497A-A087-0E7E59B1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Application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5FF9-D2D1-433E-BCCF-0D0BABB5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(lots)</a:t>
            </a:r>
          </a:p>
          <a:p>
            <a:r>
              <a:rPr lang="en-IE" dirty="0"/>
              <a:t>PHP</a:t>
            </a:r>
          </a:p>
          <a:p>
            <a:r>
              <a:rPr lang="en-IE" dirty="0"/>
              <a:t>C# and </a:t>
            </a:r>
            <a:r>
              <a:rPr lang="en-IE" dirty="0" err="1"/>
              <a:t>.net</a:t>
            </a:r>
            <a:endParaRPr lang="en-IE" dirty="0"/>
          </a:p>
          <a:p>
            <a:r>
              <a:rPr lang="en-IE" dirty="0"/>
              <a:t>Ruby (on Rails)</a:t>
            </a:r>
          </a:p>
          <a:p>
            <a:r>
              <a:rPr lang="en-IE" dirty="0"/>
              <a:t>Groovy (&amp; Grails)</a:t>
            </a:r>
          </a:p>
          <a:p>
            <a:r>
              <a:rPr lang="en-IE" dirty="0"/>
              <a:t>Python (Django)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04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E4D-3A16-44E9-BE06-5BDE727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Application Frameworks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7E3-7F43-4A9D-829E-F269DD4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Servlets is the basis for most Java based frameworks.</a:t>
            </a:r>
          </a:p>
          <a:p>
            <a:r>
              <a:rPr lang="en-IE" dirty="0"/>
              <a:t>Java Server Pages (JSP) is often used with Servlets.</a:t>
            </a:r>
          </a:p>
          <a:p>
            <a:r>
              <a:rPr lang="en-IE" dirty="0"/>
              <a:t>Apache Struts, JSF, GWT</a:t>
            </a:r>
          </a:p>
          <a:p>
            <a:r>
              <a:rPr lang="en-IE" dirty="0"/>
              <a:t>Spring MVC (Model View Controller), Roo</a:t>
            </a:r>
          </a:p>
          <a:p>
            <a:r>
              <a:rPr lang="en-IE" dirty="0"/>
              <a:t>Groovy and Grails</a:t>
            </a:r>
          </a:p>
          <a:p>
            <a:r>
              <a:rPr lang="en-IE" dirty="0"/>
              <a:t>Java based as Groovy is completely interoperable with Java.</a:t>
            </a:r>
          </a:p>
          <a:p>
            <a:r>
              <a:rPr lang="en-IE" dirty="0"/>
              <a:t>Grails based on the Spring Framework.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548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013B-F963-48CA-B248-2BF09C66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Servers – Java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2A39-1B63-4D25-B3F4-63AD88F7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Most Web servers are now also Servlet/JSP containers.</a:t>
            </a:r>
          </a:p>
          <a:p>
            <a:r>
              <a:rPr lang="en-IE" dirty="0"/>
              <a:t>This means that they can:</a:t>
            </a:r>
          </a:p>
          <a:p>
            <a:r>
              <a:rPr lang="en-IE" dirty="0"/>
              <a:t>accept GET and POST requests</a:t>
            </a:r>
          </a:p>
          <a:p>
            <a:r>
              <a:rPr lang="en-IE" dirty="0"/>
              <a:t>start the appropriate Java servlet</a:t>
            </a:r>
          </a:p>
          <a:p>
            <a:r>
              <a:rPr lang="en-IE" dirty="0"/>
              <a:t>pass data to the servlet for processing</a:t>
            </a:r>
          </a:p>
          <a:p>
            <a:r>
              <a:rPr lang="en-IE" dirty="0"/>
              <a:t>accept HTML back from the servlet</a:t>
            </a:r>
          </a:p>
          <a:p>
            <a:r>
              <a:rPr lang="en-IE" dirty="0"/>
              <a:t>pass it back to the client</a:t>
            </a:r>
          </a:p>
          <a:p>
            <a:r>
              <a:rPr lang="en-IE" dirty="0"/>
              <a:t>(JSPs are compiled (translated) into Servlets.)</a:t>
            </a:r>
          </a:p>
        </p:txBody>
      </p:sp>
    </p:spTree>
    <p:extLst>
      <p:ext uri="{BB962C8B-B14F-4D97-AF65-F5344CB8AC3E}">
        <p14:creationId xmlns:p14="http://schemas.microsoft.com/office/powerpoint/2010/main" val="227938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EB15-C2DC-4DC0-B725-8BB35152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Terms –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7012-4411-4058-8773-BFE6E060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 Server</a:t>
            </a:r>
          </a:p>
          <a:p>
            <a:endParaRPr lang="en-IE" dirty="0"/>
          </a:p>
          <a:p>
            <a:r>
              <a:rPr lang="en-IE" dirty="0"/>
              <a:t>serve up Web pages (Apache)</a:t>
            </a:r>
          </a:p>
          <a:p>
            <a:endParaRPr lang="en-IE" dirty="0"/>
          </a:p>
          <a:p>
            <a:r>
              <a:rPr lang="en-IE" dirty="0"/>
              <a:t>most handle Java based Web Applications as well (Apache Tomcat)</a:t>
            </a:r>
          </a:p>
          <a:p>
            <a:endParaRPr lang="en-IE" dirty="0"/>
          </a:p>
          <a:p>
            <a:r>
              <a:rPr lang="en-IE" dirty="0"/>
              <a:t>became know as Application Servers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269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746D-0811-488F-85E7-5E6F7ADB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Terms – 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44B9-E62F-4788-BF56-CD414579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Application Servers</a:t>
            </a:r>
          </a:p>
          <a:p>
            <a:pPr lvl="1"/>
            <a:r>
              <a:rPr lang="en-IE" dirty="0"/>
              <a:t>Handle Java based Web Applications</a:t>
            </a:r>
          </a:p>
          <a:p>
            <a:pPr lvl="1"/>
            <a:endParaRPr lang="en-IE" dirty="0"/>
          </a:p>
          <a:p>
            <a:r>
              <a:rPr lang="en-IE" dirty="0"/>
              <a:t>Also started to provide much more, such as:</a:t>
            </a:r>
          </a:p>
          <a:p>
            <a:pPr lvl="1"/>
            <a:r>
              <a:rPr lang="en-IE" dirty="0"/>
              <a:t>transaction support</a:t>
            </a:r>
          </a:p>
          <a:p>
            <a:pPr lvl="1"/>
            <a:r>
              <a:rPr lang="en-IE" dirty="0"/>
              <a:t>security support</a:t>
            </a:r>
          </a:p>
          <a:p>
            <a:pPr lvl="1"/>
            <a:r>
              <a:rPr lang="en-IE" dirty="0"/>
              <a:t>range of other services</a:t>
            </a:r>
          </a:p>
          <a:p>
            <a:pPr lvl="1"/>
            <a:endParaRPr lang="en-IE" dirty="0"/>
          </a:p>
          <a:p>
            <a:r>
              <a:rPr lang="en-IE" dirty="0"/>
              <a:t>JBoss, Glassfish, WebLogic, WebSphere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24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084D-02B8-4BF4-A433-4294199A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Terms -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1BC-8401-4756-BF7D-F77D807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think of the Application Server as a container which can contain:</a:t>
            </a:r>
          </a:p>
          <a:p>
            <a:pPr lvl="1"/>
            <a:r>
              <a:rPr lang="en-IE" dirty="0"/>
              <a:t>Web Applications</a:t>
            </a:r>
          </a:p>
          <a:p>
            <a:pPr lvl="1"/>
            <a:r>
              <a:rPr lang="fr-FR" dirty="0"/>
              <a:t>Enterprise Java </a:t>
            </a:r>
            <a:r>
              <a:rPr lang="fr-FR" dirty="0" err="1"/>
              <a:t>Beans</a:t>
            </a:r>
            <a:r>
              <a:rPr lang="fr-FR" dirty="0"/>
              <a:t> (EJB) components</a:t>
            </a:r>
          </a:p>
          <a:p>
            <a:pPr lvl="1"/>
            <a:endParaRPr lang="fr-FR" dirty="0"/>
          </a:p>
          <a:p>
            <a:r>
              <a:rPr lang="en-IE" dirty="0"/>
              <a:t>The Application Server can accept requests and pass them to the contained Web Application.</a:t>
            </a:r>
          </a:p>
          <a:p>
            <a:endParaRPr lang="en-IE" dirty="0"/>
          </a:p>
          <a:p>
            <a:r>
              <a:rPr lang="en-IE" dirty="0"/>
              <a:t>Servlet Container, EJB container, -most Application servers are both.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105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7FD-DE04-474C-BFD7-D5098567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 Server as a Container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2EA40E-7BA1-4B7B-B1BC-840E349A6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1766888"/>
            <a:ext cx="7342188" cy="44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6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808-C13C-40D4-A10C-3145B186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Alternatively – Web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EF44A-3476-4906-83F9-971DB7E0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06" y="1642573"/>
            <a:ext cx="7494588" cy="48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FF23-71AD-4432-8B78-C01C30A5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Typical Web Applications in Java/Groovy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1FE9-B492-4B71-BCCC-F2A3624A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HTML pages.</a:t>
            </a:r>
          </a:p>
          <a:p>
            <a:r>
              <a:rPr lang="en-IE" dirty="0"/>
              <a:t>Forms.</a:t>
            </a:r>
          </a:p>
          <a:p>
            <a:r>
              <a:rPr lang="en-IE" dirty="0"/>
              <a:t>Form Processing Agents</a:t>
            </a:r>
          </a:p>
          <a:p>
            <a:r>
              <a:rPr lang="en-IE" dirty="0"/>
              <a:t>Either Java Servlets and/or Java Server Pages (JSP) to process form data.</a:t>
            </a:r>
          </a:p>
          <a:p>
            <a:r>
              <a:rPr lang="en-IE" dirty="0"/>
              <a:t>Or built on top of Servlets and developed using some Web Application Framework such as Grails.</a:t>
            </a:r>
          </a:p>
          <a:p>
            <a:r>
              <a:rPr lang="en-IE" dirty="0"/>
              <a:t>Database backend.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80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DF9F-744C-4990-9A8C-2530B576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DCD84-D3ED-4190-84AE-1EF51765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23" y="1512015"/>
            <a:ext cx="8446048" cy="4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CF67-923B-4C94-A9E3-9D48FEB2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J2EE Servlet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8674-232A-42A4-9854-D8DD76C7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Part of the J2EE specification</a:t>
            </a:r>
          </a:p>
          <a:p>
            <a:r>
              <a:rPr lang="en-IE" dirty="0"/>
              <a:t>Java Enterprise Edition.</a:t>
            </a:r>
          </a:p>
          <a:p>
            <a:r>
              <a:rPr lang="en-IE" dirty="0"/>
              <a:t>Specifies how a Web Application is deployed to a Web/Application Server such as Tomcat.</a:t>
            </a:r>
          </a:p>
          <a:p>
            <a:r>
              <a:rPr lang="en-IE" dirty="0"/>
              <a:t>Typically the Application Server is going to expect resource files to be in a certain location.</a:t>
            </a:r>
          </a:p>
          <a:p>
            <a:r>
              <a:rPr lang="en-IE" dirty="0"/>
              <a:t>So when we develop our Web applications, we are going to use a quite specific directory structure for that Web Application.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405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B27-BCDC-4CA9-A693-DE38373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D856-9E20-48B2-926C-8EFC7B1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Packaging for a Web Application.</a:t>
            </a:r>
          </a:p>
          <a:p>
            <a:r>
              <a:rPr lang="de-DE" dirty="0"/>
              <a:t>WAR –Web Archive (.war extension)</a:t>
            </a:r>
          </a:p>
          <a:p>
            <a:r>
              <a:rPr lang="en-IE" dirty="0"/>
              <a:t>Like a JAR file, it is just a zipped folder.</a:t>
            </a:r>
          </a:p>
          <a:p>
            <a:r>
              <a:rPr lang="en-IE" dirty="0"/>
              <a:t>Normally when a Web application is deployed, it is first converted to a WAR file.</a:t>
            </a:r>
          </a:p>
          <a:p>
            <a:r>
              <a:rPr lang="en-IE" dirty="0"/>
              <a:t>Then it is deployed to a Web Container, that is it is copied to some specific location.</a:t>
            </a:r>
          </a:p>
          <a:p>
            <a:r>
              <a:rPr lang="en-IE" dirty="0"/>
              <a:t>[For development and testing, WAR files would typically not be generated.]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9611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73E-9930-4B8A-A5CF-C5853622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EEC3-5764-454E-B327-2DEB5273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based Web Application Frameworks are all based on Java Servlets</a:t>
            </a:r>
          </a:p>
          <a:p>
            <a:endParaRPr lang="en-IE" dirty="0"/>
          </a:p>
          <a:p>
            <a:r>
              <a:rPr lang="en-IE" dirty="0"/>
              <a:t>We will look at Java Servlets and JSP (Java Server Pages)</a:t>
            </a:r>
          </a:p>
        </p:txBody>
      </p:sp>
    </p:spTree>
    <p:extLst>
      <p:ext uri="{BB962C8B-B14F-4D97-AF65-F5344CB8AC3E}">
        <p14:creationId xmlns:p14="http://schemas.microsoft.com/office/powerpoint/2010/main" val="990217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26B-6D0D-4036-8DEF-01AE1649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MVC (Model View Controller)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DDD3-0F84-4BE5-97A3-6C803CC8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architecture is now widely used for Web Development</a:t>
            </a:r>
          </a:p>
          <a:p>
            <a:endParaRPr lang="en-IE" dirty="0"/>
          </a:p>
          <a:p>
            <a:r>
              <a:rPr lang="en-IE" dirty="0"/>
              <a:t>We will adopt this architecture as much as possible with Servlets and JSP</a:t>
            </a:r>
          </a:p>
          <a:p>
            <a:endParaRPr lang="en-IE" dirty="0"/>
          </a:p>
          <a:p>
            <a:r>
              <a:rPr lang="en-IE" dirty="0"/>
              <a:t>Other Web Development Frameworks (Grails) force us into using it</a:t>
            </a:r>
          </a:p>
        </p:txBody>
      </p:sp>
    </p:spTree>
    <p:extLst>
      <p:ext uri="{BB962C8B-B14F-4D97-AF65-F5344CB8AC3E}">
        <p14:creationId xmlns:p14="http://schemas.microsoft.com/office/powerpoint/2010/main" val="3063995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9385-38BC-40CC-8590-CECB58E0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DB23-5A53-4C4E-B133-9D04A2FD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Model (short for domain model)</a:t>
            </a:r>
          </a:p>
          <a:p>
            <a:pPr lvl="1"/>
            <a:r>
              <a:rPr lang="en-IE" dirty="0"/>
              <a:t>The classes in your application, modelling objects in the real world (application domain)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View</a:t>
            </a:r>
          </a:p>
          <a:p>
            <a:pPr lvl="1"/>
            <a:r>
              <a:rPr lang="en-IE" dirty="0"/>
              <a:t>The part of your application that generates the pages that the user sees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Controller</a:t>
            </a:r>
          </a:p>
          <a:p>
            <a:pPr lvl="1"/>
            <a:r>
              <a:rPr lang="en-IE" dirty="0"/>
              <a:t>Receives the HTTP requests and carries out certain actions</a:t>
            </a:r>
          </a:p>
        </p:txBody>
      </p:sp>
    </p:spTree>
    <p:extLst>
      <p:ext uri="{BB962C8B-B14F-4D97-AF65-F5344CB8AC3E}">
        <p14:creationId xmlns:p14="http://schemas.microsoft.com/office/powerpoint/2010/main" val="1484120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F873-4B76-44D4-887C-19E0C2E6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Development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6785-DE0D-4376-8BE4-5D064E8B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Languages</a:t>
            </a:r>
          </a:p>
          <a:p>
            <a:r>
              <a:rPr lang="en-IE" dirty="0"/>
              <a:t>Java (Groovy)</a:t>
            </a:r>
          </a:p>
          <a:p>
            <a:r>
              <a:rPr lang="en-IE" dirty="0"/>
              <a:t>View technology – JSP (GSP)</a:t>
            </a:r>
          </a:p>
          <a:p>
            <a:r>
              <a:rPr lang="en-IE" dirty="0"/>
              <a:t>HTML</a:t>
            </a:r>
          </a:p>
          <a:p>
            <a:r>
              <a:rPr lang="en-IE" dirty="0"/>
              <a:t>CSS</a:t>
            </a:r>
          </a:p>
          <a:p>
            <a:r>
              <a:rPr lang="en-IE" dirty="0" err="1"/>
              <a:t>javascript</a:t>
            </a:r>
            <a:endParaRPr lang="en-IE" dirty="0"/>
          </a:p>
          <a:p>
            <a:r>
              <a:rPr lang="en-IE" dirty="0" err="1"/>
              <a:t>javascript</a:t>
            </a:r>
            <a:r>
              <a:rPr lang="en-IE" dirty="0"/>
              <a:t> libraries</a:t>
            </a:r>
          </a:p>
          <a:p>
            <a:r>
              <a:rPr lang="en-IE" dirty="0"/>
              <a:t>Configuration files (XML/DSLs)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B0EFB-950F-4302-8AA5-85A9919AD531}"/>
              </a:ext>
            </a:extLst>
          </p:cNvPr>
          <p:cNvSpPr txBox="1"/>
          <p:nvPr/>
        </p:nvSpPr>
        <p:spPr>
          <a:xfrm>
            <a:off x="7162800" y="2108200"/>
            <a:ext cx="330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The individual files may be simple enough, but there is complexity in the relationships between them</a:t>
            </a:r>
          </a:p>
        </p:txBody>
      </p:sp>
    </p:spTree>
    <p:extLst>
      <p:ext uri="{BB962C8B-B14F-4D97-AF65-F5344CB8AC3E}">
        <p14:creationId xmlns:p14="http://schemas.microsoft.com/office/powerpoint/2010/main" val="191889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93E2-CE31-451B-B9D1-FCE716AC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32BA-91D3-4076-BD8D-23DE27FD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http</a:t>
            </a:r>
            <a:r>
              <a:rPr lang="en-IE" dirty="0"/>
              <a:t>://www.w3schools.com/html/default.asp</a:t>
            </a:r>
          </a:p>
          <a:p>
            <a:r>
              <a:rPr lang="en-IE" dirty="0"/>
              <a:t>http://www.tutorialspoint.com/jsp/index.htm</a:t>
            </a:r>
          </a:p>
          <a:p>
            <a:r>
              <a:rPr lang="en-IE" dirty="0"/>
              <a:t>http://www.tutorialspoint.com/jsp/jsp_standard_tag_library.htm</a:t>
            </a:r>
          </a:p>
          <a:p>
            <a:r>
              <a:rPr lang="en-IE" dirty="0"/>
              <a:t>http://courses.coreservlets.com/Course-Materials/csajsp2.html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84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7DF-B19B-46C2-A420-8215FA30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2D5F-B847-4088-BCF0-A88BD41A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Examples of elements in HTML are</a:t>
            </a:r>
          </a:p>
          <a:p>
            <a:pPr lvl="1"/>
            <a:r>
              <a:rPr lang="fr-FR" dirty="0" err="1"/>
              <a:t>paragraphs</a:t>
            </a:r>
            <a:r>
              <a:rPr lang="fr-FR" dirty="0"/>
              <a:t>, </a:t>
            </a:r>
            <a:r>
              <a:rPr lang="fr-FR" dirty="0" err="1"/>
              <a:t>lists</a:t>
            </a:r>
            <a:r>
              <a:rPr lang="fr-FR" dirty="0"/>
              <a:t> </a:t>
            </a:r>
            <a:r>
              <a:rPr lang="fr-FR" dirty="0" err="1"/>
              <a:t>hypertext</a:t>
            </a:r>
            <a:r>
              <a:rPr lang="fr-FR" dirty="0"/>
              <a:t> links, tables etc. etc.</a:t>
            </a:r>
          </a:p>
          <a:p>
            <a:r>
              <a:rPr lang="en-IE" dirty="0"/>
              <a:t>Elements appear in an HTML document as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tagname</a:t>
            </a:r>
            <a:r>
              <a:rPr lang="en-IE" dirty="0"/>
              <a:t>&gt; content &lt;/</a:t>
            </a:r>
            <a:r>
              <a:rPr lang="en-IE" dirty="0" err="1"/>
              <a:t>tagname</a:t>
            </a:r>
            <a:r>
              <a:rPr lang="en-IE" dirty="0"/>
              <a:t>&gt;</a:t>
            </a:r>
          </a:p>
          <a:p>
            <a:r>
              <a:rPr lang="en-IE" dirty="0"/>
              <a:t>Sometimes end tags can be omitted.</a:t>
            </a:r>
          </a:p>
          <a:p>
            <a:pPr lvl="1"/>
            <a:r>
              <a:rPr lang="en-IE" dirty="0"/>
              <a:t>Depends on DOCTYPE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 correct for HTML, &lt;</a:t>
            </a:r>
            <a:r>
              <a:rPr lang="en-IE" dirty="0" err="1"/>
              <a:t>br</a:t>
            </a:r>
            <a:r>
              <a:rPr lang="en-IE" dirty="0"/>
              <a:t>/&gt; correct for XHTML</a:t>
            </a:r>
          </a:p>
          <a:p>
            <a:r>
              <a:rPr lang="en-IE" dirty="0"/>
              <a:t>Sometimes there is no content (e.g. line break &lt;</a:t>
            </a:r>
            <a:r>
              <a:rPr lang="en-IE" dirty="0" err="1"/>
              <a:t>br</a:t>
            </a:r>
            <a:r>
              <a:rPr lang="en-IE" dirty="0"/>
              <a:t>&gt;)</a:t>
            </a:r>
          </a:p>
          <a:p>
            <a:r>
              <a:rPr lang="en-IE" dirty="0"/>
              <a:t>We have already seen &lt;html&gt;, &lt;title&gt;, &lt;body&gt; …. </a:t>
            </a:r>
          </a:p>
        </p:txBody>
      </p:sp>
    </p:spTree>
    <p:extLst>
      <p:ext uri="{BB962C8B-B14F-4D97-AF65-F5344CB8AC3E}">
        <p14:creationId xmlns:p14="http://schemas.microsoft.com/office/powerpoint/2010/main" val="158724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348A-35FD-43A7-B26F-715E7854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EBFA20-4903-48DE-AB05-2A335E9A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Elements have associated properties called attributes, which may have values.</a:t>
            </a:r>
          </a:p>
          <a:p>
            <a:r>
              <a:rPr lang="en-IE" dirty="0"/>
              <a:t>Attribute/value pairs appear before the “&gt;” of the start tag.</a:t>
            </a:r>
          </a:p>
          <a:p>
            <a:r>
              <a:rPr lang="en-IE" dirty="0"/>
              <a:t>Attribute value pairs are separated by spaces and can appear in any order.</a:t>
            </a:r>
          </a:p>
          <a:p>
            <a:r>
              <a:rPr lang="en-IE" dirty="0"/>
              <a:t>Attribute values can be delimited using either single or double quotes.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bgcolor</a:t>
            </a:r>
            <a:r>
              <a:rPr lang="en-IE" dirty="0"/>
              <a:t>=“#</a:t>
            </a:r>
            <a:r>
              <a:rPr lang="en-IE" dirty="0" err="1"/>
              <a:t>ffffff</a:t>
            </a:r>
            <a:r>
              <a:rPr lang="en-IE" dirty="0"/>
              <a:t>” text=“#000000”&gt;</a:t>
            </a:r>
          </a:p>
        </p:txBody>
      </p:sp>
    </p:spTree>
    <p:extLst>
      <p:ext uri="{BB962C8B-B14F-4D97-AF65-F5344CB8AC3E}">
        <p14:creationId xmlns:p14="http://schemas.microsoft.com/office/powerpoint/2010/main" val="10923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F220-FC3F-4D42-993C-35339E38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69B4-6441-485F-99FF-C747E3BA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the attribute value contains only alphanumeric, hyphens, periods, underscores and colons, the quotes can be omitted. XHTML requires quotes always</a:t>
            </a:r>
          </a:p>
          <a:p>
            <a:endParaRPr lang="en-IE" dirty="0"/>
          </a:p>
          <a:p>
            <a:r>
              <a:rPr lang="en-IE" dirty="0"/>
              <a:t>The HTML specification recommends always using quotes. </a:t>
            </a:r>
          </a:p>
          <a:p>
            <a:r>
              <a:rPr lang="en-IE" dirty="0"/>
              <a:t>Safest is to always use quotes!</a:t>
            </a:r>
          </a:p>
        </p:txBody>
      </p:sp>
    </p:spTree>
    <p:extLst>
      <p:ext uri="{BB962C8B-B14F-4D97-AF65-F5344CB8AC3E}">
        <p14:creationId xmlns:p14="http://schemas.microsoft.com/office/powerpoint/2010/main" val="37584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8FD9-98DD-43D8-9D55-EE3CBC26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Global Attributes (any HTML element)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96DFE-946F-415B-A2D4-27D67285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75" y="1358240"/>
            <a:ext cx="7112050" cy="51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87D-3486-4F93-920F-A6544096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7E20-A054-4303-94FD-219C672D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Comments start with special &lt;!--and end with --&gt;tags</a:t>
            </a:r>
          </a:p>
          <a:p>
            <a:r>
              <a:rPr lang="en-IE" dirty="0"/>
              <a:t>Everything between these tags is considered a comment even over multiple lines.</a:t>
            </a:r>
          </a:p>
          <a:p>
            <a:pPr marL="0" indent="0">
              <a:buNone/>
            </a:pPr>
            <a:r>
              <a:rPr lang="en-IE" dirty="0"/>
              <a:t>	&lt;!-- this is a comment --&gt;</a:t>
            </a:r>
          </a:p>
          <a:p>
            <a:pPr marL="0" indent="0">
              <a:buNone/>
            </a:pPr>
            <a:r>
              <a:rPr lang="en-IE" dirty="0"/>
              <a:t>	&lt;!-- this is a comment</a:t>
            </a:r>
          </a:p>
          <a:p>
            <a:pPr marL="0" indent="0">
              <a:buNone/>
            </a:pPr>
            <a:r>
              <a:rPr lang="en-IE" dirty="0"/>
              <a:t>	over multiple lines --&gt;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  <a:p>
            <a:r>
              <a:rPr lang="en-IE" dirty="0"/>
              <a:t>Highlight and CTRL –SHIFT –C in Eclipse will put in comments. (Most IDE’s with have similar shortcuts)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45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67F2-6640-46B3-9D0E-77ACB074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755C-CA0F-473E-881C-39A09142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Colours are represented as six digit hexadecimal numbers preceded by # character.  </a:t>
            </a:r>
          </a:p>
          <a:p>
            <a:pPr marL="0" indent="0">
              <a:buNone/>
            </a:pPr>
            <a:r>
              <a:rPr lang="en-IE" dirty="0"/>
              <a:t>	#FFFFFF, #09AB4E</a:t>
            </a:r>
          </a:p>
          <a:p>
            <a:r>
              <a:rPr lang="en-IE" dirty="0"/>
              <a:t>These are actually three 2 digit numbers representing the amount of Red, Green and Blue in the colour.</a:t>
            </a:r>
          </a:p>
          <a:p>
            <a:r>
              <a:rPr lang="en-IE" dirty="0"/>
              <a:t>There are also a set of well known colour names</a:t>
            </a:r>
          </a:p>
          <a:p>
            <a:r>
              <a:rPr lang="en-IE" dirty="0"/>
              <a:t>https://www.w3schools.com/colors/colors_names.asp</a:t>
            </a:r>
          </a:p>
          <a:p>
            <a:r>
              <a:rPr lang="en-IE" dirty="0"/>
              <a:t>Lots of online (and IDE integrated) tools to help choose/visualise HEX colour values</a:t>
            </a:r>
          </a:p>
          <a:p>
            <a:r>
              <a:rPr lang="en-IE" dirty="0"/>
              <a:t>https://www.w3schools.com/colors/colors_picker.asp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2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2158</Words>
  <Application>Microsoft Office PowerPoint</Application>
  <PresentationFormat>Widescreen</PresentationFormat>
  <Paragraphs>292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Server-side Web Development</vt:lpstr>
      <vt:lpstr>HTML</vt:lpstr>
      <vt:lpstr>HTML Example</vt:lpstr>
      <vt:lpstr>HTML Elements</vt:lpstr>
      <vt:lpstr>HTML Attributes</vt:lpstr>
      <vt:lpstr>HTML Attributes</vt:lpstr>
      <vt:lpstr>HTML Global Attributes (any HTML element)</vt:lpstr>
      <vt:lpstr>HTML Comments</vt:lpstr>
      <vt:lpstr>HTML Colours</vt:lpstr>
      <vt:lpstr>HTML Body Element</vt:lpstr>
      <vt:lpstr>HTML Div Element</vt:lpstr>
      <vt:lpstr>HTML Text</vt:lpstr>
      <vt:lpstr>HTML Ordered vs Unordered Lists</vt:lpstr>
      <vt:lpstr>Style tags for ordered lists</vt:lpstr>
      <vt:lpstr>Style tags for unordered lists</vt:lpstr>
      <vt:lpstr>HTML Images</vt:lpstr>
      <vt:lpstr>HTML Images </vt:lpstr>
      <vt:lpstr>HTML Links (Anchor tags)</vt:lpstr>
      <vt:lpstr>HTTP POST - Example</vt:lpstr>
      <vt:lpstr>Web Resources</vt:lpstr>
      <vt:lpstr>Web Application Frameworks</vt:lpstr>
      <vt:lpstr>Web Application Frameworks - Java</vt:lpstr>
      <vt:lpstr>Web Servers – Java Support</vt:lpstr>
      <vt:lpstr>Terms – Web Server</vt:lpstr>
      <vt:lpstr>Terms – Application Server</vt:lpstr>
      <vt:lpstr>Terms - Container</vt:lpstr>
      <vt:lpstr>Application Server as a Container</vt:lpstr>
      <vt:lpstr>Alternatively – Web Application</vt:lpstr>
      <vt:lpstr>Typical Web Applications in Java/Groovy</vt:lpstr>
      <vt:lpstr>J2EE Servlet Specification</vt:lpstr>
      <vt:lpstr>WAR File</vt:lpstr>
      <vt:lpstr>Server Side Web Development</vt:lpstr>
      <vt:lpstr>MVC (Model View Controller) Architecture</vt:lpstr>
      <vt:lpstr>MVC Architecture</vt:lpstr>
      <vt:lpstr>Web Development Complexity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and Connected Devices</dc:title>
  <dc:creator>CURRAN, MARTINA</dc:creator>
  <cp:lastModifiedBy>techstaff</cp:lastModifiedBy>
  <cp:revision>33</cp:revision>
  <dcterms:created xsi:type="dcterms:W3CDTF">2019-08-12T15:58:15Z</dcterms:created>
  <dcterms:modified xsi:type="dcterms:W3CDTF">2023-09-12T09:56:30Z</dcterms:modified>
</cp:coreProperties>
</file>