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185" autoAdjust="0"/>
    <p:restoredTop sz="94660"/>
  </p:normalViewPr>
  <p:slideViewPr>
    <p:cSldViewPr snapToGrid="0">
      <p:cViewPr varScale="1">
        <p:scale>
          <a:sx n="68" d="100"/>
          <a:sy n="68" d="100"/>
        </p:scale>
        <p:origin x="12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1678-2D86-4DAE-847A-55B8AAA65B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6641B2CF-975D-4351-9694-6F1AFAA44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896B876B-2BBD-4769-833E-D503374BB544}"/>
              </a:ext>
            </a:extLst>
          </p:cNvPr>
          <p:cNvSpPr>
            <a:spLocks noGrp="1"/>
          </p:cNvSpPr>
          <p:nvPr>
            <p:ph type="dt" sz="half" idx="10"/>
          </p:nvPr>
        </p:nvSpPr>
        <p:spPr/>
        <p:txBody>
          <a:bodyPr/>
          <a:lstStyle/>
          <a:p>
            <a:fld id="{D185572E-433B-4C3C-9216-427A579344CD}" type="datetimeFigureOut">
              <a:rPr lang="en-IE" smtClean="0"/>
              <a:t>13/10/2020</a:t>
            </a:fld>
            <a:endParaRPr lang="en-IE"/>
          </a:p>
        </p:txBody>
      </p:sp>
      <p:sp>
        <p:nvSpPr>
          <p:cNvPr id="5" name="Footer Placeholder 4">
            <a:extLst>
              <a:ext uri="{FF2B5EF4-FFF2-40B4-BE49-F238E27FC236}">
                <a16:creationId xmlns:a16="http://schemas.microsoft.com/office/drawing/2014/main" id="{BC502A31-A755-4B89-9E8A-DC2074EA48A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264F5046-4908-4092-97DA-BB710C0592D4}"/>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316571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684D-CEF2-4F8F-AB87-8998E84FF9A6}"/>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1D8EDC20-95A1-40ED-A4C8-8014779707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8B4F649-EEF3-4D9F-9ADA-DAB0EEEC67D8}"/>
              </a:ext>
            </a:extLst>
          </p:cNvPr>
          <p:cNvSpPr>
            <a:spLocks noGrp="1"/>
          </p:cNvSpPr>
          <p:nvPr>
            <p:ph type="dt" sz="half" idx="10"/>
          </p:nvPr>
        </p:nvSpPr>
        <p:spPr/>
        <p:txBody>
          <a:bodyPr/>
          <a:lstStyle/>
          <a:p>
            <a:fld id="{D185572E-433B-4C3C-9216-427A579344CD}" type="datetimeFigureOut">
              <a:rPr lang="en-IE" smtClean="0"/>
              <a:t>13/10/2020</a:t>
            </a:fld>
            <a:endParaRPr lang="en-IE"/>
          </a:p>
        </p:txBody>
      </p:sp>
      <p:sp>
        <p:nvSpPr>
          <p:cNvPr id="5" name="Footer Placeholder 4">
            <a:extLst>
              <a:ext uri="{FF2B5EF4-FFF2-40B4-BE49-F238E27FC236}">
                <a16:creationId xmlns:a16="http://schemas.microsoft.com/office/drawing/2014/main" id="{A7373AD7-B3D6-47F2-86A2-40B9BF3B593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380D4E4-3868-40AF-A75B-C12657A836B2}"/>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2688095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D7399-0E97-4804-9311-75631F1876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C4DE05F4-E523-4848-AAB8-4341BEAEE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60F6C01-7D91-432F-B037-5422A2F56E8B}"/>
              </a:ext>
            </a:extLst>
          </p:cNvPr>
          <p:cNvSpPr>
            <a:spLocks noGrp="1"/>
          </p:cNvSpPr>
          <p:nvPr>
            <p:ph type="dt" sz="half" idx="10"/>
          </p:nvPr>
        </p:nvSpPr>
        <p:spPr/>
        <p:txBody>
          <a:bodyPr/>
          <a:lstStyle/>
          <a:p>
            <a:fld id="{D185572E-433B-4C3C-9216-427A579344CD}" type="datetimeFigureOut">
              <a:rPr lang="en-IE" smtClean="0"/>
              <a:t>13/10/2020</a:t>
            </a:fld>
            <a:endParaRPr lang="en-IE"/>
          </a:p>
        </p:txBody>
      </p:sp>
      <p:sp>
        <p:nvSpPr>
          <p:cNvPr id="5" name="Footer Placeholder 4">
            <a:extLst>
              <a:ext uri="{FF2B5EF4-FFF2-40B4-BE49-F238E27FC236}">
                <a16:creationId xmlns:a16="http://schemas.microsoft.com/office/drawing/2014/main" id="{064A7E6F-89F0-42FA-AACC-D211E5F3592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892E5C9-5637-46EA-9E55-1C3C132B9DEA}"/>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3371243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99EF-45DF-43CB-B92F-7BBD6ACAAC73}"/>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4546D277-84F6-428A-B396-8687052ECA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013A558-0664-448D-BA15-FCA859ADC2D7}"/>
              </a:ext>
            </a:extLst>
          </p:cNvPr>
          <p:cNvSpPr>
            <a:spLocks noGrp="1"/>
          </p:cNvSpPr>
          <p:nvPr>
            <p:ph type="dt" sz="half" idx="10"/>
          </p:nvPr>
        </p:nvSpPr>
        <p:spPr/>
        <p:txBody>
          <a:bodyPr/>
          <a:lstStyle/>
          <a:p>
            <a:fld id="{D185572E-433B-4C3C-9216-427A579344CD}" type="datetimeFigureOut">
              <a:rPr lang="en-IE" smtClean="0"/>
              <a:t>13/10/2020</a:t>
            </a:fld>
            <a:endParaRPr lang="en-IE"/>
          </a:p>
        </p:txBody>
      </p:sp>
      <p:sp>
        <p:nvSpPr>
          <p:cNvPr id="5" name="Footer Placeholder 4">
            <a:extLst>
              <a:ext uri="{FF2B5EF4-FFF2-40B4-BE49-F238E27FC236}">
                <a16:creationId xmlns:a16="http://schemas.microsoft.com/office/drawing/2014/main" id="{D7BB2868-56D3-4FDB-8897-19830FC28E2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FC4A271-070A-4321-9A04-B951AC6323B3}"/>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92739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AB5C-EBFD-4E56-8963-D648BF2B1F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BB6890B5-7649-4B23-828C-C28C84C7FA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175F4E-409A-4954-899A-0C545322D559}"/>
              </a:ext>
            </a:extLst>
          </p:cNvPr>
          <p:cNvSpPr>
            <a:spLocks noGrp="1"/>
          </p:cNvSpPr>
          <p:nvPr>
            <p:ph type="dt" sz="half" idx="10"/>
          </p:nvPr>
        </p:nvSpPr>
        <p:spPr/>
        <p:txBody>
          <a:bodyPr/>
          <a:lstStyle/>
          <a:p>
            <a:fld id="{D185572E-433B-4C3C-9216-427A579344CD}" type="datetimeFigureOut">
              <a:rPr lang="en-IE" smtClean="0"/>
              <a:t>13/10/2020</a:t>
            </a:fld>
            <a:endParaRPr lang="en-IE"/>
          </a:p>
        </p:txBody>
      </p:sp>
      <p:sp>
        <p:nvSpPr>
          <p:cNvPr id="5" name="Footer Placeholder 4">
            <a:extLst>
              <a:ext uri="{FF2B5EF4-FFF2-40B4-BE49-F238E27FC236}">
                <a16:creationId xmlns:a16="http://schemas.microsoft.com/office/drawing/2014/main" id="{E5E4AC6F-9ECE-48D8-8ABD-54D5DB0B64B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DC46D47-CB26-4D81-897F-F840B153F210}"/>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4067895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16C9-C584-4BDD-88DF-DDC3FCE4327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FE90686E-1BD6-4FC9-BE5C-94C3CC27C7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8DF83F51-9A68-42D5-B79F-2CEB32173A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FCABC281-9E06-4C6B-A2D5-2267188F6BF1}"/>
              </a:ext>
            </a:extLst>
          </p:cNvPr>
          <p:cNvSpPr>
            <a:spLocks noGrp="1"/>
          </p:cNvSpPr>
          <p:nvPr>
            <p:ph type="dt" sz="half" idx="10"/>
          </p:nvPr>
        </p:nvSpPr>
        <p:spPr/>
        <p:txBody>
          <a:bodyPr/>
          <a:lstStyle/>
          <a:p>
            <a:fld id="{D185572E-433B-4C3C-9216-427A579344CD}" type="datetimeFigureOut">
              <a:rPr lang="en-IE" smtClean="0"/>
              <a:t>13/10/2020</a:t>
            </a:fld>
            <a:endParaRPr lang="en-IE"/>
          </a:p>
        </p:txBody>
      </p:sp>
      <p:sp>
        <p:nvSpPr>
          <p:cNvPr id="6" name="Footer Placeholder 5">
            <a:extLst>
              <a:ext uri="{FF2B5EF4-FFF2-40B4-BE49-F238E27FC236}">
                <a16:creationId xmlns:a16="http://schemas.microsoft.com/office/drawing/2014/main" id="{146E3BFB-7E00-48D5-849C-CDB782A7AE53}"/>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5207D561-473C-4AC5-928F-29F225D09353}"/>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38543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055D-0FF3-4678-B9AE-A46C620B4F7C}"/>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79DF3C1A-4C0E-4EB8-96B8-8A8F0F77AB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404207-17C4-459A-A3C8-007ED70402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D1BD13C8-58F1-44FB-BDFB-65977225F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8CD19A-A846-4C99-8BD3-8911AD2676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BF5A3DFA-FCA8-403E-8164-3A9F52608162}"/>
              </a:ext>
            </a:extLst>
          </p:cNvPr>
          <p:cNvSpPr>
            <a:spLocks noGrp="1"/>
          </p:cNvSpPr>
          <p:nvPr>
            <p:ph type="dt" sz="half" idx="10"/>
          </p:nvPr>
        </p:nvSpPr>
        <p:spPr/>
        <p:txBody>
          <a:bodyPr/>
          <a:lstStyle/>
          <a:p>
            <a:fld id="{D185572E-433B-4C3C-9216-427A579344CD}" type="datetimeFigureOut">
              <a:rPr lang="en-IE" smtClean="0"/>
              <a:t>13/10/2020</a:t>
            </a:fld>
            <a:endParaRPr lang="en-IE"/>
          </a:p>
        </p:txBody>
      </p:sp>
      <p:sp>
        <p:nvSpPr>
          <p:cNvPr id="8" name="Footer Placeholder 7">
            <a:extLst>
              <a:ext uri="{FF2B5EF4-FFF2-40B4-BE49-F238E27FC236}">
                <a16:creationId xmlns:a16="http://schemas.microsoft.com/office/drawing/2014/main" id="{39CCD9E3-A548-464D-8063-249E902FC38A}"/>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83A65957-7643-4F72-A1FC-14E62C7206A2}"/>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1888466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6596-C70F-4B23-8192-74234FE2F373}"/>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2CCA9698-A2D2-4EA9-BEE3-21DEEB677098}"/>
              </a:ext>
            </a:extLst>
          </p:cNvPr>
          <p:cNvSpPr>
            <a:spLocks noGrp="1"/>
          </p:cNvSpPr>
          <p:nvPr>
            <p:ph type="dt" sz="half" idx="10"/>
          </p:nvPr>
        </p:nvSpPr>
        <p:spPr/>
        <p:txBody>
          <a:bodyPr/>
          <a:lstStyle/>
          <a:p>
            <a:fld id="{D185572E-433B-4C3C-9216-427A579344CD}" type="datetimeFigureOut">
              <a:rPr lang="en-IE" smtClean="0"/>
              <a:t>13/10/2020</a:t>
            </a:fld>
            <a:endParaRPr lang="en-IE"/>
          </a:p>
        </p:txBody>
      </p:sp>
      <p:sp>
        <p:nvSpPr>
          <p:cNvPr id="4" name="Footer Placeholder 3">
            <a:extLst>
              <a:ext uri="{FF2B5EF4-FFF2-40B4-BE49-F238E27FC236}">
                <a16:creationId xmlns:a16="http://schemas.microsoft.com/office/drawing/2014/main" id="{CD97ACFD-DA4F-408B-A623-5B451F27208B}"/>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DF5B1EEC-3EB0-4701-AFE6-AD468C956010}"/>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3594446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A6EEC7-E653-4288-B1A7-C2CAFFA8152C}"/>
              </a:ext>
            </a:extLst>
          </p:cNvPr>
          <p:cNvSpPr>
            <a:spLocks noGrp="1"/>
          </p:cNvSpPr>
          <p:nvPr>
            <p:ph type="dt" sz="half" idx="10"/>
          </p:nvPr>
        </p:nvSpPr>
        <p:spPr/>
        <p:txBody>
          <a:bodyPr/>
          <a:lstStyle/>
          <a:p>
            <a:fld id="{D185572E-433B-4C3C-9216-427A579344CD}" type="datetimeFigureOut">
              <a:rPr lang="en-IE" smtClean="0"/>
              <a:t>13/10/2020</a:t>
            </a:fld>
            <a:endParaRPr lang="en-IE"/>
          </a:p>
        </p:txBody>
      </p:sp>
      <p:sp>
        <p:nvSpPr>
          <p:cNvPr id="3" name="Footer Placeholder 2">
            <a:extLst>
              <a:ext uri="{FF2B5EF4-FFF2-40B4-BE49-F238E27FC236}">
                <a16:creationId xmlns:a16="http://schemas.microsoft.com/office/drawing/2014/main" id="{6D86EFED-B925-4903-9BA0-526E6D60369C}"/>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F6865E58-B2CE-41DD-861C-2220E228D38E}"/>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259083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061E-BE60-4B35-9006-7C13398F5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32F17D56-040E-47CA-8F46-0A16F7E110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A28EEDAA-7971-4D0F-88CF-DDAC099798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E7E2D-9D6C-4977-87F1-0C7B116FD374}"/>
              </a:ext>
            </a:extLst>
          </p:cNvPr>
          <p:cNvSpPr>
            <a:spLocks noGrp="1"/>
          </p:cNvSpPr>
          <p:nvPr>
            <p:ph type="dt" sz="half" idx="10"/>
          </p:nvPr>
        </p:nvSpPr>
        <p:spPr/>
        <p:txBody>
          <a:bodyPr/>
          <a:lstStyle/>
          <a:p>
            <a:fld id="{D185572E-433B-4C3C-9216-427A579344CD}" type="datetimeFigureOut">
              <a:rPr lang="en-IE" smtClean="0"/>
              <a:t>13/10/2020</a:t>
            </a:fld>
            <a:endParaRPr lang="en-IE"/>
          </a:p>
        </p:txBody>
      </p:sp>
      <p:sp>
        <p:nvSpPr>
          <p:cNvPr id="6" name="Footer Placeholder 5">
            <a:extLst>
              <a:ext uri="{FF2B5EF4-FFF2-40B4-BE49-F238E27FC236}">
                <a16:creationId xmlns:a16="http://schemas.microsoft.com/office/drawing/2014/main" id="{45F64070-92C5-41D2-92E1-A90384A1C5D4}"/>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6FDA36A9-8D9C-497E-8E13-272C4BF5084F}"/>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2871376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82A43-46DA-492B-9F3B-CCCC16B3D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CF9E27B6-2EDE-45AA-9C71-EE637E536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469A5422-60E5-4EB9-BA9B-749EAB1ED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837829-CFAD-444D-9F28-09A1BC8A970E}"/>
              </a:ext>
            </a:extLst>
          </p:cNvPr>
          <p:cNvSpPr>
            <a:spLocks noGrp="1"/>
          </p:cNvSpPr>
          <p:nvPr>
            <p:ph type="dt" sz="half" idx="10"/>
          </p:nvPr>
        </p:nvSpPr>
        <p:spPr/>
        <p:txBody>
          <a:bodyPr/>
          <a:lstStyle/>
          <a:p>
            <a:fld id="{D185572E-433B-4C3C-9216-427A579344CD}" type="datetimeFigureOut">
              <a:rPr lang="en-IE" smtClean="0"/>
              <a:t>13/10/2020</a:t>
            </a:fld>
            <a:endParaRPr lang="en-IE"/>
          </a:p>
        </p:txBody>
      </p:sp>
      <p:sp>
        <p:nvSpPr>
          <p:cNvPr id="6" name="Footer Placeholder 5">
            <a:extLst>
              <a:ext uri="{FF2B5EF4-FFF2-40B4-BE49-F238E27FC236}">
                <a16:creationId xmlns:a16="http://schemas.microsoft.com/office/drawing/2014/main" id="{F7A95C8D-44E8-45E0-92B0-CD0D7D53EEF8}"/>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E31551FF-4C4C-433A-B1F1-B286ADB0856B}"/>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131774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2E40E-CD1F-4D6A-A5C0-6AB99C161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04DA7F4A-CFF7-4801-B83C-7281DFA096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6C708A6-8026-43C5-A6DF-205DA74315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5572E-433B-4C3C-9216-427A579344CD}" type="datetimeFigureOut">
              <a:rPr lang="en-IE" smtClean="0"/>
              <a:t>13/10/2020</a:t>
            </a:fld>
            <a:endParaRPr lang="en-IE"/>
          </a:p>
        </p:txBody>
      </p:sp>
      <p:sp>
        <p:nvSpPr>
          <p:cNvPr id="5" name="Footer Placeholder 4">
            <a:extLst>
              <a:ext uri="{FF2B5EF4-FFF2-40B4-BE49-F238E27FC236}">
                <a16:creationId xmlns:a16="http://schemas.microsoft.com/office/drawing/2014/main" id="{A55F329E-D46A-4C6D-8C77-B38E864120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D9C745A8-7D25-4353-B61B-79E8C939FA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E6887-6153-4429-AEB1-AABFEB6BB666}" type="slidenum">
              <a:rPr lang="en-IE" smtClean="0"/>
              <a:t>‹#›</a:t>
            </a:fld>
            <a:endParaRPr lang="en-IE"/>
          </a:p>
        </p:txBody>
      </p:sp>
    </p:spTree>
    <p:extLst>
      <p:ext uri="{BB962C8B-B14F-4D97-AF65-F5344CB8AC3E}">
        <p14:creationId xmlns:p14="http://schemas.microsoft.com/office/powerpoint/2010/main" val="1717515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D82C-2767-4733-92AF-759DBF7BA337}"/>
              </a:ext>
            </a:extLst>
          </p:cNvPr>
          <p:cNvSpPr>
            <a:spLocks noGrp="1"/>
          </p:cNvSpPr>
          <p:nvPr>
            <p:ph type="ctrTitle"/>
          </p:nvPr>
        </p:nvSpPr>
        <p:spPr/>
        <p:txBody>
          <a:bodyPr>
            <a:normAutofit/>
          </a:bodyPr>
          <a:lstStyle/>
          <a:p>
            <a:r>
              <a:rPr lang="en-IE" dirty="0"/>
              <a:t>Server-side Web Development</a:t>
            </a:r>
          </a:p>
        </p:txBody>
      </p:sp>
      <p:sp>
        <p:nvSpPr>
          <p:cNvPr id="3" name="Subtitle 2">
            <a:extLst>
              <a:ext uri="{FF2B5EF4-FFF2-40B4-BE49-F238E27FC236}">
                <a16:creationId xmlns:a16="http://schemas.microsoft.com/office/drawing/2014/main" id="{C3CE9A08-CC23-4E26-9F82-CC9B76F72CBB}"/>
              </a:ext>
            </a:extLst>
          </p:cNvPr>
          <p:cNvSpPr>
            <a:spLocks noGrp="1"/>
          </p:cNvSpPr>
          <p:nvPr>
            <p:ph type="subTitle" idx="1"/>
          </p:nvPr>
        </p:nvSpPr>
        <p:spPr/>
        <p:txBody>
          <a:bodyPr/>
          <a:lstStyle/>
          <a:p>
            <a:r>
              <a:rPr lang="en-IE"/>
              <a:t>Servlets</a:t>
            </a:r>
            <a:endParaRPr lang="en-IE" dirty="0"/>
          </a:p>
        </p:txBody>
      </p:sp>
    </p:spTree>
    <p:extLst>
      <p:ext uri="{BB962C8B-B14F-4D97-AF65-F5344CB8AC3E}">
        <p14:creationId xmlns:p14="http://schemas.microsoft.com/office/powerpoint/2010/main" val="2563265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7AA0-09BF-423C-8C5F-6774E5BF611A}"/>
              </a:ext>
            </a:extLst>
          </p:cNvPr>
          <p:cNvSpPr>
            <a:spLocks noGrp="1"/>
          </p:cNvSpPr>
          <p:nvPr>
            <p:ph type="title"/>
          </p:nvPr>
        </p:nvSpPr>
        <p:spPr/>
        <p:txBody>
          <a:bodyPr/>
          <a:lstStyle/>
          <a:p>
            <a:r>
              <a:rPr lang="en-IE" dirty="0"/>
              <a:t>Servlets – destroy() method</a:t>
            </a:r>
          </a:p>
        </p:txBody>
      </p:sp>
      <p:sp>
        <p:nvSpPr>
          <p:cNvPr id="3" name="Content Placeholder 2">
            <a:extLst>
              <a:ext uri="{FF2B5EF4-FFF2-40B4-BE49-F238E27FC236}">
                <a16:creationId xmlns:a16="http://schemas.microsoft.com/office/drawing/2014/main" id="{29E86973-5860-4387-B500-2FB2A3B479B0}"/>
              </a:ext>
            </a:extLst>
          </p:cNvPr>
          <p:cNvSpPr>
            <a:spLocks noGrp="1"/>
          </p:cNvSpPr>
          <p:nvPr>
            <p:ph idx="1"/>
          </p:nvPr>
        </p:nvSpPr>
        <p:spPr/>
        <p:txBody>
          <a:bodyPr/>
          <a:lstStyle/>
          <a:p>
            <a:r>
              <a:rPr lang="en-IE" dirty="0"/>
              <a:t>The </a:t>
            </a:r>
            <a:r>
              <a:rPr lang="en-IE" b="1" dirty="0"/>
              <a:t>destroy() </a:t>
            </a:r>
            <a:r>
              <a:rPr lang="en-IE" dirty="0"/>
              <a:t>method is called only once at the end of the life cycle of a servlet. This method gives your servlet a chance to </a:t>
            </a:r>
            <a:r>
              <a:rPr lang="en-IE" b="1" i="1" dirty="0" err="1"/>
              <a:t>cleanup</a:t>
            </a:r>
            <a:r>
              <a:rPr lang="en-IE" dirty="0"/>
              <a:t>; i.e. close database connections, halt background threads, write cookie lists or hit counts to disk etc.</a:t>
            </a:r>
          </a:p>
          <a:p>
            <a:endParaRPr lang="en-IE" dirty="0"/>
          </a:p>
          <a:p>
            <a:r>
              <a:rPr lang="en-IE" dirty="0"/>
              <a:t>After the </a:t>
            </a:r>
            <a:r>
              <a:rPr lang="en-IE" b="1" dirty="0"/>
              <a:t>destroy() </a:t>
            </a:r>
            <a:r>
              <a:rPr lang="en-IE" dirty="0"/>
              <a:t>method is called, the servlet object is marked for garbage collection.</a:t>
            </a:r>
          </a:p>
        </p:txBody>
      </p:sp>
    </p:spTree>
    <p:extLst>
      <p:ext uri="{BB962C8B-B14F-4D97-AF65-F5344CB8AC3E}">
        <p14:creationId xmlns:p14="http://schemas.microsoft.com/office/powerpoint/2010/main" val="1658768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8A0C2-3352-4757-8890-E68DFE3B1E44}"/>
              </a:ext>
            </a:extLst>
          </p:cNvPr>
          <p:cNvSpPr>
            <a:spLocks noGrp="1"/>
          </p:cNvSpPr>
          <p:nvPr>
            <p:ph type="title"/>
          </p:nvPr>
        </p:nvSpPr>
        <p:spPr/>
        <p:txBody>
          <a:bodyPr/>
          <a:lstStyle/>
          <a:p>
            <a:r>
              <a:rPr lang="en-IE" dirty="0"/>
              <a:t>Servlets – Lifecycle Architecture</a:t>
            </a:r>
          </a:p>
        </p:txBody>
      </p:sp>
      <p:sp>
        <p:nvSpPr>
          <p:cNvPr id="3" name="Content Placeholder 2">
            <a:extLst>
              <a:ext uri="{FF2B5EF4-FFF2-40B4-BE49-F238E27FC236}">
                <a16:creationId xmlns:a16="http://schemas.microsoft.com/office/drawing/2014/main" id="{85E4B5FB-5F70-4F43-B2FB-8005ABC78608}"/>
              </a:ext>
            </a:extLst>
          </p:cNvPr>
          <p:cNvSpPr>
            <a:spLocks noGrp="1"/>
          </p:cNvSpPr>
          <p:nvPr>
            <p:ph idx="1"/>
          </p:nvPr>
        </p:nvSpPr>
        <p:spPr/>
        <p:txBody>
          <a:bodyPr/>
          <a:lstStyle/>
          <a:p>
            <a:pPr marL="0" indent="0">
              <a:buNone/>
            </a:pPr>
            <a:r>
              <a:rPr lang="en-IE" dirty="0"/>
              <a:t>1. HTTP requests coming to the server are delegated to the servlet container.</a:t>
            </a:r>
          </a:p>
          <a:p>
            <a:pPr marL="0" indent="0">
              <a:buNone/>
            </a:pPr>
            <a:r>
              <a:rPr lang="en-IE" dirty="0"/>
              <a:t>2. The servlet container loads the servlet and calls the </a:t>
            </a:r>
            <a:r>
              <a:rPr lang="en-IE" b="1" dirty="0" err="1"/>
              <a:t>init</a:t>
            </a:r>
            <a:r>
              <a:rPr lang="en-IE" b="1" dirty="0"/>
              <a:t>() </a:t>
            </a:r>
            <a:r>
              <a:rPr lang="en-IE" dirty="0"/>
              <a:t>method.</a:t>
            </a:r>
          </a:p>
          <a:p>
            <a:pPr marL="0" indent="0">
              <a:buNone/>
            </a:pPr>
            <a:r>
              <a:rPr lang="en-IE" dirty="0"/>
              <a:t>3. Then the servlet container handles multiple requests by spawning multiple threads, each thread executing the </a:t>
            </a:r>
            <a:r>
              <a:rPr lang="en-IE" b="1" dirty="0"/>
              <a:t>service() </a:t>
            </a:r>
            <a:r>
              <a:rPr lang="en-IE" dirty="0"/>
              <a:t>method of a </a:t>
            </a:r>
            <a:r>
              <a:rPr lang="en-IE" b="1" dirty="0"/>
              <a:t>single instance </a:t>
            </a:r>
            <a:r>
              <a:rPr lang="en-IE" dirty="0"/>
              <a:t>of the servlet.</a:t>
            </a:r>
          </a:p>
          <a:p>
            <a:pPr marL="0" indent="0">
              <a:buNone/>
            </a:pPr>
            <a:r>
              <a:rPr lang="en-IE" dirty="0"/>
              <a:t>4. When servlet finished </a:t>
            </a:r>
            <a:r>
              <a:rPr lang="en-IE" b="1" dirty="0"/>
              <a:t>destroy() </a:t>
            </a:r>
            <a:r>
              <a:rPr lang="en-IE" dirty="0"/>
              <a:t>is called to clean-up and garbage collect the servlet.</a:t>
            </a:r>
          </a:p>
        </p:txBody>
      </p:sp>
    </p:spTree>
    <p:extLst>
      <p:ext uri="{BB962C8B-B14F-4D97-AF65-F5344CB8AC3E}">
        <p14:creationId xmlns:p14="http://schemas.microsoft.com/office/powerpoint/2010/main" val="270231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EBE4F-AB75-4D56-9CF1-90A5C60F525D}"/>
              </a:ext>
            </a:extLst>
          </p:cNvPr>
          <p:cNvSpPr>
            <a:spLocks noGrp="1"/>
          </p:cNvSpPr>
          <p:nvPr>
            <p:ph type="title"/>
          </p:nvPr>
        </p:nvSpPr>
        <p:spPr/>
        <p:txBody>
          <a:bodyPr/>
          <a:lstStyle/>
          <a:p>
            <a:r>
              <a:rPr lang="en-IE" dirty="0"/>
              <a:t>Servlets – Lifecycle Architecture</a:t>
            </a:r>
          </a:p>
        </p:txBody>
      </p:sp>
      <p:pic>
        <p:nvPicPr>
          <p:cNvPr id="4" name="Content Placeholder 3">
            <a:extLst>
              <a:ext uri="{FF2B5EF4-FFF2-40B4-BE49-F238E27FC236}">
                <a16:creationId xmlns:a16="http://schemas.microsoft.com/office/drawing/2014/main" id="{2EB2B621-9CA1-49CE-8896-CC37E140699B}"/>
              </a:ext>
            </a:extLst>
          </p:cNvPr>
          <p:cNvPicPr>
            <a:picLocks noGrp="1" noChangeAspect="1"/>
          </p:cNvPicPr>
          <p:nvPr>
            <p:ph idx="1"/>
          </p:nvPr>
        </p:nvPicPr>
        <p:blipFill>
          <a:blip r:embed="rId2"/>
          <a:stretch>
            <a:fillRect/>
          </a:stretch>
        </p:blipFill>
        <p:spPr>
          <a:xfrm>
            <a:off x="1387330" y="2616200"/>
            <a:ext cx="10178472" cy="2946400"/>
          </a:xfrm>
          <a:prstGeom prst="rect">
            <a:avLst/>
          </a:prstGeom>
        </p:spPr>
      </p:pic>
    </p:spTree>
    <p:extLst>
      <p:ext uri="{BB962C8B-B14F-4D97-AF65-F5344CB8AC3E}">
        <p14:creationId xmlns:p14="http://schemas.microsoft.com/office/powerpoint/2010/main" val="3688701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AE5E-8D08-44D0-962A-BABBCD33073A}"/>
              </a:ext>
            </a:extLst>
          </p:cNvPr>
          <p:cNvSpPr>
            <a:spLocks noGrp="1"/>
          </p:cNvSpPr>
          <p:nvPr>
            <p:ph type="title"/>
          </p:nvPr>
        </p:nvSpPr>
        <p:spPr/>
        <p:txBody>
          <a:bodyPr/>
          <a:lstStyle/>
          <a:p>
            <a:r>
              <a:rPr lang="en-IE" dirty="0"/>
              <a:t>Servlets - Example</a:t>
            </a:r>
          </a:p>
        </p:txBody>
      </p:sp>
      <p:pic>
        <p:nvPicPr>
          <p:cNvPr id="5" name="Content Placeholder 4">
            <a:extLst>
              <a:ext uri="{FF2B5EF4-FFF2-40B4-BE49-F238E27FC236}">
                <a16:creationId xmlns:a16="http://schemas.microsoft.com/office/drawing/2014/main" id="{79E7A597-F70E-423C-A367-CDF6B56B6A89}"/>
              </a:ext>
            </a:extLst>
          </p:cNvPr>
          <p:cNvPicPr>
            <a:picLocks noGrp="1" noChangeAspect="1"/>
          </p:cNvPicPr>
          <p:nvPr>
            <p:ph idx="1"/>
          </p:nvPr>
        </p:nvPicPr>
        <p:blipFill>
          <a:blip r:embed="rId2"/>
          <a:stretch>
            <a:fillRect/>
          </a:stretch>
        </p:blipFill>
        <p:spPr>
          <a:xfrm>
            <a:off x="1828800" y="1414490"/>
            <a:ext cx="7909969" cy="5078385"/>
          </a:xfrm>
          <a:prstGeom prst="rect">
            <a:avLst/>
          </a:prstGeom>
        </p:spPr>
      </p:pic>
    </p:spTree>
    <p:extLst>
      <p:ext uri="{BB962C8B-B14F-4D97-AF65-F5344CB8AC3E}">
        <p14:creationId xmlns:p14="http://schemas.microsoft.com/office/powerpoint/2010/main" val="1582328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7495-70E6-47DE-8860-CE6200A85A1E}"/>
              </a:ext>
            </a:extLst>
          </p:cNvPr>
          <p:cNvSpPr>
            <a:spLocks noGrp="1"/>
          </p:cNvSpPr>
          <p:nvPr>
            <p:ph type="title"/>
          </p:nvPr>
        </p:nvSpPr>
        <p:spPr/>
        <p:txBody>
          <a:bodyPr/>
          <a:lstStyle/>
          <a:p>
            <a:r>
              <a:rPr lang="en-IE" dirty="0"/>
              <a:t>Servlets - Deployment</a:t>
            </a:r>
          </a:p>
        </p:txBody>
      </p:sp>
      <p:sp>
        <p:nvSpPr>
          <p:cNvPr id="3" name="Content Placeholder 2">
            <a:extLst>
              <a:ext uri="{FF2B5EF4-FFF2-40B4-BE49-F238E27FC236}">
                <a16:creationId xmlns:a16="http://schemas.microsoft.com/office/drawing/2014/main" id="{92F24127-274B-488E-A0C2-FCE73896C113}"/>
              </a:ext>
            </a:extLst>
          </p:cNvPr>
          <p:cNvSpPr>
            <a:spLocks noGrp="1"/>
          </p:cNvSpPr>
          <p:nvPr>
            <p:ph idx="1"/>
          </p:nvPr>
        </p:nvSpPr>
        <p:spPr/>
        <p:txBody>
          <a:bodyPr>
            <a:normAutofit/>
          </a:bodyPr>
          <a:lstStyle/>
          <a:p>
            <a:r>
              <a:rPr lang="en-IE" dirty="0"/>
              <a:t>By default, a servlet application is located at the path</a:t>
            </a:r>
          </a:p>
          <a:p>
            <a:pPr marL="0" indent="0">
              <a:buNone/>
            </a:pPr>
            <a:r>
              <a:rPr lang="en-IE" dirty="0"/>
              <a:t>	&lt;Tomcat-</a:t>
            </a:r>
            <a:r>
              <a:rPr lang="en-IE" dirty="0" err="1"/>
              <a:t>InstallDir</a:t>
            </a:r>
            <a:r>
              <a:rPr lang="en-IE" dirty="0"/>
              <a:t>&gt;/</a:t>
            </a:r>
            <a:r>
              <a:rPr lang="en-IE" dirty="0" err="1"/>
              <a:t>webapps</a:t>
            </a:r>
            <a:r>
              <a:rPr lang="en-IE" dirty="0"/>
              <a:t>/ROOT</a:t>
            </a:r>
          </a:p>
          <a:p>
            <a:pPr marL="0" indent="0">
              <a:buNone/>
            </a:pPr>
            <a:r>
              <a:rPr lang="en-IE" dirty="0"/>
              <a:t>and the class file would reside in</a:t>
            </a:r>
          </a:p>
          <a:p>
            <a:pPr marL="0" indent="0">
              <a:buNone/>
            </a:pPr>
            <a:r>
              <a:rPr lang="en-IE" dirty="0"/>
              <a:t>	&lt;Tomcat-</a:t>
            </a:r>
            <a:r>
              <a:rPr lang="en-IE" dirty="0" err="1"/>
              <a:t>InstallDir</a:t>
            </a:r>
            <a:r>
              <a:rPr lang="en-IE" dirty="0"/>
              <a:t>&gt;/</a:t>
            </a:r>
            <a:r>
              <a:rPr lang="en-IE" dirty="0" err="1"/>
              <a:t>webapps</a:t>
            </a:r>
            <a:r>
              <a:rPr lang="en-IE" dirty="0"/>
              <a:t>/ROOT/WEB-INF/classes.</a:t>
            </a:r>
          </a:p>
          <a:p>
            <a:pPr marL="0" indent="0">
              <a:buNone/>
            </a:pPr>
            <a:endParaRPr lang="en-IE" dirty="0"/>
          </a:p>
          <a:p>
            <a:r>
              <a:rPr lang="en-IE" dirty="0"/>
              <a:t>If you have a fully qualified class name of </a:t>
            </a:r>
            <a:r>
              <a:rPr lang="en-IE" dirty="0" err="1"/>
              <a:t>com.myorg.MyServlet</a:t>
            </a:r>
            <a:r>
              <a:rPr lang="en-IE" dirty="0"/>
              <a:t>, then this servlet class </a:t>
            </a:r>
            <a:r>
              <a:rPr lang="en-IE" b="1" dirty="0"/>
              <a:t>must </a:t>
            </a:r>
            <a:r>
              <a:rPr lang="en-IE" dirty="0"/>
              <a:t>be located in</a:t>
            </a:r>
          </a:p>
          <a:p>
            <a:pPr marL="0" indent="0">
              <a:buNone/>
            </a:pPr>
            <a:r>
              <a:rPr lang="en-IE" dirty="0"/>
              <a:t>	WEB-INF/classes/com/</a:t>
            </a:r>
            <a:r>
              <a:rPr lang="en-IE" dirty="0" err="1"/>
              <a:t>myorg</a:t>
            </a:r>
            <a:r>
              <a:rPr lang="en-IE" dirty="0"/>
              <a:t>/</a:t>
            </a:r>
            <a:r>
              <a:rPr lang="en-IE" dirty="0" err="1"/>
              <a:t>MyServlet.class</a:t>
            </a:r>
            <a:endParaRPr lang="en-IE" dirty="0"/>
          </a:p>
        </p:txBody>
      </p:sp>
    </p:spTree>
    <p:extLst>
      <p:ext uri="{BB962C8B-B14F-4D97-AF65-F5344CB8AC3E}">
        <p14:creationId xmlns:p14="http://schemas.microsoft.com/office/powerpoint/2010/main" val="860929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FE646-15EE-4624-938C-08A8AF6B8D5A}"/>
              </a:ext>
            </a:extLst>
          </p:cNvPr>
          <p:cNvSpPr>
            <a:spLocks noGrp="1"/>
          </p:cNvSpPr>
          <p:nvPr>
            <p:ph type="title"/>
          </p:nvPr>
        </p:nvSpPr>
        <p:spPr/>
        <p:txBody>
          <a:bodyPr/>
          <a:lstStyle/>
          <a:p>
            <a:r>
              <a:rPr lang="en-IE" dirty="0"/>
              <a:t>Servlets - Deployment</a:t>
            </a:r>
          </a:p>
        </p:txBody>
      </p:sp>
      <p:sp>
        <p:nvSpPr>
          <p:cNvPr id="3" name="Content Placeholder 2">
            <a:extLst>
              <a:ext uri="{FF2B5EF4-FFF2-40B4-BE49-F238E27FC236}">
                <a16:creationId xmlns:a16="http://schemas.microsoft.com/office/drawing/2014/main" id="{8FE0097F-5ED0-4C3D-9D99-BA3287FA9523}"/>
              </a:ext>
            </a:extLst>
          </p:cNvPr>
          <p:cNvSpPr>
            <a:spLocks noGrp="1"/>
          </p:cNvSpPr>
          <p:nvPr>
            <p:ph idx="1"/>
          </p:nvPr>
        </p:nvSpPr>
        <p:spPr/>
        <p:txBody>
          <a:bodyPr/>
          <a:lstStyle/>
          <a:p>
            <a:r>
              <a:rPr lang="en-IE" dirty="0"/>
              <a:t>Traditionally information on the servlet name, servlet class and URL mapping would have been contained in the web.xml file inside directory</a:t>
            </a:r>
          </a:p>
          <a:p>
            <a:pPr marL="0" indent="0">
              <a:buNone/>
            </a:pPr>
            <a:r>
              <a:rPr lang="en-IE" dirty="0"/>
              <a:t>	&lt;Tomcat-</a:t>
            </a:r>
            <a:r>
              <a:rPr lang="en-IE" dirty="0" err="1"/>
              <a:t>InstallDir</a:t>
            </a:r>
            <a:r>
              <a:rPr lang="en-IE" dirty="0"/>
              <a:t>&gt;/</a:t>
            </a:r>
            <a:r>
              <a:rPr lang="en-IE" dirty="0" err="1"/>
              <a:t>webapps</a:t>
            </a:r>
            <a:r>
              <a:rPr lang="en-IE" dirty="0"/>
              <a:t>/ROOT/WEB-INF/</a:t>
            </a:r>
          </a:p>
        </p:txBody>
      </p:sp>
      <p:pic>
        <p:nvPicPr>
          <p:cNvPr id="4" name="Picture 3">
            <a:extLst>
              <a:ext uri="{FF2B5EF4-FFF2-40B4-BE49-F238E27FC236}">
                <a16:creationId xmlns:a16="http://schemas.microsoft.com/office/drawing/2014/main" id="{009B2F6F-4999-47AA-8F37-F21185D83890}"/>
              </a:ext>
            </a:extLst>
          </p:cNvPr>
          <p:cNvPicPr>
            <a:picLocks noChangeAspect="1"/>
          </p:cNvPicPr>
          <p:nvPr/>
        </p:nvPicPr>
        <p:blipFill>
          <a:blip r:embed="rId2"/>
          <a:stretch>
            <a:fillRect/>
          </a:stretch>
        </p:blipFill>
        <p:spPr>
          <a:xfrm>
            <a:off x="2371725" y="3735919"/>
            <a:ext cx="6670675" cy="3122081"/>
          </a:xfrm>
          <a:prstGeom prst="rect">
            <a:avLst/>
          </a:prstGeom>
        </p:spPr>
      </p:pic>
    </p:spTree>
    <p:extLst>
      <p:ext uri="{BB962C8B-B14F-4D97-AF65-F5344CB8AC3E}">
        <p14:creationId xmlns:p14="http://schemas.microsoft.com/office/powerpoint/2010/main" val="1099714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BAEC-7A00-4136-9973-3D4A60A860A8}"/>
              </a:ext>
            </a:extLst>
          </p:cNvPr>
          <p:cNvSpPr>
            <a:spLocks noGrp="1"/>
          </p:cNvSpPr>
          <p:nvPr>
            <p:ph type="title"/>
          </p:nvPr>
        </p:nvSpPr>
        <p:spPr/>
        <p:txBody>
          <a:bodyPr/>
          <a:lstStyle/>
          <a:p>
            <a:r>
              <a:rPr lang="en-IE" dirty="0"/>
              <a:t>Servlets - Deployment</a:t>
            </a:r>
          </a:p>
        </p:txBody>
      </p:sp>
      <p:sp>
        <p:nvSpPr>
          <p:cNvPr id="3" name="Content Placeholder 2">
            <a:extLst>
              <a:ext uri="{FF2B5EF4-FFF2-40B4-BE49-F238E27FC236}">
                <a16:creationId xmlns:a16="http://schemas.microsoft.com/office/drawing/2014/main" id="{39F23877-6892-4696-9E72-DF2E16990C31}"/>
              </a:ext>
            </a:extLst>
          </p:cNvPr>
          <p:cNvSpPr>
            <a:spLocks noGrp="1"/>
          </p:cNvSpPr>
          <p:nvPr>
            <p:ph idx="1"/>
          </p:nvPr>
        </p:nvSpPr>
        <p:spPr/>
        <p:txBody>
          <a:bodyPr/>
          <a:lstStyle/>
          <a:p>
            <a:r>
              <a:rPr lang="en-IE" dirty="0"/>
              <a:t>Luckily we can now use Annotations to provide the same URL Mapping information</a:t>
            </a:r>
          </a:p>
          <a:p>
            <a:r>
              <a:rPr lang="en-IE" dirty="0"/>
              <a:t>@</a:t>
            </a:r>
            <a:r>
              <a:rPr lang="en-IE" dirty="0" err="1"/>
              <a:t>WebServlet</a:t>
            </a:r>
            <a:r>
              <a:rPr lang="en-IE" dirty="0"/>
              <a:t>(</a:t>
            </a:r>
            <a:r>
              <a:rPr lang="en-IE" dirty="0" err="1"/>
              <a:t>url</a:t>
            </a:r>
            <a:r>
              <a:rPr lang="en-IE" dirty="0"/>
              <a:t>) can be used to set the </a:t>
            </a:r>
            <a:r>
              <a:rPr lang="en-IE" dirty="0" err="1"/>
              <a:t>url</a:t>
            </a:r>
            <a:r>
              <a:rPr lang="en-IE" dirty="0"/>
              <a:t> path</a:t>
            </a:r>
          </a:p>
          <a:p>
            <a:endParaRPr lang="en-IE" dirty="0"/>
          </a:p>
          <a:p>
            <a:endParaRPr lang="en-IE" dirty="0"/>
          </a:p>
          <a:p>
            <a:endParaRPr lang="en-IE" dirty="0"/>
          </a:p>
          <a:p>
            <a:r>
              <a:rPr lang="en-IE" dirty="0"/>
              <a:t>This associates the URL 	http://localhost:8080/ContextRoot/HelloWorld</a:t>
            </a:r>
          </a:p>
          <a:p>
            <a:pPr marL="0" indent="0">
              <a:buNone/>
            </a:pPr>
            <a:r>
              <a:rPr lang="en-IE" dirty="0"/>
              <a:t>with the </a:t>
            </a:r>
            <a:r>
              <a:rPr lang="en-IE" b="1" dirty="0" err="1"/>
              <a:t>HelloWorldServlet</a:t>
            </a:r>
            <a:r>
              <a:rPr lang="en-IE" b="1" dirty="0"/>
              <a:t> </a:t>
            </a:r>
            <a:r>
              <a:rPr lang="en-IE" dirty="0"/>
              <a:t>class.</a:t>
            </a:r>
          </a:p>
        </p:txBody>
      </p:sp>
      <p:pic>
        <p:nvPicPr>
          <p:cNvPr id="4" name="Picture 3">
            <a:extLst>
              <a:ext uri="{FF2B5EF4-FFF2-40B4-BE49-F238E27FC236}">
                <a16:creationId xmlns:a16="http://schemas.microsoft.com/office/drawing/2014/main" id="{1F0EEAE4-850B-43F6-821C-D8D6B46556AA}"/>
              </a:ext>
            </a:extLst>
          </p:cNvPr>
          <p:cNvPicPr>
            <a:picLocks noChangeAspect="1"/>
          </p:cNvPicPr>
          <p:nvPr/>
        </p:nvPicPr>
        <p:blipFill>
          <a:blip r:embed="rId2"/>
          <a:stretch>
            <a:fillRect/>
          </a:stretch>
        </p:blipFill>
        <p:spPr>
          <a:xfrm>
            <a:off x="5287962" y="3127374"/>
            <a:ext cx="6446838" cy="1824859"/>
          </a:xfrm>
          <a:prstGeom prst="rect">
            <a:avLst/>
          </a:prstGeom>
        </p:spPr>
      </p:pic>
    </p:spTree>
    <p:extLst>
      <p:ext uri="{BB962C8B-B14F-4D97-AF65-F5344CB8AC3E}">
        <p14:creationId xmlns:p14="http://schemas.microsoft.com/office/powerpoint/2010/main" val="2798527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759E7-EF25-469C-BB58-F359F6E387ED}"/>
              </a:ext>
            </a:extLst>
          </p:cNvPr>
          <p:cNvSpPr>
            <a:spLocks noGrp="1"/>
          </p:cNvSpPr>
          <p:nvPr>
            <p:ph type="title"/>
          </p:nvPr>
        </p:nvSpPr>
        <p:spPr/>
        <p:txBody>
          <a:bodyPr/>
          <a:lstStyle/>
          <a:p>
            <a:r>
              <a:rPr lang="en-IE"/>
              <a:t>Servlets – Configuring our Server</a:t>
            </a:r>
            <a:endParaRPr lang="en-IE" dirty="0"/>
          </a:p>
        </p:txBody>
      </p:sp>
      <p:sp>
        <p:nvSpPr>
          <p:cNvPr id="3" name="Content Placeholder 2">
            <a:extLst>
              <a:ext uri="{FF2B5EF4-FFF2-40B4-BE49-F238E27FC236}">
                <a16:creationId xmlns:a16="http://schemas.microsoft.com/office/drawing/2014/main" id="{0DAF59FD-A500-4B81-B274-C8CCE9698018}"/>
              </a:ext>
            </a:extLst>
          </p:cNvPr>
          <p:cNvSpPr>
            <a:spLocks noGrp="1"/>
          </p:cNvSpPr>
          <p:nvPr>
            <p:ph idx="1"/>
          </p:nvPr>
        </p:nvSpPr>
        <p:spPr/>
        <p:txBody>
          <a:bodyPr>
            <a:normAutofit/>
          </a:bodyPr>
          <a:lstStyle/>
          <a:p>
            <a:pPr marL="514350" indent="-514350">
              <a:buAutoNum type="arabicPeriod"/>
            </a:pPr>
            <a:r>
              <a:rPr lang="en-IE"/>
              <a:t>Open Servers section at bottom</a:t>
            </a:r>
          </a:p>
          <a:p>
            <a:pPr marL="514350" indent="-514350">
              <a:buAutoNum type="arabicPeriod"/>
            </a:pPr>
            <a:endParaRPr lang="en-IE"/>
          </a:p>
          <a:p>
            <a:pPr marL="514350" indent="-514350">
              <a:buAutoNum type="arabicPeriod"/>
            </a:pPr>
            <a:endParaRPr lang="en-IE"/>
          </a:p>
          <a:p>
            <a:pPr marL="514350" indent="-514350">
              <a:buAutoNum type="arabicPeriod"/>
            </a:pPr>
            <a:r>
              <a:rPr lang="en-IE"/>
              <a:t> Select “Click this link to create new server”</a:t>
            </a:r>
          </a:p>
          <a:p>
            <a:pPr marL="0" indent="0">
              <a:buNone/>
            </a:pPr>
            <a:r>
              <a:rPr lang="en-IE"/>
              <a:t>3. Select Apache Tomcat 7 (version in XAMPP)</a:t>
            </a:r>
          </a:p>
          <a:p>
            <a:r>
              <a:rPr lang="en-IE"/>
              <a:t>4. Select Add</a:t>
            </a:r>
            <a:endParaRPr lang="en-IE" dirty="0"/>
          </a:p>
        </p:txBody>
      </p:sp>
      <p:pic>
        <p:nvPicPr>
          <p:cNvPr id="4" name="Picture 3">
            <a:extLst>
              <a:ext uri="{FF2B5EF4-FFF2-40B4-BE49-F238E27FC236}">
                <a16:creationId xmlns:a16="http://schemas.microsoft.com/office/drawing/2014/main" id="{783AF167-F403-46C4-BB11-0C743DC6552A}"/>
              </a:ext>
            </a:extLst>
          </p:cNvPr>
          <p:cNvPicPr>
            <a:picLocks noChangeAspect="1"/>
          </p:cNvPicPr>
          <p:nvPr/>
        </p:nvPicPr>
        <p:blipFill>
          <a:blip r:embed="rId2"/>
          <a:stretch>
            <a:fillRect/>
          </a:stretch>
        </p:blipFill>
        <p:spPr>
          <a:xfrm>
            <a:off x="1023937" y="2347912"/>
            <a:ext cx="7662863" cy="826228"/>
          </a:xfrm>
          <a:prstGeom prst="rect">
            <a:avLst/>
          </a:prstGeom>
        </p:spPr>
      </p:pic>
      <p:pic>
        <p:nvPicPr>
          <p:cNvPr id="5" name="Picture 4">
            <a:extLst>
              <a:ext uri="{FF2B5EF4-FFF2-40B4-BE49-F238E27FC236}">
                <a16:creationId xmlns:a16="http://schemas.microsoft.com/office/drawing/2014/main" id="{E324D5DF-DEE0-406C-97B6-D75C8CBAA626}"/>
              </a:ext>
            </a:extLst>
          </p:cNvPr>
          <p:cNvPicPr>
            <a:picLocks noChangeAspect="1"/>
          </p:cNvPicPr>
          <p:nvPr/>
        </p:nvPicPr>
        <p:blipFill>
          <a:blip r:embed="rId3"/>
          <a:stretch>
            <a:fillRect/>
          </a:stretch>
        </p:blipFill>
        <p:spPr>
          <a:xfrm>
            <a:off x="7843837" y="2789832"/>
            <a:ext cx="4348163" cy="4068168"/>
          </a:xfrm>
          <a:prstGeom prst="rect">
            <a:avLst/>
          </a:prstGeom>
        </p:spPr>
      </p:pic>
    </p:spTree>
    <p:extLst>
      <p:ext uri="{BB962C8B-B14F-4D97-AF65-F5344CB8AC3E}">
        <p14:creationId xmlns:p14="http://schemas.microsoft.com/office/powerpoint/2010/main" val="2833036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E336-07D2-4902-9A2B-CEC932A51FE2}"/>
              </a:ext>
            </a:extLst>
          </p:cNvPr>
          <p:cNvSpPr>
            <a:spLocks noGrp="1"/>
          </p:cNvSpPr>
          <p:nvPr>
            <p:ph type="title"/>
          </p:nvPr>
        </p:nvSpPr>
        <p:spPr/>
        <p:txBody>
          <a:bodyPr/>
          <a:lstStyle/>
          <a:p>
            <a:r>
              <a:rPr lang="en-IE" dirty="0"/>
              <a:t>Servlets – Configuring out Server</a:t>
            </a:r>
          </a:p>
        </p:txBody>
      </p:sp>
      <p:sp>
        <p:nvSpPr>
          <p:cNvPr id="3" name="Content Placeholder 2">
            <a:extLst>
              <a:ext uri="{FF2B5EF4-FFF2-40B4-BE49-F238E27FC236}">
                <a16:creationId xmlns:a16="http://schemas.microsoft.com/office/drawing/2014/main" id="{2AD1DC4D-EC9D-4384-A996-67DA67CAD192}"/>
              </a:ext>
            </a:extLst>
          </p:cNvPr>
          <p:cNvSpPr>
            <a:spLocks noGrp="1"/>
          </p:cNvSpPr>
          <p:nvPr>
            <p:ph idx="1"/>
          </p:nvPr>
        </p:nvSpPr>
        <p:spPr/>
        <p:txBody>
          <a:bodyPr/>
          <a:lstStyle/>
          <a:p>
            <a:r>
              <a:rPr lang="en-IE" dirty="0"/>
              <a:t>1. Browse to the tomcat directory under XAMPP install</a:t>
            </a:r>
          </a:p>
          <a:p>
            <a:endParaRPr lang="en-IE" dirty="0"/>
          </a:p>
          <a:p>
            <a:endParaRPr lang="en-IE" dirty="0"/>
          </a:p>
          <a:p>
            <a:endParaRPr lang="en-IE" dirty="0"/>
          </a:p>
          <a:p>
            <a:endParaRPr lang="en-IE" dirty="0"/>
          </a:p>
          <a:p>
            <a:endParaRPr lang="en-IE" dirty="0"/>
          </a:p>
          <a:p>
            <a:r>
              <a:rPr lang="en-IE" dirty="0"/>
              <a:t>2. Select Finish</a:t>
            </a:r>
          </a:p>
          <a:p>
            <a:r>
              <a:rPr lang="en-IE" dirty="0"/>
              <a:t>3. New Server should appear in Project Explorer</a:t>
            </a:r>
          </a:p>
        </p:txBody>
      </p:sp>
      <p:pic>
        <p:nvPicPr>
          <p:cNvPr id="4" name="Picture 3">
            <a:extLst>
              <a:ext uri="{FF2B5EF4-FFF2-40B4-BE49-F238E27FC236}">
                <a16:creationId xmlns:a16="http://schemas.microsoft.com/office/drawing/2014/main" id="{994ACC0C-F3C2-4730-A5E5-34F778A39EDF}"/>
              </a:ext>
            </a:extLst>
          </p:cNvPr>
          <p:cNvPicPr>
            <a:picLocks noChangeAspect="1"/>
          </p:cNvPicPr>
          <p:nvPr/>
        </p:nvPicPr>
        <p:blipFill>
          <a:blip r:embed="rId2"/>
          <a:stretch>
            <a:fillRect/>
          </a:stretch>
        </p:blipFill>
        <p:spPr>
          <a:xfrm>
            <a:off x="3454400" y="2307969"/>
            <a:ext cx="7340600" cy="3031050"/>
          </a:xfrm>
          <a:prstGeom prst="rect">
            <a:avLst/>
          </a:prstGeom>
        </p:spPr>
      </p:pic>
    </p:spTree>
    <p:extLst>
      <p:ext uri="{BB962C8B-B14F-4D97-AF65-F5344CB8AC3E}">
        <p14:creationId xmlns:p14="http://schemas.microsoft.com/office/powerpoint/2010/main" val="4284411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B152-3218-494E-AAEB-949C9FA6AB7A}"/>
              </a:ext>
            </a:extLst>
          </p:cNvPr>
          <p:cNvSpPr>
            <a:spLocks noGrp="1"/>
          </p:cNvSpPr>
          <p:nvPr>
            <p:ph type="title"/>
          </p:nvPr>
        </p:nvSpPr>
        <p:spPr/>
        <p:txBody>
          <a:bodyPr/>
          <a:lstStyle/>
          <a:p>
            <a:r>
              <a:rPr lang="en-IE" dirty="0"/>
              <a:t>Servlets – Writing our First Servlet</a:t>
            </a:r>
          </a:p>
        </p:txBody>
      </p:sp>
      <p:sp>
        <p:nvSpPr>
          <p:cNvPr id="3" name="Content Placeholder 2">
            <a:extLst>
              <a:ext uri="{FF2B5EF4-FFF2-40B4-BE49-F238E27FC236}">
                <a16:creationId xmlns:a16="http://schemas.microsoft.com/office/drawing/2014/main" id="{8D0082C3-F683-4F5D-8FA8-7BB2C5A42091}"/>
              </a:ext>
            </a:extLst>
          </p:cNvPr>
          <p:cNvSpPr>
            <a:spLocks noGrp="1"/>
          </p:cNvSpPr>
          <p:nvPr>
            <p:ph idx="1"/>
          </p:nvPr>
        </p:nvSpPr>
        <p:spPr/>
        <p:txBody>
          <a:bodyPr>
            <a:normAutofit/>
          </a:bodyPr>
          <a:lstStyle/>
          <a:p>
            <a:pPr marL="514350" indent="-514350">
              <a:buAutoNum type="arabicPeriod"/>
            </a:pPr>
            <a:r>
              <a:rPr lang="en-IE" dirty="0"/>
              <a:t>Make sure we are using J2EE</a:t>
            </a:r>
          </a:p>
          <a:p>
            <a:pPr marL="0" indent="0">
              <a:buNone/>
            </a:pPr>
            <a:r>
              <a:rPr lang="en-IE" dirty="0"/>
              <a:t>version of Eclipse (or have J2EE </a:t>
            </a:r>
          </a:p>
          <a:p>
            <a:pPr marL="0" indent="0">
              <a:buNone/>
            </a:pPr>
            <a:r>
              <a:rPr lang="en-IE" dirty="0"/>
              <a:t>extensions installed)</a:t>
            </a:r>
          </a:p>
          <a:p>
            <a:pPr marL="514350" indent="-514350">
              <a:buAutoNum type="arabicPeriod"/>
            </a:pPr>
            <a:r>
              <a:rPr lang="en-IE" dirty="0"/>
              <a:t>Switch to the J2EE perspective</a:t>
            </a:r>
          </a:p>
          <a:p>
            <a:pPr marL="514350" indent="-514350">
              <a:buAutoNum type="arabicPeriod"/>
            </a:pPr>
            <a:r>
              <a:rPr lang="en-IE" dirty="0"/>
              <a:t>File -&gt; New -&gt; Dynamic Web Project</a:t>
            </a:r>
          </a:p>
          <a:p>
            <a:pPr marL="514350" indent="-514350">
              <a:buAutoNum type="arabicPeriod"/>
            </a:pPr>
            <a:r>
              <a:rPr lang="en-IE" dirty="0"/>
              <a:t>Give it a project name</a:t>
            </a:r>
          </a:p>
          <a:p>
            <a:pPr marL="514350" indent="-514350">
              <a:buAutoNum type="arabicPeriod"/>
            </a:pPr>
            <a:r>
              <a:rPr lang="en-IE" dirty="0"/>
              <a:t>Select Target Runtime to match </a:t>
            </a:r>
          </a:p>
          <a:p>
            <a:pPr marL="0" indent="0">
              <a:buNone/>
            </a:pPr>
            <a:r>
              <a:rPr lang="en-IE" dirty="0"/>
              <a:t>server version</a:t>
            </a:r>
          </a:p>
        </p:txBody>
      </p:sp>
      <p:pic>
        <p:nvPicPr>
          <p:cNvPr id="4" name="Picture 3">
            <a:extLst>
              <a:ext uri="{FF2B5EF4-FFF2-40B4-BE49-F238E27FC236}">
                <a16:creationId xmlns:a16="http://schemas.microsoft.com/office/drawing/2014/main" id="{91CC8CFF-BA9D-4311-8E58-E7C19958845B}"/>
              </a:ext>
            </a:extLst>
          </p:cNvPr>
          <p:cNvPicPr>
            <a:picLocks noChangeAspect="1"/>
          </p:cNvPicPr>
          <p:nvPr/>
        </p:nvPicPr>
        <p:blipFill>
          <a:blip r:embed="rId2"/>
          <a:stretch>
            <a:fillRect/>
          </a:stretch>
        </p:blipFill>
        <p:spPr>
          <a:xfrm>
            <a:off x="7148512" y="1358514"/>
            <a:ext cx="4687888" cy="5499486"/>
          </a:xfrm>
          <a:prstGeom prst="rect">
            <a:avLst/>
          </a:prstGeom>
        </p:spPr>
      </p:pic>
    </p:spTree>
    <p:extLst>
      <p:ext uri="{BB962C8B-B14F-4D97-AF65-F5344CB8AC3E}">
        <p14:creationId xmlns:p14="http://schemas.microsoft.com/office/powerpoint/2010/main" val="417257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F1A6AE-F4CD-4093-A00B-112F5B55C27E}"/>
              </a:ext>
            </a:extLst>
          </p:cNvPr>
          <p:cNvPicPr>
            <a:picLocks noChangeAspect="1"/>
          </p:cNvPicPr>
          <p:nvPr/>
        </p:nvPicPr>
        <p:blipFill>
          <a:blip r:embed="rId2"/>
          <a:stretch>
            <a:fillRect/>
          </a:stretch>
        </p:blipFill>
        <p:spPr>
          <a:xfrm>
            <a:off x="6096000" y="3140217"/>
            <a:ext cx="5786437" cy="3036746"/>
          </a:xfrm>
          <a:prstGeom prst="rect">
            <a:avLst/>
          </a:prstGeom>
        </p:spPr>
      </p:pic>
      <p:sp>
        <p:nvSpPr>
          <p:cNvPr id="2" name="Title 1">
            <a:extLst>
              <a:ext uri="{FF2B5EF4-FFF2-40B4-BE49-F238E27FC236}">
                <a16:creationId xmlns:a16="http://schemas.microsoft.com/office/drawing/2014/main" id="{1C1745BB-CA23-431C-8333-A6B3D3FF16A4}"/>
              </a:ext>
            </a:extLst>
          </p:cNvPr>
          <p:cNvSpPr>
            <a:spLocks noGrp="1"/>
          </p:cNvSpPr>
          <p:nvPr>
            <p:ph type="title"/>
          </p:nvPr>
        </p:nvSpPr>
        <p:spPr/>
        <p:txBody>
          <a:bodyPr/>
          <a:lstStyle/>
          <a:p>
            <a:r>
              <a:rPr lang="en-IE"/>
              <a:t>Servlets – What are they?</a:t>
            </a:r>
            <a:endParaRPr lang="en-IE" dirty="0"/>
          </a:p>
        </p:txBody>
      </p:sp>
      <p:sp>
        <p:nvSpPr>
          <p:cNvPr id="3" name="Content Placeholder 2">
            <a:extLst>
              <a:ext uri="{FF2B5EF4-FFF2-40B4-BE49-F238E27FC236}">
                <a16:creationId xmlns:a16="http://schemas.microsoft.com/office/drawing/2014/main" id="{6C46526B-A16B-4DB4-A1A1-04E10D886E24}"/>
              </a:ext>
            </a:extLst>
          </p:cNvPr>
          <p:cNvSpPr>
            <a:spLocks noGrp="1"/>
          </p:cNvSpPr>
          <p:nvPr>
            <p:ph idx="1"/>
          </p:nvPr>
        </p:nvSpPr>
        <p:spPr>
          <a:xfrm>
            <a:off x="838200" y="1825624"/>
            <a:ext cx="10515600" cy="5032375"/>
          </a:xfrm>
        </p:spPr>
        <p:txBody>
          <a:bodyPr/>
          <a:lstStyle/>
          <a:p>
            <a:r>
              <a:rPr lang="en-IE" dirty="0"/>
              <a:t>Servlets are programs that run on a Web or App. server</a:t>
            </a:r>
          </a:p>
          <a:p>
            <a:r>
              <a:rPr lang="en-IE" dirty="0"/>
              <a:t>They act as a middle layer between a requests coming from a Web browser or other HTTP client and databases or other applications on the HTTP server.</a:t>
            </a:r>
          </a:p>
          <a:p>
            <a:endParaRPr lang="en-IE" dirty="0"/>
          </a:p>
          <a:p>
            <a:endParaRPr lang="en-IE" dirty="0"/>
          </a:p>
          <a:p>
            <a:r>
              <a:rPr lang="en-IE" dirty="0"/>
              <a:t>Servlets are implemented in Java.</a:t>
            </a:r>
          </a:p>
          <a:p>
            <a:r>
              <a:rPr lang="en-IE" dirty="0"/>
              <a:t>The specification is available from</a:t>
            </a:r>
          </a:p>
          <a:p>
            <a:endParaRPr lang="en-IE" dirty="0"/>
          </a:p>
          <a:p>
            <a:r>
              <a:rPr lang="en-IE" dirty="0"/>
              <a:t>https://download.oracle.com/otndocs/jcp/servlet-3.0-fr-oth-JSpec/</a:t>
            </a:r>
          </a:p>
        </p:txBody>
      </p:sp>
    </p:spTree>
    <p:extLst>
      <p:ext uri="{BB962C8B-B14F-4D97-AF65-F5344CB8AC3E}">
        <p14:creationId xmlns:p14="http://schemas.microsoft.com/office/powerpoint/2010/main" val="3192670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2DC4-1D8A-4FA2-BB78-BF931E1F0F9D}"/>
              </a:ext>
            </a:extLst>
          </p:cNvPr>
          <p:cNvSpPr>
            <a:spLocks noGrp="1"/>
          </p:cNvSpPr>
          <p:nvPr>
            <p:ph type="title"/>
          </p:nvPr>
        </p:nvSpPr>
        <p:spPr/>
        <p:txBody>
          <a:bodyPr/>
          <a:lstStyle/>
          <a:p>
            <a:r>
              <a:rPr lang="en-IE" dirty="0"/>
              <a:t>Writing our First Servlets</a:t>
            </a:r>
          </a:p>
        </p:txBody>
      </p:sp>
      <p:sp>
        <p:nvSpPr>
          <p:cNvPr id="3" name="Content Placeholder 2">
            <a:extLst>
              <a:ext uri="{FF2B5EF4-FFF2-40B4-BE49-F238E27FC236}">
                <a16:creationId xmlns:a16="http://schemas.microsoft.com/office/drawing/2014/main" id="{7D718E8C-5A0B-4A61-B716-D5F62E0C2620}"/>
              </a:ext>
            </a:extLst>
          </p:cNvPr>
          <p:cNvSpPr>
            <a:spLocks noGrp="1"/>
          </p:cNvSpPr>
          <p:nvPr>
            <p:ph idx="1"/>
          </p:nvPr>
        </p:nvSpPr>
        <p:spPr/>
        <p:txBody>
          <a:bodyPr>
            <a:normAutofit/>
          </a:bodyPr>
          <a:lstStyle/>
          <a:p>
            <a:pPr marL="0" indent="0">
              <a:buNone/>
            </a:pPr>
            <a:r>
              <a:rPr lang="en-IE"/>
              <a:t>6. Select next and next again</a:t>
            </a:r>
          </a:p>
          <a:p>
            <a:pPr marL="0" indent="0">
              <a:buNone/>
            </a:pPr>
            <a:r>
              <a:rPr lang="en-IE"/>
              <a:t>7. Leave ‘Generate</a:t>
            </a:r>
          </a:p>
          <a:p>
            <a:pPr marL="0" indent="0">
              <a:buNone/>
            </a:pPr>
            <a:r>
              <a:rPr lang="en-IE"/>
              <a:t>web.xml deployment</a:t>
            </a:r>
          </a:p>
          <a:p>
            <a:pPr marL="0" indent="0">
              <a:buNone/>
            </a:pPr>
            <a:r>
              <a:rPr lang="en-IE"/>
              <a:t>descriptor’ unchecked</a:t>
            </a:r>
          </a:p>
          <a:p>
            <a:pPr marL="0" indent="0">
              <a:buNone/>
            </a:pPr>
            <a:r>
              <a:rPr lang="en-IE"/>
              <a:t>8. Change the Context Root</a:t>
            </a:r>
          </a:p>
          <a:p>
            <a:pPr marL="0" indent="0">
              <a:buNone/>
            </a:pPr>
            <a:r>
              <a:rPr lang="en-IE"/>
              <a:t>if you want (defaults to</a:t>
            </a:r>
          </a:p>
          <a:p>
            <a:pPr marL="0" indent="0">
              <a:buNone/>
            </a:pPr>
            <a:r>
              <a:rPr lang="en-IE"/>
              <a:t>project name)</a:t>
            </a:r>
          </a:p>
          <a:p>
            <a:pPr marL="0" indent="0">
              <a:buNone/>
            </a:pPr>
            <a:r>
              <a:rPr lang="en-IE"/>
              <a:t>9. Select Finish</a:t>
            </a:r>
            <a:endParaRPr lang="en-IE" dirty="0"/>
          </a:p>
        </p:txBody>
      </p:sp>
      <p:pic>
        <p:nvPicPr>
          <p:cNvPr id="4" name="Picture 3">
            <a:extLst>
              <a:ext uri="{FF2B5EF4-FFF2-40B4-BE49-F238E27FC236}">
                <a16:creationId xmlns:a16="http://schemas.microsoft.com/office/drawing/2014/main" id="{0CA17B49-61B5-4994-848E-EEB15DDAD5F9}"/>
              </a:ext>
            </a:extLst>
          </p:cNvPr>
          <p:cNvPicPr>
            <a:picLocks noChangeAspect="1"/>
          </p:cNvPicPr>
          <p:nvPr/>
        </p:nvPicPr>
        <p:blipFill>
          <a:blip r:embed="rId2"/>
          <a:stretch>
            <a:fillRect/>
          </a:stretch>
        </p:blipFill>
        <p:spPr>
          <a:xfrm>
            <a:off x="7124700" y="1067915"/>
            <a:ext cx="4635500" cy="5831360"/>
          </a:xfrm>
          <a:prstGeom prst="rect">
            <a:avLst/>
          </a:prstGeom>
        </p:spPr>
      </p:pic>
    </p:spTree>
    <p:extLst>
      <p:ext uri="{BB962C8B-B14F-4D97-AF65-F5344CB8AC3E}">
        <p14:creationId xmlns:p14="http://schemas.microsoft.com/office/powerpoint/2010/main" val="3786979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B6B5-6E24-4C1A-A68D-D22A786EEAC6}"/>
              </a:ext>
            </a:extLst>
          </p:cNvPr>
          <p:cNvSpPr>
            <a:spLocks noGrp="1"/>
          </p:cNvSpPr>
          <p:nvPr>
            <p:ph type="title"/>
          </p:nvPr>
        </p:nvSpPr>
        <p:spPr/>
        <p:txBody>
          <a:bodyPr/>
          <a:lstStyle/>
          <a:p>
            <a:r>
              <a:rPr lang="en-IE" dirty="0"/>
              <a:t>Servlets – Writing our First Server</a:t>
            </a:r>
          </a:p>
        </p:txBody>
      </p:sp>
      <p:sp>
        <p:nvSpPr>
          <p:cNvPr id="3" name="Content Placeholder 2">
            <a:extLst>
              <a:ext uri="{FF2B5EF4-FFF2-40B4-BE49-F238E27FC236}">
                <a16:creationId xmlns:a16="http://schemas.microsoft.com/office/drawing/2014/main" id="{DDE0AA49-C11E-446B-A51C-5D4551B16D6E}"/>
              </a:ext>
            </a:extLst>
          </p:cNvPr>
          <p:cNvSpPr>
            <a:spLocks noGrp="1"/>
          </p:cNvSpPr>
          <p:nvPr>
            <p:ph idx="1"/>
          </p:nvPr>
        </p:nvSpPr>
        <p:spPr/>
        <p:txBody>
          <a:bodyPr/>
          <a:lstStyle/>
          <a:p>
            <a:pPr marL="0" indent="0">
              <a:buNone/>
            </a:pPr>
            <a:r>
              <a:rPr lang="en-IE" dirty="0"/>
              <a:t>10. Right click on Web Application -&gt; New -&gt; Servlet</a:t>
            </a:r>
          </a:p>
          <a:p>
            <a:pPr marL="0" indent="0">
              <a:buNone/>
            </a:pPr>
            <a:endParaRPr lang="en-IE" dirty="0"/>
          </a:p>
        </p:txBody>
      </p:sp>
      <p:pic>
        <p:nvPicPr>
          <p:cNvPr id="4" name="Picture 3">
            <a:extLst>
              <a:ext uri="{FF2B5EF4-FFF2-40B4-BE49-F238E27FC236}">
                <a16:creationId xmlns:a16="http://schemas.microsoft.com/office/drawing/2014/main" id="{109A71BF-D5DB-477A-84FE-4A1C4DA43BE1}"/>
              </a:ext>
            </a:extLst>
          </p:cNvPr>
          <p:cNvPicPr>
            <a:picLocks noChangeAspect="1"/>
          </p:cNvPicPr>
          <p:nvPr/>
        </p:nvPicPr>
        <p:blipFill>
          <a:blip r:embed="rId2"/>
          <a:stretch>
            <a:fillRect/>
          </a:stretch>
        </p:blipFill>
        <p:spPr>
          <a:xfrm>
            <a:off x="2549524" y="2478449"/>
            <a:ext cx="6035675" cy="4014426"/>
          </a:xfrm>
          <a:prstGeom prst="rect">
            <a:avLst/>
          </a:prstGeom>
        </p:spPr>
      </p:pic>
    </p:spTree>
    <p:extLst>
      <p:ext uri="{BB962C8B-B14F-4D97-AF65-F5344CB8AC3E}">
        <p14:creationId xmlns:p14="http://schemas.microsoft.com/office/powerpoint/2010/main" val="1758237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D4838-7C73-4203-ADE6-FC965632AA8C}"/>
              </a:ext>
            </a:extLst>
          </p:cNvPr>
          <p:cNvSpPr>
            <a:spLocks noGrp="1"/>
          </p:cNvSpPr>
          <p:nvPr>
            <p:ph type="title"/>
          </p:nvPr>
        </p:nvSpPr>
        <p:spPr/>
        <p:txBody>
          <a:bodyPr/>
          <a:lstStyle/>
          <a:p>
            <a:r>
              <a:rPr lang="en-IE" dirty="0"/>
              <a:t>Servlets – Writing our First Server</a:t>
            </a:r>
          </a:p>
        </p:txBody>
      </p:sp>
      <p:sp>
        <p:nvSpPr>
          <p:cNvPr id="3" name="Content Placeholder 2">
            <a:extLst>
              <a:ext uri="{FF2B5EF4-FFF2-40B4-BE49-F238E27FC236}">
                <a16:creationId xmlns:a16="http://schemas.microsoft.com/office/drawing/2014/main" id="{A595E1DF-863C-4E7A-B8E1-FDE641101105}"/>
              </a:ext>
            </a:extLst>
          </p:cNvPr>
          <p:cNvSpPr>
            <a:spLocks noGrp="1"/>
          </p:cNvSpPr>
          <p:nvPr>
            <p:ph idx="1"/>
          </p:nvPr>
        </p:nvSpPr>
        <p:spPr/>
        <p:txBody>
          <a:bodyPr/>
          <a:lstStyle/>
          <a:p>
            <a:pPr marL="0" indent="0">
              <a:buNone/>
            </a:pPr>
            <a:r>
              <a:rPr lang="en-IE" dirty="0"/>
              <a:t>11. Right click on Web Application -&gt; New -&gt; Servlet</a:t>
            </a:r>
          </a:p>
          <a:p>
            <a:pPr marL="0" indent="0">
              <a:buNone/>
            </a:pPr>
            <a:r>
              <a:rPr lang="en-IE" dirty="0"/>
              <a:t>12. Enter Java package and Class name information</a:t>
            </a:r>
          </a:p>
          <a:p>
            <a:pPr marL="0" indent="0">
              <a:buNone/>
            </a:pPr>
            <a:r>
              <a:rPr lang="en-IE" dirty="0"/>
              <a:t>13. Click Next</a:t>
            </a:r>
          </a:p>
        </p:txBody>
      </p:sp>
      <p:pic>
        <p:nvPicPr>
          <p:cNvPr id="4" name="Picture 3">
            <a:extLst>
              <a:ext uri="{FF2B5EF4-FFF2-40B4-BE49-F238E27FC236}">
                <a16:creationId xmlns:a16="http://schemas.microsoft.com/office/drawing/2014/main" id="{E0B0D6B5-253E-4D24-8D0C-7DA7B25498EF}"/>
              </a:ext>
            </a:extLst>
          </p:cNvPr>
          <p:cNvPicPr>
            <a:picLocks noChangeAspect="1"/>
          </p:cNvPicPr>
          <p:nvPr/>
        </p:nvPicPr>
        <p:blipFill>
          <a:blip r:embed="rId2"/>
          <a:stretch>
            <a:fillRect/>
          </a:stretch>
        </p:blipFill>
        <p:spPr>
          <a:xfrm>
            <a:off x="4260850" y="2874963"/>
            <a:ext cx="5695950" cy="3802984"/>
          </a:xfrm>
          <a:prstGeom prst="rect">
            <a:avLst/>
          </a:prstGeom>
        </p:spPr>
      </p:pic>
    </p:spTree>
    <p:extLst>
      <p:ext uri="{BB962C8B-B14F-4D97-AF65-F5344CB8AC3E}">
        <p14:creationId xmlns:p14="http://schemas.microsoft.com/office/powerpoint/2010/main" val="2859524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49454-1676-4E98-8868-93C6249C0A82}"/>
              </a:ext>
            </a:extLst>
          </p:cNvPr>
          <p:cNvSpPr>
            <a:spLocks noGrp="1"/>
          </p:cNvSpPr>
          <p:nvPr>
            <p:ph type="title"/>
          </p:nvPr>
        </p:nvSpPr>
        <p:spPr/>
        <p:txBody>
          <a:bodyPr/>
          <a:lstStyle/>
          <a:p>
            <a:r>
              <a:rPr lang="en-IE" dirty="0"/>
              <a:t>Servlets – Writing our First Servlet</a:t>
            </a:r>
          </a:p>
        </p:txBody>
      </p:sp>
      <p:sp>
        <p:nvSpPr>
          <p:cNvPr id="3" name="Content Placeholder 2">
            <a:extLst>
              <a:ext uri="{FF2B5EF4-FFF2-40B4-BE49-F238E27FC236}">
                <a16:creationId xmlns:a16="http://schemas.microsoft.com/office/drawing/2014/main" id="{CDED7D93-778E-481B-9CBC-20B5E9C1A5E0}"/>
              </a:ext>
            </a:extLst>
          </p:cNvPr>
          <p:cNvSpPr>
            <a:spLocks noGrp="1"/>
          </p:cNvSpPr>
          <p:nvPr>
            <p:ph idx="1"/>
          </p:nvPr>
        </p:nvSpPr>
        <p:spPr/>
        <p:txBody>
          <a:bodyPr>
            <a:normAutofit lnSpcReduction="10000"/>
          </a:bodyPr>
          <a:lstStyle/>
          <a:p>
            <a:pPr marL="0" indent="0">
              <a:buNone/>
            </a:pPr>
            <a:r>
              <a:rPr lang="en-IE" dirty="0"/>
              <a:t>14. Enter Description</a:t>
            </a:r>
          </a:p>
          <a:p>
            <a:pPr marL="0" indent="0">
              <a:buNone/>
            </a:pPr>
            <a:r>
              <a:rPr lang="en-IE" dirty="0"/>
              <a:t>if wanted</a:t>
            </a:r>
          </a:p>
          <a:p>
            <a:pPr marL="0" indent="0">
              <a:buNone/>
            </a:pPr>
            <a:r>
              <a:rPr lang="en-IE" dirty="0"/>
              <a:t>15. Edit the URL</a:t>
            </a:r>
          </a:p>
          <a:p>
            <a:pPr marL="0" indent="0">
              <a:buNone/>
            </a:pPr>
            <a:r>
              <a:rPr lang="en-IE" dirty="0"/>
              <a:t>Mapping if</a:t>
            </a:r>
          </a:p>
          <a:p>
            <a:pPr marL="0" indent="0">
              <a:buNone/>
            </a:pPr>
            <a:r>
              <a:rPr lang="en-IE" dirty="0"/>
              <a:t>wanted (or leave</a:t>
            </a:r>
          </a:p>
          <a:p>
            <a:pPr marL="0" indent="0">
              <a:buNone/>
            </a:pPr>
            <a:r>
              <a:rPr lang="en-IE" dirty="0"/>
              <a:t>and we can edit</a:t>
            </a:r>
          </a:p>
          <a:p>
            <a:pPr marL="0" indent="0">
              <a:buNone/>
            </a:pPr>
            <a:r>
              <a:rPr lang="en-IE" dirty="0"/>
              <a:t>this with an</a:t>
            </a:r>
          </a:p>
          <a:p>
            <a:pPr marL="0" indent="0">
              <a:buNone/>
            </a:pPr>
            <a:r>
              <a:rPr lang="en-IE" dirty="0"/>
              <a:t>annotation later)</a:t>
            </a:r>
          </a:p>
          <a:p>
            <a:pPr marL="0" indent="0">
              <a:buNone/>
            </a:pPr>
            <a:r>
              <a:rPr lang="en-IE" dirty="0"/>
              <a:t>16. Click Next</a:t>
            </a:r>
          </a:p>
        </p:txBody>
      </p:sp>
      <p:pic>
        <p:nvPicPr>
          <p:cNvPr id="4" name="Picture 3">
            <a:extLst>
              <a:ext uri="{FF2B5EF4-FFF2-40B4-BE49-F238E27FC236}">
                <a16:creationId xmlns:a16="http://schemas.microsoft.com/office/drawing/2014/main" id="{83DF835A-D18C-4635-86CA-E765F46500F2}"/>
              </a:ext>
            </a:extLst>
          </p:cNvPr>
          <p:cNvPicPr>
            <a:picLocks noChangeAspect="1"/>
          </p:cNvPicPr>
          <p:nvPr/>
        </p:nvPicPr>
        <p:blipFill>
          <a:blip r:embed="rId2"/>
          <a:stretch>
            <a:fillRect/>
          </a:stretch>
        </p:blipFill>
        <p:spPr>
          <a:xfrm>
            <a:off x="4965700" y="1473084"/>
            <a:ext cx="5981700" cy="5069856"/>
          </a:xfrm>
          <a:prstGeom prst="rect">
            <a:avLst/>
          </a:prstGeom>
        </p:spPr>
      </p:pic>
    </p:spTree>
    <p:extLst>
      <p:ext uri="{BB962C8B-B14F-4D97-AF65-F5344CB8AC3E}">
        <p14:creationId xmlns:p14="http://schemas.microsoft.com/office/powerpoint/2010/main" val="3690497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BC3AC-9866-43C8-9A62-842A52A0FD1F}"/>
              </a:ext>
            </a:extLst>
          </p:cNvPr>
          <p:cNvSpPr>
            <a:spLocks noGrp="1"/>
          </p:cNvSpPr>
          <p:nvPr>
            <p:ph type="title"/>
          </p:nvPr>
        </p:nvSpPr>
        <p:spPr/>
        <p:txBody>
          <a:bodyPr/>
          <a:lstStyle/>
          <a:p>
            <a:r>
              <a:rPr lang="en-IE" dirty="0"/>
              <a:t>Servlets – Writing our First Servlet</a:t>
            </a:r>
          </a:p>
        </p:txBody>
      </p:sp>
      <p:sp>
        <p:nvSpPr>
          <p:cNvPr id="3" name="Content Placeholder 2">
            <a:extLst>
              <a:ext uri="{FF2B5EF4-FFF2-40B4-BE49-F238E27FC236}">
                <a16:creationId xmlns:a16="http://schemas.microsoft.com/office/drawing/2014/main" id="{F00C693D-1F9C-4275-A4B4-9F0E757298BB}"/>
              </a:ext>
            </a:extLst>
          </p:cNvPr>
          <p:cNvSpPr>
            <a:spLocks noGrp="1"/>
          </p:cNvSpPr>
          <p:nvPr>
            <p:ph idx="1"/>
          </p:nvPr>
        </p:nvSpPr>
        <p:spPr/>
        <p:txBody>
          <a:bodyPr/>
          <a:lstStyle/>
          <a:p>
            <a:pPr marL="0" indent="0">
              <a:buNone/>
            </a:pPr>
            <a:r>
              <a:rPr lang="en-IE" dirty="0"/>
              <a:t>17. Select which</a:t>
            </a:r>
          </a:p>
          <a:p>
            <a:pPr marL="0" indent="0">
              <a:buNone/>
            </a:pPr>
            <a:r>
              <a:rPr lang="en-IE" dirty="0"/>
              <a:t>methods of the base</a:t>
            </a:r>
          </a:p>
          <a:p>
            <a:pPr marL="0" indent="0">
              <a:buNone/>
            </a:pPr>
            <a:r>
              <a:rPr lang="en-IE" dirty="0"/>
              <a:t>servlet class you</a:t>
            </a:r>
          </a:p>
          <a:p>
            <a:pPr marL="0" indent="0">
              <a:buNone/>
            </a:pPr>
            <a:r>
              <a:rPr lang="en-IE" dirty="0"/>
              <a:t>want to override,</a:t>
            </a:r>
          </a:p>
          <a:p>
            <a:pPr marL="0" indent="0">
              <a:buNone/>
            </a:pPr>
            <a:r>
              <a:rPr lang="en-IE" dirty="0"/>
              <a:t>e.g. </a:t>
            </a:r>
            <a:r>
              <a:rPr lang="en-IE" dirty="0" err="1"/>
              <a:t>doGet</a:t>
            </a:r>
            <a:endParaRPr lang="en-IE" dirty="0"/>
          </a:p>
          <a:p>
            <a:pPr marL="0" indent="0">
              <a:buNone/>
            </a:pPr>
            <a:endParaRPr lang="en-IE" dirty="0"/>
          </a:p>
          <a:p>
            <a:pPr marL="0" indent="0">
              <a:buNone/>
            </a:pPr>
            <a:r>
              <a:rPr lang="en-IE" dirty="0"/>
              <a:t>18. Click Finish</a:t>
            </a:r>
          </a:p>
        </p:txBody>
      </p:sp>
      <p:pic>
        <p:nvPicPr>
          <p:cNvPr id="4" name="Picture 3">
            <a:extLst>
              <a:ext uri="{FF2B5EF4-FFF2-40B4-BE49-F238E27FC236}">
                <a16:creationId xmlns:a16="http://schemas.microsoft.com/office/drawing/2014/main" id="{10712298-510D-46E9-964A-1E2F973F1A6E}"/>
              </a:ext>
            </a:extLst>
          </p:cNvPr>
          <p:cNvPicPr>
            <a:picLocks noChangeAspect="1"/>
          </p:cNvPicPr>
          <p:nvPr/>
        </p:nvPicPr>
        <p:blipFill>
          <a:blip r:embed="rId2"/>
          <a:stretch>
            <a:fillRect/>
          </a:stretch>
        </p:blipFill>
        <p:spPr>
          <a:xfrm>
            <a:off x="5299074" y="1624946"/>
            <a:ext cx="5572125" cy="4752695"/>
          </a:xfrm>
          <a:prstGeom prst="rect">
            <a:avLst/>
          </a:prstGeom>
        </p:spPr>
      </p:pic>
    </p:spTree>
    <p:extLst>
      <p:ext uri="{BB962C8B-B14F-4D97-AF65-F5344CB8AC3E}">
        <p14:creationId xmlns:p14="http://schemas.microsoft.com/office/powerpoint/2010/main" val="2568041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5A7A-FB87-4A6B-89DA-77F6E7A444E4}"/>
              </a:ext>
            </a:extLst>
          </p:cNvPr>
          <p:cNvSpPr>
            <a:spLocks noGrp="1"/>
          </p:cNvSpPr>
          <p:nvPr>
            <p:ph type="title"/>
          </p:nvPr>
        </p:nvSpPr>
        <p:spPr/>
        <p:txBody>
          <a:bodyPr/>
          <a:lstStyle/>
          <a:p>
            <a:r>
              <a:rPr lang="en-IE" dirty="0"/>
              <a:t>Servlets – Writing our First Servlet</a:t>
            </a:r>
          </a:p>
        </p:txBody>
      </p:sp>
      <p:pic>
        <p:nvPicPr>
          <p:cNvPr id="4" name="Content Placeholder 3">
            <a:extLst>
              <a:ext uri="{FF2B5EF4-FFF2-40B4-BE49-F238E27FC236}">
                <a16:creationId xmlns:a16="http://schemas.microsoft.com/office/drawing/2014/main" id="{B2DC39A8-D977-4BEF-A42C-B07BA9258907}"/>
              </a:ext>
            </a:extLst>
          </p:cNvPr>
          <p:cNvPicPr>
            <a:picLocks noGrp="1" noChangeAspect="1"/>
          </p:cNvPicPr>
          <p:nvPr>
            <p:ph idx="1"/>
          </p:nvPr>
        </p:nvPicPr>
        <p:blipFill>
          <a:blip r:embed="rId2"/>
          <a:stretch>
            <a:fillRect/>
          </a:stretch>
        </p:blipFill>
        <p:spPr>
          <a:xfrm>
            <a:off x="1076325" y="1563687"/>
            <a:ext cx="9439275" cy="4943529"/>
          </a:xfrm>
          <a:prstGeom prst="rect">
            <a:avLst/>
          </a:prstGeom>
        </p:spPr>
      </p:pic>
    </p:spTree>
    <p:extLst>
      <p:ext uri="{BB962C8B-B14F-4D97-AF65-F5344CB8AC3E}">
        <p14:creationId xmlns:p14="http://schemas.microsoft.com/office/powerpoint/2010/main" val="737684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9027-7535-407E-AA4D-49E379E38575}"/>
              </a:ext>
            </a:extLst>
          </p:cNvPr>
          <p:cNvSpPr>
            <a:spLocks noGrp="1"/>
          </p:cNvSpPr>
          <p:nvPr>
            <p:ph type="title"/>
          </p:nvPr>
        </p:nvSpPr>
        <p:spPr/>
        <p:txBody>
          <a:bodyPr/>
          <a:lstStyle/>
          <a:p>
            <a:r>
              <a:rPr lang="en-IE" dirty="0"/>
              <a:t>Servlets – Running our Servlet</a:t>
            </a:r>
          </a:p>
        </p:txBody>
      </p:sp>
      <p:sp>
        <p:nvSpPr>
          <p:cNvPr id="3" name="Content Placeholder 2">
            <a:extLst>
              <a:ext uri="{FF2B5EF4-FFF2-40B4-BE49-F238E27FC236}">
                <a16:creationId xmlns:a16="http://schemas.microsoft.com/office/drawing/2014/main" id="{3EF4976A-BE0C-4862-AB74-FF2A09E88ED9}"/>
              </a:ext>
            </a:extLst>
          </p:cNvPr>
          <p:cNvSpPr>
            <a:spLocks noGrp="1"/>
          </p:cNvSpPr>
          <p:nvPr>
            <p:ph idx="1"/>
          </p:nvPr>
        </p:nvSpPr>
        <p:spPr/>
        <p:txBody>
          <a:bodyPr>
            <a:normAutofit lnSpcReduction="10000"/>
          </a:bodyPr>
          <a:lstStyle/>
          <a:p>
            <a:pPr marL="0" indent="0">
              <a:buNone/>
            </a:pPr>
            <a:r>
              <a:rPr lang="en-IE" dirty="0"/>
              <a:t>1. Right Click -&gt; Run AS -&gt; Run on Server</a:t>
            </a:r>
          </a:p>
          <a:p>
            <a:pPr marL="0" indent="0">
              <a:buNone/>
            </a:pPr>
            <a:r>
              <a:rPr lang="en-IE" dirty="0"/>
              <a:t>2. Select Apache Tomcat 7 at localhost</a:t>
            </a:r>
          </a:p>
          <a:p>
            <a:pPr marL="0" indent="0">
              <a:buNone/>
            </a:pPr>
            <a:r>
              <a:rPr lang="en-IE" dirty="0"/>
              <a:t>3. It should start the server (see console output) and open a new browser tab</a:t>
            </a:r>
          </a:p>
          <a:p>
            <a:pPr marL="0" indent="0">
              <a:buNone/>
            </a:pPr>
            <a:endParaRPr lang="en-IE" dirty="0"/>
          </a:p>
          <a:p>
            <a:pPr marL="0" indent="0">
              <a:buNone/>
            </a:pPr>
            <a:endParaRPr lang="en-IE" dirty="0"/>
          </a:p>
          <a:p>
            <a:pPr marL="0" indent="0">
              <a:buNone/>
            </a:pPr>
            <a:r>
              <a:rPr lang="en-IE" dirty="0"/>
              <a:t>4. This sends a GET request to the Server.</a:t>
            </a:r>
          </a:p>
          <a:p>
            <a:pPr marL="0" indent="0">
              <a:buNone/>
            </a:pPr>
            <a:r>
              <a:rPr lang="en-IE" dirty="0"/>
              <a:t>5. Our servlet code in </a:t>
            </a:r>
            <a:r>
              <a:rPr lang="en-IE" dirty="0" err="1"/>
              <a:t>doGet</a:t>
            </a:r>
            <a:r>
              <a:rPr lang="en-IE" dirty="0"/>
              <a:t> is run and </a:t>
            </a:r>
            <a:r>
              <a:rPr lang="en-IE" b="1" dirty="0"/>
              <a:t>Served</a:t>
            </a:r>
          </a:p>
          <a:p>
            <a:pPr marL="0" indent="0">
              <a:buNone/>
            </a:pPr>
            <a:r>
              <a:rPr lang="en-IE" b="1" dirty="0"/>
              <a:t>	at:/</a:t>
            </a:r>
            <a:r>
              <a:rPr lang="en-IE" b="1" dirty="0" err="1"/>
              <a:t>HelloWorldApplication</a:t>
            </a:r>
            <a:r>
              <a:rPr lang="en-IE" b="1" dirty="0"/>
              <a:t> </a:t>
            </a:r>
            <a:r>
              <a:rPr lang="en-IE" dirty="0"/>
              <a:t>is printed to screen.</a:t>
            </a:r>
          </a:p>
        </p:txBody>
      </p:sp>
      <p:pic>
        <p:nvPicPr>
          <p:cNvPr id="4" name="Picture 3">
            <a:extLst>
              <a:ext uri="{FF2B5EF4-FFF2-40B4-BE49-F238E27FC236}">
                <a16:creationId xmlns:a16="http://schemas.microsoft.com/office/drawing/2014/main" id="{21D1AD92-52CB-44E8-8885-54D2452A205E}"/>
              </a:ext>
            </a:extLst>
          </p:cNvPr>
          <p:cNvPicPr>
            <a:picLocks noChangeAspect="1"/>
          </p:cNvPicPr>
          <p:nvPr/>
        </p:nvPicPr>
        <p:blipFill>
          <a:blip r:embed="rId2"/>
          <a:stretch>
            <a:fillRect/>
          </a:stretch>
        </p:blipFill>
        <p:spPr>
          <a:xfrm>
            <a:off x="3035300" y="3217069"/>
            <a:ext cx="7988300" cy="1167781"/>
          </a:xfrm>
          <a:prstGeom prst="rect">
            <a:avLst/>
          </a:prstGeom>
        </p:spPr>
      </p:pic>
    </p:spTree>
    <p:extLst>
      <p:ext uri="{BB962C8B-B14F-4D97-AF65-F5344CB8AC3E}">
        <p14:creationId xmlns:p14="http://schemas.microsoft.com/office/powerpoint/2010/main" val="3220421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303EB-D654-43AF-BA53-A4238B93D781}"/>
              </a:ext>
            </a:extLst>
          </p:cNvPr>
          <p:cNvSpPr>
            <a:spLocks noGrp="1"/>
          </p:cNvSpPr>
          <p:nvPr>
            <p:ph type="title"/>
          </p:nvPr>
        </p:nvSpPr>
        <p:spPr/>
        <p:txBody>
          <a:bodyPr/>
          <a:lstStyle/>
          <a:p>
            <a:r>
              <a:rPr lang="en-IE" dirty="0"/>
              <a:t>Servlets – Examining our Servlet</a:t>
            </a:r>
          </a:p>
        </p:txBody>
      </p:sp>
      <p:sp>
        <p:nvSpPr>
          <p:cNvPr id="3" name="Content Placeholder 2">
            <a:extLst>
              <a:ext uri="{FF2B5EF4-FFF2-40B4-BE49-F238E27FC236}">
                <a16:creationId xmlns:a16="http://schemas.microsoft.com/office/drawing/2014/main" id="{4A89C0B5-B296-465F-8AE3-43A77ACC586D}"/>
              </a:ext>
            </a:extLst>
          </p:cNvPr>
          <p:cNvSpPr>
            <a:spLocks noGrp="1"/>
          </p:cNvSpPr>
          <p:nvPr>
            <p:ph idx="1"/>
          </p:nvPr>
        </p:nvSpPr>
        <p:spPr/>
        <p:txBody>
          <a:bodyPr>
            <a:normAutofit/>
          </a:bodyPr>
          <a:lstStyle/>
          <a:p>
            <a:r>
              <a:rPr lang="en-IE" dirty="0"/>
              <a:t>http://localhost:8080/HelloWorldApplication/HelloWorldServlet</a:t>
            </a:r>
          </a:p>
          <a:p>
            <a:r>
              <a:rPr lang="en-IE" dirty="0" err="1"/>
              <a:t>HelloWorldApplication</a:t>
            </a:r>
            <a:r>
              <a:rPr lang="en-IE" dirty="0"/>
              <a:t> is known as the </a:t>
            </a:r>
            <a:r>
              <a:rPr lang="en-IE" b="1" dirty="0"/>
              <a:t>“Context root”.</a:t>
            </a:r>
          </a:p>
          <a:p>
            <a:r>
              <a:rPr lang="en-IE" dirty="0"/>
              <a:t>It allows more than one Web Application to be deployed to the same Web Server.</a:t>
            </a:r>
          </a:p>
          <a:p>
            <a:r>
              <a:rPr lang="en-IE" dirty="0"/>
              <a:t>In Eclipse, by default it is set to the name of the project.</a:t>
            </a:r>
          </a:p>
          <a:p>
            <a:r>
              <a:rPr lang="en-IE" dirty="0"/>
              <a:t>If you copy a project, the context root will not be changed.</a:t>
            </a:r>
          </a:p>
          <a:p>
            <a:r>
              <a:rPr lang="en-IE" dirty="0"/>
              <a:t>Right Click -&gt; properties -&gt; Web Project Settings to change the</a:t>
            </a:r>
          </a:p>
          <a:p>
            <a:r>
              <a:rPr lang="en-IE" dirty="0"/>
              <a:t>Context root.</a:t>
            </a:r>
          </a:p>
        </p:txBody>
      </p:sp>
    </p:spTree>
    <p:extLst>
      <p:ext uri="{BB962C8B-B14F-4D97-AF65-F5344CB8AC3E}">
        <p14:creationId xmlns:p14="http://schemas.microsoft.com/office/powerpoint/2010/main" val="3793253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92F0-E174-4E3A-880C-E654CC4903FD}"/>
              </a:ext>
            </a:extLst>
          </p:cNvPr>
          <p:cNvSpPr>
            <a:spLocks noGrp="1"/>
          </p:cNvSpPr>
          <p:nvPr>
            <p:ph type="title"/>
          </p:nvPr>
        </p:nvSpPr>
        <p:spPr/>
        <p:txBody>
          <a:bodyPr/>
          <a:lstStyle/>
          <a:p>
            <a:r>
              <a:rPr lang="en-IE" dirty="0"/>
              <a:t>Servlets – Examining our Servlet</a:t>
            </a:r>
          </a:p>
        </p:txBody>
      </p:sp>
      <p:pic>
        <p:nvPicPr>
          <p:cNvPr id="6" name="Content Placeholder 5">
            <a:extLst>
              <a:ext uri="{FF2B5EF4-FFF2-40B4-BE49-F238E27FC236}">
                <a16:creationId xmlns:a16="http://schemas.microsoft.com/office/drawing/2014/main" id="{F27CDBCD-7CC4-42D7-A3F9-16152EF644BA}"/>
              </a:ext>
            </a:extLst>
          </p:cNvPr>
          <p:cNvPicPr>
            <a:picLocks noGrp="1" noChangeAspect="1"/>
          </p:cNvPicPr>
          <p:nvPr>
            <p:ph idx="1"/>
          </p:nvPr>
        </p:nvPicPr>
        <p:blipFill>
          <a:blip r:embed="rId2"/>
          <a:stretch>
            <a:fillRect/>
          </a:stretch>
        </p:blipFill>
        <p:spPr>
          <a:xfrm>
            <a:off x="3206750" y="1826720"/>
            <a:ext cx="5778500" cy="5031280"/>
          </a:xfrm>
          <a:prstGeom prst="rect">
            <a:avLst/>
          </a:prstGeom>
        </p:spPr>
      </p:pic>
    </p:spTree>
    <p:extLst>
      <p:ext uri="{BB962C8B-B14F-4D97-AF65-F5344CB8AC3E}">
        <p14:creationId xmlns:p14="http://schemas.microsoft.com/office/powerpoint/2010/main" val="4029474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FFE8-93E4-4B0E-8033-FCCDB54A2A96}"/>
              </a:ext>
            </a:extLst>
          </p:cNvPr>
          <p:cNvSpPr>
            <a:spLocks noGrp="1"/>
          </p:cNvSpPr>
          <p:nvPr>
            <p:ph type="title"/>
          </p:nvPr>
        </p:nvSpPr>
        <p:spPr/>
        <p:txBody>
          <a:bodyPr/>
          <a:lstStyle/>
          <a:p>
            <a:r>
              <a:rPr lang="en-IE" dirty="0"/>
              <a:t>Servlets – Writing our First Servlet</a:t>
            </a:r>
          </a:p>
        </p:txBody>
      </p:sp>
      <p:sp>
        <p:nvSpPr>
          <p:cNvPr id="3" name="Content Placeholder 2">
            <a:extLst>
              <a:ext uri="{FF2B5EF4-FFF2-40B4-BE49-F238E27FC236}">
                <a16:creationId xmlns:a16="http://schemas.microsoft.com/office/drawing/2014/main" id="{A75EC373-8489-4D1A-9C1C-A7D5C8B5C66B}"/>
              </a:ext>
            </a:extLst>
          </p:cNvPr>
          <p:cNvSpPr>
            <a:spLocks noGrp="1"/>
          </p:cNvSpPr>
          <p:nvPr>
            <p:ph idx="1"/>
          </p:nvPr>
        </p:nvSpPr>
        <p:spPr/>
        <p:txBody>
          <a:bodyPr/>
          <a:lstStyle/>
          <a:p>
            <a:r>
              <a:rPr lang="en-IE" dirty="0"/>
              <a:t>Change the code in the </a:t>
            </a:r>
            <a:r>
              <a:rPr lang="en-IE" dirty="0" err="1"/>
              <a:t>doGet</a:t>
            </a:r>
            <a:r>
              <a:rPr lang="en-IE" dirty="0"/>
              <a:t> method to something more traditional and rerun on the server.</a:t>
            </a:r>
          </a:p>
        </p:txBody>
      </p:sp>
      <p:pic>
        <p:nvPicPr>
          <p:cNvPr id="4" name="Picture 3">
            <a:extLst>
              <a:ext uri="{FF2B5EF4-FFF2-40B4-BE49-F238E27FC236}">
                <a16:creationId xmlns:a16="http://schemas.microsoft.com/office/drawing/2014/main" id="{0CD7CE9F-AEA2-4511-906F-51B8F87D3209}"/>
              </a:ext>
            </a:extLst>
          </p:cNvPr>
          <p:cNvPicPr>
            <a:picLocks noChangeAspect="1"/>
          </p:cNvPicPr>
          <p:nvPr/>
        </p:nvPicPr>
        <p:blipFill>
          <a:blip r:embed="rId2"/>
          <a:stretch>
            <a:fillRect/>
          </a:stretch>
        </p:blipFill>
        <p:spPr>
          <a:xfrm>
            <a:off x="1875336" y="3100387"/>
            <a:ext cx="8106863" cy="2764125"/>
          </a:xfrm>
          <a:prstGeom prst="rect">
            <a:avLst/>
          </a:prstGeom>
        </p:spPr>
      </p:pic>
    </p:spTree>
    <p:extLst>
      <p:ext uri="{BB962C8B-B14F-4D97-AF65-F5344CB8AC3E}">
        <p14:creationId xmlns:p14="http://schemas.microsoft.com/office/powerpoint/2010/main" val="1238093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0CB4-0B7C-4480-B40F-B5983878DBF9}"/>
              </a:ext>
            </a:extLst>
          </p:cNvPr>
          <p:cNvSpPr>
            <a:spLocks noGrp="1"/>
          </p:cNvSpPr>
          <p:nvPr>
            <p:ph type="title"/>
          </p:nvPr>
        </p:nvSpPr>
        <p:spPr/>
        <p:txBody>
          <a:bodyPr/>
          <a:lstStyle/>
          <a:p>
            <a:r>
              <a:rPr lang="en-IE" dirty="0"/>
              <a:t>Servlets - Advantages</a:t>
            </a:r>
          </a:p>
        </p:txBody>
      </p:sp>
      <p:sp>
        <p:nvSpPr>
          <p:cNvPr id="3" name="Content Placeholder 2">
            <a:extLst>
              <a:ext uri="{FF2B5EF4-FFF2-40B4-BE49-F238E27FC236}">
                <a16:creationId xmlns:a16="http://schemas.microsoft.com/office/drawing/2014/main" id="{6CB66D1C-B02D-4948-9AF1-353DB5092A63}"/>
              </a:ext>
            </a:extLst>
          </p:cNvPr>
          <p:cNvSpPr>
            <a:spLocks noGrp="1"/>
          </p:cNvSpPr>
          <p:nvPr>
            <p:ph idx="1"/>
          </p:nvPr>
        </p:nvSpPr>
        <p:spPr/>
        <p:txBody>
          <a:bodyPr>
            <a:normAutofit/>
          </a:bodyPr>
          <a:lstStyle/>
          <a:p>
            <a:r>
              <a:rPr lang="en-IE" dirty="0"/>
              <a:t>Performance – Java servlets are compiled java code</a:t>
            </a:r>
          </a:p>
          <a:p>
            <a:r>
              <a:rPr lang="en-IE" dirty="0"/>
              <a:t>Servlets execute within the address space of a Web server. Typically servlets run as threads created by the Web Server.</a:t>
            </a:r>
          </a:p>
          <a:p>
            <a:r>
              <a:rPr lang="en-IE" dirty="0"/>
              <a:t>Servlets are platform-independent because they are written in Java.</a:t>
            </a:r>
          </a:p>
          <a:p>
            <a:r>
              <a:rPr lang="en-IE" dirty="0"/>
              <a:t>So servlets are trusted - Java security manager on the server enforces a set of restrictions to protect the resources on a server machine.</a:t>
            </a:r>
          </a:p>
          <a:p>
            <a:r>
              <a:rPr lang="en-IE" dirty="0"/>
              <a:t>The full functionality of the Java class libraries is available to a servlet.</a:t>
            </a:r>
          </a:p>
        </p:txBody>
      </p:sp>
    </p:spTree>
    <p:extLst>
      <p:ext uri="{BB962C8B-B14F-4D97-AF65-F5344CB8AC3E}">
        <p14:creationId xmlns:p14="http://schemas.microsoft.com/office/powerpoint/2010/main" val="4233809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BADD-6490-464C-BD25-CB8AC7F22D08}"/>
              </a:ext>
            </a:extLst>
          </p:cNvPr>
          <p:cNvSpPr>
            <a:spLocks noGrp="1"/>
          </p:cNvSpPr>
          <p:nvPr>
            <p:ph type="title"/>
          </p:nvPr>
        </p:nvSpPr>
        <p:spPr/>
        <p:txBody>
          <a:bodyPr/>
          <a:lstStyle/>
          <a:p>
            <a:r>
              <a:rPr lang="en-IE" dirty="0"/>
              <a:t>HTML Forms with Servlets</a:t>
            </a:r>
          </a:p>
        </p:txBody>
      </p:sp>
      <p:sp>
        <p:nvSpPr>
          <p:cNvPr id="3" name="Content Placeholder 2">
            <a:extLst>
              <a:ext uri="{FF2B5EF4-FFF2-40B4-BE49-F238E27FC236}">
                <a16:creationId xmlns:a16="http://schemas.microsoft.com/office/drawing/2014/main" id="{27D21C10-9CF2-42FB-B5F1-DB1AECE4BE8D}"/>
              </a:ext>
            </a:extLst>
          </p:cNvPr>
          <p:cNvSpPr>
            <a:spLocks noGrp="1"/>
          </p:cNvSpPr>
          <p:nvPr>
            <p:ph idx="1"/>
          </p:nvPr>
        </p:nvSpPr>
        <p:spPr/>
        <p:txBody>
          <a:bodyPr>
            <a:normAutofit lnSpcReduction="10000"/>
          </a:bodyPr>
          <a:lstStyle/>
          <a:p>
            <a:r>
              <a:rPr lang="en-IE" dirty="0"/>
              <a:t>As we already know FORM data is packaged into a “form data set”</a:t>
            </a:r>
          </a:p>
          <a:p>
            <a:r>
              <a:rPr lang="en-IE" dirty="0"/>
              <a:t>This consists of a sequence of name/value pairs</a:t>
            </a:r>
          </a:p>
          <a:p>
            <a:r>
              <a:rPr lang="en-IE" dirty="0"/>
              <a:t>When the submit button is pressed, the form data set is sent to the Web Server. For example</a:t>
            </a:r>
          </a:p>
          <a:p>
            <a:endParaRPr lang="en-IE" dirty="0"/>
          </a:p>
          <a:p>
            <a:pPr marL="457200" lvl="1" indent="0">
              <a:buNone/>
            </a:pPr>
            <a:r>
              <a:rPr lang="en-IE" dirty="0"/>
              <a:t>name=</a:t>
            </a:r>
            <a:r>
              <a:rPr lang="en-IE" dirty="0" err="1"/>
              <a:t>martina&amp;email</a:t>
            </a:r>
            <a:r>
              <a:rPr lang="en-IE" dirty="0"/>
              <a:t>=</a:t>
            </a:r>
            <a:r>
              <a:rPr lang="en-IE" dirty="0" err="1"/>
              <a:t>mcurran@ait.ie&amp;telNumber</a:t>
            </a:r>
            <a:r>
              <a:rPr lang="en-IE" dirty="0"/>
              <a:t>=0871234567&amp;message=Some message typed in by the user</a:t>
            </a:r>
          </a:p>
          <a:p>
            <a:endParaRPr lang="en-IE" dirty="0"/>
          </a:p>
          <a:p>
            <a:r>
              <a:rPr lang="en-IE" dirty="0"/>
              <a:t>Contains HTTP request parameters. Either appended to URL (for a GET) or in the body of the HTTP message (POST).</a:t>
            </a:r>
          </a:p>
        </p:txBody>
      </p:sp>
    </p:spTree>
    <p:extLst>
      <p:ext uri="{BB962C8B-B14F-4D97-AF65-F5344CB8AC3E}">
        <p14:creationId xmlns:p14="http://schemas.microsoft.com/office/powerpoint/2010/main" val="1736613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A947-0124-4C79-A7A7-5259260C34D6}"/>
              </a:ext>
            </a:extLst>
          </p:cNvPr>
          <p:cNvSpPr>
            <a:spLocks noGrp="1"/>
          </p:cNvSpPr>
          <p:nvPr>
            <p:ph type="title"/>
          </p:nvPr>
        </p:nvSpPr>
        <p:spPr/>
        <p:txBody>
          <a:bodyPr/>
          <a:lstStyle/>
          <a:p>
            <a:r>
              <a:rPr lang="en-IE" dirty="0"/>
              <a:t>HTML Forms with Servlets</a:t>
            </a:r>
          </a:p>
        </p:txBody>
      </p:sp>
      <p:sp>
        <p:nvSpPr>
          <p:cNvPr id="3" name="Content Placeholder 2">
            <a:extLst>
              <a:ext uri="{FF2B5EF4-FFF2-40B4-BE49-F238E27FC236}">
                <a16:creationId xmlns:a16="http://schemas.microsoft.com/office/drawing/2014/main" id="{B0C360C6-C136-4639-87A0-5FCA4033738C}"/>
              </a:ext>
            </a:extLst>
          </p:cNvPr>
          <p:cNvSpPr>
            <a:spLocks noGrp="1"/>
          </p:cNvSpPr>
          <p:nvPr>
            <p:ph idx="1"/>
          </p:nvPr>
        </p:nvSpPr>
        <p:spPr/>
        <p:txBody>
          <a:bodyPr/>
          <a:lstStyle/>
          <a:p>
            <a:r>
              <a:rPr lang="en-IE" dirty="0"/>
              <a:t>Create a new Dynamic Web Application called </a:t>
            </a:r>
            <a:r>
              <a:rPr lang="en-IE" dirty="0" err="1"/>
              <a:t>HelloForms</a:t>
            </a:r>
            <a:r>
              <a:rPr lang="en-IE" dirty="0"/>
              <a:t> following same method as before</a:t>
            </a:r>
          </a:p>
          <a:p>
            <a:r>
              <a:rPr lang="en-IE" dirty="0"/>
              <a:t>Create a new servlet called </a:t>
            </a:r>
            <a:r>
              <a:rPr lang="en-IE" dirty="0" err="1"/>
              <a:t>HelloFormsServlet</a:t>
            </a:r>
            <a:endParaRPr lang="en-IE" dirty="0"/>
          </a:p>
          <a:p>
            <a:r>
              <a:rPr lang="en-IE" dirty="0"/>
              <a:t>Select the </a:t>
            </a:r>
            <a:r>
              <a:rPr lang="en-IE" dirty="0" err="1"/>
              <a:t>doPost</a:t>
            </a:r>
            <a:r>
              <a:rPr lang="en-IE" dirty="0"/>
              <a:t> method to override this time.</a:t>
            </a:r>
          </a:p>
          <a:p>
            <a:r>
              <a:rPr lang="en-IE" dirty="0"/>
              <a:t>Next we’ll create a new </a:t>
            </a:r>
            <a:r>
              <a:rPr lang="en-IE" dirty="0" err="1"/>
              <a:t>index.jsp</a:t>
            </a:r>
            <a:r>
              <a:rPr lang="en-IE" dirty="0"/>
              <a:t> page in the </a:t>
            </a:r>
            <a:r>
              <a:rPr lang="en-IE" dirty="0" err="1"/>
              <a:t>WebContent</a:t>
            </a:r>
            <a:r>
              <a:rPr lang="en-IE" dirty="0"/>
              <a:t> folder of our </a:t>
            </a:r>
            <a:r>
              <a:rPr lang="en-IE" dirty="0" err="1"/>
              <a:t>HelloForms</a:t>
            </a:r>
            <a:r>
              <a:rPr lang="en-IE" dirty="0"/>
              <a:t> project</a:t>
            </a:r>
          </a:p>
          <a:p>
            <a:r>
              <a:rPr lang="en-IE" dirty="0"/>
              <a:t>This will contain our HTML form that will then call our servlet on submission</a:t>
            </a:r>
          </a:p>
        </p:txBody>
      </p:sp>
    </p:spTree>
    <p:extLst>
      <p:ext uri="{BB962C8B-B14F-4D97-AF65-F5344CB8AC3E}">
        <p14:creationId xmlns:p14="http://schemas.microsoft.com/office/powerpoint/2010/main" val="2625313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627F-EDFC-4B4F-9FFE-451415CC97B3}"/>
              </a:ext>
            </a:extLst>
          </p:cNvPr>
          <p:cNvSpPr>
            <a:spLocks noGrp="1"/>
          </p:cNvSpPr>
          <p:nvPr>
            <p:ph type="title"/>
          </p:nvPr>
        </p:nvSpPr>
        <p:spPr/>
        <p:txBody>
          <a:bodyPr/>
          <a:lstStyle/>
          <a:p>
            <a:r>
              <a:rPr lang="en-IE" dirty="0"/>
              <a:t>HTML Forms with Servlets</a:t>
            </a:r>
          </a:p>
        </p:txBody>
      </p:sp>
      <p:sp>
        <p:nvSpPr>
          <p:cNvPr id="3" name="Content Placeholder 2">
            <a:extLst>
              <a:ext uri="{FF2B5EF4-FFF2-40B4-BE49-F238E27FC236}">
                <a16:creationId xmlns:a16="http://schemas.microsoft.com/office/drawing/2014/main" id="{C52FC17A-15F8-4025-A043-EF27415CB852}"/>
              </a:ext>
            </a:extLst>
          </p:cNvPr>
          <p:cNvSpPr>
            <a:spLocks noGrp="1"/>
          </p:cNvSpPr>
          <p:nvPr>
            <p:ph idx="1"/>
          </p:nvPr>
        </p:nvSpPr>
        <p:spPr/>
        <p:txBody>
          <a:bodyPr/>
          <a:lstStyle/>
          <a:p>
            <a:r>
              <a:rPr lang="en-IE" dirty="0"/>
              <a:t>Paste the following HTML code into the </a:t>
            </a:r>
            <a:r>
              <a:rPr lang="en-IE" dirty="0" err="1"/>
              <a:t>index.jsp</a:t>
            </a:r>
            <a:r>
              <a:rPr lang="en-IE" dirty="0"/>
              <a:t> page</a:t>
            </a:r>
          </a:p>
          <a:p>
            <a:endParaRPr lang="en-IE" dirty="0"/>
          </a:p>
          <a:p>
            <a:endParaRPr lang="en-IE" dirty="0"/>
          </a:p>
          <a:p>
            <a:endParaRPr lang="en-IE" dirty="0"/>
          </a:p>
          <a:p>
            <a:endParaRPr lang="en-IE" dirty="0"/>
          </a:p>
          <a:p>
            <a:endParaRPr lang="en-IE" dirty="0"/>
          </a:p>
          <a:p>
            <a:r>
              <a:rPr lang="en-IE" dirty="0"/>
              <a:t>Here it is a standard HTML FORM with a method of POST and the action set to the name of our servlet. i.e. </a:t>
            </a:r>
            <a:r>
              <a:rPr lang="en-IE" dirty="0" err="1"/>
              <a:t>HelloFormServlet</a:t>
            </a:r>
            <a:endParaRPr lang="en-IE" dirty="0"/>
          </a:p>
        </p:txBody>
      </p:sp>
      <p:pic>
        <p:nvPicPr>
          <p:cNvPr id="4" name="Picture 3">
            <a:extLst>
              <a:ext uri="{FF2B5EF4-FFF2-40B4-BE49-F238E27FC236}">
                <a16:creationId xmlns:a16="http://schemas.microsoft.com/office/drawing/2014/main" id="{3F456AF8-BA27-4506-99BC-3A7F8D2B7937}"/>
              </a:ext>
            </a:extLst>
          </p:cNvPr>
          <p:cNvPicPr>
            <a:picLocks noChangeAspect="1"/>
          </p:cNvPicPr>
          <p:nvPr/>
        </p:nvPicPr>
        <p:blipFill>
          <a:blip r:embed="rId2"/>
          <a:stretch>
            <a:fillRect/>
          </a:stretch>
        </p:blipFill>
        <p:spPr>
          <a:xfrm>
            <a:off x="1508344" y="2312768"/>
            <a:ext cx="8358188" cy="2403662"/>
          </a:xfrm>
          <a:prstGeom prst="rect">
            <a:avLst/>
          </a:prstGeom>
        </p:spPr>
      </p:pic>
    </p:spTree>
    <p:extLst>
      <p:ext uri="{BB962C8B-B14F-4D97-AF65-F5344CB8AC3E}">
        <p14:creationId xmlns:p14="http://schemas.microsoft.com/office/powerpoint/2010/main" val="3853435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94DD0-5C94-45F8-BFB7-9C612D360878}"/>
              </a:ext>
            </a:extLst>
          </p:cNvPr>
          <p:cNvSpPr>
            <a:spLocks noGrp="1"/>
          </p:cNvSpPr>
          <p:nvPr>
            <p:ph type="title"/>
          </p:nvPr>
        </p:nvSpPr>
        <p:spPr/>
        <p:txBody>
          <a:bodyPr/>
          <a:lstStyle/>
          <a:p>
            <a:r>
              <a:rPr lang="en-IE" dirty="0"/>
              <a:t>HTML Forms with Servlets</a:t>
            </a:r>
          </a:p>
        </p:txBody>
      </p:sp>
      <p:sp>
        <p:nvSpPr>
          <p:cNvPr id="3" name="Content Placeholder 2">
            <a:extLst>
              <a:ext uri="{FF2B5EF4-FFF2-40B4-BE49-F238E27FC236}">
                <a16:creationId xmlns:a16="http://schemas.microsoft.com/office/drawing/2014/main" id="{F83F8097-0049-4273-8A92-A1F023E59705}"/>
              </a:ext>
            </a:extLst>
          </p:cNvPr>
          <p:cNvSpPr>
            <a:spLocks noGrp="1"/>
          </p:cNvSpPr>
          <p:nvPr>
            <p:ph idx="1"/>
          </p:nvPr>
        </p:nvSpPr>
        <p:spPr/>
        <p:txBody>
          <a:bodyPr/>
          <a:lstStyle/>
          <a:p>
            <a:r>
              <a:rPr lang="en-IE" dirty="0"/>
              <a:t>Update the </a:t>
            </a:r>
            <a:r>
              <a:rPr lang="en-IE" dirty="0" err="1"/>
              <a:t>HelloFormsServlet</a:t>
            </a:r>
            <a:r>
              <a:rPr lang="en-IE" dirty="0"/>
              <a:t> </a:t>
            </a:r>
            <a:r>
              <a:rPr lang="en-IE" dirty="0" err="1"/>
              <a:t>doPost</a:t>
            </a:r>
            <a:r>
              <a:rPr lang="en-IE" dirty="0"/>
              <a:t> method to look something like</a:t>
            </a:r>
          </a:p>
        </p:txBody>
      </p:sp>
      <p:pic>
        <p:nvPicPr>
          <p:cNvPr id="4" name="Picture 3">
            <a:extLst>
              <a:ext uri="{FF2B5EF4-FFF2-40B4-BE49-F238E27FC236}">
                <a16:creationId xmlns:a16="http://schemas.microsoft.com/office/drawing/2014/main" id="{29992A04-FA48-4C52-9077-7EFA16EE9AC5}"/>
              </a:ext>
            </a:extLst>
          </p:cNvPr>
          <p:cNvPicPr>
            <a:picLocks noChangeAspect="1"/>
          </p:cNvPicPr>
          <p:nvPr/>
        </p:nvPicPr>
        <p:blipFill>
          <a:blip r:embed="rId2"/>
          <a:stretch>
            <a:fillRect/>
          </a:stretch>
        </p:blipFill>
        <p:spPr>
          <a:xfrm>
            <a:off x="1489074" y="2352674"/>
            <a:ext cx="9305925" cy="3968187"/>
          </a:xfrm>
          <a:prstGeom prst="rect">
            <a:avLst/>
          </a:prstGeom>
        </p:spPr>
      </p:pic>
    </p:spTree>
    <p:extLst>
      <p:ext uri="{BB962C8B-B14F-4D97-AF65-F5344CB8AC3E}">
        <p14:creationId xmlns:p14="http://schemas.microsoft.com/office/powerpoint/2010/main" val="2113334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1A1B4-9FC3-4185-BACD-E7A3C020005D}"/>
              </a:ext>
            </a:extLst>
          </p:cNvPr>
          <p:cNvSpPr>
            <a:spLocks noGrp="1"/>
          </p:cNvSpPr>
          <p:nvPr>
            <p:ph type="title"/>
          </p:nvPr>
        </p:nvSpPr>
        <p:spPr/>
        <p:txBody>
          <a:bodyPr/>
          <a:lstStyle/>
          <a:p>
            <a:r>
              <a:rPr lang="en-IE" dirty="0"/>
              <a:t>HTML Forms with Servlets</a:t>
            </a:r>
          </a:p>
        </p:txBody>
      </p:sp>
      <p:sp>
        <p:nvSpPr>
          <p:cNvPr id="3" name="Content Placeholder 2">
            <a:extLst>
              <a:ext uri="{FF2B5EF4-FFF2-40B4-BE49-F238E27FC236}">
                <a16:creationId xmlns:a16="http://schemas.microsoft.com/office/drawing/2014/main" id="{5AA7B0C0-A460-40DF-87F5-40C4EB90F7E6}"/>
              </a:ext>
            </a:extLst>
          </p:cNvPr>
          <p:cNvSpPr>
            <a:spLocks noGrp="1"/>
          </p:cNvSpPr>
          <p:nvPr>
            <p:ph idx="1"/>
          </p:nvPr>
        </p:nvSpPr>
        <p:spPr/>
        <p:txBody>
          <a:bodyPr>
            <a:normAutofit/>
          </a:bodyPr>
          <a:lstStyle/>
          <a:p>
            <a:r>
              <a:rPr lang="en-IE" dirty="0"/>
              <a:t>Notice that data is submitted from a FORM using a POST.</a:t>
            </a:r>
          </a:p>
          <a:p>
            <a:r>
              <a:rPr lang="en-IE" dirty="0"/>
              <a:t>The Servlet now implements a method called </a:t>
            </a:r>
            <a:r>
              <a:rPr lang="en-IE" dirty="0" err="1"/>
              <a:t>doPost</a:t>
            </a:r>
            <a:r>
              <a:rPr lang="en-IE" dirty="0"/>
              <a:t>()</a:t>
            </a:r>
          </a:p>
          <a:p>
            <a:r>
              <a:rPr lang="en-IE" dirty="0"/>
              <a:t>The class </a:t>
            </a:r>
            <a:r>
              <a:rPr lang="en-IE" dirty="0" err="1"/>
              <a:t>HttpServletRequest</a:t>
            </a:r>
            <a:r>
              <a:rPr lang="en-IE" dirty="0"/>
              <a:t> has a method called </a:t>
            </a:r>
            <a:r>
              <a:rPr lang="en-IE" dirty="0" err="1"/>
              <a:t>getParameter</a:t>
            </a:r>
            <a:r>
              <a:rPr lang="en-IE" dirty="0"/>
              <a:t>(String name)</a:t>
            </a:r>
          </a:p>
          <a:p>
            <a:r>
              <a:rPr lang="en-IE" dirty="0"/>
              <a:t>This gives access to any HTTP request parameters sent with the request, regardless of whether they are sent via URL with a GET or in the HTTP body via a POST</a:t>
            </a:r>
          </a:p>
        </p:txBody>
      </p:sp>
    </p:spTree>
    <p:extLst>
      <p:ext uri="{BB962C8B-B14F-4D97-AF65-F5344CB8AC3E}">
        <p14:creationId xmlns:p14="http://schemas.microsoft.com/office/powerpoint/2010/main" val="4037457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78FE-80F2-48BB-92C5-96BC18BB82F7}"/>
              </a:ext>
            </a:extLst>
          </p:cNvPr>
          <p:cNvSpPr>
            <a:spLocks noGrp="1"/>
          </p:cNvSpPr>
          <p:nvPr>
            <p:ph type="title"/>
          </p:nvPr>
        </p:nvSpPr>
        <p:spPr/>
        <p:txBody>
          <a:bodyPr/>
          <a:lstStyle/>
          <a:p>
            <a:r>
              <a:rPr lang="en-IE" dirty="0"/>
              <a:t>HTML Forms with Servlets</a:t>
            </a:r>
          </a:p>
        </p:txBody>
      </p:sp>
      <p:sp>
        <p:nvSpPr>
          <p:cNvPr id="3" name="Content Placeholder 2">
            <a:extLst>
              <a:ext uri="{FF2B5EF4-FFF2-40B4-BE49-F238E27FC236}">
                <a16:creationId xmlns:a16="http://schemas.microsoft.com/office/drawing/2014/main" id="{858992D3-9E79-4A4B-B6D2-EB5928EC4A4A}"/>
              </a:ext>
            </a:extLst>
          </p:cNvPr>
          <p:cNvSpPr>
            <a:spLocks noGrp="1"/>
          </p:cNvSpPr>
          <p:nvPr>
            <p:ph idx="1"/>
          </p:nvPr>
        </p:nvSpPr>
        <p:spPr/>
        <p:txBody>
          <a:bodyPr/>
          <a:lstStyle/>
          <a:p>
            <a:r>
              <a:rPr lang="en-IE" dirty="0"/>
              <a:t>Right Click the </a:t>
            </a:r>
            <a:r>
              <a:rPr lang="en-IE" dirty="0" err="1"/>
              <a:t>index.jsp</a:t>
            </a:r>
            <a:r>
              <a:rPr lang="en-IE" dirty="0"/>
              <a:t> file and select -&gt; Run -&gt; Run on Server</a:t>
            </a:r>
          </a:p>
          <a:p>
            <a:r>
              <a:rPr lang="en-IE" dirty="0"/>
              <a:t>This time a browser tab will open with our HTML form.</a:t>
            </a:r>
          </a:p>
          <a:p>
            <a:endParaRPr lang="en-IE" dirty="0"/>
          </a:p>
          <a:p>
            <a:endParaRPr lang="en-IE" dirty="0"/>
          </a:p>
          <a:p>
            <a:endParaRPr lang="en-IE" dirty="0"/>
          </a:p>
          <a:p>
            <a:endParaRPr lang="en-IE" dirty="0"/>
          </a:p>
          <a:p>
            <a:endParaRPr lang="en-IE" dirty="0"/>
          </a:p>
          <a:p>
            <a:r>
              <a:rPr lang="en-IE" dirty="0"/>
              <a:t>Enter your name and press ‘Say Hello’</a:t>
            </a:r>
          </a:p>
        </p:txBody>
      </p:sp>
      <p:pic>
        <p:nvPicPr>
          <p:cNvPr id="4" name="Picture 3">
            <a:extLst>
              <a:ext uri="{FF2B5EF4-FFF2-40B4-BE49-F238E27FC236}">
                <a16:creationId xmlns:a16="http://schemas.microsoft.com/office/drawing/2014/main" id="{BAFA69C0-D9C7-45E9-9DBA-15DAD58F3B1A}"/>
              </a:ext>
            </a:extLst>
          </p:cNvPr>
          <p:cNvPicPr>
            <a:picLocks noChangeAspect="1"/>
          </p:cNvPicPr>
          <p:nvPr/>
        </p:nvPicPr>
        <p:blipFill>
          <a:blip r:embed="rId2"/>
          <a:stretch>
            <a:fillRect/>
          </a:stretch>
        </p:blipFill>
        <p:spPr>
          <a:xfrm>
            <a:off x="4056062" y="3037544"/>
            <a:ext cx="4079875" cy="1927500"/>
          </a:xfrm>
          <a:prstGeom prst="rect">
            <a:avLst/>
          </a:prstGeom>
        </p:spPr>
      </p:pic>
    </p:spTree>
    <p:extLst>
      <p:ext uri="{BB962C8B-B14F-4D97-AF65-F5344CB8AC3E}">
        <p14:creationId xmlns:p14="http://schemas.microsoft.com/office/powerpoint/2010/main" val="262663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43C3-2843-43C9-B6B7-EEF43F92D517}"/>
              </a:ext>
            </a:extLst>
          </p:cNvPr>
          <p:cNvSpPr>
            <a:spLocks noGrp="1"/>
          </p:cNvSpPr>
          <p:nvPr>
            <p:ph type="title"/>
          </p:nvPr>
        </p:nvSpPr>
        <p:spPr/>
        <p:txBody>
          <a:bodyPr/>
          <a:lstStyle/>
          <a:p>
            <a:r>
              <a:rPr lang="en-IE" dirty="0"/>
              <a:t>Servlets - Exercise</a:t>
            </a:r>
          </a:p>
        </p:txBody>
      </p:sp>
      <p:sp>
        <p:nvSpPr>
          <p:cNvPr id="3" name="Content Placeholder 2">
            <a:extLst>
              <a:ext uri="{FF2B5EF4-FFF2-40B4-BE49-F238E27FC236}">
                <a16:creationId xmlns:a16="http://schemas.microsoft.com/office/drawing/2014/main" id="{33101369-3B42-41A2-A0BF-E057BC974650}"/>
              </a:ext>
            </a:extLst>
          </p:cNvPr>
          <p:cNvSpPr>
            <a:spLocks noGrp="1"/>
          </p:cNvSpPr>
          <p:nvPr>
            <p:ph idx="1"/>
          </p:nvPr>
        </p:nvSpPr>
        <p:spPr/>
        <p:txBody>
          <a:bodyPr>
            <a:normAutofit/>
          </a:bodyPr>
          <a:lstStyle/>
          <a:p>
            <a:r>
              <a:rPr lang="en-IE" dirty="0"/>
              <a:t>Write a JSP page (</a:t>
            </a:r>
            <a:r>
              <a:rPr lang="en-IE" dirty="0" err="1"/>
              <a:t>index.jsp</a:t>
            </a:r>
            <a:r>
              <a:rPr lang="en-IE" dirty="0"/>
              <a:t>) containing a FORM.</a:t>
            </a:r>
          </a:p>
          <a:p>
            <a:r>
              <a:rPr lang="en-IE" dirty="0"/>
              <a:t>The FORM should have</a:t>
            </a:r>
          </a:p>
          <a:p>
            <a:pPr lvl="1"/>
            <a:r>
              <a:rPr lang="en-IE" dirty="0"/>
              <a:t>A </a:t>
            </a:r>
            <a:r>
              <a:rPr lang="en-IE" dirty="0" err="1"/>
              <a:t>textfield</a:t>
            </a:r>
            <a:r>
              <a:rPr lang="en-IE" dirty="0"/>
              <a:t> to enter a name</a:t>
            </a:r>
          </a:p>
          <a:p>
            <a:pPr lvl="1"/>
            <a:r>
              <a:rPr lang="en-IE" dirty="0"/>
              <a:t>A </a:t>
            </a:r>
            <a:r>
              <a:rPr lang="en-IE" dirty="0" err="1"/>
              <a:t>textfield</a:t>
            </a:r>
            <a:r>
              <a:rPr lang="en-IE" dirty="0"/>
              <a:t> to enter an address</a:t>
            </a:r>
          </a:p>
          <a:p>
            <a:r>
              <a:rPr lang="en-IE" dirty="0"/>
              <a:t>Write a servlet to process this form which returns a message such as</a:t>
            </a:r>
          </a:p>
          <a:p>
            <a:pPr lvl="1"/>
            <a:r>
              <a:rPr lang="en-IE" dirty="0"/>
              <a:t>Hello Paul from Athlone</a:t>
            </a:r>
          </a:p>
          <a:p>
            <a:r>
              <a:rPr lang="en-IE" dirty="0"/>
              <a:t>Run on server as normal to check it works</a:t>
            </a:r>
          </a:p>
          <a:p>
            <a:r>
              <a:rPr lang="en-IE" dirty="0"/>
              <a:t>Set a breakpoint in the </a:t>
            </a:r>
            <a:r>
              <a:rPr lang="en-IE" dirty="0" err="1"/>
              <a:t>doPost</a:t>
            </a:r>
            <a:r>
              <a:rPr lang="en-IE" dirty="0"/>
              <a:t> method</a:t>
            </a:r>
          </a:p>
          <a:p>
            <a:r>
              <a:rPr lang="en-IE" dirty="0"/>
              <a:t>This time Debug on Server and step through.</a:t>
            </a:r>
          </a:p>
        </p:txBody>
      </p:sp>
    </p:spTree>
    <p:extLst>
      <p:ext uri="{BB962C8B-B14F-4D97-AF65-F5344CB8AC3E}">
        <p14:creationId xmlns:p14="http://schemas.microsoft.com/office/powerpoint/2010/main" val="128282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1EF5-7717-4128-98AB-1E8211613986}"/>
              </a:ext>
            </a:extLst>
          </p:cNvPr>
          <p:cNvSpPr>
            <a:spLocks noGrp="1"/>
          </p:cNvSpPr>
          <p:nvPr>
            <p:ph type="title"/>
          </p:nvPr>
        </p:nvSpPr>
        <p:spPr/>
        <p:txBody>
          <a:bodyPr/>
          <a:lstStyle/>
          <a:p>
            <a:r>
              <a:rPr lang="en-IE" dirty="0"/>
              <a:t>Servlets - Responsibilities</a:t>
            </a:r>
          </a:p>
        </p:txBody>
      </p:sp>
      <p:sp>
        <p:nvSpPr>
          <p:cNvPr id="3" name="Content Placeholder 2">
            <a:extLst>
              <a:ext uri="{FF2B5EF4-FFF2-40B4-BE49-F238E27FC236}">
                <a16:creationId xmlns:a16="http://schemas.microsoft.com/office/drawing/2014/main" id="{79827B12-E37B-4AD1-B0D9-0A6D4FF4A1B6}"/>
              </a:ext>
            </a:extLst>
          </p:cNvPr>
          <p:cNvSpPr>
            <a:spLocks noGrp="1"/>
          </p:cNvSpPr>
          <p:nvPr>
            <p:ph idx="1"/>
          </p:nvPr>
        </p:nvSpPr>
        <p:spPr/>
        <p:txBody>
          <a:bodyPr>
            <a:normAutofit lnSpcReduction="10000"/>
          </a:bodyPr>
          <a:lstStyle/>
          <a:p>
            <a:r>
              <a:rPr lang="en-IE" dirty="0"/>
              <a:t>Read the explicit data sent by the clients (browsers). This includes an HTML form on a Web page a custom HTTP client program.</a:t>
            </a:r>
          </a:p>
          <a:p>
            <a:endParaRPr lang="en-IE" dirty="0"/>
          </a:p>
          <a:p>
            <a:r>
              <a:rPr lang="en-IE" dirty="0"/>
              <a:t>Read the implicit HTTP request data sent by the clients (browsers). This includes cookies, media types and compression schemes the browser understands, and so forth. (i.e. HTTP Header information)</a:t>
            </a:r>
          </a:p>
          <a:p>
            <a:endParaRPr lang="en-IE" dirty="0"/>
          </a:p>
          <a:p>
            <a:r>
              <a:rPr lang="en-IE" dirty="0"/>
              <a:t>Process the data and generate the results. This process may require talking to a database, executing an RMI call, invoking a Web service, or computing the response directly.</a:t>
            </a:r>
          </a:p>
        </p:txBody>
      </p:sp>
    </p:spTree>
    <p:extLst>
      <p:ext uri="{BB962C8B-B14F-4D97-AF65-F5344CB8AC3E}">
        <p14:creationId xmlns:p14="http://schemas.microsoft.com/office/powerpoint/2010/main" val="105423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C5AFD-C662-4E21-9B7B-FCE01FE3917D}"/>
              </a:ext>
            </a:extLst>
          </p:cNvPr>
          <p:cNvSpPr>
            <a:spLocks noGrp="1"/>
          </p:cNvSpPr>
          <p:nvPr>
            <p:ph type="title"/>
          </p:nvPr>
        </p:nvSpPr>
        <p:spPr/>
        <p:txBody>
          <a:bodyPr/>
          <a:lstStyle/>
          <a:p>
            <a:r>
              <a:rPr lang="en-IE" dirty="0"/>
              <a:t>Servlets – Responsibilities Continued</a:t>
            </a:r>
          </a:p>
        </p:txBody>
      </p:sp>
      <p:sp>
        <p:nvSpPr>
          <p:cNvPr id="3" name="Content Placeholder 2">
            <a:extLst>
              <a:ext uri="{FF2B5EF4-FFF2-40B4-BE49-F238E27FC236}">
                <a16:creationId xmlns:a16="http://schemas.microsoft.com/office/drawing/2014/main" id="{3ABB12E6-D72D-46B3-810C-EA86A7EC7695}"/>
              </a:ext>
            </a:extLst>
          </p:cNvPr>
          <p:cNvSpPr>
            <a:spLocks noGrp="1"/>
          </p:cNvSpPr>
          <p:nvPr>
            <p:ph idx="1"/>
          </p:nvPr>
        </p:nvSpPr>
        <p:spPr/>
        <p:txBody>
          <a:bodyPr>
            <a:normAutofit/>
          </a:bodyPr>
          <a:lstStyle/>
          <a:p>
            <a:r>
              <a:rPr lang="en-IE" dirty="0"/>
              <a:t>Send the explicit data (i.e., the document) to the clients (browsers). This document can be sent in a variety of formats, including text (HTML or XML), binary (GIF images), Excel, etc.</a:t>
            </a:r>
          </a:p>
          <a:p>
            <a:endParaRPr lang="en-IE" dirty="0"/>
          </a:p>
          <a:p>
            <a:r>
              <a:rPr lang="en-IE" dirty="0"/>
              <a:t>Send the implicit HTTP response to the clients (browsers). This includes telling the browsers or other clients what type of document is being returned (e.g., HTML), setting cookies and caching parameters, and other such tasks (i.e. HTTP Header information)</a:t>
            </a:r>
          </a:p>
        </p:txBody>
      </p:sp>
    </p:spTree>
    <p:extLst>
      <p:ext uri="{BB962C8B-B14F-4D97-AF65-F5344CB8AC3E}">
        <p14:creationId xmlns:p14="http://schemas.microsoft.com/office/powerpoint/2010/main" val="2489452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2AC6-D8C9-4EDE-AACB-DD62A1E00B4C}"/>
              </a:ext>
            </a:extLst>
          </p:cNvPr>
          <p:cNvSpPr>
            <a:spLocks noGrp="1"/>
          </p:cNvSpPr>
          <p:nvPr>
            <p:ph type="title"/>
          </p:nvPr>
        </p:nvSpPr>
        <p:spPr/>
        <p:txBody>
          <a:bodyPr/>
          <a:lstStyle/>
          <a:p>
            <a:r>
              <a:rPr lang="en-IE" dirty="0"/>
              <a:t>Servlets - Packages</a:t>
            </a:r>
          </a:p>
        </p:txBody>
      </p:sp>
      <p:sp>
        <p:nvSpPr>
          <p:cNvPr id="3" name="Content Placeholder 2">
            <a:extLst>
              <a:ext uri="{FF2B5EF4-FFF2-40B4-BE49-F238E27FC236}">
                <a16:creationId xmlns:a16="http://schemas.microsoft.com/office/drawing/2014/main" id="{FEC4B152-37DE-4CBD-AA85-1A9E0CDD4CE6}"/>
              </a:ext>
            </a:extLst>
          </p:cNvPr>
          <p:cNvSpPr>
            <a:spLocks noGrp="1"/>
          </p:cNvSpPr>
          <p:nvPr>
            <p:ph idx="1"/>
          </p:nvPr>
        </p:nvSpPr>
        <p:spPr/>
        <p:txBody>
          <a:bodyPr>
            <a:normAutofit/>
          </a:bodyPr>
          <a:lstStyle/>
          <a:p>
            <a:r>
              <a:rPr lang="en-IE" dirty="0"/>
              <a:t>Java Servlets are Java classes run by a web server that has an interpreter that supports the Java Servlet spec.</a:t>
            </a:r>
          </a:p>
          <a:p>
            <a:r>
              <a:rPr lang="en-IE" dirty="0"/>
              <a:t>Servlets can be created using classes and interfaces from the </a:t>
            </a:r>
            <a:r>
              <a:rPr lang="en-IE" b="1" dirty="0" err="1"/>
              <a:t>javax.servlet</a:t>
            </a:r>
            <a:r>
              <a:rPr lang="en-IE" b="1" dirty="0"/>
              <a:t> </a:t>
            </a:r>
            <a:r>
              <a:rPr lang="en-IE" dirty="0"/>
              <a:t>and </a:t>
            </a:r>
            <a:r>
              <a:rPr lang="en-IE" b="1" dirty="0" err="1"/>
              <a:t>javax.servlet.http</a:t>
            </a:r>
            <a:r>
              <a:rPr lang="en-IE" b="1" dirty="0"/>
              <a:t> </a:t>
            </a:r>
            <a:r>
              <a:rPr lang="en-IE" dirty="0"/>
              <a:t>packages, which are a standard part of the Java’s Enterprise Edition</a:t>
            </a:r>
          </a:p>
          <a:p>
            <a:r>
              <a:rPr lang="en-IE" dirty="0"/>
              <a:t>These classes implement the Java Servlet and JSP specifications.</a:t>
            </a:r>
          </a:p>
          <a:p>
            <a:r>
              <a:rPr lang="en-IE" dirty="0"/>
              <a:t>Java servlets have been created and compiled just like any other Java class. As long as the libraries are on your CLASSPATH, you can compile servlets with the JDK's Java compiler or any other current compiler.</a:t>
            </a:r>
          </a:p>
        </p:txBody>
      </p:sp>
    </p:spTree>
    <p:extLst>
      <p:ext uri="{BB962C8B-B14F-4D97-AF65-F5344CB8AC3E}">
        <p14:creationId xmlns:p14="http://schemas.microsoft.com/office/powerpoint/2010/main" val="3295300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A049-1015-41B5-840B-4F9C7C8124A4}"/>
              </a:ext>
            </a:extLst>
          </p:cNvPr>
          <p:cNvSpPr>
            <a:spLocks noGrp="1"/>
          </p:cNvSpPr>
          <p:nvPr>
            <p:ph type="title"/>
          </p:nvPr>
        </p:nvSpPr>
        <p:spPr/>
        <p:txBody>
          <a:bodyPr/>
          <a:lstStyle/>
          <a:p>
            <a:r>
              <a:rPr lang="en-IE" dirty="0"/>
              <a:t>Servlets - Lifecycle</a:t>
            </a:r>
          </a:p>
        </p:txBody>
      </p:sp>
      <p:sp>
        <p:nvSpPr>
          <p:cNvPr id="3" name="Content Placeholder 2">
            <a:extLst>
              <a:ext uri="{FF2B5EF4-FFF2-40B4-BE49-F238E27FC236}">
                <a16:creationId xmlns:a16="http://schemas.microsoft.com/office/drawing/2014/main" id="{35453F8A-117D-4DD3-8326-6ADAB8B86FBC}"/>
              </a:ext>
            </a:extLst>
          </p:cNvPr>
          <p:cNvSpPr>
            <a:spLocks noGrp="1"/>
          </p:cNvSpPr>
          <p:nvPr>
            <p:ph idx="1"/>
          </p:nvPr>
        </p:nvSpPr>
        <p:spPr/>
        <p:txBody>
          <a:bodyPr>
            <a:normAutofit/>
          </a:bodyPr>
          <a:lstStyle/>
          <a:p>
            <a:r>
              <a:rPr lang="en-IE" dirty="0"/>
              <a:t>The servlet is initialized by calling the </a:t>
            </a:r>
            <a:r>
              <a:rPr lang="en-IE" b="1" dirty="0" err="1"/>
              <a:t>init</a:t>
            </a:r>
            <a:r>
              <a:rPr lang="en-IE" b="1" dirty="0"/>
              <a:t>() </a:t>
            </a:r>
            <a:r>
              <a:rPr lang="en-IE" dirty="0"/>
              <a:t>method.</a:t>
            </a:r>
          </a:p>
          <a:p>
            <a:r>
              <a:rPr lang="en-IE" dirty="0"/>
              <a:t>The servlet calls </a:t>
            </a:r>
            <a:r>
              <a:rPr lang="en-IE" b="1" dirty="0"/>
              <a:t>service() </a:t>
            </a:r>
            <a:r>
              <a:rPr lang="en-IE" dirty="0"/>
              <a:t>method to process a client's request.</a:t>
            </a:r>
          </a:p>
          <a:p>
            <a:r>
              <a:rPr lang="en-IE" dirty="0"/>
              <a:t>The service method will call appropriate </a:t>
            </a:r>
            <a:r>
              <a:rPr lang="en-IE" dirty="0" err="1"/>
              <a:t>doGet</a:t>
            </a:r>
            <a:r>
              <a:rPr lang="en-IE" dirty="0"/>
              <a:t>, </a:t>
            </a:r>
            <a:r>
              <a:rPr lang="en-IE" dirty="0" err="1"/>
              <a:t>doPost</a:t>
            </a:r>
            <a:r>
              <a:rPr lang="en-IE" dirty="0"/>
              <a:t> etc. depending on request HTTP Method.</a:t>
            </a:r>
          </a:p>
          <a:p>
            <a:r>
              <a:rPr lang="en-IE" dirty="0"/>
              <a:t>The servlet is terminated by calling the </a:t>
            </a:r>
            <a:r>
              <a:rPr lang="en-IE" b="1" dirty="0"/>
              <a:t>destroy() </a:t>
            </a:r>
            <a:r>
              <a:rPr lang="en-IE" dirty="0"/>
              <a:t>method.</a:t>
            </a:r>
          </a:p>
          <a:p>
            <a:r>
              <a:rPr lang="en-IE" dirty="0"/>
              <a:t>Finally, servlet is garbage collected by the garbage collector of the JVM.</a:t>
            </a:r>
          </a:p>
        </p:txBody>
      </p:sp>
    </p:spTree>
    <p:extLst>
      <p:ext uri="{BB962C8B-B14F-4D97-AF65-F5344CB8AC3E}">
        <p14:creationId xmlns:p14="http://schemas.microsoft.com/office/powerpoint/2010/main" val="205645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E94C-68FA-4ABF-AD86-C2831DB47D38}"/>
              </a:ext>
            </a:extLst>
          </p:cNvPr>
          <p:cNvSpPr>
            <a:spLocks noGrp="1"/>
          </p:cNvSpPr>
          <p:nvPr>
            <p:ph type="title"/>
          </p:nvPr>
        </p:nvSpPr>
        <p:spPr/>
        <p:txBody>
          <a:bodyPr/>
          <a:lstStyle/>
          <a:p>
            <a:r>
              <a:rPr lang="en-IE" dirty="0"/>
              <a:t>Servlets – </a:t>
            </a:r>
            <a:r>
              <a:rPr lang="en-IE" dirty="0" err="1"/>
              <a:t>init</a:t>
            </a:r>
            <a:r>
              <a:rPr lang="en-IE" dirty="0"/>
              <a:t>() method</a:t>
            </a:r>
          </a:p>
        </p:txBody>
      </p:sp>
      <p:sp>
        <p:nvSpPr>
          <p:cNvPr id="3" name="Content Placeholder 2">
            <a:extLst>
              <a:ext uri="{FF2B5EF4-FFF2-40B4-BE49-F238E27FC236}">
                <a16:creationId xmlns:a16="http://schemas.microsoft.com/office/drawing/2014/main" id="{FC560A10-3E70-4E6C-93C1-853358886300}"/>
              </a:ext>
            </a:extLst>
          </p:cNvPr>
          <p:cNvSpPr>
            <a:spLocks noGrp="1"/>
          </p:cNvSpPr>
          <p:nvPr>
            <p:ph idx="1"/>
          </p:nvPr>
        </p:nvSpPr>
        <p:spPr/>
        <p:txBody>
          <a:bodyPr>
            <a:normAutofit/>
          </a:bodyPr>
          <a:lstStyle/>
          <a:p>
            <a:r>
              <a:rPr lang="en-IE" dirty="0"/>
              <a:t>When a user invokes a servlet, a single instance of each servlet gets created, with each user request resulting in a new thread that is handed off to </a:t>
            </a:r>
            <a:r>
              <a:rPr lang="en-IE" dirty="0" err="1"/>
              <a:t>doGet</a:t>
            </a:r>
            <a:r>
              <a:rPr lang="en-IE" dirty="0"/>
              <a:t> or </a:t>
            </a:r>
            <a:r>
              <a:rPr lang="en-IE" dirty="0" err="1"/>
              <a:t>doPost</a:t>
            </a:r>
            <a:r>
              <a:rPr lang="en-IE" dirty="0"/>
              <a:t> as appropriate.</a:t>
            </a:r>
          </a:p>
          <a:p>
            <a:r>
              <a:rPr lang="en-IE" dirty="0"/>
              <a:t>The servlet is </a:t>
            </a:r>
            <a:r>
              <a:rPr lang="en-IE" i="1" dirty="0"/>
              <a:t>normally </a:t>
            </a:r>
            <a:r>
              <a:rPr lang="en-IE" dirty="0"/>
              <a:t>created when a user first invokes a URL corresponding to the servlet.</a:t>
            </a:r>
          </a:p>
          <a:p>
            <a:r>
              <a:rPr lang="en-IE" dirty="0"/>
              <a:t>You can also specify that the servlet be loaded when the server is first started.</a:t>
            </a:r>
          </a:p>
          <a:p>
            <a:r>
              <a:rPr lang="en-IE" dirty="0"/>
              <a:t>The </a:t>
            </a:r>
            <a:r>
              <a:rPr lang="en-IE" b="1" dirty="0" err="1"/>
              <a:t>init</a:t>
            </a:r>
            <a:r>
              <a:rPr lang="en-IE" b="1" dirty="0"/>
              <a:t>() </a:t>
            </a:r>
            <a:r>
              <a:rPr lang="en-IE" dirty="0"/>
              <a:t>method simply creates or loads some data that will be used throughout the life of the servlet.</a:t>
            </a:r>
          </a:p>
        </p:txBody>
      </p:sp>
    </p:spTree>
    <p:extLst>
      <p:ext uri="{BB962C8B-B14F-4D97-AF65-F5344CB8AC3E}">
        <p14:creationId xmlns:p14="http://schemas.microsoft.com/office/powerpoint/2010/main" val="73458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E3EFE-03A6-4D1D-932F-E5B7C5E6878D}"/>
              </a:ext>
            </a:extLst>
          </p:cNvPr>
          <p:cNvSpPr>
            <a:spLocks noGrp="1"/>
          </p:cNvSpPr>
          <p:nvPr>
            <p:ph type="title"/>
          </p:nvPr>
        </p:nvSpPr>
        <p:spPr/>
        <p:txBody>
          <a:bodyPr/>
          <a:lstStyle/>
          <a:p>
            <a:r>
              <a:rPr lang="en-IE" dirty="0"/>
              <a:t>Servlets – service() method</a:t>
            </a:r>
          </a:p>
        </p:txBody>
      </p:sp>
      <p:sp>
        <p:nvSpPr>
          <p:cNvPr id="3" name="Content Placeholder 2">
            <a:extLst>
              <a:ext uri="{FF2B5EF4-FFF2-40B4-BE49-F238E27FC236}">
                <a16:creationId xmlns:a16="http://schemas.microsoft.com/office/drawing/2014/main" id="{8BCA4954-6162-4C6D-AF0B-CBCF888F96D5}"/>
              </a:ext>
            </a:extLst>
          </p:cNvPr>
          <p:cNvSpPr>
            <a:spLocks noGrp="1"/>
          </p:cNvSpPr>
          <p:nvPr>
            <p:ph idx="1"/>
          </p:nvPr>
        </p:nvSpPr>
        <p:spPr/>
        <p:txBody>
          <a:bodyPr>
            <a:normAutofit lnSpcReduction="10000"/>
          </a:bodyPr>
          <a:lstStyle/>
          <a:p>
            <a:r>
              <a:rPr lang="en-IE" dirty="0"/>
              <a:t>The servlet container (i.e. web server) calls the </a:t>
            </a:r>
            <a:r>
              <a:rPr lang="en-IE" b="1" dirty="0"/>
              <a:t>service() </a:t>
            </a:r>
            <a:r>
              <a:rPr lang="en-IE" dirty="0"/>
              <a:t>method to handle requests coming from the client( browsers) and to write the formatted response back to the client.</a:t>
            </a:r>
          </a:p>
          <a:p>
            <a:endParaRPr lang="en-IE" dirty="0"/>
          </a:p>
          <a:p>
            <a:r>
              <a:rPr lang="en-IE" dirty="0"/>
              <a:t>Each time the server receives a request for a servlet, the server spawns a new thread and calls </a:t>
            </a:r>
            <a:r>
              <a:rPr lang="en-IE" b="1" dirty="0"/>
              <a:t>service()</a:t>
            </a:r>
            <a:r>
              <a:rPr lang="en-IE" dirty="0"/>
              <a:t>.</a:t>
            </a:r>
          </a:p>
          <a:p>
            <a:endParaRPr lang="en-IE" dirty="0"/>
          </a:p>
          <a:p>
            <a:r>
              <a:rPr lang="en-IE" dirty="0"/>
              <a:t>The </a:t>
            </a:r>
            <a:r>
              <a:rPr lang="en-IE" b="1" dirty="0"/>
              <a:t>service() </a:t>
            </a:r>
            <a:r>
              <a:rPr lang="en-IE" dirty="0"/>
              <a:t>method checks the HTTP request type (GET, POST, PUT, DELETE, etc.) and calls </a:t>
            </a:r>
            <a:r>
              <a:rPr lang="en-IE" b="1" dirty="0" err="1"/>
              <a:t>doGet</a:t>
            </a:r>
            <a:r>
              <a:rPr lang="en-IE" b="1" dirty="0"/>
              <a:t>, </a:t>
            </a:r>
            <a:r>
              <a:rPr lang="en-IE" b="1" dirty="0" err="1"/>
              <a:t>doPost</a:t>
            </a:r>
            <a:r>
              <a:rPr lang="en-IE" b="1" dirty="0"/>
              <a:t>, </a:t>
            </a:r>
            <a:r>
              <a:rPr lang="en-IE" b="1" dirty="0" err="1"/>
              <a:t>doPut</a:t>
            </a:r>
            <a:r>
              <a:rPr lang="en-IE" b="1" dirty="0"/>
              <a:t>, </a:t>
            </a:r>
            <a:r>
              <a:rPr lang="en-IE" b="1" dirty="0" err="1"/>
              <a:t>doDelete</a:t>
            </a:r>
            <a:r>
              <a:rPr lang="en-IE" dirty="0"/>
              <a:t>, etc. methods as appropriate.</a:t>
            </a:r>
          </a:p>
        </p:txBody>
      </p:sp>
    </p:spTree>
    <p:extLst>
      <p:ext uri="{BB962C8B-B14F-4D97-AF65-F5344CB8AC3E}">
        <p14:creationId xmlns:p14="http://schemas.microsoft.com/office/powerpoint/2010/main" val="3425189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3523</TotalTime>
  <Words>1901</Words>
  <Application>Microsoft Office PowerPoint</Application>
  <PresentationFormat>Widescreen</PresentationFormat>
  <Paragraphs>206</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Server-side Web Development</vt:lpstr>
      <vt:lpstr>Servlets – What are they?</vt:lpstr>
      <vt:lpstr>Servlets - Advantages</vt:lpstr>
      <vt:lpstr>Servlets - Responsibilities</vt:lpstr>
      <vt:lpstr>Servlets – Responsibilities Continued</vt:lpstr>
      <vt:lpstr>Servlets - Packages</vt:lpstr>
      <vt:lpstr>Servlets - Lifecycle</vt:lpstr>
      <vt:lpstr>Servlets – init() method</vt:lpstr>
      <vt:lpstr>Servlets – service() method</vt:lpstr>
      <vt:lpstr>Servlets – destroy() method</vt:lpstr>
      <vt:lpstr>Servlets – Lifecycle Architecture</vt:lpstr>
      <vt:lpstr>Servlets – Lifecycle Architecture</vt:lpstr>
      <vt:lpstr>Servlets - Example</vt:lpstr>
      <vt:lpstr>Servlets - Deployment</vt:lpstr>
      <vt:lpstr>Servlets - Deployment</vt:lpstr>
      <vt:lpstr>Servlets - Deployment</vt:lpstr>
      <vt:lpstr>Servlets – Configuring our Server</vt:lpstr>
      <vt:lpstr>Servlets – Configuring out Server</vt:lpstr>
      <vt:lpstr>Servlets – Writing our First Servlet</vt:lpstr>
      <vt:lpstr>Writing our First Servlets</vt:lpstr>
      <vt:lpstr>Servlets – Writing our First Server</vt:lpstr>
      <vt:lpstr>Servlets – Writing our First Server</vt:lpstr>
      <vt:lpstr>Servlets – Writing our First Servlet</vt:lpstr>
      <vt:lpstr>Servlets – Writing our First Servlet</vt:lpstr>
      <vt:lpstr>Servlets – Writing our First Servlet</vt:lpstr>
      <vt:lpstr>Servlets – Running our Servlet</vt:lpstr>
      <vt:lpstr>Servlets – Examining our Servlet</vt:lpstr>
      <vt:lpstr>Servlets – Examining our Servlet</vt:lpstr>
      <vt:lpstr>Servlets – Writing our First Servlet</vt:lpstr>
      <vt:lpstr>HTML Forms with Servlets</vt:lpstr>
      <vt:lpstr>HTML Forms with Servlets</vt:lpstr>
      <vt:lpstr>HTML Forms with Servlets</vt:lpstr>
      <vt:lpstr>HTML Forms with Servlets</vt:lpstr>
      <vt:lpstr>HTML Forms with Servlets</vt:lpstr>
      <vt:lpstr>HTML Forms with Servlets</vt:lpstr>
      <vt:lpstr>Servlets -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Apps and Connected Devices</dc:title>
  <dc:creator>CURRAN, MARTINA</dc:creator>
  <cp:lastModifiedBy>techstaff</cp:lastModifiedBy>
  <cp:revision>32</cp:revision>
  <dcterms:created xsi:type="dcterms:W3CDTF">2019-08-12T15:58:15Z</dcterms:created>
  <dcterms:modified xsi:type="dcterms:W3CDTF">2020-10-13T09:31:58Z</dcterms:modified>
</cp:coreProperties>
</file>