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57" r:id="rId5"/>
    <p:sldId id="262"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2CC5C-FFDE-45A7-53B0-06559B72F135}" v="1" dt="2022-09-28T13:32:39.294"/>
    <p1510:client id="{D24E2F08-06C1-7FA6-0D1A-DD5DC6768618}" v="5" dt="2021-09-28T12:16:10.060"/>
    <p1510:client id="{E6C0FAD4-9086-4932-9493-DD179ED08DF8}" v="3" dt="2023-10-03T08:35:43.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68" d="100"/>
          <a:sy n="68"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a Curran" userId="S::mcurran@ait.ie::85a4fcd9-8298-441f-985a-93cb1fe6f819" providerId="AD" clId="Web-{D24E2F08-06C1-7FA6-0D1A-DD5DC6768618}"/>
    <pc:docChg chg="modSld">
      <pc:chgData name="Martina Curran" userId="S::mcurran@ait.ie::85a4fcd9-8298-441f-985a-93cb1fe6f819" providerId="AD" clId="Web-{D24E2F08-06C1-7FA6-0D1A-DD5DC6768618}" dt="2021-09-28T12:16:10.060" v="4" actId="14100"/>
      <pc:docMkLst>
        <pc:docMk/>
      </pc:docMkLst>
      <pc:sldChg chg="modSp">
        <pc:chgData name="Martina Curran" userId="S::mcurran@ait.ie::85a4fcd9-8298-441f-985a-93cb1fe6f819" providerId="AD" clId="Web-{D24E2F08-06C1-7FA6-0D1A-DD5DC6768618}" dt="2021-09-28T11:46:35.425" v="0" actId="1076"/>
        <pc:sldMkLst>
          <pc:docMk/>
          <pc:sldMk cId="1924434556" sldId="277"/>
        </pc:sldMkLst>
        <pc:picChg chg="mod">
          <ac:chgData name="Martina Curran" userId="S::mcurran@ait.ie::85a4fcd9-8298-441f-985a-93cb1fe6f819" providerId="AD" clId="Web-{D24E2F08-06C1-7FA6-0D1A-DD5DC6768618}" dt="2021-09-28T11:46:35.425" v="0" actId="1076"/>
          <ac:picMkLst>
            <pc:docMk/>
            <pc:sldMk cId="1924434556" sldId="277"/>
            <ac:picMk id="4" creationId="{F6EEF5F7-6217-45E0-B91D-6F3A8DC9566A}"/>
          </ac:picMkLst>
        </pc:picChg>
      </pc:sldChg>
      <pc:sldChg chg="modSp">
        <pc:chgData name="Martina Curran" userId="S::mcurran@ait.ie::85a4fcd9-8298-441f-985a-93cb1fe6f819" providerId="AD" clId="Web-{D24E2F08-06C1-7FA6-0D1A-DD5DC6768618}" dt="2021-09-28T12:16:10.060" v="4" actId="14100"/>
        <pc:sldMkLst>
          <pc:docMk/>
          <pc:sldMk cId="2595983905" sldId="289"/>
        </pc:sldMkLst>
        <pc:picChg chg="mod">
          <ac:chgData name="Martina Curran" userId="S::mcurran@ait.ie::85a4fcd9-8298-441f-985a-93cb1fe6f819" providerId="AD" clId="Web-{D24E2F08-06C1-7FA6-0D1A-DD5DC6768618}" dt="2021-09-28T12:16:10.060" v="4" actId="14100"/>
          <ac:picMkLst>
            <pc:docMk/>
            <pc:sldMk cId="2595983905" sldId="289"/>
            <ac:picMk id="4" creationId="{C5BCD66A-80BF-4C96-896E-8EE07DA1E54A}"/>
          </ac:picMkLst>
        </pc:picChg>
      </pc:sldChg>
    </pc:docChg>
  </pc:docChgLst>
  <pc:docChgLst>
    <pc:chgData name="Martina Curran" userId="S::martina.curran@tus.ie::7535e2a4-33c5-459b-8ce9-8320ae46494a" providerId="AD" clId="Web-{E6C0FAD4-9086-4932-9493-DD179ED08DF8}"/>
    <pc:docChg chg="modSld">
      <pc:chgData name="Martina Curran" userId="S::martina.curran@tus.ie::7535e2a4-33c5-459b-8ce9-8320ae46494a" providerId="AD" clId="Web-{E6C0FAD4-9086-4932-9493-DD179ED08DF8}" dt="2023-10-03T08:35:43.726" v="2" actId="14100"/>
      <pc:docMkLst>
        <pc:docMk/>
      </pc:docMkLst>
      <pc:sldChg chg="modSp">
        <pc:chgData name="Martina Curran" userId="S::martina.curran@tus.ie::7535e2a4-33c5-459b-8ce9-8320ae46494a" providerId="AD" clId="Web-{E6C0FAD4-9086-4932-9493-DD179ED08DF8}" dt="2023-10-03T08:21:29.259" v="0" actId="14100"/>
        <pc:sldMkLst>
          <pc:docMk/>
          <pc:sldMk cId="1092307405" sldId="262"/>
        </pc:sldMkLst>
        <pc:picChg chg="mod">
          <ac:chgData name="Martina Curran" userId="S::martina.curran@tus.ie::7535e2a4-33c5-459b-8ce9-8320ae46494a" providerId="AD" clId="Web-{E6C0FAD4-9086-4932-9493-DD179ED08DF8}" dt="2023-10-03T08:21:29.259" v="0" actId="14100"/>
          <ac:picMkLst>
            <pc:docMk/>
            <pc:sldMk cId="1092307405" sldId="262"/>
            <ac:picMk id="9" creationId="{4FDA7E42-0B83-452C-A0E6-386F60BA3DDE}"/>
          </ac:picMkLst>
        </pc:picChg>
      </pc:sldChg>
      <pc:sldChg chg="modSp">
        <pc:chgData name="Martina Curran" userId="S::martina.curran@tus.ie::7535e2a4-33c5-459b-8ce9-8320ae46494a" providerId="AD" clId="Web-{E6C0FAD4-9086-4932-9493-DD179ED08DF8}" dt="2023-10-03T08:29:25.902" v="1" actId="1076"/>
        <pc:sldMkLst>
          <pc:docMk/>
          <pc:sldMk cId="1924434556" sldId="277"/>
        </pc:sldMkLst>
        <pc:picChg chg="mod">
          <ac:chgData name="Martina Curran" userId="S::martina.curran@tus.ie::7535e2a4-33c5-459b-8ce9-8320ae46494a" providerId="AD" clId="Web-{E6C0FAD4-9086-4932-9493-DD179ED08DF8}" dt="2023-10-03T08:29:25.902" v="1" actId="1076"/>
          <ac:picMkLst>
            <pc:docMk/>
            <pc:sldMk cId="1924434556" sldId="277"/>
            <ac:picMk id="4" creationId="{F6EEF5F7-6217-45E0-B91D-6F3A8DC9566A}"/>
          </ac:picMkLst>
        </pc:picChg>
      </pc:sldChg>
      <pc:sldChg chg="modSp">
        <pc:chgData name="Martina Curran" userId="S::martina.curran@tus.ie::7535e2a4-33c5-459b-8ce9-8320ae46494a" providerId="AD" clId="Web-{E6C0FAD4-9086-4932-9493-DD179ED08DF8}" dt="2023-10-03T08:35:43.726" v="2" actId="14100"/>
        <pc:sldMkLst>
          <pc:docMk/>
          <pc:sldMk cId="1580660306" sldId="287"/>
        </pc:sldMkLst>
        <pc:picChg chg="mod">
          <ac:chgData name="Martina Curran" userId="S::martina.curran@tus.ie::7535e2a4-33c5-459b-8ce9-8320ae46494a" providerId="AD" clId="Web-{E6C0FAD4-9086-4932-9493-DD179ED08DF8}" dt="2023-10-03T08:35:43.726" v="2" actId="14100"/>
          <ac:picMkLst>
            <pc:docMk/>
            <pc:sldMk cId="1580660306" sldId="287"/>
            <ac:picMk id="4" creationId="{018CB067-17B7-4C23-A8C0-097C1B0DCE5C}"/>
          </ac:picMkLst>
        </pc:picChg>
      </pc:sldChg>
    </pc:docChg>
  </pc:docChgLst>
  <pc:docChgLst>
    <pc:chgData name="Martina Curran" userId="S::mcurran@ait.ie::85a4fcd9-8298-441f-985a-93cb1fe6f819" providerId="AD" clId="Web-{C552CC5C-FFDE-45A7-53B0-06559B72F135}"/>
    <pc:docChg chg="modSld">
      <pc:chgData name="Martina Curran" userId="S::mcurran@ait.ie::85a4fcd9-8298-441f-985a-93cb1fe6f819" providerId="AD" clId="Web-{C552CC5C-FFDE-45A7-53B0-06559B72F135}" dt="2022-09-28T13:32:39.294" v="0" actId="14100"/>
      <pc:docMkLst>
        <pc:docMk/>
      </pc:docMkLst>
      <pc:sldChg chg="modSp">
        <pc:chgData name="Martina Curran" userId="S::mcurran@ait.ie::85a4fcd9-8298-441f-985a-93cb1fe6f819" providerId="AD" clId="Web-{C552CC5C-FFDE-45A7-53B0-06559B72F135}" dt="2022-09-28T13:32:39.294" v="0" actId="14100"/>
        <pc:sldMkLst>
          <pc:docMk/>
          <pc:sldMk cId="1092307405" sldId="262"/>
        </pc:sldMkLst>
        <pc:picChg chg="mod">
          <ac:chgData name="Martina Curran" userId="S::mcurran@ait.ie::85a4fcd9-8298-441f-985a-93cb1fe6f819" providerId="AD" clId="Web-{C552CC5C-FFDE-45A7-53B0-06559B72F135}" dt="2022-09-28T13:32:39.294" v="0" actId="14100"/>
          <ac:picMkLst>
            <pc:docMk/>
            <pc:sldMk cId="1092307405" sldId="262"/>
            <ac:picMk id="9" creationId="{4FDA7E42-0B83-452C-A0E6-386F60BA3D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1678-2D86-4DAE-847A-55B8AAA65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641B2CF-975D-4351-9694-6F1AFAA44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96B876B-2BBD-4769-833E-D503374BB544}"/>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5" name="Footer Placeholder 4">
            <a:extLst>
              <a:ext uri="{FF2B5EF4-FFF2-40B4-BE49-F238E27FC236}">
                <a16:creationId xmlns:a16="http://schemas.microsoft.com/office/drawing/2014/main" id="{BC502A31-A755-4B89-9E8A-DC2074EA48A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64F5046-4908-4092-97DA-BB710C0592D4}"/>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1657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684D-CEF2-4F8F-AB87-8998E84FF9A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D8EDC20-95A1-40ED-A4C8-801477970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8B4F649-EEF3-4D9F-9ADA-DAB0EEEC67D8}"/>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5" name="Footer Placeholder 4">
            <a:extLst>
              <a:ext uri="{FF2B5EF4-FFF2-40B4-BE49-F238E27FC236}">
                <a16:creationId xmlns:a16="http://schemas.microsoft.com/office/drawing/2014/main" id="{A7373AD7-B3D6-47F2-86A2-40B9BF3B593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380D4E4-3868-40AF-A75B-C12657A836B2}"/>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68809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D7399-0E97-4804-9311-75631F187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4DE05F4-E523-4848-AAB8-4341BEAEE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60F6C01-7D91-432F-B037-5422A2F56E8B}"/>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5" name="Footer Placeholder 4">
            <a:extLst>
              <a:ext uri="{FF2B5EF4-FFF2-40B4-BE49-F238E27FC236}">
                <a16:creationId xmlns:a16="http://schemas.microsoft.com/office/drawing/2014/main" id="{064A7E6F-89F0-42FA-AACC-D211E5F3592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892E5C9-5637-46EA-9E55-1C3C132B9DEA}"/>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37124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99EF-45DF-43CB-B92F-7BBD6ACAAC7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546D277-84F6-428A-B396-8687052EC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013A558-0664-448D-BA15-FCA859ADC2D7}"/>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5" name="Footer Placeholder 4">
            <a:extLst>
              <a:ext uri="{FF2B5EF4-FFF2-40B4-BE49-F238E27FC236}">
                <a16:creationId xmlns:a16="http://schemas.microsoft.com/office/drawing/2014/main" id="{D7BB2868-56D3-4FDB-8897-19830FC28E2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FC4A271-070A-4321-9A04-B951AC6323B3}"/>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92739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AB5C-EBFD-4E56-8963-D648BF2B1F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BB6890B5-7649-4B23-828C-C28C84C7F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75F4E-409A-4954-899A-0C545322D559}"/>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5" name="Footer Placeholder 4">
            <a:extLst>
              <a:ext uri="{FF2B5EF4-FFF2-40B4-BE49-F238E27FC236}">
                <a16:creationId xmlns:a16="http://schemas.microsoft.com/office/drawing/2014/main" id="{E5E4AC6F-9ECE-48D8-8ABD-54D5DB0B64B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C46D47-CB26-4D81-897F-F840B153F210}"/>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406789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16C9-C584-4BDD-88DF-DDC3FCE4327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E90686E-1BD6-4FC9-BE5C-94C3CC27C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8DF83F51-9A68-42D5-B79F-2CEB32173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FCABC281-9E06-4C6B-A2D5-2267188F6BF1}"/>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6" name="Footer Placeholder 5">
            <a:extLst>
              <a:ext uri="{FF2B5EF4-FFF2-40B4-BE49-F238E27FC236}">
                <a16:creationId xmlns:a16="http://schemas.microsoft.com/office/drawing/2014/main" id="{146E3BFB-7E00-48D5-849C-CDB782A7AE5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207D561-473C-4AC5-928F-29F225D09353}"/>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8543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055D-0FF3-4678-B9AE-A46C620B4F7C}"/>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9DF3C1A-4C0E-4EB8-96B8-8A8F0F77A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04207-17C4-459A-A3C8-007ED7040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D1BD13C8-58F1-44FB-BDFB-65977225F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CD19A-A846-4C99-8BD3-8911AD267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F5A3DFA-FCA8-403E-8164-3A9F52608162}"/>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8" name="Footer Placeholder 7">
            <a:extLst>
              <a:ext uri="{FF2B5EF4-FFF2-40B4-BE49-F238E27FC236}">
                <a16:creationId xmlns:a16="http://schemas.microsoft.com/office/drawing/2014/main" id="{39CCD9E3-A548-464D-8063-249E902FC38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3A65957-7643-4F72-A1FC-14E62C7206A2}"/>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188846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6596-C70F-4B23-8192-74234FE2F373}"/>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CCA9698-A2D2-4EA9-BEE3-21DEEB677098}"/>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4" name="Footer Placeholder 3">
            <a:extLst>
              <a:ext uri="{FF2B5EF4-FFF2-40B4-BE49-F238E27FC236}">
                <a16:creationId xmlns:a16="http://schemas.microsoft.com/office/drawing/2014/main" id="{CD97ACFD-DA4F-408B-A623-5B451F27208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F5B1EEC-3EB0-4701-AFE6-AD468C956010}"/>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359444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6EEC7-E653-4288-B1A7-C2CAFFA8152C}"/>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3" name="Footer Placeholder 2">
            <a:extLst>
              <a:ext uri="{FF2B5EF4-FFF2-40B4-BE49-F238E27FC236}">
                <a16:creationId xmlns:a16="http://schemas.microsoft.com/office/drawing/2014/main" id="{6D86EFED-B925-4903-9BA0-526E6D60369C}"/>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6865E58-B2CE-41DD-861C-2220E228D38E}"/>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59083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061E-BE60-4B35-9006-7C13398F5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32F17D56-040E-47CA-8F46-0A16F7E11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A28EEDAA-7971-4D0F-88CF-DDAC09979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E7E2D-9D6C-4977-87F1-0C7B116FD374}"/>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6" name="Footer Placeholder 5">
            <a:extLst>
              <a:ext uri="{FF2B5EF4-FFF2-40B4-BE49-F238E27FC236}">
                <a16:creationId xmlns:a16="http://schemas.microsoft.com/office/drawing/2014/main" id="{45F64070-92C5-41D2-92E1-A90384A1C5D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FDA36A9-8D9C-497E-8E13-272C4BF5084F}"/>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287137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2A43-46DA-492B-9F3B-CCCC16B3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CF9E27B6-2EDE-45AA-9C71-EE637E53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69A5422-60E5-4EB9-BA9B-749EAB1ED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37829-CFAD-444D-9F28-09A1BC8A970E}"/>
              </a:ext>
            </a:extLst>
          </p:cNvPr>
          <p:cNvSpPr>
            <a:spLocks noGrp="1"/>
          </p:cNvSpPr>
          <p:nvPr>
            <p:ph type="dt" sz="half" idx="10"/>
          </p:nvPr>
        </p:nvSpPr>
        <p:spPr/>
        <p:txBody>
          <a:bodyPr/>
          <a:lstStyle/>
          <a:p>
            <a:fld id="{D185572E-433B-4C3C-9216-427A579344CD}" type="datetimeFigureOut">
              <a:rPr lang="en-IE" smtClean="0"/>
              <a:t>03/10/2023</a:t>
            </a:fld>
            <a:endParaRPr lang="en-IE"/>
          </a:p>
        </p:txBody>
      </p:sp>
      <p:sp>
        <p:nvSpPr>
          <p:cNvPr id="6" name="Footer Placeholder 5">
            <a:extLst>
              <a:ext uri="{FF2B5EF4-FFF2-40B4-BE49-F238E27FC236}">
                <a16:creationId xmlns:a16="http://schemas.microsoft.com/office/drawing/2014/main" id="{F7A95C8D-44E8-45E0-92B0-CD0D7D53EEF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31551FF-4C4C-433A-B1F1-B286ADB0856B}"/>
              </a:ext>
            </a:extLst>
          </p:cNvPr>
          <p:cNvSpPr>
            <a:spLocks noGrp="1"/>
          </p:cNvSpPr>
          <p:nvPr>
            <p:ph type="sldNum" sz="quarter" idx="12"/>
          </p:nvPr>
        </p:nvSpPr>
        <p:spPr/>
        <p:txBody>
          <a:bodyPr/>
          <a:lstStyle/>
          <a:p>
            <a:fld id="{C4FE6887-6153-4429-AEB1-AABFEB6BB666}" type="slidenum">
              <a:rPr lang="en-IE" smtClean="0"/>
              <a:t>‹#›</a:t>
            </a:fld>
            <a:endParaRPr lang="en-IE"/>
          </a:p>
        </p:txBody>
      </p:sp>
    </p:spTree>
    <p:extLst>
      <p:ext uri="{BB962C8B-B14F-4D97-AF65-F5344CB8AC3E}">
        <p14:creationId xmlns:p14="http://schemas.microsoft.com/office/powerpoint/2010/main" val="13177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2E40E-CD1F-4D6A-A5C0-6AB99C161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4DA7F4A-CFF7-4801-B83C-7281DFA09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6C708A6-8026-43C5-A6DF-205DA7431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5572E-433B-4C3C-9216-427A579344CD}" type="datetimeFigureOut">
              <a:rPr lang="en-IE" smtClean="0"/>
              <a:t>03/10/2023</a:t>
            </a:fld>
            <a:endParaRPr lang="en-IE"/>
          </a:p>
        </p:txBody>
      </p:sp>
      <p:sp>
        <p:nvSpPr>
          <p:cNvPr id="5" name="Footer Placeholder 4">
            <a:extLst>
              <a:ext uri="{FF2B5EF4-FFF2-40B4-BE49-F238E27FC236}">
                <a16:creationId xmlns:a16="http://schemas.microsoft.com/office/drawing/2014/main" id="{A55F329E-D46A-4C6D-8C77-B38E86412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D9C745A8-7D25-4353-B61B-79E8C939F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E6887-6153-4429-AEB1-AABFEB6BB666}" type="slidenum">
              <a:rPr lang="en-IE" smtClean="0"/>
              <a:t>‹#›</a:t>
            </a:fld>
            <a:endParaRPr lang="en-IE"/>
          </a:p>
        </p:txBody>
      </p:sp>
    </p:spTree>
    <p:extLst>
      <p:ext uri="{BB962C8B-B14F-4D97-AF65-F5344CB8AC3E}">
        <p14:creationId xmlns:p14="http://schemas.microsoft.com/office/powerpoint/2010/main" val="171751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D82C-2767-4733-92AF-759DBF7BA337}"/>
              </a:ext>
            </a:extLst>
          </p:cNvPr>
          <p:cNvSpPr>
            <a:spLocks noGrp="1"/>
          </p:cNvSpPr>
          <p:nvPr>
            <p:ph type="ctrTitle"/>
          </p:nvPr>
        </p:nvSpPr>
        <p:spPr/>
        <p:txBody>
          <a:bodyPr>
            <a:normAutofit/>
          </a:bodyPr>
          <a:lstStyle/>
          <a:p>
            <a:r>
              <a:rPr lang="en-IE" dirty="0"/>
              <a:t>Server-side Web Development</a:t>
            </a:r>
          </a:p>
        </p:txBody>
      </p:sp>
      <p:sp>
        <p:nvSpPr>
          <p:cNvPr id="3" name="Subtitle 2">
            <a:extLst>
              <a:ext uri="{FF2B5EF4-FFF2-40B4-BE49-F238E27FC236}">
                <a16:creationId xmlns:a16="http://schemas.microsoft.com/office/drawing/2014/main" id="{C3CE9A08-CC23-4E26-9F82-CC9B76F72CBB}"/>
              </a:ext>
            </a:extLst>
          </p:cNvPr>
          <p:cNvSpPr>
            <a:spLocks noGrp="1"/>
          </p:cNvSpPr>
          <p:nvPr>
            <p:ph type="subTitle" idx="1"/>
          </p:nvPr>
        </p:nvSpPr>
        <p:spPr/>
        <p:txBody>
          <a:bodyPr/>
          <a:lstStyle/>
          <a:p>
            <a:r>
              <a:rPr lang="en-IE" dirty="0"/>
              <a:t>Model View Controller with Servlets and JSP</a:t>
            </a:r>
          </a:p>
        </p:txBody>
      </p:sp>
    </p:spTree>
    <p:extLst>
      <p:ext uri="{BB962C8B-B14F-4D97-AF65-F5344CB8AC3E}">
        <p14:creationId xmlns:p14="http://schemas.microsoft.com/office/powerpoint/2010/main" val="256326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EB12-C5F2-4E43-8F3C-1B4C7B4F39D8}"/>
              </a:ext>
            </a:extLst>
          </p:cNvPr>
          <p:cNvSpPr>
            <a:spLocks noGrp="1"/>
          </p:cNvSpPr>
          <p:nvPr>
            <p:ph type="title"/>
          </p:nvPr>
        </p:nvSpPr>
        <p:spPr/>
        <p:txBody>
          <a:bodyPr/>
          <a:lstStyle/>
          <a:p>
            <a:r>
              <a:rPr lang="en-IE" dirty="0"/>
              <a:t>MVC - Advantages</a:t>
            </a:r>
          </a:p>
        </p:txBody>
      </p:sp>
      <p:sp>
        <p:nvSpPr>
          <p:cNvPr id="3" name="Content Placeholder 2">
            <a:extLst>
              <a:ext uri="{FF2B5EF4-FFF2-40B4-BE49-F238E27FC236}">
                <a16:creationId xmlns:a16="http://schemas.microsoft.com/office/drawing/2014/main" id="{A214CD38-E08F-4E70-9197-FCC965D839AF}"/>
              </a:ext>
            </a:extLst>
          </p:cNvPr>
          <p:cNvSpPr>
            <a:spLocks noGrp="1"/>
          </p:cNvSpPr>
          <p:nvPr>
            <p:ph idx="1"/>
          </p:nvPr>
        </p:nvSpPr>
        <p:spPr/>
        <p:txBody>
          <a:bodyPr>
            <a:normAutofit fontScale="92500" lnSpcReduction="10000"/>
          </a:bodyPr>
          <a:lstStyle/>
          <a:p>
            <a:r>
              <a:rPr lang="en-IE" dirty="0"/>
              <a:t>Simultaneous development –Multiple developers can work simultaneously on the model, controller and views.</a:t>
            </a:r>
          </a:p>
          <a:p>
            <a:r>
              <a:rPr lang="en-IE" dirty="0"/>
              <a:t>High cohesion –MVC enables logical grouping of related actions on a controller together. The views for a specific model are also grouped together.</a:t>
            </a:r>
          </a:p>
          <a:p>
            <a:r>
              <a:rPr lang="en-IE" dirty="0"/>
              <a:t>Loose coupling –The very nature of the MVC framework is such that there is low coupling among models, views or controllers</a:t>
            </a:r>
          </a:p>
          <a:p>
            <a:r>
              <a:rPr lang="en-IE" dirty="0"/>
              <a:t>Ease of modification –Because of the separation of responsibilities, future development or modification is easier</a:t>
            </a:r>
          </a:p>
          <a:p>
            <a:r>
              <a:rPr lang="en-IE" dirty="0"/>
              <a:t>Multiple views –Models can have multiple views</a:t>
            </a:r>
          </a:p>
          <a:p>
            <a:r>
              <a:rPr lang="en-IE" dirty="0"/>
              <a:t>Testability–easy to Unit test the Models and Controllers</a:t>
            </a:r>
          </a:p>
          <a:p>
            <a:endParaRPr lang="en-IE" dirty="0"/>
          </a:p>
        </p:txBody>
      </p:sp>
    </p:spTree>
    <p:extLst>
      <p:ext uri="{BB962C8B-B14F-4D97-AF65-F5344CB8AC3E}">
        <p14:creationId xmlns:p14="http://schemas.microsoft.com/office/powerpoint/2010/main" val="276528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D0F9-EBBD-4F84-82C2-FE19EA9F4A20}"/>
              </a:ext>
            </a:extLst>
          </p:cNvPr>
          <p:cNvSpPr>
            <a:spLocks noGrp="1"/>
          </p:cNvSpPr>
          <p:nvPr>
            <p:ph type="title"/>
          </p:nvPr>
        </p:nvSpPr>
        <p:spPr/>
        <p:txBody>
          <a:bodyPr/>
          <a:lstStyle/>
          <a:p>
            <a:r>
              <a:rPr lang="en-IE" dirty="0"/>
              <a:t>MVC - Disadvantages</a:t>
            </a:r>
          </a:p>
        </p:txBody>
      </p:sp>
      <p:sp>
        <p:nvSpPr>
          <p:cNvPr id="3" name="Content Placeholder 2">
            <a:extLst>
              <a:ext uri="{FF2B5EF4-FFF2-40B4-BE49-F238E27FC236}">
                <a16:creationId xmlns:a16="http://schemas.microsoft.com/office/drawing/2014/main" id="{88FD65CD-F35C-4978-AF9A-187BC7A1B57D}"/>
              </a:ext>
            </a:extLst>
          </p:cNvPr>
          <p:cNvSpPr>
            <a:spLocks noGrp="1"/>
          </p:cNvSpPr>
          <p:nvPr>
            <p:ph idx="1"/>
          </p:nvPr>
        </p:nvSpPr>
        <p:spPr/>
        <p:txBody>
          <a:bodyPr>
            <a:normAutofit fontScale="92500" lnSpcReduction="10000"/>
          </a:bodyPr>
          <a:lstStyle/>
          <a:p>
            <a:r>
              <a:rPr lang="en-IE" dirty="0"/>
              <a:t>The disadvantages of MVC can be generally categorized as overhead for incorrectly factored software.</a:t>
            </a:r>
          </a:p>
          <a:p>
            <a:pPr lvl="1"/>
            <a:r>
              <a:rPr lang="en-IE" i="1" dirty="0"/>
              <a:t>Code navigability</a:t>
            </a:r>
            <a:r>
              <a:rPr lang="en-IE" dirty="0"/>
              <a:t>–The framework navigation can be complex because it introduces new layers of abstraction and requires users to adapt to the decomposition criteria of MVC.</a:t>
            </a:r>
          </a:p>
          <a:p>
            <a:pPr lvl="1"/>
            <a:r>
              <a:rPr lang="en-IE" i="1" dirty="0"/>
              <a:t>Multi-</a:t>
            </a:r>
            <a:r>
              <a:rPr lang="en-IE" i="1" dirty="0" err="1"/>
              <a:t>artifact</a:t>
            </a:r>
            <a:r>
              <a:rPr lang="en-IE" i="1" dirty="0"/>
              <a:t> consistency</a:t>
            </a:r>
            <a:r>
              <a:rPr lang="en-IE" dirty="0"/>
              <a:t>–Developers to maintain the consistency across the Model, View and controller.</a:t>
            </a:r>
          </a:p>
          <a:p>
            <a:pPr lvl="1"/>
            <a:r>
              <a:rPr lang="en-IE" i="1" dirty="0"/>
              <a:t>Excessive boilerplate</a:t>
            </a:r>
            <a:r>
              <a:rPr lang="en-IE" dirty="0"/>
              <a:t>–Due to the application computation and state being typically clustered into one of the 3 parts, the other parts degenerate into either boilerplate shims </a:t>
            </a:r>
            <a:r>
              <a:rPr lang="en-IE" dirty="0" err="1"/>
              <a:t>or</a:t>
            </a:r>
            <a:r>
              <a:rPr lang="en-IE" i="1" dirty="0" err="1"/>
              <a:t>code</a:t>
            </a:r>
            <a:r>
              <a:rPr lang="en-IE" i="1" dirty="0"/>
              <a:t>-behind</a:t>
            </a:r>
            <a:r>
              <a:rPr lang="en-IE" dirty="0"/>
              <a:t>[16]that exists only to satisfy the MVC pattern.</a:t>
            </a:r>
          </a:p>
          <a:p>
            <a:pPr lvl="1"/>
            <a:r>
              <a:rPr lang="en-IE" i="1" dirty="0"/>
              <a:t>Pronounced learning curve</a:t>
            </a:r>
            <a:r>
              <a:rPr lang="en-IE" dirty="0"/>
              <a:t>–Knowledge on multiple technologies becomes the norm. Developers using MVC need to be skilled in multiple technologies.</a:t>
            </a:r>
          </a:p>
          <a:p>
            <a:pPr lvl="1"/>
            <a:r>
              <a:rPr lang="en-IE" dirty="0"/>
              <a:t>Most of the above are minimized due to excellent tooling support.</a:t>
            </a:r>
          </a:p>
          <a:p>
            <a:endParaRPr lang="en-IE" dirty="0"/>
          </a:p>
        </p:txBody>
      </p:sp>
    </p:spTree>
    <p:extLst>
      <p:ext uri="{BB962C8B-B14F-4D97-AF65-F5344CB8AC3E}">
        <p14:creationId xmlns:p14="http://schemas.microsoft.com/office/powerpoint/2010/main" val="60525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1587-0CA5-4B49-9029-E88748A81414}"/>
              </a:ext>
            </a:extLst>
          </p:cNvPr>
          <p:cNvSpPr>
            <a:spLocks noGrp="1"/>
          </p:cNvSpPr>
          <p:nvPr>
            <p:ph type="title"/>
          </p:nvPr>
        </p:nvSpPr>
        <p:spPr/>
        <p:txBody>
          <a:bodyPr/>
          <a:lstStyle/>
          <a:p>
            <a:r>
              <a:rPr lang="en-IE" dirty="0"/>
              <a:t>MVC - Model</a:t>
            </a:r>
          </a:p>
        </p:txBody>
      </p:sp>
      <p:sp>
        <p:nvSpPr>
          <p:cNvPr id="3" name="Content Placeholder 2">
            <a:extLst>
              <a:ext uri="{FF2B5EF4-FFF2-40B4-BE49-F238E27FC236}">
                <a16:creationId xmlns:a16="http://schemas.microsoft.com/office/drawing/2014/main" id="{B24592C6-0655-42D8-838E-C0FD5515AE12}"/>
              </a:ext>
            </a:extLst>
          </p:cNvPr>
          <p:cNvSpPr>
            <a:spLocks noGrp="1"/>
          </p:cNvSpPr>
          <p:nvPr>
            <p:ph idx="1"/>
          </p:nvPr>
        </p:nvSpPr>
        <p:spPr/>
        <p:txBody>
          <a:bodyPr>
            <a:normAutofit lnSpcReduction="10000"/>
          </a:bodyPr>
          <a:lstStyle/>
          <a:p>
            <a:r>
              <a:rPr lang="en-IE" dirty="0"/>
              <a:t>This refers to the classes in your application that </a:t>
            </a:r>
            <a:r>
              <a:rPr lang="en-IE" b="1" i="1" dirty="0"/>
              <a:t>model </a:t>
            </a:r>
            <a:r>
              <a:rPr lang="en-IE" dirty="0"/>
              <a:t>the application domain.</a:t>
            </a:r>
          </a:p>
          <a:p>
            <a:r>
              <a:rPr lang="en-IE" dirty="0"/>
              <a:t>What you typically interact with in your application</a:t>
            </a:r>
          </a:p>
          <a:p>
            <a:r>
              <a:rPr lang="en-IE" dirty="0"/>
              <a:t>Examples for a music app might include:</a:t>
            </a:r>
          </a:p>
          <a:p>
            <a:r>
              <a:rPr lang="en-IE" dirty="0"/>
              <a:t>User</a:t>
            </a:r>
          </a:p>
          <a:p>
            <a:r>
              <a:rPr lang="en-IE" dirty="0"/>
              <a:t>Artist</a:t>
            </a:r>
          </a:p>
          <a:p>
            <a:r>
              <a:rPr lang="en-IE" dirty="0"/>
              <a:t>Album</a:t>
            </a:r>
          </a:p>
          <a:p>
            <a:r>
              <a:rPr lang="en-IE" dirty="0"/>
              <a:t>Song</a:t>
            </a:r>
          </a:p>
          <a:p>
            <a:r>
              <a:rPr lang="en-IE" dirty="0"/>
              <a:t>Referred to as domain classes</a:t>
            </a:r>
          </a:p>
          <a:p>
            <a:endParaRPr lang="en-IE" dirty="0"/>
          </a:p>
        </p:txBody>
      </p:sp>
    </p:spTree>
    <p:extLst>
      <p:ext uri="{BB962C8B-B14F-4D97-AF65-F5344CB8AC3E}">
        <p14:creationId xmlns:p14="http://schemas.microsoft.com/office/powerpoint/2010/main" val="1328005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05FD-02D5-443D-97F6-2B671480539C}"/>
              </a:ext>
            </a:extLst>
          </p:cNvPr>
          <p:cNvSpPr>
            <a:spLocks noGrp="1"/>
          </p:cNvSpPr>
          <p:nvPr>
            <p:ph type="title"/>
          </p:nvPr>
        </p:nvSpPr>
        <p:spPr/>
        <p:txBody>
          <a:bodyPr/>
          <a:lstStyle/>
          <a:p>
            <a:r>
              <a:rPr lang="en-IE" dirty="0"/>
              <a:t>MVC - Model</a:t>
            </a:r>
          </a:p>
        </p:txBody>
      </p:sp>
      <p:sp>
        <p:nvSpPr>
          <p:cNvPr id="3" name="Content Placeholder 2">
            <a:extLst>
              <a:ext uri="{FF2B5EF4-FFF2-40B4-BE49-F238E27FC236}">
                <a16:creationId xmlns:a16="http://schemas.microsoft.com/office/drawing/2014/main" id="{A07C512D-A443-4A17-8F12-B62A76A1C3FF}"/>
              </a:ext>
            </a:extLst>
          </p:cNvPr>
          <p:cNvSpPr>
            <a:spLocks noGrp="1"/>
          </p:cNvSpPr>
          <p:nvPr>
            <p:ph idx="1"/>
          </p:nvPr>
        </p:nvSpPr>
        <p:spPr/>
        <p:txBody>
          <a:bodyPr/>
          <a:lstStyle/>
          <a:p>
            <a:r>
              <a:rPr lang="en-IE" dirty="0"/>
              <a:t>The </a:t>
            </a:r>
            <a:r>
              <a:rPr lang="en-IE" b="1" dirty="0"/>
              <a:t>model </a:t>
            </a:r>
            <a:r>
              <a:rPr lang="en-IE" dirty="0"/>
              <a:t>is responsible for managing the data of the application. </a:t>
            </a:r>
          </a:p>
          <a:p>
            <a:r>
              <a:rPr lang="en-IE" dirty="0"/>
              <a:t>It receives user input from the </a:t>
            </a:r>
            <a:r>
              <a:rPr lang="en-IE" b="1" dirty="0"/>
              <a:t>controller</a:t>
            </a:r>
            <a:r>
              <a:rPr lang="en-IE" dirty="0"/>
              <a:t>.</a:t>
            </a:r>
          </a:p>
          <a:p>
            <a:r>
              <a:rPr lang="en-IE" dirty="0"/>
              <a:t>Domain objects will typically need to be persisted to the database.</a:t>
            </a:r>
          </a:p>
          <a:p>
            <a:r>
              <a:rPr lang="en-IE" dirty="0"/>
              <a:t>Often this is a relational database like MySQL.</a:t>
            </a:r>
          </a:p>
          <a:p>
            <a:r>
              <a:rPr lang="en-IE" dirty="0"/>
              <a:t>If there is an Object Relational Mapping (ORM) used (e.g. Grails) there will be no need to write SQL code.</a:t>
            </a:r>
          </a:p>
          <a:p>
            <a:endParaRPr lang="en-IE" dirty="0"/>
          </a:p>
        </p:txBody>
      </p:sp>
    </p:spTree>
    <p:extLst>
      <p:ext uri="{BB962C8B-B14F-4D97-AF65-F5344CB8AC3E}">
        <p14:creationId xmlns:p14="http://schemas.microsoft.com/office/powerpoint/2010/main" val="178389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5C04-E3C0-46E4-8A56-4CE59401CA18}"/>
              </a:ext>
            </a:extLst>
          </p:cNvPr>
          <p:cNvSpPr>
            <a:spLocks noGrp="1"/>
          </p:cNvSpPr>
          <p:nvPr>
            <p:ph type="title"/>
          </p:nvPr>
        </p:nvSpPr>
        <p:spPr/>
        <p:txBody>
          <a:bodyPr/>
          <a:lstStyle/>
          <a:p>
            <a:r>
              <a:rPr lang="en-IE" dirty="0"/>
              <a:t>MVC - Views</a:t>
            </a:r>
          </a:p>
        </p:txBody>
      </p:sp>
      <p:sp>
        <p:nvSpPr>
          <p:cNvPr id="3" name="Content Placeholder 2">
            <a:extLst>
              <a:ext uri="{FF2B5EF4-FFF2-40B4-BE49-F238E27FC236}">
                <a16:creationId xmlns:a16="http://schemas.microsoft.com/office/drawing/2014/main" id="{8573A4BC-1A04-42C6-A7C1-20CD3F996961}"/>
              </a:ext>
            </a:extLst>
          </p:cNvPr>
          <p:cNvSpPr>
            <a:spLocks noGrp="1"/>
          </p:cNvSpPr>
          <p:nvPr>
            <p:ph idx="1"/>
          </p:nvPr>
        </p:nvSpPr>
        <p:spPr/>
        <p:txBody>
          <a:bodyPr/>
          <a:lstStyle/>
          <a:p>
            <a:r>
              <a:rPr lang="en-IE" dirty="0"/>
              <a:t>The view means presentation of the model in a particular format.</a:t>
            </a:r>
          </a:p>
          <a:p>
            <a:r>
              <a:rPr lang="en-IE" dirty="0"/>
              <a:t>Often called the  presentation layer, it’s what the user sees in your application.</a:t>
            </a:r>
          </a:p>
          <a:p>
            <a:r>
              <a:rPr lang="en-IE" dirty="0"/>
              <a:t>Views will normally need to access domain objects in order to provide information to the client.</a:t>
            </a:r>
          </a:p>
          <a:p>
            <a:r>
              <a:rPr lang="en-IE" dirty="0"/>
              <a:t>These domain objects are made available to the views by the controller.</a:t>
            </a:r>
          </a:p>
          <a:p>
            <a:endParaRPr lang="en-IE" dirty="0"/>
          </a:p>
        </p:txBody>
      </p:sp>
    </p:spTree>
    <p:extLst>
      <p:ext uri="{BB962C8B-B14F-4D97-AF65-F5344CB8AC3E}">
        <p14:creationId xmlns:p14="http://schemas.microsoft.com/office/powerpoint/2010/main" val="296140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25AA-22E9-4606-86B0-E54BA86C00E0}"/>
              </a:ext>
            </a:extLst>
          </p:cNvPr>
          <p:cNvSpPr>
            <a:spLocks noGrp="1"/>
          </p:cNvSpPr>
          <p:nvPr>
            <p:ph type="title"/>
          </p:nvPr>
        </p:nvSpPr>
        <p:spPr/>
        <p:txBody>
          <a:bodyPr/>
          <a:lstStyle/>
          <a:p>
            <a:r>
              <a:rPr lang="en-IE" dirty="0"/>
              <a:t>MVC - Views</a:t>
            </a:r>
          </a:p>
        </p:txBody>
      </p:sp>
      <p:sp>
        <p:nvSpPr>
          <p:cNvPr id="3" name="Content Placeholder 2">
            <a:extLst>
              <a:ext uri="{FF2B5EF4-FFF2-40B4-BE49-F238E27FC236}">
                <a16:creationId xmlns:a16="http://schemas.microsoft.com/office/drawing/2014/main" id="{1447C41B-91C8-4B73-AE7D-7B5B84ADE693}"/>
              </a:ext>
            </a:extLst>
          </p:cNvPr>
          <p:cNvSpPr>
            <a:spLocks noGrp="1"/>
          </p:cNvSpPr>
          <p:nvPr>
            <p:ph idx="1"/>
          </p:nvPr>
        </p:nvSpPr>
        <p:spPr/>
        <p:txBody>
          <a:bodyPr/>
          <a:lstStyle/>
          <a:p>
            <a:r>
              <a:rPr lang="en-IE" dirty="0"/>
              <a:t>In the context of a Web Application </a:t>
            </a:r>
          </a:p>
          <a:p>
            <a:r>
              <a:rPr lang="en-IE" dirty="0"/>
              <a:t>These are what generate the HTML pages that are sent back to the user.</a:t>
            </a:r>
          </a:p>
          <a:p>
            <a:r>
              <a:rPr lang="en-IE" dirty="0"/>
              <a:t>Views are usually written as </a:t>
            </a:r>
            <a:r>
              <a:rPr lang="en-IE" dirty="0" err="1"/>
              <a:t>JavaServerPages</a:t>
            </a:r>
            <a:r>
              <a:rPr lang="en-IE" dirty="0"/>
              <a:t> (JSPs).</a:t>
            </a:r>
          </a:p>
          <a:p>
            <a:r>
              <a:rPr lang="en-IE" dirty="0"/>
              <a:t>JSP has its own tags (JSTL) which are translated to HTML at run time.</a:t>
            </a:r>
          </a:p>
          <a:p>
            <a:endParaRPr lang="en-IE" dirty="0"/>
          </a:p>
        </p:txBody>
      </p:sp>
    </p:spTree>
    <p:extLst>
      <p:ext uri="{BB962C8B-B14F-4D97-AF65-F5344CB8AC3E}">
        <p14:creationId xmlns:p14="http://schemas.microsoft.com/office/powerpoint/2010/main" val="238619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724C-C668-4AF0-8BB7-7DEE51C40813}"/>
              </a:ext>
            </a:extLst>
          </p:cNvPr>
          <p:cNvSpPr>
            <a:spLocks noGrp="1"/>
          </p:cNvSpPr>
          <p:nvPr>
            <p:ph type="title"/>
          </p:nvPr>
        </p:nvSpPr>
        <p:spPr/>
        <p:txBody>
          <a:bodyPr/>
          <a:lstStyle/>
          <a:p>
            <a:r>
              <a:rPr lang="en-IE" dirty="0"/>
              <a:t>MVC Controller</a:t>
            </a:r>
          </a:p>
        </p:txBody>
      </p:sp>
      <p:sp>
        <p:nvSpPr>
          <p:cNvPr id="3" name="Content Placeholder 2">
            <a:extLst>
              <a:ext uri="{FF2B5EF4-FFF2-40B4-BE49-F238E27FC236}">
                <a16:creationId xmlns:a16="http://schemas.microsoft.com/office/drawing/2014/main" id="{015C37E0-CCEB-42AB-87F8-67B418D006FB}"/>
              </a:ext>
            </a:extLst>
          </p:cNvPr>
          <p:cNvSpPr>
            <a:spLocks noGrp="1"/>
          </p:cNvSpPr>
          <p:nvPr>
            <p:ph idx="1"/>
          </p:nvPr>
        </p:nvSpPr>
        <p:spPr/>
        <p:txBody>
          <a:bodyPr/>
          <a:lstStyle/>
          <a:p>
            <a:r>
              <a:rPr lang="en-IE" dirty="0"/>
              <a:t>The controller responds to the user input from the views and performs interactions on the data model objects. </a:t>
            </a:r>
          </a:p>
          <a:p>
            <a:r>
              <a:rPr lang="en-IE" dirty="0"/>
              <a:t>The controller receives the input, optionally validates it and then passes the input to the model.</a:t>
            </a:r>
          </a:p>
          <a:p>
            <a:r>
              <a:rPr lang="en-IE" dirty="0"/>
              <a:t>It is also responsible for making the domain objects (models) available to the Views</a:t>
            </a:r>
          </a:p>
          <a:p>
            <a:endParaRPr lang="en-IE" dirty="0"/>
          </a:p>
        </p:txBody>
      </p:sp>
    </p:spTree>
    <p:extLst>
      <p:ext uri="{BB962C8B-B14F-4D97-AF65-F5344CB8AC3E}">
        <p14:creationId xmlns:p14="http://schemas.microsoft.com/office/powerpoint/2010/main" val="156355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08C0-0B34-4970-92D3-19E9F8C13F84}"/>
              </a:ext>
            </a:extLst>
          </p:cNvPr>
          <p:cNvSpPr>
            <a:spLocks noGrp="1"/>
          </p:cNvSpPr>
          <p:nvPr>
            <p:ph type="title"/>
          </p:nvPr>
        </p:nvSpPr>
        <p:spPr/>
        <p:txBody>
          <a:bodyPr/>
          <a:lstStyle/>
          <a:p>
            <a:r>
              <a:rPr lang="en-IE" dirty="0"/>
              <a:t>MVC Controller</a:t>
            </a:r>
          </a:p>
        </p:txBody>
      </p:sp>
      <p:sp>
        <p:nvSpPr>
          <p:cNvPr id="3" name="Content Placeholder 2">
            <a:extLst>
              <a:ext uri="{FF2B5EF4-FFF2-40B4-BE49-F238E27FC236}">
                <a16:creationId xmlns:a16="http://schemas.microsoft.com/office/drawing/2014/main" id="{5E2AD7E4-A9DB-413A-A4FC-0A5BBB92F8CE}"/>
              </a:ext>
            </a:extLst>
          </p:cNvPr>
          <p:cNvSpPr>
            <a:spLocks noGrp="1"/>
          </p:cNvSpPr>
          <p:nvPr>
            <p:ph idx="1"/>
          </p:nvPr>
        </p:nvSpPr>
        <p:spPr/>
        <p:txBody>
          <a:bodyPr/>
          <a:lstStyle/>
          <a:p>
            <a:r>
              <a:rPr lang="en-IE" dirty="0"/>
              <a:t>In the context of a Web Application</a:t>
            </a:r>
          </a:p>
          <a:p>
            <a:r>
              <a:rPr lang="en-IE" dirty="0"/>
              <a:t>The controller is what accepts the HTTP request and decides what to do with it.</a:t>
            </a:r>
          </a:p>
          <a:p>
            <a:r>
              <a:rPr lang="en-IE" dirty="0"/>
              <a:t>For example it might</a:t>
            </a:r>
          </a:p>
          <a:p>
            <a:pPr lvl="1"/>
            <a:r>
              <a:rPr lang="en-IE" dirty="0"/>
              <a:t>create a domain object</a:t>
            </a:r>
          </a:p>
          <a:p>
            <a:pPr lvl="1"/>
            <a:r>
              <a:rPr lang="en-IE" dirty="0"/>
              <a:t>persist it to the database</a:t>
            </a:r>
          </a:p>
          <a:p>
            <a:pPr lvl="1"/>
            <a:r>
              <a:rPr lang="en-IE" dirty="0"/>
              <a:t>choose the view to be rendered to the user</a:t>
            </a:r>
          </a:p>
          <a:p>
            <a:endParaRPr lang="en-IE" dirty="0"/>
          </a:p>
        </p:txBody>
      </p:sp>
    </p:spTree>
    <p:extLst>
      <p:ext uri="{BB962C8B-B14F-4D97-AF65-F5344CB8AC3E}">
        <p14:creationId xmlns:p14="http://schemas.microsoft.com/office/powerpoint/2010/main" val="59644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7D20-BA71-4AAF-AC90-6E769F19FEE1}"/>
              </a:ext>
            </a:extLst>
          </p:cNvPr>
          <p:cNvSpPr>
            <a:spLocks noGrp="1"/>
          </p:cNvSpPr>
          <p:nvPr>
            <p:ph type="title"/>
          </p:nvPr>
        </p:nvSpPr>
        <p:spPr/>
        <p:txBody>
          <a:bodyPr/>
          <a:lstStyle/>
          <a:p>
            <a:r>
              <a:rPr lang="en-IE" dirty="0"/>
              <a:t>MVC – Architecture Example Create</a:t>
            </a:r>
          </a:p>
        </p:txBody>
      </p:sp>
      <p:pic>
        <p:nvPicPr>
          <p:cNvPr id="4" name="Content Placeholder 3">
            <a:extLst>
              <a:ext uri="{FF2B5EF4-FFF2-40B4-BE49-F238E27FC236}">
                <a16:creationId xmlns:a16="http://schemas.microsoft.com/office/drawing/2014/main" id="{F6EEF5F7-6217-45E0-B91D-6F3A8DC9566A}"/>
              </a:ext>
            </a:extLst>
          </p:cNvPr>
          <p:cNvPicPr>
            <a:picLocks noGrp="1" noChangeAspect="1"/>
          </p:cNvPicPr>
          <p:nvPr>
            <p:ph idx="1"/>
          </p:nvPr>
        </p:nvPicPr>
        <p:blipFill>
          <a:blip r:embed="rId2"/>
          <a:stretch>
            <a:fillRect/>
          </a:stretch>
        </p:blipFill>
        <p:spPr>
          <a:xfrm>
            <a:off x="2197819" y="1489405"/>
            <a:ext cx="7972425" cy="4806480"/>
          </a:xfrm>
          <a:prstGeom prst="rect">
            <a:avLst/>
          </a:prstGeom>
        </p:spPr>
      </p:pic>
    </p:spTree>
    <p:extLst>
      <p:ext uri="{BB962C8B-B14F-4D97-AF65-F5344CB8AC3E}">
        <p14:creationId xmlns:p14="http://schemas.microsoft.com/office/powerpoint/2010/main" val="1924434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F3F2-458E-4D94-9AC8-980EE9A1FA37}"/>
              </a:ext>
            </a:extLst>
          </p:cNvPr>
          <p:cNvSpPr>
            <a:spLocks noGrp="1"/>
          </p:cNvSpPr>
          <p:nvPr>
            <p:ph type="title"/>
          </p:nvPr>
        </p:nvSpPr>
        <p:spPr/>
        <p:txBody>
          <a:bodyPr/>
          <a:lstStyle/>
          <a:p>
            <a:r>
              <a:rPr lang="en-IE" dirty="0"/>
              <a:t>MVC – Architecture Example Retrieve</a:t>
            </a:r>
          </a:p>
        </p:txBody>
      </p:sp>
      <p:pic>
        <p:nvPicPr>
          <p:cNvPr id="4" name="Content Placeholder 3">
            <a:extLst>
              <a:ext uri="{FF2B5EF4-FFF2-40B4-BE49-F238E27FC236}">
                <a16:creationId xmlns:a16="http://schemas.microsoft.com/office/drawing/2014/main" id="{06B7CDBE-49DB-4ACD-9D18-699EE7F3D1A5}"/>
              </a:ext>
            </a:extLst>
          </p:cNvPr>
          <p:cNvPicPr>
            <a:picLocks noGrp="1" noChangeAspect="1"/>
          </p:cNvPicPr>
          <p:nvPr>
            <p:ph idx="1"/>
          </p:nvPr>
        </p:nvPicPr>
        <p:blipFill>
          <a:blip r:embed="rId2"/>
          <a:stretch>
            <a:fillRect/>
          </a:stretch>
        </p:blipFill>
        <p:spPr>
          <a:xfrm>
            <a:off x="1552574" y="1877084"/>
            <a:ext cx="7820025" cy="4615791"/>
          </a:xfrm>
          <a:prstGeom prst="rect">
            <a:avLst/>
          </a:prstGeom>
        </p:spPr>
      </p:pic>
    </p:spTree>
    <p:extLst>
      <p:ext uri="{BB962C8B-B14F-4D97-AF65-F5344CB8AC3E}">
        <p14:creationId xmlns:p14="http://schemas.microsoft.com/office/powerpoint/2010/main" val="138402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FC46-F28D-4240-B111-F2AE72FF4002}"/>
              </a:ext>
            </a:extLst>
          </p:cNvPr>
          <p:cNvSpPr>
            <a:spLocks noGrp="1"/>
          </p:cNvSpPr>
          <p:nvPr>
            <p:ph type="title"/>
          </p:nvPr>
        </p:nvSpPr>
        <p:spPr/>
        <p:txBody>
          <a:bodyPr/>
          <a:lstStyle/>
          <a:p>
            <a:r>
              <a:rPr lang="en-IE" dirty="0"/>
              <a:t>Servlets – What we know</a:t>
            </a:r>
          </a:p>
        </p:txBody>
      </p:sp>
      <p:sp>
        <p:nvSpPr>
          <p:cNvPr id="3" name="Content Placeholder 2">
            <a:extLst>
              <a:ext uri="{FF2B5EF4-FFF2-40B4-BE49-F238E27FC236}">
                <a16:creationId xmlns:a16="http://schemas.microsoft.com/office/drawing/2014/main" id="{7A847B85-55E9-4B03-9A07-87FE93B6E489}"/>
              </a:ext>
            </a:extLst>
          </p:cNvPr>
          <p:cNvSpPr>
            <a:spLocks noGrp="1"/>
          </p:cNvSpPr>
          <p:nvPr>
            <p:ph idx="1"/>
          </p:nvPr>
        </p:nvSpPr>
        <p:spPr/>
        <p:txBody>
          <a:bodyPr>
            <a:normAutofit/>
          </a:bodyPr>
          <a:lstStyle/>
          <a:p>
            <a:r>
              <a:rPr lang="en-IE" dirty="0"/>
              <a:t>Servlets are Java programs that run on a Web or App server </a:t>
            </a:r>
          </a:p>
          <a:p>
            <a:r>
              <a:rPr lang="en-IE" dirty="0"/>
              <a:t>They act as a middle layer between the HTTP client and databases or other applications on the HTTP server.</a:t>
            </a:r>
          </a:p>
          <a:p>
            <a:r>
              <a:rPr lang="en-IE" dirty="0"/>
              <a:t>Servlets have access to all Java functionality so they can query Databases.</a:t>
            </a:r>
          </a:p>
          <a:p>
            <a:r>
              <a:rPr lang="en-IE" dirty="0"/>
              <a:t>Servlets can generate HTTP Responses via a </a:t>
            </a:r>
            <a:r>
              <a:rPr lang="en-IE" dirty="0" err="1"/>
              <a:t>PrintWriterobject</a:t>
            </a:r>
            <a:r>
              <a:rPr lang="en-IE" dirty="0"/>
              <a:t> in the response.</a:t>
            </a:r>
          </a:p>
          <a:p>
            <a:r>
              <a:rPr lang="en-IE" dirty="0"/>
              <a:t>Servlet API is simple.</a:t>
            </a:r>
          </a:p>
          <a:p>
            <a:r>
              <a:rPr lang="en-IE" dirty="0"/>
              <a:t>So what more do we need??</a:t>
            </a:r>
          </a:p>
          <a:p>
            <a:endParaRPr lang="en-IE" dirty="0"/>
          </a:p>
        </p:txBody>
      </p:sp>
    </p:spTree>
    <p:extLst>
      <p:ext uri="{BB962C8B-B14F-4D97-AF65-F5344CB8AC3E}">
        <p14:creationId xmlns:p14="http://schemas.microsoft.com/office/powerpoint/2010/main" val="217820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AA1C-C431-4E2B-BB55-D5C5728D5398}"/>
              </a:ext>
            </a:extLst>
          </p:cNvPr>
          <p:cNvSpPr>
            <a:spLocks noGrp="1"/>
          </p:cNvSpPr>
          <p:nvPr>
            <p:ph type="title"/>
          </p:nvPr>
        </p:nvSpPr>
        <p:spPr/>
        <p:txBody>
          <a:bodyPr/>
          <a:lstStyle/>
          <a:p>
            <a:r>
              <a:rPr lang="en-IE" dirty="0"/>
              <a:t>Servlets - Packages</a:t>
            </a:r>
          </a:p>
        </p:txBody>
      </p:sp>
      <p:sp>
        <p:nvSpPr>
          <p:cNvPr id="3" name="Content Placeholder 2">
            <a:extLst>
              <a:ext uri="{FF2B5EF4-FFF2-40B4-BE49-F238E27FC236}">
                <a16:creationId xmlns:a16="http://schemas.microsoft.com/office/drawing/2014/main" id="{0235EF55-72C2-4E35-A5C0-A3B368BAC7F5}"/>
              </a:ext>
            </a:extLst>
          </p:cNvPr>
          <p:cNvSpPr>
            <a:spLocks noGrp="1"/>
          </p:cNvSpPr>
          <p:nvPr>
            <p:ph idx="1"/>
          </p:nvPr>
        </p:nvSpPr>
        <p:spPr/>
        <p:txBody>
          <a:bodyPr>
            <a:normAutofit/>
          </a:bodyPr>
          <a:lstStyle/>
          <a:p>
            <a:r>
              <a:rPr lang="en-IE" dirty="0"/>
              <a:t>Java Servlets are Java classes run by a web server that has an interpreter that supports the Java Servlet spec.</a:t>
            </a:r>
          </a:p>
          <a:p>
            <a:r>
              <a:rPr lang="en-IE" dirty="0"/>
              <a:t>Servlets can be created using classes and interfaces from the </a:t>
            </a:r>
            <a:r>
              <a:rPr lang="en-IE" b="1" dirty="0" err="1"/>
              <a:t>javax.servlet</a:t>
            </a:r>
            <a:r>
              <a:rPr lang="en-IE" b="1" dirty="0"/>
              <a:t> </a:t>
            </a:r>
            <a:r>
              <a:rPr lang="en-IE" dirty="0" err="1"/>
              <a:t>and</a:t>
            </a:r>
            <a:r>
              <a:rPr lang="en-IE" b="1" dirty="0" err="1"/>
              <a:t>javax.servlet.http</a:t>
            </a:r>
            <a:r>
              <a:rPr lang="en-IE" b="1" dirty="0"/>
              <a:t> </a:t>
            </a:r>
            <a:r>
              <a:rPr lang="en-IE" dirty="0"/>
              <a:t>packages, which are a standard part of the Java’s Enterprise Edition</a:t>
            </a:r>
          </a:p>
          <a:p>
            <a:r>
              <a:rPr lang="en-IE" dirty="0"/>
              <a:t>These classes implement the Java Servlet and JSP specifications. </a:t>
            </a:r>
          </a:p>
          <a:p>
            <a:r>
              <a:rPr lang="en-IE" dirty="0"/>
              <a:t>Java servlets have been created and compiled just like any other Java class. As long as the libraries are on your CLASSPATH, you can compile servlets with the JDK's Java compiler or any other current compiler.</a:t>
            </a:r>
          </a:p>
          <a:p>
            <a:endParaRPr lang="en-IE" dirty="0"/>
          </a:p>
        </p:txBody>
      </p:sp>
    </p:spTree>
    <p:extLst>
      <p:ext uri="{BB962C8B-B14F-4D97-AF65-F5344CB8AC3E}">
        <p14:creationId xmlns:p14="http://schemas.microsoft.com/office/powerpoint/2010/main" val="2763397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2912-5A2E-4F33-967C-9E7B20AE7ACF}"/>
              </a:ext>
            </a:extLst>
          </p:cNvPr>
          <p:cNvSpPr>
            <a:spLocks noGrp="1"/>
          </p:cNvSpPr>
          <p:nvPr>
            <p:ph type="title"/>
          </p:nvPr>
        </p:nvSpPr>
        <p:spPr/>
        <p:txBody>
          <a:bodyPr/>
          <a:lstStyle/>
          <a:p>
            <a:r>
              <a:rPr lang="en-IE" dirty="0"/>
              <a:t>MVC – Worked Example</a:t>
            </a:r>
          </a:p>
        </p:txBody>
      </p:sp>
      <p:sp>
        <p:nvSpPr>
          <p:cNvPr id="3" name="Content Placeholder 2">
            <a:extLst>
              <a:ext uri="{FF2B5EF4-FFF2-40B4-BE49-F238E27FC236}">
                <a16:creationId xmlns:a16="http://schemas.microsoft.com/office/drawing/2014/main" id="{0472C971-251E-4474-AED1-B815F9395CD7}"/>
              </a:ext>
            </a:extLst>
          </p:cNvPr>
          <p:cNvSpPr>
            <a:spLocks noGrp="1"/>
          </p:cNvSpPr>
          <p:nvPr>
            <p:ph idx="1"/>
          </p:nvPr>
        </p:nvSpPr>
        <p:spPr/>
        <p:txBody>
          <a:bodyPr/>
          <a:lstStyle/>
          <a:p>
            <a:r>
              <a:rPr lang="en-IE" dirty="0"/>
              <a:t>Simple MVC application with:</a:t>
            </a:r>
          </a:p>
          <a:p>
            <a:pPr lvl="1"/>
            <a:r>
              <a:rPr lang="en-IE" dirty="0"/>
              <a:t>1.User.java –domain class (model)</a:t>
            </a:r>
          </a:p>
          <a:p>
            <a:pPr lvl="1"/>
            <a:r>
              <a:rPr lang="en-IE" dirty="0"/>
              <a:t>2.index.jsp–start </a:t>
            </a:r>
            <a:r>
              <a:rPr lang="en-IE" dirty="0" err="1"/>
              <a:t>page,including</a:t>
            </a:r>
            <a:r>
              <a:rPr lang="en-IE" dirty="0"/>
              <a:t> Form (view)</a:t>
            </a:r>
          </a:p>
          <a:p>
            <a:pPr lvl="1"/>
            <a:r>
              <a:rPr lang="en-IE" dirty="0"/>
              <a:t>3.ShowUser.jsp(view)</a:t>
            </a:r>
          </a:p>
          <a:p>
            <a:pPr lvl="1"/>
            <a:r>
              <a:rPr lang="en-IE" dirty="0"/>
              <a:t>4.HelloControllerServlet.java (controller)</a:t>
            </a:r>
          </a:p>
          <a:p>
            <a:endParaRPr lang="en-IE" dirty="0"/>
          </a:p>
        </p:txBody>
      </p:sp>
    </p:spTree>
    <p:extLst>
      <p:ext uri="{BB962C8B-B14F-4D97-AF65-F5344CB8AC3E}">
        <p14:creationId xmlns:p14="http://schemas.microsoft.com/office/powerpoint/2010/main" val="220292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6F68-ECBD-4638-9D5C-758A151E829C}"/>
              </a:ext>
            </a:extLst>
          </p:cNvPr>
          <p:cNvSpPr>
            <a:spLocks noGrp="1"/>
          </p:cNvSpPr>
          <p:nvPr>
            <p:ph type="title"/>
          </p:nvPr>
        </p:nvSpPr>
        <p:spPr/>
        <p:txBody>
          <a:bodyPr/>
          <a:lstStyle/>
          <a:p>
            <a:r>
              <a:rPr lang="en-IE" dirty="0"/>
              <a:t>MVC – Model (User.java)</a:t>
            </a:r>
          </a:p>
        </p:txBody>
      </p:sp>
      <p:sp>
        <p:nvSpPr>
          <p:cNvPr id="3" name="Content Placeholder 2">
            <a:extLst>
              <a:ext uri="{FF2B5EF4-FFF2-40B4-BE49-F238E27FC236}">
                <a16:creationId xmlns:a16="http://schemas.microsoft.com/office/drawing/2014/main" id="{FA5EC602-35DF-4C8A-BEBA-D637AD3CAF0F}"/>
              </a:ext>
            </a:extLst>
          </p:cNvPr>
          <p:cNvSpPr>
            <a:spLocks noGrp="1"/>
          </p:cNvSpPr>
          <p:nvPr>
            <p:ph idx="1"/>
          </p:nvPr>
        </p:nvSpPr>
        <p:spPr/>
        <p:txBody>
          <a:bodyPr>
            <a:normAutofit/>
          </a:bodyPr>
          <a:lstStyle/>
          <a:p>
            <a:r>
              <a:rPr lang="en-IE" dirty="0"/>
              <a:t>Simple Model/Domain Class</a:t>
            </a:r>
          </a:p>
          <a:p>
            <a:r>
              <a:rPr lang="en-IE" dirty="0"/>
              <a:t>User.java with attributes</a:t>
            </a:r>
          </a:p>
          <a:p>
            <a:pPr lvl="1"/>
            <a:r>
              <a:rPr lang="en-IE" dirty="0"/>
              <a:t>String name</a:t>
            </a:r>
          </a:p>
          <a:p>
            <a:pPr lvl="1"/>
            <a:r>
              <a:rPr lang="en-IE" dirty="0"/>
              <a:t>String address</a:t>
            </a:r>
          </a:p>
          <a:p>
            <a:pPr lvl="1"/>
            <a:r>
              <a:rPr lang="en-IE" dirty="0"/>
              <a:t>Constructor</a:t>
            </a:r>
          </a:p>
          <a:p>
            <a:pPr lvl="1"/>
            <a:r>
              <a:rPr lang="en-IE" dirty="0"/>
              <a:t>Getter and Setter methods</a:t>
            </a:r>
          </a:p>
          <a:p>
            <a:r>
              <a:rPr lang="en-IE" dirty="0"/>
              <a:t>Fields with public getter and setter methods are known as properties.</a:t>
            </a:r>
          </a:p>
          <a:p>
            <a:r>
              <a:rPr lang="en-IE" dirty="0"/>
              <a:t>This type of class is also known as a JavaBean</a:t>
            </a:r>
          </a:p>
          <a:p>
            <a:endParaRPr lang="en-IE" dirty="0"/>
          </a:p>
        </p:txBody>
      </p:sp>
    </p:spTree>
    <p:extLst>
      <p:ext uri="{BB962C8B-B14F-4D97-AF65-F5344CB8AC3E}">
        <p14:creationId xmlns:p14="http://schemas.microsoft.com/office/powerpoint/2010/main" val="217739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B446-2771-4A6B-A94C-AC89FF42D29A}"/>
              </a:ext>
            </a:extLst>
          </p:cNvPr>
          <p:cNvSpPr>
            <a:spLocks noGrp="1"/>
          </p:cNvSpPr>
          <p:nvPr>
            <p:ph type="title"/>
          </p:nvPr>
        </p:nvSpPr>
        <p:spPr/>
        <p:txBody>
          <a:bodyPr/>
          <a:lstStyle/>
          <a:p>
            <a:r>
              <a:rPr lang="en-IE" dirty="0"/>
              <a:t>MVC – Model (User.java)</a:t>
            </a:r>
          </a:p>
        </p:txBody>
      </p:sp>
      <p:pic>
        <p:nvPicPr>
          <p:cNvPr id="4" name="Picture 3">
            <a:extLst>
              <a:ext uri="{FF2B5EF4-FFF2-40B4-BE49-F238E27FC236}">
                <a16:creationId xmlns:a16="http://schemas.microsoft.com/office/drawing/2014/main" id="{32C51F80-88E4-416D-BF12-C5A7B81CB57B}"/>
              </a:ext>
            </a:extLst>
          </p:cNvPr>
          <p:cNvPicPr>
            <a:picLocks noChangeAspect="1"/>
          </p:cNvPicPr>
          <p:nvPr/>
        </p:nvPicPr>
        <p:blipFill>
          <a:blip r:embed="rId2"/>
          <a:stretch>
            <a:fillRect/>
          </a:stretch>
        </p:blipFill>
        <p:spPr>
          <a:xfrm>
            <a:off x="1168400" y="1431435"/>
            <a:ext cx="7615237" cy="5061440"/>
          </a:xfrm>
          <a:prstGeom prst="rect">
            <a:avLst/>
          </a:prstGeom>
        </p:spPr>
      </p:pic>
    </p:spTree>
    <p:extLst>
      <p:ext uri="{BB962C8B-B14F-4D97-AF65-F5344CB8AC3E}">
        <p14:creationId xmlns:p14="http://schemas.microsoft.com/office/powerpoint/2010/main" val="30694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4D77-1835-4E34-99F5-CBE52DE1E6F9}"/>
              </a:ext>
            </a:extLst>
          </p:cNvPr>
          <p:cNvSpPr>
            <a:spLocks noGrp="1"/>
          </p:cNvSpPr>
          <p:nvPr>
            <p:ph type="title"/>
          </p:nvPr>
        </p:nvSpPr>
        <p:spPr/>
        <p:txBody>
          <a:bodyPr/>
          <a:lstStyle/>
          <a:p>
            <a:r>
              <a:rPr lang="en-IE" dirty="0"/>
              <a:t>MVC – View 1 (</a:t>
            </a:r>
            <a:r>
              <a:rPr lang="en-IE" dirty="0" err="1"/>
              <a:t>index.jsp</a:t>
            </a:r>
            <a:r>
              <a:rPr lang="en-IE" dirty="0"/>
              <a:t>)</a:t>
            </a:r>
          </a:p>
        </p:txBody>
      </p:sp>
      <p:sp>
        <p:nvSpPr>
          <p:cNvPr id="3" name="Content Placeholder 2">
            <a:extLst>
              <a:ext uri="{FF2B5EF4-FFF2-40B4-BE49-F238E27FC236}">
                <a16:creationId xmlns:a16="http://schemas.microsoft.com/office/drawing/2014/main" id="{2ADE8456-75E4-4BAB-B2D1-3EB6256F5C22}"/>
              </a:ext>
            </a:extLst>
          </p:cNvPr>
          <p:cNvSpPr>
            <a:spLocks noGrp="1"/>
          </p:cNvSpPr>
          <p:nvPr>
            <p:ph idx="1"/>
          </p:nvPr>
        </p:nvSpPr>
        <p:spPr/>
        <p:txBody>
          <a:bodyPr/>
          <a:lstStyle/>
          <a:p>
            <a:r>
              <a:rPr lang="en-IE" dirty="0"/>
              <a:t>Standard HTML with FORM packaged as JSP</a:t>
            </a:r>
          </a:p>
          <a:p>
            <a:r>
              <a:rPr lang="en-IE" dirty="0"/>
              <a:t>No JSP specific code needed</a:t>
            </a:r>
          </a:p>
          <a:p>
            <a:r>
              <a:rPr lang="en-IE" dirty="0"/>
              <a:t>Simply asks for Name and sends to </a:t>
            </a:r>
            <a:r>
              <a:rPr lang="en-IE" dirty="0" err="1"/>
              <a:t>HelloControllerServlet</a:t>
            </a:r>
            <a:r>
              <a:rPr lang="en-IE" dirty="0"/>
              <a:t> via POST when submitted</a:t>
            </a:r>
          </a:p>
        </p:txBody>
      </p:sp>
      <p:pic>
        <p:nvPicPr>
          <p:cNvPr id="4" name="Picture 3">
            <a:extLst>
              <a:ext uri="{FF2B5EF4-FFF2-40B4-BE49-F238E27FC236}">
                <a16:creationId xmlns:a16="http://schemas.microsoft.com/office/drawing/2014/main" id="{A309E696-AEB0-4AFE-B2DA-7E53D7187A3F}"/>
              </a:ext>
            </a:extLst>
          </p:cNvPr>
          <p:cNvPicPr>
            <a:picLocks noChangeAspect="1"/>
          </p:cNvPicPr>
          <p:nvPr/>
        </p:nvPicPr>
        <p:blipFill>
          <a:blip r:embed="rId2"/>
          <a:stretch>
            <a:fillRect/>
          </a:stretch>
        </p:blipFill>
        <p:spPr>
          <a:xfrm>
            <a:off x="3500437" y="3429000"/>
            <a:ext cx="6583363" cy="3140032"/>
          </a:xfrm>
          <a:prstGeom prst="rect">
            <a:avLst/>
          </a:prstGeom>
        </p:spPr>
      </p:pic>
    </p:spTree>
    <p:extLst>
      <p:ext uri="{BB962C8B-B14F-4D97-AF65-F5344CB8AC3E}">
        <p14:creationId xmlns:p14="http://schemas.microsoft.com/office/powerpoint/2010/main" val="379963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2F9D-6EAF-4195-B6E2-E1E17C72D4CA}"/>
              </a:ext>
            </a:extLst>
          </p:cNvPr>
          <p:cNvSpPr>
            <a:spLocks noGrp="1"/>
          </p:cNvSpPr>
          <p:nvPr>
            <p:ph type="title"/>
          </p:nvPr>
        </p:nvSpPr>
        <p:spPr/>
        <p:txBody>
          <a:bodyPr/>
          <a:lstStyle/>
          <a:p>
            <a:r>
              <a:rPr lang="en-IE" dirty="0"/>
              <a:t>MVC – View 2 (</a:t>
            </a:r>
            <a:r>
              <a:rPr lang="en-IE" dirty="0" err="1"/>
              <a:t>ShowUser.jsp</a:t>
            </a:r>
            <a:r>
              <a:rPr lang="en-IE" dirty="0"/>
              <a:t>)</a:t>
            </a:r>
          </a:p>
        </p:txBody>
      </p:sp>
      <p:sp>
        <p:nvSpPr>
          <p:cNvPr id="3" name="Content Placeholder 2">
            <a:extLst>
              <a:ext uri="{FF2B5EF4-FFF2-40B4-BE49-F238E27FC236}">
                <a16:creationId xmlns:a16="http://schemas.microsoft.com/office/drawing/2014/main" id="{E249DC4B-0674-402A-AF6F-3C5209CF62E6}"/>
              </a:ext>
            </a:extLst>
          </p:cNvPr>
          <p:cNvSpPr>
            <a:spLocks noGrp="1"/>
          </p:cNvSpPr>
          <p:nvPr>
            <p:ph idx="1"/>
          </p:nvPr>
        </p:nvSpPr>
        <p:spPr/>
        <p:txBody>
          <a:bodyPr>
            <a:normAutofit/>
          </a:bodyPr>
          <a:lstStyle/>
          <a:p>
            <a:r>
              <a:rPr lang="en-IE" dirty="0"/>
              <a:t>Uses the JSP Standard Tag Library (JSTL)</a:t>
            </a:r>
          </a:p>
          <a:p>
            <a:r>
              <a:rPr lang="en-IE" dirty="0"/>
              <a:t>More specifically it only uses the core tags</a:t>
            </a:r>
          </a:p>
          <a:p>
            <a:pPr marL="0" indent="0">
              <a:buNone/>
            </a:pPr>
            <a:r>
              <a:rPr lang="pt-BR" dirty="0">
                <a:solidFill>
                  <a:schemeClr val="accent2">
                    <a:lumMod val="75000"/>
                  </a:schemeClr>
                </a:solidFill>
              </a:rPr>
              <a:t>[&lt;%@ tagliburi="http://java.sun.com/jsp/jstl/core" prefix="c" %&gt;]</a:t>
            </a:r>
          </a:p>
          <a:p>
            <a:r>
              <a:rPr lang="en-IE" dirty="0"/>
              <a:t>To reference these tags it uses the </a:t>
            </a:r>
            <a:r>
              <a:rPr lang="en-IE" b="1" dirty="0"/>
              <a:t>c </a:t>
            </a:r>
            <a:r>
              <a:rPr lang="en-IE" dirty="0"/>
              <a:t>prefix</a:t>
            </a:r>
          </a:p>
          <a:p>
            <a:r>
              <a:rPr lang="en-IE" dirty="0"/>
              <a:t>References the User (model) properties using the notation ${user.name} and ${</a:t>
            </a:r>
            <a:r>
              <a:rPr lang="en-IE" dirty="0" err="1"/>
              <a:t>user.address</a:t>
            </a:r>
            <a:r>
              <a:rPr lang="en-IE" dirty="0"/>
              <a:t>}</a:t>
            </a:r>
          </a:p>
          <a:p>
            <a:r>
              <a:rPr lang="en-IE" dirty="0"/>
              <a:t>Prints out the name and address using the </a:t>
            </a:r>
            <a:r>
              <a:rPr lang="en-IE" b="1" dirty="0"/>
              <a:t>out </a:t>
            </a:r>
            <a:r>
              <a:rPr lang="en-IE" dirty="0"/>
              <a:t>tag in the JSP core library.</a:t>
            </a:r>
          </a:p>
          <a:p>
            <a:r>
              <a:rPr lang="en-IE" dirty="0"/>
              <a:t>&lt;</a:t>
            </a:r>
            <a:r>
              <a:rPr lang="en-IE" dirty="0" err="1"/>
              <a:t>c:out</a:t>
            </a:r>
            <a:r>
              <a:rPr lang="en-IE" dirty="0"/>
              <a:t> value="${user.name}"/&gt;</a:t>
            </a:r>
          </a:p>
          <a:p>
            <a:endParaRPr lang="en-IE" dirty="0"/>
          </a:p>
        </p:txBody>
      </p:sp>
    </p:spTree>
    <p:extLst>
      <p:ext uri="{BB962C8B-B14F-4D97-AF65-F5344CB8AC3E}">
        <p14:creationId xmlns:p14="http://schemas.microsoft.com/office/powerpoint/2010/main" val="2181045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6B9B-39B5-41D7-89A3-D3827FFF7C9B}"/>
              </a:ext>
            </a:extLst>
          </p:cNvPr>
          <p:cNvSpPr>
            <a:spLocks noGrp="1"/>
          </p:cNvSpPr>
          <p:nvPr>
            <p:ph type="title"/>
          </p:nvPr>
        </p:nvSpPr>
        <p:spPr/>
        <p:txBody>
          <a:bodyPr/>
          <a:lstStyle/>
          <a:p>
            <a:r>
              <a:rPr lang="en-IE" dirty="0"/>
              <a:t>MVC – JSP </a:t>
            </a:r>
            <a:r>
              <a:rPr lang="en-IE" dirty="0" err="1"/>
              <a:t>Taglib</a:t>
            </a:r>
            <a:r>
              <a:rPr lang="en-IE" dirty="0"/>
              <a:t> directive</a:t>
            </a:r>
          </a:p>
        </p:txBody>
      </p:sp>
      <p:sp>
        <p:nvSpPr>
          <p:cNvPr id="3" name="Content Placeholder 2">
            <a:extLst>
              <a:ext uri="{FF2B5EF4-FFF2-40B4-BE49-F238E27FC236}">
                <a16:creationId xmlns:a16="http://schemas.microsoft.com/office/drawing/2014/main" id="{4A28262B-1822-4E72-9031-379B3F597B1A}"/>
              </a:ext>
            </a:extLst>
          </p:cNvPr>
          <p:cNvSpPr>
            <a:spLocks noGrp="1"/>
          </p:cNvSpPr>
          <p:nvPr>
            <p:ph idx="1"/>
          </p:nvPr>
        </p:nvSpPr>
        <p:spPr/>
        <p:txBody>
          <a:bodyPr/>
          <a:lstStyle/>
          <a:p>
            <a:r>
              <a:rPr lang="en-IE" dirty="0"/>
              <a:t>The </a:t>
            </a:r>
            <a:r>
              <a:rPr lang="en-IE" dirty="0" err="1"/>
              <a:t>taglibdirective</a:t>
            </a:r>
            <a:r>
              <a:rPr lang="en-IE" dirty="0"/>
              <a:t> needed is</a:t>
            </a:r>
          </a:p>
          <a:p>
            <a:pPr marL="0" indent="0">
              <a:buNone/>
            </a:pPr>
            <a:r>
              <a:rPr lang="pt-BR">
                <a:solidFill>
                  <a:schemeClr val="accent2">
                    <a:lumMod val="75000"/>
                  </a:schemeClr>
                </a:solidFill>
              </a:rPr>
              <a:t>&lt;%@ taglib uri</a:t>
            </a:r>
            <a:r>
              <a:rPr lang="pt-BR" dirty="0">
                <a:solidFill>
                  <a:schemeClr val="accent2">
                    <a:lumMod val="75000"/>
                  </a:schemeClr>
                </a:solidFill>
              </a:rPr>
              <a:t>="http://java.sun.com/jsp/jstl/core" prefix="c"%&gt;</a:t>
            </a:r>
          </a:p>
          <a:p>
            <a:r>
              <a:rPr lang="en-IE" dirty="0"/>
              <a:t>Put this on the first line in your JSP files.</a:t>
            </a:r>
          </a:p>
          <a:p>
            <a:r>
              <a:rPr lang="en-IE" dirty="0"/>
              <a:t>This declares that your JSP file uses a certain set of custom tags.</a:t>
            </a:r>
          </a:p>
          <a:p>
            <a:pPr marL="0" indent="0">
              <a:buNone/>
            </a:pPr>
            <a:r>
              <a:rPr lang="en-IE" dirty="0"/>
              <a:t>[It is not necessary to put it into the </a:t>
            </a:r>
            <a:r>
              <a:rPr lang="en-IE" dirty="0" err="1"/>
              <a:t>index.jsp</a:t>
            </a:r>
            <a:r>
              <a:rPr lang="en-IE" dirty="0"/>
              <a:t> file.] as we are not using any JSTL tags, just standard HTML</a:t>
            </a:r>
          </a:p>
          <a:p>
            <a:endParaRPr lang="en-IE" dirty="0"/>
          </a:p>
        </p:txBody>
      </p:sp>
    </p:spTree>
    <p:extLst>
      <p:ext uri="{BB962C8B-B14F-4D97-AF65-F5344CB8AC3E}">
        <p14:creationId xmlns:p14="http://schemas.microsoft.com/office/powerpoint/2010/main" val="3034529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E9D6-CF0D-4125-B7B7-2F675398C410}"/>
              </a:ext>
            </a:extLst>
          </p:cNvPr>
          <p:cNvSpPr>
            <a:spLocks noGrp="1"/>
          </p:cNvSpPr>
          <p:nvPr>
            <p:ph type="title"/>
          </p:nvPr>
        </p:nvSpPr>
        <p:spPr/>
        <p:txBody>
          <a:bodyPr/>
          <a:lstStyle/>
          <a:p>
            <a:r>
              <a:rPr lang="en-IE" dirty="0"/>
              <a:t>MVC – View 2 (</a:t>
            </a:r>
            <a:r>
              <a:rPr lang="en-IE" dirty="0" err="1"/>
              <a:t>ShowUser.jsp</a:t>
            </a:r>
            <a:r>
              <a:rPr lang="en-IE" dirty="0"/>
              <a:t>)</a:t>
            </a:r>
          </a:p>
        </p:txBody>
      </p:sp>
      <p:pic>
        <p:nvPicPr>
          <p:cNvPr id="4" name="Content Placeholder 3">
            <a:extLst>
              <a:ext uri="{FF2B5EF4-FFF2-40B4-BE49-F238E27FC236}">
                <a16:creationId xmlns:a16="http://schemas.microsoft.com/office/drawing/2014/main" id="{BE265474-FCC5-4AE6-9535-DCD127511349}"/>
              </a:ext>
            </a:extLst>
          </p:cNvPr>
          <p:cNvPicPr>
            <a:picLocks noGrp="1" noChangeAspect="1"/>
          </p:cNvPicPr>
          <p:nvPr>
            <p:ph idx="1"/>
          </p:nvPr>
        </p:nvPicPr>
        <p:blipFill>
          <a:blip r:embed="rId2"/>
          <a:stretch>
            <a:fillRect/>
          </a:stretch>
        </p:blipFill>
        <p:spPr>
          <a:xfrm>
            <a:off x="838200" y="1792288"/>
            <a:ext cx="8737600" cy="4765964"/>
          </a:xfrm>
          <a:prstGeom prst="rect">
            <a:avLst/>
          </a:prstGeom>
        </p:spPr>
      </p:pic>
    </p:spTree>
    <p:extLst>
      <p:ext uri="{BB962C8B-B14F-4D97-AF65-F5344CB8AC3E}">
        <p14:creationId xmlns:p14="http://schemas.microsoft.com/office/powerpoint/2010/main" val="1217582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1B61-734D-4259-91A4-ADC800EB38F6}"/>
              </a:ext>
            </a:extLst>
          </p:cNvPr>
          <p:cNvSpPr>
            <a:spLocks noGrp="1"/>
          </p:cNvSpPr>
          <p:nvPr>
            <p:ph type="title"/>
          </p:nvPr>
        </p:nvSpPr>
        <p:spPr/>
        <p:txBody>
          <a:bodyPr/>
          <a:lstStyle/>
          <a:p>
            <a:r>
              <a:rPr lang="en-IE" dirty="0"/>
              <a:t>MVC – Controller (</a:t>
            </a:r>
            <a:r>
              <a:rPr lang="en-IE" dirty="0" err="1"/>
              <a:t>HelloControllerServlet</a:t>
            </a:r>
            <a:r>
              <a:rPr lang="en-IE" dirty="0"/>
              <a:t>)</a:t>
            </a:r>
          </a:p>
        </p:txBody>
      </p:sp>
      <p:pic>
        <p:nvPicPr>
          <p:cNvPr id="4" name="Content Placeholder 3">
            <a:extLst>
              <a:ext uri="{FF2B5EF4-FFF2-40B4-BE49-F238E27FC236}">
                <a16:creationId xmlns:a16="http://schemas.microsoft.com/office/drawing/2014/main" id="{018CB067-17B7-4C23-A8C0-097C1B0DCE5C}"/>
              </a:ext>
            </a:extLst>
          </p:cNvPr>
          <p:cNvPicPr>
            <a:picLocks noGrp="1" noChangeAspect="1"/>
          </p:cNvPicPr>
          <p:nvPr>
            <p:ph idx="1"/>
          </p:nvPr>
        </p:nvPicPr>
        <p:blipFill>
          <a:blip r:embed="rId2"/>
          <a:stretch>
            <a:fillRect/>
          </a:stretch>
        </p:blipFill>
        <p:spPr>
          <a:xfrm>
            <a:off x="838200" y="-130580"/>
            <a:ext cx="10437483" cy="6623455"/>
          </a:xfrm>
          <a:prstGeom prst="rect">
            <a:avLst/>
          </a:prstGeom>
        </p:spPr>
      </p:pic>
    </p:spTree>
    <p:extLst>
      <p:ext uri="{BB962C8B-B14F-4D97-AF65-F5344CB8AC3E}">
        <p14:creationId xmlns:p14="http://schemas.microsoft.com/office/powerpoint/2010/main" val="1580660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1953A-1CE6-4E44-9D1B-6BEC3E67990D}"/>
              </a:ext>
            </a:extLst>
          </p:cNvPr>
          <p:cNvSpPr>
            <a:spLocks noGrp="1"/>
          </p:cNvSpPr>
          <p:nvPr>
            <p:ph type="title"/>
          </p:nvPr>
        </p:nvSpPr>
        <p:spPr/>
        <p:txBody>
          <a:bodyPr/>
          <a:lstStyle/>
          <a:p>
            <a:r>
              <a:rPr lang="en-IE" dirty="0"/>
              <a:t>JSTL – JSP Standard Template Library</a:t>
            </a:r>
          </a:p>
        </p:txBody>
      </p:sp>
      <p:sp>
        <p:nvSpPr>
          <p:cNvPr id="3" name="Content Placeholder 2">
            <a:extLst>
              <a:ext uri="{FF2B5EF4-FFF2-40B4-BE49-F238E27FC236}">
                <a16:creationId xmlns:a16="http://schemas.microsoft.com/office/drawing/2014/main" id="{D67A64C9-A79B-426D-B98B-8CF8BF68FBA9}"/>
              </a:ext>
            </a:extLst>
          </p:cNvPr>
          <p:cNvSpPr>
            <a:spLocks noGrp="1"/>
          </p:cNvSpPr>
          <p:nvPr>
            <p:ph idx="1"/>
          </p:nvPr>
        </p:nvSpPr>
        <p:spPr/>
        <p:txBody>
          <a:bodyPr>
            <a:normAutofit fontScale="92500" lnSpcReduction="20000"/>
          </a:bodyPr>
          <a:lstStyle/>
          <a:p>
            <a:r>
              <a:rPr lang="en-IE" dirty="0"/>
              <a:t>JSP Standard Template Library. https://github.com/eclipse-ee4j/jstl-api/releases</a:t>
            </a:r>
          </a:p>
          <a:p>
            <a:r>
              <a:rPr lang="en-IE" dirty="0"/>
              <a:t>Two JAR files</a:t>
            </a:r>
          </a:p>
          <a:p>
            <a:pPr lvl="1"/>
            <a:r>
              <a:rPr lang="en-IE" dirty="0"/>
              <a:t>1.javax.servlet.jsp.jstl-1.2.1.jar</a:t>
            </a:r>
          </a:p>
          <a:p>
            <a:pPr lvl="1"/>
            <a:r>
              <a:rPr lang="en-IE" dirty="0"/>
              <a:t>2.javax.servlet.jsp.jstl-api-1.2.1.jar</a:t>
            </a:r>
          </a:p>
          <a:p>
            <a:r>
              <a:rPr lang="en-IE" dirty="0"/>
              <a:t>Five libraries</a:t>
            </a:r>
          </a:p>
          <a:p>
            <a:pPr lvl="1"/>
            <a:r>
              <a:rPr lang="en-IE" dirty="0"/>
              <a:t>1.core, </a:t>
            </a:r>
          </a:p>
          <a:p>
            <a:pPr lvl="1"/>
            <a:r>
              <a:rPr lang="en-IE" dirty="0"/>
              <a:t>2.formatting, </a:t>
            </a:r>
          </a:p>
          <a:p>
            <a:pPr lvl="1"/>
            <a:r>
              <a:rPr lang="en-IE" dirty="0"/>
              <a:t>3.SQL, </a:t>
            </a:r>
          </a:p>
          <a:p>
            <a:pPr lvl="1"/>
            <a:r>
              <a:rPr lang="en-IE" dirty="0"/>
              <a:t>4.XML, </a:t>
            </a:r>
          </a:p>
          <a:p>
            <a:pPr lvl="1"/>
            <a:r>
              <a:rPr lang="en-IE" dirty="0"/>
              <a:t>5.Functions</a:t>
            </a:r>
          </a:p>
          <a:p>
            <a:r>
              <a:rPr lang="en-IE" dirty="0"/>
              <a:t>We use the core library.</a:t>
            </a:r>
          </a:p>
          <a:p>
            <a:endParaRPr lang="en-IE" dirty="0"/>
          </a:p>
        </p:txBody>
      </p:sp>
    </p:spTree>
    <p:extLst>
      <p:ext uri="{BB962C8B-B14F-4D97-AF65-F5344CB8AC3E}">
        <p14:creationId xmlns:p14="http://schemas.microsoft.com/office/powerpoint/2010/main" val="102473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DF9F-744C-4990-9A8C-2530B5763997}"/>
              </a:ext>
            </a:extLst>
          </p:cNvPr>
          <p:cNvSpPr>
            <a:spLocks noGrp="1"/>
          </p:cNvSpPr>
          <p:nvPr>
            <p:ph type="title"/>
          </p:nvPr>
        </p:nvSpPr>
        <p:spPr/>
        <p:txBody>
          <a:bodyPr/>
          <a:lstStyle/>
          <a:p>
            <a:r>
              <a:rPr lang="en-IE" dirty="0"/>
              <a:t>Servlets – Real Example</a:t>
            </a:r>
          </a:p>
        </p:txBody>
      </p:sp>
      <p:sp>
        <p:nvSpPr>
          <p:cNvPr id="3" name="Content Placeholder 2">
            <a:extLst>
              <a:ext uri="{FF2B5EF4-FFF2-40B4-BE49-F238E27FC236}">
                <a16:creationId xmlns:a16="http://schemas.microsoft.com/office/drawing/2014/main" id="{EB901CAC-89D0-4324-9604-934E541F9120}"/>
              </a:ext>
            </a:extLst>
          </p:cNvPr>
          <p:cNvSpPr>
            <a:spLocks noGrp="1"/>
          </p:cNvSpPr>
          <p:nvPr>
            <p:ph idx="1"/>
          </p:nvPr>
        </p:nvSpPr>
        <p:spPr/>
        <p:txBody>
          <a:bodyPr/>
          <a:lstStyle/>
          <a:p>
            <a:r>
              <a:rPr lang="en-IE" dirty="0"/>
              <a:t>Simple Form with 3 Checkboxes</a:t>
            </a:r>
          </a:p>
          <a:p>
            <a:endParaRPr lang="en-IE" dirty="0"/>
          </a:p>
          <a:p>
            <a:endParaRPr lang="en-IE" dirty="0"/>
          </a:p>
          <a:p>
            <a:endParaRPr lang="en-IE" dirty="0"/>
          </a:p>
          <a:p>
            <a:endParaRPr lang="en-IE" dirty="0"/>
          </a:p>
          <a:p>
            <a:endParaRPr lang="en-IE" dirty="0"/>
          </a:p>
          <a:p>
            <a:endParaRPr lang="en-IE" dirty="0"/>
          </a:p>
          <a:p>
            <a:r>
              <a:rPr lang="en-IE" dirty="0"/>
              <a:t>Should display something like</a:t>
            </a:r>
          </a:p>
          <a:p>
            <a:endParaRPr lang="en-IE" dirty="0"/>
          </a:p>
        </p:txBody>
      </p:sp>
      <p:pic>
        <p:nvPicPr>
          <p:cNvPr id="4" name="Picture 3">
            <a:extLst>
              <a:ext uri="{FF2B5EF4-FFF2-40B4-BE49-F238E27FC236}">
                <a16:creationId xmlns:a16="http://schemas.microsoft.com/office/drawing/2014/main" id="{25F78124-B8F1-4787-8C9E-D4A1D2447EB0}"/>
              </a:ext>
            </a:extLst>
          </p:cNvPr>
          <p:cNvPicPr>
            <a:picLocks noChangeAspect="1"/>
          </p:cNvPicPr>
          <p:nvPr/>
        </p:nvPicPr>
        <p:blipFill>
          <a:blip r:embed="rId2"/>
          <a:stretch>
            <a:fillRect/>
          </a:stretch>
        </p:blipFill>
        <p:spPr>
          <a:xfrm>
            <a:off x="838200" y="2563019"/>
            <a:ext cx="8153400" cy="2472216"/>
          </a:xfrm>
          <a:prstGeom prst="rect">
            <a:avLst/>
          </a:prstGeom>
        </p:spPr>
      </p:pic>
      <p:pic>
        <p:nvPicPr>
          <p:cNvPr id="5" name="Picture 4">
            <a:extLst>
              <a:ext uri="{FF2B5EF4-FFF2-40B4-BE49-F238E27FC236}">
                <a16:creationId xmlns:a16="http://schemas.microsoft.com/office/drawing/2014/main" id="{03EF17E2-AB5C-4A51-BBDB-4F4CFB85E5C3}"/>
              </a:ext>
            </a:extLst>
          </p:cNvPr>
          <p:cNvPicPr>
            <a:picLocks noChangeAspect="1"/>
          </p:cNvPicPr>
          <p:nvPr/>
        </p:nvPicPr>
        <p:blipFill>
          <a:blip r:embed="rId3"/>
          <a:stretch>
            <a:fillRect/>
          </a:stretch>
        </p:blipFill>
        <p:spPr>
          <a:xfrm>
            <a:off x="838200" y="5890418"/>
            <a:ext cx="7203502" cy="842963"/>
          </a:xfrm>
          <a:prstGeom prst="rect">
            <a:avLst/>
          </a:prstGeom>
        </p:spPr>
      </p:pic>
    </p:spTree>
    <p:extLst>
      <p:ext uri="{BB962C8B-B14F-4D97-AF65-F5344CB8AC3E}">
        <p14:creationId xmlns:p14="http://schemas.microsoft.com/office/powerpoint/2010/main" val="890044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4D16A-4E56-4F88-9C5F-E6C5A7376FBF}"/>
              </a:ext>
            </a:extLst>
          </p:cNvPr>
          <p:cNvSpPr>
            <a:spLocks noGrp="1"/>
          </p:cNvSpPr>
          <p:nvPr>
            <p:ph type="title"/>
          </p:nvPr>
        </p:nvSpPr>
        <p:spPr>
          <a:xfrm>
            <a:off x="648929" y="557190"/>
            <a:ext cx="5170852" cy="1671564"/>
          </a:xfrm>
        </p:spPr>
        <p:txBody>
          <a:bodyPr>
            <a:normAutofit/>
          </a:bodyPr>
          <a:lstStyle/>
          <a:p>
            <a:r>
              <a:rPr lang="en-IE" sz="4000"/>
              <a:t>JSTL – Setup and Configuration</a:t>
            </a:r>
          </a:p>
        </p:txBody>
      </p:sp>
      <p:sp>
        <p:nvSpPr>
          <p:cNvPr id="3" name="Content Placeholder 2">
            <a:extLst>
              <a:ext uri="{FF2B5EF4-FFF2-40B4-BE49-F238E27FC236}">
                <a16:creationId xmlns:a16="http://schemas.microsoft.com/office/drawing/2014/main" id="{9EF3D87F-174C-4B93-83D4-9EA7BBFC12BB}"/>
              </a:ext>
            </a:extLst>
          </p:cNvPr>
          <p:cNvSpPr>
            <a:spLocks noGrp="1"/>
          </p:cNvSpPr>
          <p:nvPr>
            <p:ph idx="1"/>
          </p:nvPr>
        </p:nvSpPr>
        <p:spPr>
          <a:xfrm>
            <a:off x="648930" y="2398030"/>
            <a:ext cx="5180245" cy="3731058"/>
          </a:xfrm>
        </p:spPr>
        <p:txBody>
          <a:bodyPr>
            <a:normAutofit/>
          </a:bodyPr>
          <a:lstStyle/>
          <a:p>
            <a:endParaRPr lang="en-IE" sz="2000" dirty="0"/>
          </a:p>
          <a:p>
            <a:r>
              <a:rPr lang="en-IE" sz="2000" dirty="0"/>
              <a:t>Create a Dynamic Web Project.</a:t>
            </a:r>
          </a:p>
          <a:p>
            <a:r>
              <a:rPr lang="en-IE" sz="2000" dirty="0"/>
              <a:t>Create a new lib folder </a:t>
            </a:r>
          </a:p>
          <a:p>
            <a:r>
              <a:rPr lang="en-IE" sz="2000" dirty="0"/>
              <a:t>Copy the two JSTL jars into the new folder </a:t>
            </a:r>
            <a:r>
              <a:rPr lang="en-IE" sz="2000" b="1" dirty="0"/>
              <a:t>lib</a:t>
            </a: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endParaRPr lang="en-IE" sz="2000" dirty="0"/>
          </a:p>
          <a:p>
            <a:pPr marL="0" indent="0">
              <a:buNone/>
            </a:pPr>
            <a:r>
              <a:rPr lang="en-IE" sz="2000" b="1" dirty="0" err="1"/>
              <a:t>WebContent</a:t>
            </a:r>
            <a:r>
              <a:rPr lang="en-IE" sz="2000" b="1" dirty="0"/>
              <a:t>\WEB-INF\lib</a:t>
            </a:r>
            <a:endParaRPr lang="en-IE" sz="2000" dirty="0"/>
          </a:p>
        </p:txBody>
      </p:sp>
      <p:pic>
        <p:nvPicPr>
          <p:cNvPr id="4" name="Picture 3">
            <a:extLst>
              <a:ext uri="{FF2B5EF4-FFF2-40B4-BE49-F238E27FC236}">
                <a16:creationId xmlns:a16="http://schemas.microsoft.com/office/drawing/2014/main" id="{C5BCD66A-80BF-4C96-896E-8EE07DA1E54A}"/>
              </a:ext>
            </a:extLst>
          </p:cNvPr>
          <p:cNvPicPr>
            <a:picLocks noChangeAspect="1"/>
          </p:cNvPicPr>
          <p:nvPr/>
        </p:nvPicPr>
        <p:blipFill rotWithShape="1">
          <a:blip r:embed="rId2"/>
          <a:srcRect l="3985" r="-2" b="-2"/>
          <a:stretch/>
        </p:blipFill>
        <p:spPr>
          <a:xfrm>
            <a:off x="7153582" y="297994"/>
            <a:ext cx="4552626" cy="6075105"/>
          </a:xfrm>
          <a:prstGeom prst="rect">
            <a:avLst/>
          </a:prstGeom>
          <a:effectLst/>
        </p:spPr>
      </p:pic>
      <p:sp>
        <p:nvSpPr>
          <p:cNvPr id="6" name="Arrow: Right 5">
            <a:extLst>
              <a:ext uri="{FF2B5EF4-FFF2-40B4-BE49-F238E27FC236}">
                <a16:creationId xmlns:a16="http://schemas.microsoft.com/office/drawing/2014/main" id="{6D923DF6-02EC-4A47-A57D-B91B7A0A0651}"/>
              </a:ext>
            </a:extLst>
          </p:cNvPr>
          <p:cNvSpPr/>
          <p:nvPr/>
        </p:nvSpPr>
        <p:spPr>
          <a:xfrm>
            <a:off x="5829175" y="3657600"/>
            <a:ext cx="110502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Arrow: Right 6">
            <a:extLst>
              <a:ext uri="{FF2B5EF4-FFF2-40B4-BE49-F238E27FC236}">
                <a16:creationId xmlns:a16="http://schemas.microsoft.com/office/drawing/2014/main" id="{033F62A9-C7AB-4DAD-A813-2C8F93E2D48A}"/>
              </a:ext>
            </a:extLst>
          </p:cNvPr>
          <p:cNvSpPr/>
          <p:nvPr/>
        </p:nvSpPr>
        <p:spPr>
          <a:xfrm>
            <a:off x="4521200" y="5613400"/>
            <a:ext cx="27178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595983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6CCB-9E96-4E3A-9C37-73B7AD20C220}"/>
              </a:ext>
            </a:extLst>
          </p:cNvPr>
          <p:cNvSpPr>
            <a:spLocks noGrp="1"/>
          </p:cNvSpPr>
          <p:nvPr>
            <p:ph type="title"/>
          </p:nvPr>
        </p:nvSpPr>
        <p:spPr/>
        <p:txBody>
          <a:bodyPr/>
          <a:lstStyle/>
          <a:p>
            <a:r>
              <a:rPr lang="en-IE" dirty="0"/>
              <a:t>JSTL – Setup and Configuration</a:t>
            </a:r>
          </a:p>
        </p:txBody>
      </p:sp>
      <p:sp>
        <p:nvSpPr>
          <p:cNvPr id="3" name="Content Placeholder 2">
            <a:extLst>
              <a:ext uri="{FF2B5EF4-FFF2-40B4-BE49-F238E27FC236}">
                <a16:creationId xmlns:a16="http://schemas.microsoft.com/office/drawing/2014/main" id="{54E974E1-8679-4D9B-A988-CE87ADBCDA9A}"/>
              </a:ext>
            </a:extLst>
          </p:cNvPr>
          <p:cNvSpPr>
            <a:spLocks noGrp="1"/>
          </p:cNvSpPr>
          <p:nvPr>
            <p:ph idx="1"/>
          </p:nvPr>
        </p:nvSpPr>
        <p:spPr/>
        <p:txBody>
          <a:bodyPr/>
          <a:lstStyle/>
          <a:p>
            <a:r>
              <a:rPr lang="en-IE" dirty="0"/>
              <a:t>Set up the Build Path.</a:t>
            </a:r>
          </a:p>
          <a:p>
            <a:r>
              <a:rPr lang="en-IE" dirty="0"/>
              <a:t>Right Click -&gt; Build path -&gt; Configure Build Path</a:t>
            </a:r>
          </a:p>
          <a:p>
            <a:r>
              <a:rPr lang="en-IE" dirty="0"/>
              <a:t>Under libraries tab -&gt; Add Jars, expand your web app and shift-select the two jars in lib folder</a:t>
            </a:r>
          </a:p>
          <a:p>
            <a:endParaRPr lang="en-IE" dirty="0"/>
          </a:p>
        </p:txBody>
      </p:sp>
      <p:pic>
        <p:nvPicPr>
          <p:cNvPr id="4" name="Picture 3">
            <a:extLst>
              <a:ext uri="{FF2B5EF4-FFF2-40B4-BE49-F238E27FC236}">
                <a16:creationId xmlns:a16="http://schemas.microsoft.com/office/drawing/2014/main" id="{D2EDF754-48D3-4AAB-8C4C-7FF4E5F78038}"/>
              </a:ext>
            </a:extLst>
          </p:cNvPr>
          <p:cNvPicPr>
            <a:picLocks noChangeAspect="1"/>
          </p:cNvPicPr>
          <p:nvPr/>
        </p:nvPicPr>
        <p:blipFill>
          <a:blip r:embed="rId2"/>
          <a:stretch>
            <a:fillRect/>
          </a:stretch>
        </p:blipFill>
        <p:spPr>
          <a:xfrm>
            <a:off x="1639887" y="3697806"/>
            <a:ext cx="8342313" cy="3160194"/>
          </a:xfrm>
          <a:prstGeom prst="rect">
            <a:avLst/>
          </a:prstGeom>
        </p:spPr>
      </p:pic>
    </p:spTree>
    <p:extLst>
      <p:ext uri="{BB962C8B-B14F-4D97-AF65-F5344CB8AC3E}">
        <p14:creationId xmlns:p14="http://schemas.microsoft.com/office/powerpoint/2010/main" val="535033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7080-E30D-4870-B631-DE7F86EDA4D4}"/>
              </a:ext>
            </a:extLst>
          </p:cNvPr>
          <p:cNvSpPr>
            <a:spLocks noGrp="1"/>
          </p:cNvSpPr>
          <p:nvPr>
            <p:ph type="title"/>
          </p:nvPr>
        </p:nvSpPr>
        <p:spPr/>
        <p:txBody>
          <a:bodyPr/>
          <a:lstStyle/>
          <a:p>
            <a:r>
              <a:rPr lang="en-IE" dirty="0"/>
              <a:t>JSTL – Setup and Configuration</a:t>
            </a:r>
          </a:p>
        </p:txBody>
      </p:sp>
      <p:sp>
        <p:nvSpPr>
          <p:cNvPr id="3" name="Content Placeholder 2">
            <a:extLst>
              <a:ext uri="{FF2B5EF4-FFF2-40B4-BE49-F238E27FC236}">
                <a16:creationId xmlns:a16="http://schemas.microsoft.com/office/drawing/2014/main" id="{35F8E856-A11B-476C-A3CD-1650334D206B}"/>
              </a:ext>
            </a:extLst>
          </p:cNvPr>
          <p:cNvSpPr>
            <a:spLocks noGrp="1"/>
          </p:cNvSpPr>
          <p:nvPr>
            <p:ph idx="1"/>
          </p:nvPr>
        </p:nvSpPr>
        <p:spPr/>
        <p:txBody>
          <a:bodyPr/>
          <a:lstStyle/>
          <a:p>
            <a:r>
              <a:rPr lang="en-IE" dirty="0"/>
              <a:t>Set up the Build Path.</a:t>
            </a:r>
          </a:p>
          <a:p>
            <a:r>
              <a:rPr lang="en-IE" dirty="0"/>
              <a:t>Under Order and Export tab select the checkboxes for the two jars, then Apply and Close</a:t>
            </a:r>
          </a:p>
          <a:p>
            <a:endParaRPr lang="en-IE" dirty="0"/>
          </a:p>
        </p:txBody>
      </p:sp>
      <p:pic>
        <p:nvPicPr>
          <p:cNvPr id="4" name="Picture 3">
            <a:extLst>
              <a:ext uri="{FF2B5EF4-FFF2-40B4-BE49-F238E27FC236}">
                <a16:creationId xmlns:a16="http://schemas.microsoft.com/office/drawing/2014/main" id="{7BBE4EB6-B613-4B90-A115-A0903AD59CD1}"/>
              </a:ext>
            </a:extLst>
          </p:cNvPr>
          <p:cNvPicPr>
            <a:picLocks noChangeAspect="1"/>
          </p:cNvPicPr>
          <p:nvPr/>
        </p:nvPicPr>
        <p:blipFill>
          <a:blip r:embed="rId2"/>
          <a:stretch>
            <a:fillRect/>
          </a:stretch>
        </p:blipFill>
        <p:spPr>
          <a:xfrm>
            <a:off x="4217987" y="2784660"/>
            <a:ext cx="7389813" cy="3996698"/>
          </a:xfrm>
          <a:prstGeom prst="rect">
            <a:avLst/>
          </a:prstGeom>
        </p:spPr>
      </p:pic>
    </p:spTree>
    <p:extLst>
      <p:ext uri="{BB962C8B-B14F-4D97-AF65-F5344CB8AC3E}">
        <p14:creationId xmlns:p14="http://schemas.microsoft.com/office/powerpoint/2010/main" val="2761440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433A-C070-4CA5-A5E4-1EF6D557E6CF}"/>
              </a:ext>
            </a:extLst>
          </p:cNvPr>
          <p:cNvSpPr>
            <a:spLocks noGrp="1"/>
          </p:cNvSpPr>
          <p:nvPr>
            <p:ph type="title"/>
          </p:nvPr>
        </p:nvSpPr>
        <p:spPr/>
        <p:txBody>
          <a:bodyPr/>
          <a:lstStyle/>
          <a:p>
            <a:r>
              <a:rPr lang="en-IE" dirty="0"/>
              <a:t>JSTL – Setup and Configuration</a:t>
            </a:r>
          </a:p>
        </p:txBody>
      </p:sp>
      <p:sp>
        <p:nvSpPr>
          <p:cNvPr id="3" name="Content Placeholder 2">
            <a:extLst>
              <a:ext uri="{FF2B5EF4-FFF2-40B4-BE49-F238E27FC236}">
                <a16:creationId xmlns:a16="http://schemas.microsoft.com/office/drawing/2014/main" id="{116D7E26-E494-4422-91E8-8DF857820EDE}"/>
              </a:ext>
            </a:extLst>
          </p:cNvPr>
          <p:cNvSpPr>
            <a:spLocks noGrp="1"/>
          </p:cNvSpPr>
          <p:nvPr>
            <p:ph idx="1"/>
          </p:nvPr>
        </p:nvSpPr>
        <p:spPr/>
        <p:txBody>
          <a:bodyPr/>
          <a:lstStyle/>
          <a:p>
            <a:r>
              <a:rPr lang="en-IE" dirty="0"/>
              <a:t>Putting the JAR files on the Build Path makes sure they are available at build (compile) time.</a:t>
            </a:r>
          </a:p>
          <a:p>
            <a:r>
              <a:rPr lang="en-IE" dirty="0"/>
              <a:t>Putting them into the lib folder in </a:t>
            </a:r>
            <a:r>
              <a:rPr lang="en-IE" dirty="0" err="1"/>
              <a:t>WebContent</a:t>
            </a:r>
            <a:r>
              <a:rPr lang="en-IE" dirty="0"/>
              <a:t> makes them available at run time.</a:t>
            </a:r>
          </a:p>
          <a:p>
            <a:endParaRPr lang="en-IE" dirty="0"/>
          </a:p>
        </p:txBody>
      </p:sp>
    </p:spTree>
    <p:extLst>
      <p:ext uri="{BB962C8B-B14F-4D97-AF65-F5344CB8AC3E}">
        <p14:creationId xmlns:p14="http://schemas.microsoft.com/office/powerpoint/2010/main" val="203130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85EE-3E49-45AC-96DC-686303C043B4}"/>
              </a:ext>
            </a:extLst>
          </p:cNvPr>
          <p:cNvSpPr>
            <a:spLocks noGrp="1"/>
          </p:cNvSpPr>
          <p:nvPr>
            <p:ph type="title"/>
          </p:nvPr>
        </p:nvSpPr>
        <p:spPr/>
        <p:txBody>
          <a:bodyPr/>
          <a:lstStyle/>
          <a:p>
            <a:r>
              <a:rPr lang="en-IE" dirty="0"/>
              <a:t>MVC – Running Example</a:t>
            </a:r>
          </a:p>
        </p:txBody>
      </p:sp>
      <p:sp>
        <p:nvSpPr>
          <p:cNvPr id="3" name="Content Placeholder 2">
            <a:extLst>
              <a:ext uri="{FF2B5EF4-FFF2-40B4-BE49-F238E27FC236}">
                <a16:creationId xmlns:a16="http://schemas.microsoft.com/office/drawing/2014/main" id="{E36B9991-E1C2-4DFB-957D-E45B5D575506}"/>
              </a:ext>
            </a:extLst>
          </p:cNvPr>
          <p:cNvSpPr>
            <a:spLocks noGrp="1"/>
          </p:cNvSpPr>
          <p:nvPr>
            <p:ph idx="1"/>
          </p:nvPr>
        </p:nvSpPr>
        <p:spPr/>
        <p:txBody>
          <a:bodyPr/>
          <a:lstStyle/>
          <a:p>
            <a:r>
              <a:rPr lang="en-IE" dirty="0"/>
              <a:t>Right click on </a:t>
            </a:r>
            <a:r>
              <a:rPr lang="en-IE" dirty="0" err="1"/>
              <a:t>index.jsp</a:t>
            </a:r>
            <a:r>
              <a:rPr lang="en-IE" dirty="0"/>
              <a:t> -&gt; Run on Server</a:t>
            </a:r>
          </a:p>
          <a:p>
            <a:r>
              <a:rPr lang="en-IE" dirty="0"/>
              <a:t>Enter name and click say hello</a:t>
            </a:r>
          </a:p>
          <a:p>
            <a:r>
              <a:rPr lang="en-IE" dirty="0"/>
              <a:t>Form action sends POST to </a:t>
            </a:r>
            <a:r>
              <a:rPr lang="en-IE" dirty="0" err="1"/>
              <a:t>HelloControllerServlet</a:t>
            </a:r>
            <a:r>
              <a:rPr lang="en-IE" dirty="0"/>
              <a:t> (notice new URL)</a:t>
            </a:r>
          </a:p>
          <a:p>
            <a:r>
              <a:rPr lang="en-IE" dirty="0" err="1"/>
              <a:t>HelloControllerServlet</a:t>
            </a:r>
            <a:r>
              <a:rPr lang="en-IE" dirty="0"/>
              <a:t> creates User object and </a:t>
            </a:r>
            <a:r>
              <a:rPr lang="en-IE" b="1" dirty="0"/>
              <a:t>forwards </a:t>
            </a:r>
            <a:r>
              <a:rPr lang="en-IE" dirty="0"/>
              <a:t>to </a:t>
            </a:r>
            <a:r>
              <a:rPr lang="en-IE" dirty="0" err="1"/>
              <a:t>ShowUser.jsp</a:t>
            </a:r>
            <a:r>
              <a:rPr lang="en-IE" dirty="0"/>
              <a:t> (URL doesn’t change)</a:t>
            </a:r>
          </a:p>
          <a:p>
            <a:r>
              <a:rPr lang="en-IE" dirty="0"/>
              <a:t>If we used </a:t>
            </a:r>
            <a:r>
              <a:rPr lang="en-IE" b="1" dirty="0"/>
              <a:t>redirect </a:t>
            </a:r>
            <a:r>
              <a:rPr lang="en-IE" dirty="0"/>
              <a:t>instead of </a:t>
            </a:r>
            <a:r>
              <a:rPr lang="en-IE" b="1" dirty="0"/>
              <a:t>forward </a:t>
            </a:r>
            <a:r>
              <a:rPr lang="en-IE" dirty="0"/>
              <a:t> it would be reflected in a </a:t>
            </a:r>
            <a:r>
              <a:rPr lang="en-IE"/>
              <a:t>new URL</a:t>
            </a:r>
            <a:endParaRPr lang="en-IE" dirty="0"/>
          </a:p>
        </p:txBody>
      </p:sp>
    </p:spTree>
    <p:extLst>
      <p:ext uri="{BB962C8B-B14F-4D97-AF65-F5344CB8AC3E}">
        <p14:creationId xmlns:p14="http://schemas.microsoft.com/office/powerpoint/2010/main" val="380535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07DF-B19B-46C2-A420-8215FA30BDFB}"/>
              </a:ext>
            </a:extLst>
          </p:cNvPr>
          <p:cNvSpPr>
            <a:spLocks noGrp="1"/>
          </p:cNvSpPr>
          <p:nvPr>
            <p:ph type="title"/>
          </p:nvPr>
        </p:nvSpPr>
        <p:spPr/>
        <p:txBody>
          <a:bodyPr/>
          <a:lstStyle/>
          <a:p>
            <a:r>
              <a:rPr lang="en-IE" dirty="0"/>
              <a:t>Servlets – Real example Continued</a:t>
            </a:r>
          </a:p>
        </p:txBody>
      </p:sp>
      <p:sp>
        <p:nvSpPr>
          <p:cNvPr id="3" name="Content Placeholder 2">
            <a:extLst>
              <a:ext uri="{FF2B5EF4-FFF2-40B4-BE49-F238E27FC236}">
                <a16:creationId xmlns:a16="http://schemas.microsoft.com/office/drawing/2014/main" id="{C1F82D5F-B847-4088-BCF0-A88BD41AAC96}"/>
              </a:ext>
            </a:extLst>
          </p:cNvPr>
          <p:cNvSpPr>
            <a:spLocks noGrp="1"/>
          </p:cNvSpPr>
          <p:nvPr>
            <p:ph idx="1"/>
          </p:nvPr>
        </p:nvSpPr>
        <p:spPr/>
        <p:txBody>
          <a:bodyPr>
            <a:normAutofit/>
          </a:bodyPr>
          <a:lstStyle/>
          <a:p>
            <a:r>
              <a:rPr lang="en-IE" dirty="0"/>
              <a:t>We want a Servlet to process the FORM data and produce something like the following status screen</a:t>
            </a:r>
          </a:p>
          <a:p>
            <a:endParaRPr lang="en-IE" dirty="0"/>
          </a:p>
          <a:p>
            <a:endParaRPr lang="en-IE" dirty="0"/>
          </a:p>
          <a:p>
            <a:endParaRPr lang="en-IE" dirty="0"/>
          </a:p>
          <a:p>
            <a:endParaRPr lang="en-IE" dirty="0"/>
          </a:p>
          <a:p>
            <a:endParaRPr lang="en-IE" dirty="0"/>
          </a:p>
          <a:p>
            <a:endParaRPr lang="en-IE" sz="2600" dirty="0"/>
          </a:p>
        </p:txBody>
      </p:sp>
      <p:pic>
        <p:nvPicPr>
          <p:cNvPr id="4" name="Picture 3">
            <a:extLst>
              <a:ext uri="{FF2B5EF4-FFF2-40B4-BE49-F238E27FC236}">
                <a16:creationId xmlns:a16="http://schemas.microsoft.com/office/drawing/2014/main" id="{99C01F41-1DB6-4488-82B5-4AB7430A39A1}"/>
              </a:ext>
            </a:extLst>
          </p:cNvPr>
          <p:cNvPicPr>
            <a:picLocks noChangeAspect="1"/>
          </p:cNvPicPr>
          <p:nvPr/>
        </p:nvPicPr>
        <p:blipFill>
          <a:blip r:embed="rId2"/>
          <a:stretch>
            <a:fillRect/>
          </a:stretch>
        </p:blipFill>
        <p:spPr>
          <a:xfrm>
            <a:off x="4157662" y="2671762"/>
            <a:ext cx="3876675" cy="1514475"/>
          </a:xfrm>
          <a:prstGeom prst="rect">
            <a:avLst/>
          </a:prstGeom>
        </p:spPr>
      </p:pic>
      <p:pic>
        <p:nvPicPr>
          <p:cNvPr id="5" name="Picture 4">
            <a:extLst>
              <a:ext uri="{FF2B5EF4-FFF2-40B4-BE49-F238E27FC236}">
                <a16:creationId xmlns:a16="http://schemas.microsoft.com/office/drawing/2014/main" id="{429A3F8A-CD9A-47ED-86DC-33E5D06C3F26}"/>
              </a:ext>
            </a:extLst>
          </p:cNvPr>
          <p:cNvPicPr>
            <a:picLocks noChangeAspect="1"/>
          </p:cNvPicPr>
          <p:nvPr/>
        </p:nvPicPr>
        <p:blipFill>
          <a:blip r:embed="rId2"/>
          <a:stretch>
            <a:fillRect/>
          </a:stretch>
        </p:blipFill>
        <p:spPr>
          <a:xfrm>
            <a:off x="2311400" y="2725736"/>
            <a:ext cx="6688137" cy="2612810"/>
          </a:xfrm>
          <a:prstGeom prst="rect">
            <a:avLst/>
          </a:prstGeom>
        </p:spPr>
      </p:pic>
    </p:spTree>
    <p:extLst>
      <p:ext uri="{BB962C8B-B14F-4D97-AF65-F5344CB8AC3E}">
        <p14:creationId xmlns:p14="http://schemas.microsoft.com/office/powerpoint/2010/main" val="158724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348A-35FD-43A7-B26F-715E7854EC9B}"/>
              </a:ext>
            </a:extLst>
          </p:cNvPr>
          <p:cNvSpPr>
            <a:spLocks noGrp="1"/>
          </p:cNvSpPr>
          <p:nvPr>
            <p:ph type="title"/>
          </p:nvPr>
        </p:nvSpPr>
        <p:spPr/>
        <p:txBody>
          <a:bodyPr/>
          <a:lstStyle/>
          <a:p>
            <a:r>
              <a:rPr lang="en-IE" dirty="0"/>
              <a:t>Servlets – Real example Continued</a:t>
            </a:r>
          </a:p>
        </p:txBody>
      </p:sp>
      <p:pic>
        <p:nvPicPr>
          <p:cNvPr id="9" name="Content Placeholder 8">
            <a:extLst>
              <a:ext uri="{FF2B5EF4-FFF2-40B4-BE49-F238E27FC236}">
                <a16:creationId xmlns:a16="http://schemas.microsoft.com/office/drawing/2014/main" id="{4FDA7E42-0B83-452C-A0E6-386F60BA3DDE}"/>
              </a:ext>
            </a:extLst>
          </p:cNvPr>
          <p:cNvPicPr>
            <a:picLocks noGrp="1" noChangeAspect="1"/>
          </p:cNvPicPr>
          <p:nvPr>
            <p:ph idx="1"/>
          </p:nvPr>
        </p:nvPicPr>
        <p:blipFill>
          <a:blip r:embed="rId2"/>
          <a:stretch>
            <a:fillRect/>
          </a:stretch>
        </p:blipFill>
        <p:spPr>
          <a:xfrm>
            <a:off x="1085850" y="146784"/>
            <a:ext cx="6728245" cy="6500129"/>
          </a:xfrm>
          <a:prstGeom prst="rect">
            <a:avLst/>
          </a:prstGeom>
        </p:spPr>
      </p:pic>
      <p:sp>
        <p:nvSpPr>
          <p:cNvPr id="10" name="TextBox 9">
            <a:extLst>
              <a:ext uri="{FF2B5EF4-FFF2-40B4-BE49-F238E27FC236}">
                <a16:creationId xmlns:a16="http://schemas.microsoft.com/office/drawing/2014/main" id="{C893A80B-6D08-4459-AA5C-6B47BAAC868A}"/>
              </a:ext>
            </a:extLst>
          </p:cNvPr>
          <p:cNvSpPr txBox="1"/>
          <p:nvPr/>
        </p:nvSpPr>
        <p:spPr>
          <a:xfrm>
            <a:off x="7258929" y="5542671"/>
            <a:ext cx="2678682" cy="369332"/>
          </a:xfrm>
          <a:prstGeom prst="rect">
            <a:avLst/>
          </a:prstGeom>
          <a:noFill/>
        </p:spPr>
        <p:txBody>
          <a:bodyPr wrap="none" rtlCol="0">
            <a:spAutoFit/>
          </a:bodyPr>
          <a:lstStyle/>
          <a:p>
            <a:r>
              <a:rPr lang="en-IE" dirty="0"/>
              <a:t>Static Part of HTML output</a:t>
            </a:r>
          </a:p>
        </p:txBody>
      </p:sp>
      <p:sp>
        <p:nvSpPr>
          <p:cNvPr id="11" name="Arrow: Left 10">
            <a:extLst>
              <a:ext uri="{FF2B5EF4-FFF2-40B4-BE49-F238E27FC236}">
                <a16:creationId xmlns:a16="http://schemas.microsoft.com/office/drawing/2014/main" id="{E050A235-70BC-42D7-8D45-2F665B57D283}"/>
              </a:ext>
            </a:extLst>
          </p:cNvPr>
          <p:cNvSpPr/>
          <p:nvPr/>
        </p:nvSpPr>
        <p:spPr>
          <a:xfrm>
            <a:off x="5964701" y="5584873"/>
            <a:ext cx="1294228" cy="253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09230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F220-FC3F-4D42-993C-35339E38A87D}"/>
              </a:ext>
            </a:extLst>
          </p:cNvPr>
          <p:cNvSpPr>
            <a:spLocks noGrp="1"/>
          </p:cNvSpPr>
          <p:nvPr>
            <p:ph type="title"/>
          </p:nvPr>
        </p:nvSpPr>
        <p:spPr/>
        <p:txBody>
          <a:bodyPr/>
          <a:lstStyle/>
          <a:p>
            <a:r>
              <a:rPr lang="en-IE" dirty="0"/>
              <a:t>Servlets – Real example continued</a:t>
            </a:r>
          </a:p>
        </p:txBody>
      </p:sp>
      <p:pic>
        <p:nvPicPr>
          <p:cNvPr id="4" name="Content Placeholder 3">
            <a:extLst>
              <a:ext uri="{FF2B5EF4-FFF2-40B4-BE49-F238E27FC236}">
                <a16:creationId xmlns:a16="http://schemas.microsoft.com/office/drawing/2014/main" id="{9F4E604B-C4EE-4C49-8B52-8BDECDB60C31}"/>
              </a:ext>
            </a:extLst>
          </p:cNvPr>
          <p:cNvPicPr>
            <a:picLocks noGrp="1" noChangeAspect="1"/>
          </p:cNvPicPr>
          <p:nvPr>
            <p:ph idx="1"/>
          </p:nvPr>
        </p:nvPicPr>
        <p:blipFill>
          <a:blip r:embed="rId2"/>
          <a:stretch>
            <a:fillRect/>
          </a:stretch>
        </p:blipFill>
        <p:spPr>
          <a:xfrm>
            <a:off x="838200" y="1327943"/>
            <a:ext cx="4927600" cy="5308993"/>
          </a:xfrm>
          <a:prstGeom prst="rect">
            <a:avLst/>
          </a:prstGeom>
        </p:spPr>
      </p:pic>
      <p:sp>
        <p:nvSpPr>
          <p:cNvPr id="5" name="TextBox 4">
            <a:extLst>
              <a:ext uri="{FF2B5EF4-FFF2-40B4-BE49-F238E27FC236}">
                <a16:creationId xmlns:a16="http://schemas.microsoft.com/office/drawing/2014/main" id="{8D7E15FB-2A3D-4FA9-9678-8C8849433F6E}"/>
              </a:ext>
            </a:extLst>
          </p:cNvPr>
          <p:cNvSpPr txBox="1"/>
          <p:nvPr/>
        </p:nvSpPr>
        <p:spPr>
          <a:xfrm>
            <a:off x="7346934" y="2083414"/>
            <a:ext cx="4006866" cy="1200329"/>
          </a:xfrm>
          <a:prstGeom prst="rect">
            <a:avLst/>
          </a:prstGeom>
          <a:noFill/>
        </p:spPr>
        <p:txBody>
          <a:bodyPr wrap="none" rtlCol="0">
            <a:spAutoFit/>
          </a:bodyPr>
          <a:lstStyle/>
          <a:p>
            <a:r>
              <a:rPr lang="en-IE" sz="2400" dirty="0"/>
              <a:t>Dynamic part of HTML Output</a:t>
            </a:r>
          </a:p>
          <a:p>
            <a:r>
              <a:rPr lang="en-IE" sz="2400" dirty="0"/>
              <a:t>Also Business Logic, validation </a:t>
            </a:r>
          </a:p>
          <a:p>
            <a:r>
              <a:rPr lang="en-IE" sz="2400" dirty="0"/>
              <a:t>edge cases etc.  </a:t>
            </a:r>
          </a:p>
        </p:txBody>
      </p:sp>
      <p:sp>
        <p:nvSpPr>
          <p:cNvPr id="6" name="TextBox 5">
            <a:extLst>
              <a:ext uri="{FF2B5EF4-FFF2-40B4-BE49-F238E27FC236}">
                <a16:creationId xmlns:a16="http://schemas.microsoft.com/office/drawing/2014/main" id="{B121E9BE-1033-438C-ACD1-4B07C1D2A040}"/>
              </a:ext>
            </a:extLst>
          </p:cNvPr>
          <p:cNvSpPr txBox="1"/>
          <p:nvPr/>
        </p:nvSpPr>
        <p:spPr>
          <a:xfrm>
            <a:off x="7573406" y="4850502"/>
            <a:ext cx="3553922" cy="461665"/>
          </a:xfrm>
          <a:prstGeom prst="rect">
            <a:avLst/>
          </a:prstGeom>
          <a:noFill/>
        </p:spPr>
        <p:txBody>
          <a:bodyPr wrap="none" rtlCol="0">
            <a:spAutoFit/>
          </a:bodyPr>
          <a:lstStyle/>
          <a:p>
            <a:r>
              <a:rPr lang="en-IE" sz="2400" dirty="0"/>
              <a:t>Static part of HTML Output</a:t>
            </a:r>
          </a:p>
        </p:txBody>
      </p:sp>
      <p:sp>
        <p:nvSpPr>
          <p:cNvPr id="7" name="Arrow: Left 6">
            <a:extLst>
              <a:ext uri="{FF2B5EF4-FFF2-40B4-BE49-F238E27FC236}">
                <a16:creationId xmlns:a16="http://schemas.microsoft.com/office/drawing/2014/main" id="{0796E539-32FC-4EEF-B701-EF10E9C12560}"/>
              </a:ext>
            </a:extLst>
          </p:cNvPr>
          <p:cNvSpPr/>
          <p:nvPr/>
        </p:nvSpPr>
        <p:spPr>
          <a:xfrm>
            <a:off x="4318000" y="2683578"/>
            <a:ext cx="2794000" cy="3390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Arrow: Left 7">
            <a:extLst>
              <a:ext uri="{FF2B5EF4-FFF2-40B4-BE49-F238E27FC236}">
                <a16:creationId xmlns:a16="http://schemas.microsoft.com/office/drawing/2014/main" id="{4ECED627-FB0A-438B-8BCB-EB094094AECD}"/>
              </a:ext>
            </a:extLst>
          </p:cNvPr>
          <p:cNvSpPr/>
          <p:nvPr/>
        </p:nvSpPr>
        <p:spPr>
          <a:xfrm>
            <a:off x="4699000" y="4850503"/>
            <a:ext cx="2794000" cy="4616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75843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8FD9-98DD-43D8-9D55-EE3CBC26FF5C}"/>
              </a:ext>
            </a:extLst>
          </p:cNvPr>
          <p:cNvSpPr>
            <a:spLocks noGrp="1"/>
          </p:cNvSpPr>
          <p:nvPr>
            <p:ph type="title"/>
          </p:nvPr>
        </p:nvSpPr>
        <p:spPr/>
        <p:txBody>
          <a:bodyPr/>
          <a:lstStyle/>
          <a:p>
            <a:r>
              <a:rPr lang="en-IE" dirty="0"/>
              <a:t>Servlets – Real example continued</a:t>
            </a:r>
          </a:p>
        </p:txBody>
      </p:sp>
      <p:sp>
        <p:nvSpPr>
          <p:cNvPr id="3" name="Content Placeholder 2">
            <a:extLst>
              <a:ext uri="{FF2B5EF4-FFF2-40B4-BE49-F238E27FC236}">
                <a16:creationId xmlns:a16="http://schemas.microsoft.com/office/drawing/2014/main" id="{7FF73870-5580-4326-84BE-95C6EC585F53}"/>
              </a:ext>
            </a:extLst>
          </p:cNvPr>
          <p:cNvSpPr>
            <a:spLocks noGrp="1"/>
          </p:cNvSpPr>
          <p:nvPr>
            <p:ph idx="1"/>
          </p:nvPr>
        </p:nvSpPr>
        <p:spPr/>
        <p:txBody>
          <a:bodyPr/>
          <a:lstStyle/>
          <a:p>
            <a:r>
              <a:rPr lang="en-IE" dirty="0"/>
              <a:t>Lots of stuff going on for relatively simple use case</a:t>
            </a:r>
          </a:p>
          <a:p>
            <a:pPr lvl="1"/>
            <a:r>
              <a:rPr lang="en-IE" dirty="0"/>
              <a:t>Business Logic</a:t>
            </a:r>
          </a:p>
          <a:p>
            <a:pPr lvl="1"/>
            <a:r>
              <a:rPr lang="en-IE" dirty="0"/>
              <a:t>Data Validation</a:t>
            </a:r>
          </a:p>
          <a:p>
            <a:pPr lvl="1"/>
            <a:r>
              <a:rPr lang="en-IE" dirty="0"/>
              <a:t>Static HTML code</a:t>
            </a:r>
          </a:p>
          <a:p>
            <a:pPr lvl="1"/>
            <a:r>
              <a:rPr lang="en-IE" dirty="0"/>
              <a:t>Dynamic HTML code</a:t>
            </a:r>
          </a:p>
          <a:p>
            <a:pPr lvl="1"/>
            <a:r>
              <a:rPr lang="en-IE" dirty="0"/>
              <a:t>Conditional HTML output</a:t>
            </a:r>
          </a:p>
          <a:p>
            <a:endParaRPr lang="en-IE" dirty="0"/>
          </a:p>
          <a:p>
            <a:r>
              <a:rPr lang="en-IE" dirty="0"/>
              <a:t>And we haven’t even considered storing choices in a database</a:t>
            </a:r>
          </a:p>
        </p:txBody>
      </p:sp>
    </p:spTree>
    <p:extLst>
      <p:ext uri="{BB962C8B-B14F-4D97-AF65-F5344CB8AC3E}">
        <p14:creationId xmlns:p14="http://schemas.microsoft.com/office/powerpoint/2010/main" val="88678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5648-545B-42B7-AFD2-117ECB70FA7F}"/>
              </a:ext>
            </a:extLst>
          </p:cNvPr>
          <p:cNvSpPr>
            <a:spLocks noGrp="1"/>
          </p:cNvSpPr>
          <p:nvPr>
            <p:ph type="title"/>
          </p:nvPr>
        </p:nvSpPr>
        <p:spPr/>
        <p:txBody>
          <a:bodyPr/>
          <a:lstStyle/>
          <a:p>
            <a:r>
              <a:rPr lang="en-IE" dirty="0"/>
              <a:t>MVC - Introduction</a:t>
            </a:r>
          </a:p>
        </p:txBody>
      </p:sp>
      <p:sp>
        <p:nvSpPr>
          <p:cNvPr id="3" name="Content Placeholder 2">
            <a:extLst>
              <a:ext uri="{FF2B5EF4-FFF2-40B4-BE49-F238E27FC236}">
                <a16:creationId xmlns:a16="http://schemas.microsoft.com/office/drawing/2014/main" id="{A1310497-3291-4489-A879-1A675AD85A59}"/>
              </a:ext>
            </a:extLst>
          </p:cNvPr>
          <p:cNvSpPr>
            <a:spLocks noGrp="1"/>
          </p:cNvSpPr>
          <p:nvPr>
            <p:ph idx="1"/>
          </p:nvPr>
        </p:nvSpPr>
        <p:spPr/>
        <p:txBody>
          <a:bodyPr>
            <a:normAutofit/>
          </a:bodyPr>
          <a:lstStyle/>
          <a:p>
            <a:r>
              <a:rPr lang="en-IE" dirty="0"/>
              <a:t>Model View Controller is an architectural pattern that helps to structure an application</a:t>
            </a:r>
          </a:p>
          <a:p>
            <a:r>
              <a:rPr lang="en-IE" dirty="0"/>
              <a:t>It helps to support better modularization through a separation of concerns (responsibilities)</a:t>
            </a:r>
          </a:p>
          <a:p>
            <a:r>
              <a:rPr lang="en-IE" dirty="0"/>
              <a:t>Generally leads to easier to maintain code</a:t>
            </a:r>
          </a:p>
          <a:p>
            <a:r>
              <a:rPr lang="en-IE" dirty="0"/>
              <a:t>Most (Java) based Web Frameworks are MVC based frameworks.</a:t>
            </a:r>
          </a:p>
          <a:p>
            <a:pPr lvl="1"/>
            <a:r>
              <a:rPr lang="en-IE" dirty="0"/>
              <a:t>Spring</a:t>
            </a:r>
          </a:p>
          <a:p>
            <a:pPr lvl="1"/>
            <a:r>
              <a:rPr lang="en-IE" dirty="0"/>
              <a:t>Groovy/Grails</a:t>
            </a:r>
          </a:p>
          <a:p>
            <a:pPr lvl="1"/>
            <a:r>
              <a:rPr lang="en-IE" dirty="0"/>
              <a:t>Etc.</a:t>
            </a:r>
          </a:p>
          <a:p>
            <a:endParaRPr lang="en-IE" dirty="0"/>
          </a:p>
        </p:txBody>
      </p:sp>
    </p:spTree>
    <p:extLst>
      <p:ext uri="{BB962C8B-B14F-4D97-AF65-F5344CB8AC3E}">
        <p14:creationId xmlns:p14="http://schemas.microsoft.com/office/powerpoint/2010/main" val="11697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1178-B3C7-4950-BF11-DCE9A7852615}"/>
              </a:ext>
            </a:extLst>
          </p:cNvPr>
          <p:cNvSpPr>
            <a:spLocks noGrp="1"/>
          </p:cNvSpPr>
          <p:nvPr>
            <p:ph type="title"/>
          </p:nvPr>
        </p:nvSpPr>
        <p:spPr/>
        <p:txBody>
          <a:bodyPr/>
          <a:lstStyle/>
          <a:p>
            <a:r>
              <a:rPr lang="en-IE" dirty="0"/>
              <a:t>MVC – How it’s realised</a:t>
            </a:r>
          </a:p>
        </p:txBody>
      </p:sp>
      <p:sp>
        <p:nvSpPr>
          <p:cNvPr id="3" name="Content Placeholder 2">
            <a:extLst>
              <a:ext uri="{FF2B5EF4-FFF2-40B4-BE49-F238E27FC236}">
                <a16:creationId xmlns:a16="http://schemas.microsoft.com/office/drawing/2014/main" id="{D0ED3EC6-2B23-4AC3-A8DA-760B10006B95}"/>
              </a:ext>
            </a:extLst>
          </p:cNvPr>
          <p:cNvSpPr>
            <a:spLocks noGrp="1"/>
          </p:cNvSpPr>
          <p:nvPr>
            <p:ph idx="1"/>
          </p:nvPr>
        </p:nvSpPr>
        <p:spPr/>
        <p:txBody>
          <a:bodyPr>
            <a:normAutofit lnSpcReduction="10000"/>
          </a:bodyPr>
          <a:lstStyle/>
          <a:p>
            <a:r>
              <a:rPr lang="en-IE" dirty="0"/>
              <a:t>Splits the application into three logical parts</a:t>
            </a:r>
          </a:p>
          <a:p>
            <a:r>
              <a:rPr lang="en-IE" dirty="0"/>
              <a:t>Models</a:t>
            </a:r>
          </a:p>
          <a:p>
            <a:pPr lvl="1"/>
            <a:r>
              <a:rPr lang="en-IE" dirty="0"/>
              <a:t>The central component of the pattern. It is the application's dynamic data structure, independent of the user </a:t>
            </a:r>
            <a:r>
              <a:rPr lang="en-IE" dirty="0" err="1"/>
              <a:t>interface.It</a:t>
            </a:r>
            <a:r>
              <a:rPr lang="en-IE" dirty="0"/>
              <a:t> directly manages the data, logic and rules of the application.</a:t>
            </a:r>
          </a:p>
          <a:p>
            <a:r>
              <a:rPr lang="en-IE" dirty="0"/>
              <a:t>Views</a:t>
            </a:r>
          </a:p>
          <a:p>
            <a:pPr lvl="1"/>
            <a:r>
              <a:rPr lang="en-IE" dirty="0"/>
              <a:t>Any representation of information such as a chart, diagram or table. Multiple views of the same information are possible, such as a bar chart for management and a tabular view for accountants.</a:t>
            </a:r>
          </a:p>
          <a:p>
            <a:r>
              <a:rPr lang="en-IE" dirty="0"/>
              <a:t>Controller</a:t>
            </a:r>
          </a:p>
          <a:p>
            <a:pPr lvl="1"/>
            <a:r>
              <a:rPr lang="en-IE" dirty="0"/>
              <a:t>Accepts input and converts it to commands for the models or views.</a:t>
            </a:r>
          </a:p>
          <a:p>
            <a:endParaRPr lang="en-IE" dirty="0"/>
          </a:p>
        </p:txBody>
      </p:sp>
    </p:spTree>
    <p:extLst>
      <p:ext uri="{BB962C8B-B14F-4D97-AF65-F5344CB8AC3E}">
        <p14:creationId xmlns:p14="http://schemas.microsoft.com/office/powerpoint/2010/main" val="1630959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1640</Words>
  <Application>Microsoft Office PowerPoint</Application>
  <PresentationFormat>Widescreen</PresentationFormat>
  <Paragraphs>187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Server-side Web Development</vt:lpstr>
      <vt:lpstr>Servlets – What we know</vt:lpstr>
      <vt:lpstr>Servlets – Real Example</vt:lpstr>
      <vt:lpstr>Servlets – Real example Continued</vt:lpstr>
      <vt:lpstr>Servlets – Real example Continued</vt:lpstr>
      <vt:lpstr>Servlets – Real example continued</vt:lpstr>
      <vt:lpstr>Servlets – Real example continued</vt:lpstr>
      <vt:lpstr>MVC - Introduction</vt:lpstr>
      <vt:lpstr>MVC – How it’s realised</vt:lpstr>
      <vt:lpstr>MVC - Advantages</vt:lpstr>
      <vt:lpstr>MVC - Disadvantages</vt:lpstr>
      <vt:lpstr>MVC - Model</vt:lpstr>
      <vt:lpstr>MVC - Model</vt:lpstr>
      <vt:lpstr>MVC - Views</vt:lpstr>
      <vt:lpstr>MVC - Views</vt:lpstr>
      <vt:lpstr>MVC Controller</vt:lpstr>
      <vt:lpstr>MVC Controller</vt:lpstr>
      <vt:lpstr>MVC – Architecture Example Create</vt:lpstr>
      <vt:lpstr>MVC – Architecture Example Retrieve</vt:lpstr>
      <vt:lpstr>Servlets - Packages</vt:lpstr>
      <vt:lpstr>MVC – Worked Example</vt:lpstr>
      <vt:lpstr>MVC – Model (User.java)</vt:lpstr>
      <vt:lpstr>MVC – Model (User.java)</vt:lpstr>
      <vt:lpstr>MVC – View 1 (index.jsp)</vt:lpstr>
      <vt:lpstr>MVC – View 2 (ShowUser.jsp)</vt:lpstr>
      <vt:lpstr>MVC – JSP Taglib directive</vt:lpstr>
      <vt:lpstr>MVC – View 2 (ShowUser.jsp)</vt:lpstr>
      <vt:lpstr>MVC – Controller (HelloControllerServlet)</vt:lpstr>
      <vt:lpstr>JSTL – JSP Standard Template Library</vt:lpstr>
      <vt:lpstr>JSTL – Setup and Configuration</vt:lpstr>
      <vt:lpstr>JSTL – Setup and Configuration</vt:lpstr>
      <vt:lpstr>JSTL – Setup and Configuration</vt:lpstr>
      <vt:lpstr>JSTL – Setup and Configuration</vt:lpstr>
      <vt:lpstr>MVC – Running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Web Development</dc:title>
  <dc:creator>techstaff</dc:creator>
  <cp:lastModifiedBy>techstaff</cp:lastModifiedBy>
  <cp:revision>15</cp:revision>
  <dcterms:created xsi:type="dcterms:W3CDTF">2020-10-06T10:08:19Z</dcterms:created>
  <dcterms:modified xsi:type="dcterms:W3CDTF">2023-10-03T08:35:43Z</dcterms:modified>
</cp:coreProperties>
</file>