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3" r:id="rId2"/>
    <p:sldId id="282" r:id="rId3"/>
    <p:sldId id="256" r:id="rId4"/>
    <p:sldId id="281" r:id="rId5"/>
    <p:sldId id="257" r:id="rId6"/>
    <p:sldId id="284" r:id="rId7"/>
    <p:sldId id="285" r:id="rId8"/>
    <p:sldId id="286" r:id="rId9"/>
    <p:sldId id="287" r:id="rId10"/>
    <p:sldId id="288" r:id="rId11"/>
    <p:sldId id="290" r:id="rId12"/>
    <p:sldId id="289" r:id="rId13"/>
    <p:sldId id="291" r:id="rId14"/>
    <p:sldId id="292" r:id="rId15"/>
    <p:sldId id="293" r:id="rId16"/>
    <p:sldId id="294" r:id="rId17"/>
    <p:sldId id="29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765C2-BA34-491D-ACF1-9DC646BF2FCB}" type="datetimeFigureOut">
              <a:rPr lang="en-IE" smtClean="0"/>
              <a:t>08/05/2023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AE071-8BCF-465D-927A-CB0DC719D90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938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AE071-8BCF-465D-927A-CB0DC719D90B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8894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AE071-8BCF-465D-927A-CB0DC719D90B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193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AE071-8BCF-465D-927A-CB0DC719D90B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877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AE071-8BCF-465D-927A-CB0DC719D90B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6503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AE071-8BCF-465D-927A-CB0DC719D90B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461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AE071-8BCF-465D-927A-CB0DC719D90B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9915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AE071-8BCF-465D-927A-CB0DC719D90B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70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AE071-8BCF-465D-927A-CB0DC719D90B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4465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AE071-8BCF-465D-927A-CB0DC719D90B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963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AE071-8BCF-465D-927A-CB0DC719D90B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3347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AE071-8BCF-465D-927A-CB0DC719D90B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227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AE071-8BCF-465D-927A-CB0DC719D90B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499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D0F3-037D-4A6C-1286-F820F8899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28EF4-2896-A744-A2D5-EF0BE32B9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B510-C66C-B199-763E-913B34AF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08/05/2023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AB329-4629-4FD5-0032-AF74F5AF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ED94-2173-3F08-828C-36DE18F7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052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8F28-E951-2A6A-E914-C9A42C9A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D96E8-1218-022F-5758-855F4001F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A18E0-4DBE-8266-0524-81678C9B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08/05/2023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FFDBB-386F-B809-BE42-907DDA9C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EB44C-5126-7715-0544-BEDE49DB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63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5DDD0-4020-7D86-D4C0-6A9BB9756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F87D1-2B6A-D2E5-B548-1B66761B0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5A9C8-7454-8300-E2AE-A22BE717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08/05/2023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6C905-797D-D917-EB54-1310401D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B56D-19FC-7DC4-1DB6-48262D1F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153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F5EE-537A-F20E-5AF8-BCB7A4A5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5831-B073-339D-84DB-C0AA6B056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0C08B-15D2-D54D-9558-4637E1165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08/05/2023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66EE6-B260-D8C3-7C61-9CF4CAFF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39F4-71F2-9A90-8739-87E2FB22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506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EA98-9C46-494A-B715-664CB4E5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306E5-032E-5C10-A2B7-E7FC2896B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5501-D5D1-55DE-626E-5FF54A92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08/05/2023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11983-9147-E606-4ED8-3BB744E3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39F0E-5F83-27DD-C72C-F3DDB996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262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E063-3036-1E0E-A88A-9B569F4B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E080-DB79-81D3-03D3-F3CA80586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A9523-4BCD-46A5-28A9-F58B894D9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02E03-1B1A-A6FE-F824-A8E776DC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08/05/2023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0BCB4-AF4B-7955-8AB7-63E6E85D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1A15D-3344-FDC6-9F6B-80603B90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45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8976C-982C-3AB8-34A5-A30CE78E4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E71F-3338-645F-DF8B-5F6C1D133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07CD7-E1A8-0FD0-2116-89F20D7BD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FCF0A-0C50-9DAA-129B-A15D185B9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9F251-B793-0560-B45B-7ACF8ACC2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FE117-98E9-3C39-DD9F-06A4F3B8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08/05/2023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9B954-8777-BB02-BC5E-4F018D7C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6FE22-1A3C-0086-B575-89C90247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969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E287-DEAE-6D7F-5623-5388D909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59839-C69D-0F07-A3E1-68A56E9C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08/05/2023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3543F-7382-252F-FA3A-CECC3595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FD9C8-427B-4771-410E-786EBA72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69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44B01-C69D-50DD-6B34-7DB2DEC3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08/05/2023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7AD63-1DDD-1DB4-AA01-ABE52739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8AF15-B7AC-0FB9-D05F-E30B0391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049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A188-3FFD-FBCB-7CDB-68004CF0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D935-2537-BA59-A1B4-FB25C5F1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86EC6-FFF9-5EA9-6E6F-C27C073F3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72073-D66F-8E2D-D264-D8CDCE11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08/05/2023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24661-158A-D01D-48E2-9B4868F4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3ED84-A94F-E4E5-1B61-98B91FB3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591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D78D-314A-88E2-56E5-3C682CAF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733AF-2EF1-387C-C1BF-8A97C8662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77AEB-1E0B-6641-146F-AB7A64A19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EEE7D-81B8-B948-FC79-5BB43B34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59E3-F0BF-4748-8EDD-2F1A5E305494}" type="datetimeFigureOut">
              <a:rPr lang="en-IE" smtClean="0"/>
              <a:t>08/05/2023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7B64D-58F1-A6D1-DD63-94E22D75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00532-CE79-ED7A-6BF1-08402458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239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3C114C-FE7C-0ADD-97E7-D4A6E9DD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C223D-5897-2010-9698-C703BFBB4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25A2F-7ED3-157E-A77C-199A25684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59E3-F0BF-4748-8EDD-2F1A5E305494}" type="datetimeFigureOut">
              <a:rPr lang="en-IE" smtClean="0"/>
              <a:t>08/05/2023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B9D9-F51F-035E-48B3-12E8C8698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461C-47E0-DE38-8D4C-135547990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AAAE-7863-4709-B0F6-7213A2A1CCF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674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0AB58-E7B2-1468-AD5C-435A2E0E4BAE}"/>
              </a:ext>
            </a:extLst>
          </p:cNvPr>
          <p:cNvSpPr txBox="1"/>
          <p:nvPr/>
        </p:nvSpPr>
        <p:spPr>
          <a:xfrm>
            <a:off x="158262" y="0"/>
            <a:ext cx="79605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sz="4000" dirty="0"/>
          </a:p>
          <a:p>
            <a:r>
              <a:rPr lang="en-IE" sz="4000" dirty="0"/>
              <a:t>Embedded Database &amp; Cloud Storage</a:t>
            </a:r>
            <a:endParaRPr lang="en-IE" sz="4000" dirty="0">
              <a:solidFill>
                <a:srgbClr val="FF0000"/>
              </a:solidFill>
            </a:endParaRPr>
          </a:p>
          <a:p>
            <a:endParaRPr lang="en-IE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F4DC6-11B3-785C-88F9-80762C8057A9}"/>
              </a:ext>
            </a:extLst>
          </p:cNvPr>
          <p:cNvSpPr txBox="1"/>
          <p:nvPr/>
        </p:nvSpPr>
        <p:spPr>
          <a:xfrm>
            <a:off x="158262" y="2780491"/>
            <a:ext cx="5967916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 will start with Embedded Databases</a:t>
            </a:r>
          </a:p>
        </p:txBody>
      </p:sp>
    </p:spTree>
    <p:extLst>
      <p:ext uri="{BB962C8B-B14F-4D97-AF65-F5344CB8AC3E}">
        <p14:creationId xmlns:p14="http://schemas.microsoft.com/office/powerpoint/2010/main" val="52885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44DF1-A423-8FFE-5BA1-2FE32D57E3C1}"/>
              </a:ext>
            </a:extLst>
          </p:cNvPr>
          <p:cNvSpPr txBox="1"/>
          <p:nvPr/>
        </p:nvSpPr>
        <p:spPr>
          <a:xfrm>
            <a:off x="0" y="-11980"/>
            <a:ext cx="12192000" cy="6740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2600" dirty="0"/>
              <a:t>def </a:t>
            </a:r>
            <a:r>
              <a:rPr lang="en-IE" sz="2600" dirty="0" err="1">
                <a:solidFill>
                  <a:srgbClr val="FF0000"/>
                </a:solidFill>
              </a:rPr>
              <a:t>insertCmd</a:t>
            </a:r>
            <a:r>
              <a:rPr lang="en-IE" sz="2600" dirty="0"/>
              <a:t>(</a:t>
            </a:r>
            <a:r>
              <a:rPr lang="en-IE" sz="2600" dirty="0" err="1"/>
              <a:t>newName</a:t>
            </a:r>
            <a:r>
              <a:rPr lang="en-IE" sz="2600" dirty="0"/>
              <a:t>, </a:t>
            </a:r>
            <a:r>
              <a:rPr lang="en-IE" sz="2600" dirty="0" err="1"/>
              <a:t>newAge</a:t>
            </a:r>
            <a:r>
              <a:rPr lang="en-IE" sz="2600" dirty="0"/>
              <a:t>):</a:t>
            </a:r>
          </a:p>
          <a:p>
            <a:r>
              <a:rPr lang="en-IE" sz="2600" dirty="0"/>
              <a:t>    try:</a:t>
            </a:r>
          </a:p>
          <a:p>
            <a:r>
              <a:rPr lang="en-IE" sz="2600" dirty="0"/>
              <a:t>        </a:t>
            </a:r>
            <a:r>
              <a:rPr lang="en-IE" sz="2600" dirty="0" err="1"/>
              <a:t>cur.execute</a:t>
            </a:r>
            <a:r>
              <a:rPr lang="en-IE" sz="2600" dirty="0"/>
              <a:t>("INSERT INTO PERSON VALUES(" + "\</a:t>
            </a:r>
            <a:r>
              <a:rPr lang="en-IE" sz="2600" dirty="0">
                <a:solidFill>
                  <a:srgbClr val="FF0000"/>
                </a:solidFill>
              </a:rPr>
              <a:t>'</a:t>
            </a:r>
            <a:r>
              <a:rPr lang="en-IE" sz="2600" dirty="0"/>
              <a:t>" + </a:t>
            </a:r>
            <a:r>
              <a:rPr lang="en-IE" sz="2600" dirty="0" err="1"/>
              <a:t>newName</a:t>
            </a:r>
            <a:r>
              <a:rPr lang="en-IE" sz="2600" dirty="0"/>
              <a:t> </a:t>
            </a:r>
          </a:p>
          <a:p>
            <a:r>
              <a:rPr lang="en-IE" sz="2600" dirty="0"/>
              <a:t>                                                + "\</a:t>
            </a:r>
            <a:r>
              <a:rPr lang="en-IE" sz="2600" dirty="0">
                <a:solidFill>
                  <a:srgbClr val="FF0000"/>
                </a:solidFill>
              </a:rPr>
              <a:t>'</a:t>
            </a:r>
            <a:r>
              <a:rPr lang="en-IE" sz="2600" dirty="0"/>
              <a:t>, " +  str(</a:t>
            </a:r>
            <a:r>
              <a:rPr lang="en-IE" sz="2600" dirty="0" err="1"/>
              <a:t>newAge</a:t>
            </a:r>
            <a:r>
              <a:rPr lang="en-IE" sz="2600" dirty="0"/>
              <a:t>) + ")")</a:t>
            </a:r>
          </a:p>
          <a:p>
            <a:r>
              <a:rPr lang="en-IE" sz="2600" dirty="0"/>
              <a:t>        </a:t>
            </a:r>
            <a:r>
              <a:rPr lang="en-IE" sz="2600" dirty="0" err="1"/>
              <a:t>con.commit</a:t>
            </a:r>
            <a:r>
              <a:rPr lang="en-IE" sz="2600" dirty="0"/>
              <a:t>()</a:t>
            </a:r>
          </a:p>
          <a:p>
            <a:endParaRPr lang="en-IE" sz="2600" dirty="0"/>
          </a:p>
          <a:p>
            <a:r>
              <a:rPr lang="en-IE" sz="2600" dirty="0"/>
              <a:t>    except:</a:t>
            </a:r>
          </a:p>
          <a:p>
            <a:r>
              <a:rPr lang="en-IE" sz="2600" dirty="0"/>
              <a:t>        print</a:t>
            </a:r>
            <a:r>
              <a:rPr lang="en-IE" sz="2600"/>
              <a:t>('Person </a:t>
            </a:r>
            <a:r>
              <a:rPr lang="en-IE" sz="2600" dirty="0"/>
              <a:t>does not exist in Database')</a:t>
            </a:r>
          </a:p>
          <a:p>
            <a:r>
              <a:rPr lang="en-IE" sz="2800" dirty="0"/>
              <a:t>#-------------------------------------------</a:t>
            </a:r>
          </a:p>
          <a:p>
            <a:endParaRPr lang="en-IE" sz="2800" dirty="0"/>
          </a:p>
          <a:p>
            <a:r>
              <a:rPr lang="en-IE" sz="2800" dirty="0" err="1"/>
              <a:t>displayAll</a:t>
            </a:r>
            <a:r>
              <a:rPr lang="en-IE" sz="2800" dirty="0"/>
              <a:t>()</a:t>
            </a:r>
          </a:p>
          <a:p>
            <a:r>
              <a:rPr lang="en-IE" sz="2800" dirty="0"/>
              <a:t>print(('\</a:t>
            </a:r>
            <a:r>
              <a:rPr lang="en-IE" sz="2800" dirty="0" err="1"/>
              <a:t>n</a:t>
            </a:r>
            <a:r>
              <a:rPr lang="en-IE" sz="2800" dirty="0" err="1">
                <a:solidFill>
                  <a:srgbClr val="FF0000"/>
                </a:solidFill>
              </a:rPr>
              <a:t>Insering</a:t>
            </a:r>
            <a:r>
              <a:rPr lang="en-IE" sz="2800" dirty="0">
                <a:solidFill>
                  <a:srgbClr val="FF0000"/>
                </a:solidFill>
              </a:rPr>
              <a:t> a new Person</a:t>
            </a:r>
            <a:r>
              <a:rPr lang="en-IE" sz="2800" dirty="0"/>
              <a:t>'))</a:t>
            </a:r>
          </a:p>
          <a:p>
            <a:r>
              <a:rPr lang="en-IE" sz="2800" dirty="0"/>
              <a:t>name = input('\</a:t>
            </a:r>
            <a:r>
              <a:rPr lang="en-IE" sz="2800" dirty="0" err="1"/>
              <a:t>nEnter</a:t>
            </a:r>
            <a:r>
              <a:rPr lang="en-IE" sz="2800" dirty="0"/>
              <a:t> Name of Person : ')</a:t>
            </a:r>
          </a:p>
          <a:p>
            <a:r>
              <a:rPr lang="en-IE" sz="2800" dirty="0"/>
              <a:t>age = int(input('\</a:t>
            </a:r>
            <a:r>
              <a:rPr lang="en-IE" sz="2800" dirty="0" err="1"/>
              <a:t>nEnter</a:t>
            </a:r>
            <a:r>
              <a:rPr lang="en-IE" sz="2800" dirty="0"/>
              <a:t> Persons Age: '))</a:t>
            </a:r>
          </a:p>
          <a:p>
            <a:r>
              <a:rPr lang="en-IE" sz="2800" dirty="0" err="1">
                <a:solidFill>
                  <a:srgbClr val="FF0000"/>
                </a:solidFill>
              </a:rPr>
              <a:t>insertCmd</a:t>
            </a:r>
            <a:r>
              <a:rPr lang="en-IE" sz="2800" dirty="0"/>
              <a:t>(name, age)</a:t>
            </a:r>
          </a:p>
          <a:p>
            <a:r>
              <a:rPr lang="en-IE" sz="2800" dirty="0" err="1"/>
              <a:t>displayAll</a:t>
            </a:r>
            <a:r>
              <a:rPr lang="en-IE" sz="2800" dirty="0"/>
              <a:t>()</a:t>
            </a:r>
            <a:endParaRPr lang="en-IE" sz="2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88BEF0-1115-46A1-A8C7-524F79B09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5" t="54222" r="85595" b="34006"/>
          <a:stretch/>
        </p:blipFill>
        <p:spPr>
          <a:xfrm>
            <a:off x="9305059" y="-69198"/>
            <a:ext cx="2791969" cy="210181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9BB32A-EC61-42CD-A0BF-588F69EAD36B}"/>
              </a:ext>
            </a:extLst>
          </p:cNvPr>
          <p:cNvCxnSpPr>
            <a:cxnSpLocks/>
          </p:cNvCxnSpPr>
          <p:nvPr/>
        </p:nvCxnSpPr>
        <p:spPr>
          <a:xfrm flipH="1">
            <a:off x="9140468" y="3510707"/>
            <a:ext cx="2368780" cy="1378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AEA8568-B1FB-46D4-9BFF-1535B5073F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9" t="60996" r="79606" b="8444"/>
          <a:stretch/>
        </p:blipFill>
        <p:spPr>
          <a:xfrm>
            <a:off x="7744483" y="2032616"/>
            <a:ext cx="4547307" cy="524600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4E912B-4C08-48C1-ABA1-1DBFB55B130B}"/>
              </a:ext>
            </a:extLst>
          </p:cNvPr>
          <p:cNvCxnSpPr>
            <a:cxnSpLocks/>
          </p:cNvCxnSpPr>
          <p:nvPr/>
        </p:nvCxnSpPr>
        <p:spPr>
          <a:xfrm flipH="1">
            <a:off x="10387584" y="2365248"/>
            <a:ext cx="1121664" cy="4328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42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44DF1-A423-8FFE-5BA1-2FE32D57E3C1}"/>
              </a:ext>
            </a:extLst>
          </p:cNvPr>
          <p:cNvSpPr txBox="1"/>
          <p:nvPr/>
        </p:nvSpPr>
        <p:spPr>
          <a:xfrm>
            <a:off x="0" y="-11980"/>
            <a:ext cx="12192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2600" dirty="0"/>
              <a:t>For These Questions Q1-Q3 Delete the Database First before you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C937A-96AA-4DC1-96B3-42178166F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094" b="60000"/>
          <a:stretch/>
        </p:blipFill>
        <p:spPr>
          <a:xfrm>
            <a:off x="87517" y="685800"/>
            <a:ext cx="3801731" cy="57477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9BB32A-EC61-42CD-A0BF-588F69EAD36B}"/>
              </a:ext>
            </a:extLst>
          </p:cNvPr>
          <p:cNvCxnSpPr>
            <a:cxnSpLocks/>
          </p:cNvCxnSpPr>
          <p:nvPr/>
        </p:nvCxnSpPr>
        <p:spPr>
          <a:xfrm flipH="1">
            <a:off x="2170176" y="4529328"/>
            <a:ext cx="3048000" cy="14813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2202ABC-8C44-4E88-9CA1-E5D8FE44C6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6" t="30756" r="78750" b="26044"/>
          <a:stretch/>
        </p:blipFill>
        <p:spPr>
          <a:xfrm>
            <a:off x="5403229" y="1956423"/>
            <a:ext cx="3962400" cy="5502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F025E0-CC7A-43FF-871C-8FF406167989}"/>
              </a:ext>
            </a:extLst>
          </p:cNvPr>
          <p:cNvSpPr txBox="1"/>
          <p:nvPr/>
        </p:nvSpPr>
        <p:spPr>
          <a:xfrm>
            <a:off x="9814560" y="1121664"/>
            <a:ext cx="18633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400" dirty="0"/>
              <a:t>Right Click on</a:t>
            </a:r>
          </a:p>
          <a:p>
            <a:r>
              <a:rPr lang="en-IE" sz="2400" dirty="0" err="1">
                <a:solidFill>
                  <a:srgbClr val="FF0000"/>
                </a:solidFill>
              </a:rPr>
              <a:t>tutorial.db</a:t>
            </a:r>
            <a:endParaRPr lang="en-IE" sz="2400" dirty="0">
              <a:solidFill>
                <a:srgbClr val="FF0000"/>
              </a:solidFill>
            </a:endParaRPr>
          </a:p>
          <a:p>
            <a:r>
              <a:rPr lang="en-IE" sz="2400" dirty="0"/>
              <a:t>then </a:t>
            </a:r>
            <a:r>
              <a:rPr lang="en-IE" sz="2400" dirty="0">
                <a:solidFill>
                  <a:srgbClr val="FF0000"/>
                </a:solidFill>
              </a:rPr>
              <a:t>Delete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4E912B-4C08-48C1-ABA1-1DBFB55B130B}"/>
              </a:ext>
            </a:extLst>
          </p:cNvPr>
          <p:cNvCxnSpPr>
            <a:cxnSpLocks/>
          </p:cNvCxnSpPr>
          <p:nvPr/>
        </p:nvCxnSpPr>
        <p:spPr>
          <a:xfrm flipH="1">
            <a:off x="9265920" y="2487168"/>
            <a:ext cx="865632" cy="3523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44DF1-A423-8FFE-5BA1-2FE32D57E3C1}"/>
              </a:ext>
            </a:extLst>
          </p:cNvPr>
          <p:cNvSpPr txBox="1"/>
          <p:nvPr/>
        </p:nvSpPr>
        <p:spPr>
          <a:xfrm>
            <a:off x="201059" y="1259175"/>
            <a:ext cx="6784957" cy="5232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2600" dirty="0"/>
              <a:t>def </a:t>
            </a:r>
            <a:r>
              <a:rPr lang="en-IE" sz="2600" dirty="0" err="1">
                <a:solidFill>
                  <a:srgbClr val="FF0000"/>
                </a:solidFill>
              </a:rPr>
              <a:t>updateAgeCmd</a:t>
            </a:r>
            <a:r>
              <a:rPr lang="en-IE" sz="2600" dirty="0"/>
              <a:t>(name, </a:t>
            </a:r>
            <a:r>
              <a:rPr lang="en-IE" sz="2600" dirty="0" err="1"/>
              <a:t>newAge</a:t>
            </a:r>
            <a:r>
              <a:rPr lang="en-IE" sz="2600" dirty="0"/>
              <a:t>):    :</a:t>
            </a:r>
          </a:p>
          <a:p>
            <a:r>
              <a:rPr lang="en-IE" sz="2800" dirty="0"/>
              <a:t>#-------------------------------------------</a:t>
            </a:r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r>
              <a:rPr lang="en-IE" sz="2800" dirty="0">
                <a:solidFill>
                  <a:srgbClr val="FF0000"/>
                </a:solidFill>
              </a:rPr>
              <a:t>#Q1 resetting Age</a:t>
            </a:r>
          </a:p>
          <a:p>
            <a:r>
              <a:rPr lang="en-IE" sz="2800" dirty="0"/>
              <a:t>print('Resetting Age to a new Value')</a:t>
            </a:r>
          </a:p>
          <a:p>
            <a:r>
              <a:rPr lang="en-IE" sz="2800" dirty="0"/>
              <a:t>name = input('\</a:t>
            </a:r>
            <a:r>
              <a:rPr lang="en-IE" sz="2800" dirty="0" err="1"/>
              <a:t>nEnter</a:t>
            </a:r>
            <a:r>
              <a:rPr lang="en-IE" sz="2800" dirty="0"/>
              <a:t> Name of Student: ')</a:t>
            </a:r>
          </a:p>
          <a:p>
            <a:r>
              <a:rPr lang="en-IE" sz="2800" dirty="0"/>
              <a:t>age = int(input('\</a:t>
            </a:r>
            <a:r>
              <a:rPr lang="en-IE" sz="2800" dirty="0" err="1"/>
              <a:t>nEnter</a:t>
            </a:r>
            <a:r>
              <a:rPr lang="en-IE" sz="2800" dirty="0"/>
              <a:t> New Age: '))</a:t>
            </a:r>
          </a:p>
          <a:p>
            <a:r>
              <a:rPr lang="en-IE" sz="2800" dirty="0" err="1"/>
              <a:t>updateAgeCmd</a:t>
            </a:r>
            <a:r>
              <a:rPr lang="en-IE" sz="2800" dirty="0"/>
              <a:t>(name, age)</a:t>
            </a:r>
          </a:p>
          <a:p>
            <a:r>
              <a:rPr lang="en-IE" sz="2800" dirty="0" err="1"/>
              <a:t>displayAll</a:t>
            </a:r>
            <a:r>
              <a:rPr lang="en-IE" sz="2800" dirty="0"/>
              <a:t>()</a:t>
            </a:r>
            <a:endParaRPr lang="en-IE" sz="2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9BB32A-EC61-42CD-A0BF-588F69EAD36B}"/>
              </a:ext>
            </a:extLst>
          </p:cNvPr>
          <p:cNvCxnSpPr>
            <a:cxnSpLocks/>
          </p:cNvCxnSpPr>
          <p:nvPr/>
        </p:nvCxnSpPr>
        <p:spPr>
          <a:xfrm flipH="1" flipV="1">
            <a:off x="10245658" y="810474"/>
            <a:ext cx="897830" cy="23106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4E912B-4C08-48C1-ABA1-1DBFB55B130B}"/>
              </a:ext>
            </a:extLst>
          </p:cNvPr>
          <p:cNvCxnSpPr>
            <a:cxnSpLocks/>
          </p:cNvCxnSpPr>
          <p:nvPr/>
        </p:nvCxnSpPr>
        <p:spPr>
          <a:xfrm flipH="1">
            <a:off x="10245658" y="3429000"/>
            <a:ext cx="897830" cy="27157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3E9B33-4A39-45A2-B6D1-4B5947B39B60}"/>
              </a:ext>
            </a:extLst>
          </p:cNvPr>
          <p:cNvSpPr txBox="1"/>
          <p:nvPr/>
        </p:nvSpPr>
        <p:spPr>
          <a:xfrm>
            <a:off x="139628" y="36936"/>
            <a:ext cx="49959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600" b="1" dirty="0"/>
              <a:t>Q1 – Updating a given persons 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A75C9-748B-4AF8-BF3B-932EFFF4E840}"/>
              </a:ext>
            </a:extLst>
          </p:cNvPr>
          <p:cNvSpPr txBox="1"/>
          <p:nvPr/>
        </p:nvSpPr>
        <p:spPr>
          <a:xfrm>
            <a:off x="7693152" y="-797240"/>
            <a:ext cx="4009559" cy="82330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E" sz="2300" dirty="0"/>
              <a:t>List of Persons</a:t>
            </a:r>
          </a:p>
          <a:p>
            <a:r>
              <a:rPr lang="en-IE" sz="2300" dirty="0"/>
              <a:t> Name        Age</a:t>
            </a:r>
          </a:p>
          <a:p>
            <a:r>
              <a:rPr lang="en-IE" sz="2300" dirty="0"/>
              <a:t>--------------------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J.Smith</a:t>
            </a:r>
            <a:r>
              <a:rPr lang="en-IE" sz="2300" dirty="0"/>
              <a:t> 	 25 ]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T.Jones</a:t>
            </a:r>
            <a:r>
              <a:rPr lang="en-IE" sz="2300" dirty="0"/>
              <a:t> 	 33 ]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L.Shine</a:t>
            </a:r>
            <a:r>
              <a:rPr lang="en-IE" sz="2300" dirty="0"/>
              <a:t> 	 55 ]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M.Moore</a:t>
            </a:r>
            <a:r>
              <a:rPr lang="en-IE" sz="2300" dirty="0"/>
              <a:t> 	 45 ]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W.Lemmon</a:t>
            </a:r>
            <a:r>
              <a:rPr lang="en-IE" sz="2300" dirty="0"/>
              <a:t> 	 66 ]</a:t>
            </a:r>
          </a:p>
          <a:p>
            <a:endParaRPr lang="en-IE" sz="2300" dirty="0"/>
          </a:p>
          <a:p>
            <a:r>
              <a:rPr lang="en-IE" sz="2300" dirty="0">
                <a:solidFill>
                  <a:srgbClr val="FF0000"/>
                </a:solidFill>
              </a:rPr>
              <a:t>Resetting Age to a new Value</a:t>
            </a:r>
          </a:p>
          <a:p>
            <a:endParaRPr lang="en-IE" sz="2300" dirty="0"/>
          </a:p>
          <a:p>
            <a:r>
              <a:rPr lang="en-IE" sz="2300" dirty="0">
                <a:solidFill>
                  <a:srgbClr val="FF0000"/>
                </a:solidFill>
              </a:rPr>
              <a:t>Enter Name of Student </a:t>
            </a:r>
            <a:r>
              <a:rPr lang="en-IE" sz="2300" dirty="0"/>
              <a:t>: </a:t>
            </a:r>
            <a:r>
              <a:rPr lang="en-IE" sz="2300" dirty="0" err="1"/>
              <a:t>T.Jones</a:t>
            </a:r>
            <a:endParaRPr lang="en-IE" sz="2300" dirty="0"/>
          </a:p>
          <a:p>
            <a:endParaRPr lang="en-IE" sz="2300" dirty="0"/>
          </a:p>
          <a:p>
            <a:r>
              <a:rPr lang="en-IE" sz="2300" dirty="0">
                <a:solidFill>
                  <a:srgbClr val="FF0000"/>
                </a:solidFill>
              </a:rPr>
              <a:t>Enter New Age: </a:t>
            </a:r>
            <a:r>
              <a:rPr lang="en-IE" sz="2300" dirty="0"/>
              <a:t>66</a:t>
            </a:r>
          </a:p>
          <a:p>
            <a:endParaRPr lang="en-IE" sz="2300" dirty="0"/>
          </a:p>
          <a:p>
            <a:r>
              <a:rPr lang="en-IE" sz="2300" dirty="0"/>
              <a:t>List of Persons</a:t>
            </a:r>
          </a:p>
          <a:p>
            <a:r>
              <a:rPr lang="en-IE" sz="2300" dirty="0"/>
              <a:t> Name               Age</a:t>
            </a:r>
          </a:p>
          <a:p>
            <a:r>
              <a:rPr lang="en-IE" sz="2300" dirty="0"/>
              <a:t>--------------------------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J.Smith</a:t>
            </a:r>
            <a:r>
              <a:rPr lang="en-IE" sz="2300" dirty="0"/>
              <a:t> 	 25 ]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T.Jones</a:t>
            </a:r>
            <a:r>
              <a:rPr lang="en-IE" sz="2300" dirty="0"/>
              <a:t> 	 66 ]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L.Shine</a:t>
            </a:r>
            <a:r>
              <a:rPr lang="en-IE" sz="2300" dirty="0"/>
              <a:t> 	 55 ]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M.Moore</a:t>
            </a:r>
            <a:r>
              <a:rPr lang="en-IE" sz="2300" dirty="0"/>
              <a:t> 	 45 ]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W.Lemmon</a:t>
            </a:r>
            <a:r>
              <a:rPr lang="en-IE" sz="2300" dirty="0"/>
              <a:t> 	 66 ]</a:t>
            </a:r>
          </a:p>
        </p:txBody>
      </p:sp>
    </p:spTree>
    <p:extLst>
      <p:ext uri="{BB962C8B-B14F-4D97-AF65-F5344CB8AC3E}">
        <p14:creationId xmlns:p14="http://schemas.microsoft.com/office/powerpoint/2010/main" val="264987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44DF1-A423-8FFE-5BA1-2FE32D57E3C1}"/>
              </a:ext>
            </a:extLst>
          </p:cNvPr>
          <p:cNvSpPr txBox="1"/>
          <p:nvPr/>
        </p:nvSpPr>
        <p:spPr>
          <a:xfrm>
            <a:off x="0" y="1454221"/>
            <a:ext cx="7614013" cy="5232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2600" dirty="0"/>
              <a:t>def </a:t>
            </a:r>
            <a:r>
              <a:rPr lang="en-IE" sz="2600" dirty="0" err="1">
                <a:solidFill>
                  <a:srgbClr val="FF0000"/>
                </a:solidFill>
              </a:rPr>
              <a:t>displayInRangeCmd</a:t>
            </a:r>
            <a:r>
              <a:rPr lang="en-IE" sz="2600" dirty="0">
                <a:solidFill>
                  <a:srgbClr val="FF0000"/>
                </a:solidFill>
              </a:rPr>
              <a:t>(</a:t>
            </a:r>
            <a:r>
              <a:rPr lang="en-IE" sz="2600" dirty="0" err="1"/>
              <a:t>lowerAge</a:t>
            </a:r>
            <a:r>
              <a:rPr lang="en-IE" sz="2600" dirty="0"/>
              <a:t>, </a:t>
            </a:r>
            <a:r>
              <a:rPr lang="en-IE" sz="2600" dirty="0" err="1"/>
              <a:t>upperAge</a:t>
            </a:r>
            <a:r>
              <a:rPr lang="en-IE" sz="2600" dirty="0">
                <a:solidFill>
                  <a:srgbClr val="FF0000"/>
                </a:solidFill>
              </a:rPr>
              <a:t>)</a:t>
            </a:r>
          </a:p>
          <a:p>
            <a:r>
              <a:rPr lang="en-IE" sz="2800" dirty="0"/>
              <a:t>#-------------------------------------------</a:t>
            </a:r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r>
              <a:rPr lang="en-IE" sz="2800" dirty="0">
                <a:solidFill>
                  <a:srgbClr val="FF0000"/>
                </a:solidFill>
              </a:rPr>
              <a:t># Q2 displaying people within Age Range</a:t>
            </a:r>
          </a:p>
          <a:p>
            <a:r>
              <a:rPr lang="en-IE" sz="2800" dirty="0"/>
              <a:t>print('Displaying details about People in Given     </a:t>
            </a:r>
          </a:p>
          <a:p>
            <a:r>
              <a:rPr lang="en-IE" sz="2800" dirty="0"/>
              <a:t>                 Age Range Inclusive')</a:t>
            </a:r>
          </a:p>
          <a:p>
            <a:r>
              <a:rPr lang="en-IE" sz="2800" dirty="0" err="1"/>
              <a:t>lowerAge</a:t>
            </a:r>
            <a:r>
              <a:rPr lang="en-IE" sz="2800" dirty="0"/>
              <a:t> = int(input('\</a:t>
            </a:r>
            <a:r>
              <a:rPr lang="en-IE" sz="2800" dirty="0" err="1"/>
              <a:t>nEnter</a:t>
            </a:r>
            <a:r>
              <a:rPr lang="en-IE" sz="2800" dirty="0"/>
              <a:t> Lower Age Limit: '))</a:t>
            </a:r>
          </a:p>
          <a:p>
            <a:r>
              <a:rPr lang="en-IE" sz="2800" dirty="0" err="1"/>
              <a:t>upperAge</a:t>
            </a:r>
            <a:r>
              <a:rPr lang="en-IE" sz="2800" dirty="0"/>
              <a:t> = int(input('\</a:t>
            </a:r>
            <a:r>
              <a:rPr lang="en-IE" sz="2800" dirty="0" err="1"/>
              <a:t>nEnter</a:t>
            </a:r>
            <a:r>
              <a:rPr lang="en-IE" sz="2800" dirty="0"/>
              <a:t> Upper Age Limit: '))</a:t>
            </a:r>
          </a:p>
          <a:p>
            <a:r>
              <a:rPr lang="en-IE" sz="2800" dirty="0" err="1"/>
              <a:t>displayInRangeCmd</a:t>
            </a:r>
            <a:r>
              <a:rPr lang="en-IE" sz="2800" dirty="0"/>
              <a:t>(</a:t>
            </a:r>
            <a:r>
              <a:rPr lang="en-IE" sz="2800" dirty="0" err="1"/>
              <a:t>lowerAge</a:t>
            </a:r>
            <a:r>
              <a:rPr lang="en-IE" sz="2800" dirty="0"/>
              <a:t>, </a:t>
            </a:r>
            <a:r>
              <a:rPr lang="en-IE" sz="2800" dirty="0" err="1"/>
              <a:t>upperAge</a:t>
            </a:r>
            <a:r>
              <a:rPr lang="en-IE" sz="2800" dirty="0"/>
              <a:t>)</a:t>
            </a:r>
            <a:endParaRPr lang="en-IE" sz="2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4E912B-4C08-48C1-ABA1-1DBFB55B130B}"/>
              </a:ext>
            </a:extLst>
          </p:cNvPr>
          <p:cNvCxnSpPr>
            <a:cxnSpLocks/>
          </p:cNvCxnSpPr>
          <p:nvPr/>
        </p:nvCxnSpPr>
        <p:spPr>
          <a:xfrm flipH="1">
            <a:off x="10363200" y="3774142"/>
            <a:ext cx="833718" cy="2330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3E9B33-4A39-45A2-B6D1-4B5947B39B60}"/>
              </a:ext>
            </a:extLst>
          </p:cNvPr>
          <p:cNvSpPr txBox="1"/>
          <p:nvPr/>
        </p:nvSpPr>
        <p:spPr>
          <a:xfrm>
            <a:off x="139628" y="36936"/>
            <a:ext cx="61387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600" b="1" dirty="0"/>
              <a:t>Q2 – Display list of People within age limits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A75C9-748B-4AF8-BF3B-932EFFF4E840}"/>
              </a:ext>
            </a:extLst>
          </p:cNvPr>
          <p:cNvSpPr txBox="1"/>
          <p:nvPr/>
        </p:nvSpPr>
        <p:spPr>
          <a:xfrm>
            <a:off x="7815486" y="-219350"/>
            <a:ext cx="4277902" cy="7171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E" sz="2300" dirty="0"/>
              <a:t>--------------------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J.Smith</a:t>
            </a:r>
            <a:r>
              <a:rPr lang="en-IE" sz="2300" dirty="0"/>
              <a:t> 	 25 ]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T.Jones</a:t>
            </a:r>
            <a:r>
              <a:rPr lang="en-IE" sz="2300" dirty="0"/>
              <a:t> 	 33 ]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L.Shine</a:t>
            </a:r>
            <a:r>
              <a:rPr lang="en-IE" sz="2300" dirty="0"/>
              <a:t> 	 55 ]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M.Moore</a:t>
            </a:r>
            <a:r>
              <a:rPr lang="en-IE" sz="2300" dirty="0"/>
              <a:t> 	 45 ]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W.Lemmon</a:t>
            </a:r>
            <a:r>
              <a:rPr lang="en-IE" sz="2300" dirty="0"/>
              <a:t> 	 66 ]</a:t>
            </a:r>
          </a:p>
          <a:p>
            <a:endParaRPr lang="en-IE" sz="2300" dirty="0"/>
          </a:p>
          <a:p>
            <a:r>
              <a:rPr lang="en-IE" sz="2300" dirty="0"/>
              <a:t>Displaying details about People </a:t>
            </a:r>
          </a:p>
          <a:p>
            <a:r>
              <a:rPr lang="en-IE" sz="2300" dirty="0"/>
              <a:t>in Given Age Range Inclusive</a:t>
            </a:r>
          </a:p>
          <a:p>
            <a:endParaRPr lang="en-IE" sz="2000" dirty="0"/>
          </a:p>
          <a:p>
            <a:r>
              <a:rPr lang="en-IE" sz="2300" dirty="0"/>
              <a:t>Enter Lower Age Limit: </a:t>
            </a:r>
            <a:r>
              <a:rPr lang="en-IE" sz="2300" dirty="0">
                <a:solidFill>
                  <a:srgbClr val="FF0000"/>
                </a:solidFill>
              </a:rPr>
              <a:t>30</a:t>
            </a:r>
          </a:p>
          <a:p>
            <a:endParaRPr lang="en-IE" sz="2000" dirty="0"/>
          </a:p>
          <a:p>
            <a:r>
              <a:rPr lang="en-IE" sz="2300" dirty="0"/>
              <a:t>Enter Upper Age Limit: </a:t>
            </a:r>
            <a:r>
              <a:rPr lang="en-IE" sz="2300" dirty="0">
                <a:solidFill>
                  <a:srgbClr val="FF0000"/>
                </a:solidFill>
              </a:rPr>
              <a:t>60</a:t>
            </a:r>
          </a:p>
          <a:p>
            <a:endParaRPr lang="en-IE" sz="2300" dirty="0"/>
          </a:p>
          <a:p>
            <a:r>
              <a:rPr lang="en-IE" sz="2300" dirty="0"/>
              <a:t>List of Persons between 30 and 60</a:t>
            </a:r>
          </a:p>
          <a:p>
            <a:r>
              <a:rPr lang="en-IE" sz="2300" dirty="0"/>
              <a:t> Name               Age</a:t>
            </a:r>
          </a:p>
          <a:p>
            <a:r>
              <a:rPr lang="en-IE" sz="2300" dirty="0"/>
              <a:t>-------------------------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T.Jones</a:t>
            </a:r>
            <a:r>
              <a:rPr lang="en-IE" sz="2300" dirty="0"/>
              <a:t> 	 33 ]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L.Shine</a:t>
            </a:r>
            <a:r>
              <a:rPr lang="en-IE" sz="2300" dirty="0"/>
              <a:t> 	 55 ]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M.Moore</a:t>
            </a:r>
            <a:r>
              <a:rPr lang="en-IE" sz="2300" dirty="0"/>
              <a:t> 	 45 ]</a:t>
            </a:r>
            <a:endParaRPr lang="en-IE" sz="2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54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44DF1-A423-8FFE-5BA1-2FE32D57E3C1}"/>
              </a:ext>
            </a:extLst>
          </p:cNvPr>
          <p:cNvSpPr txBox="1"/>
          <p:nvPr/>
        </p:nvSpPr>
        <p:spPr>
          <a:xfrm>
            <a:off x="0" y="1454221"/>
            <a:ext cx="7614013" cy="5232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2600" dirty="0"/>
              <a:t>def </a:t>
            </a:r>
            <a:r>
              <a:rPr lang="en-IE" sz="2600" dirty="0" err="1">
                <a:solidFill>
                  <a:srgbClr val="FF0000"/>
                </a:solidFill>
              </a:rPr>
              <a:t>deleteAgeCmd</a:t>
            </a:r>
            <a:r>
              <a:rPr lang="en-IE" sz="2600" dirty="0"/>
              <a:t>(</a:t>
            </a:r>
            <a:r>
              <a:rPr lang="en-IE" sz="2600" dirty="0" err="1"/>
              <a:t>ageLimit</a:t>
            </a:r>
            <a:r>
              <a:rPr lang="en-IE" sz="2600" dirty="0"/>
              <a:t>):</a:t>
            </a:r>
          </a:p>
          <a:p>
            <a:r>
              <a:rPr lang="en-IE" sz="2800" dirty="0"/>
              <a:t>#-------------------------------------------</a:t>
            </a:r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r>
              <a:rPr lang="en-IE" sz="2800" dirty="0">
                <a:solidFill>
                  <a:srgbClr val="FF0000"/>
                </a:solidFill>
              </a:rPr>
              <a:t># Q3 Deleting people younger than a given Value</a:t>
            </a:r>
          </a:p>
          <a:p>
            <a:r>
              <a:rPr lang="en-IE" sz="2800" dirty="0"/>
              <a:t>print('Deleting Everyone in the list younger than </a:t>
            </a:r>
          </a:p>
          <a:p>
            <a:r>
              <a:rPr lang="en-IE" sz="2800" dirty="0"/>
              <a:t>                                                      a given age')</a:t>
            </a:r>
          </a:p>
          <a:p>
            <a:r>
              <a:rPr lang="en-IE" sz="2800" dirty="0" err="1"/>
              <a:t>ageLimit</a:t>
            </a:r>
            <a:r>
              <a:rPr lang="en-IE" sz="2800" dirty="0"/>
              <a:t> = int(input('\</a:t>
            </a:r>
            <a:r>
              <a:rPr lang="en-IE" sz="2800" dirty="0" err="1"/>
              <a:t>nEnter</a:t>
            </a:r>
            <a:r>
              <a:rPr lang="en-IE" sz="2800" dirty="0"/>
              <a:t> Lower Age Limit: '))</a:t>
            </a:r>
          </a:p>
          <a:p>
            <a:r>
              <a:rPr lang="en-IE" sz="2800" dirty="0" err="1"/>
              <a:t>deleteAgeCmd</a:t>
            </a:r>
            <a:r>
              <a:rPr lang="en-IE" sz="2800" dirty="0"/>
              <a:t>(</a:t>
            </a:r>
            <a:r>
              <a:rPr lang="en-IE" sz="2800" dirty="0" err="1"/>
              <a:t>ageLimit</a:t>
            </a:r>
            <a:r>
              <a:rPr lang="en-IE" sz="2800" dirty="0"/>
              <a:t>)</a:t>
            </a:r>
          </a:p>
          <a:p>
            <a:r>
              <a:rPr lang="en-IE" sz="2800" dirty="0" err="1"/>
              <a:t>displayAll</a:t>
            </a:r>
            <a:r>
              <a:rPr lang="en-IE" sz="2800" dirty="0"/>
              <a:t>()</a:t>
            </a:r>
            <a:endParaRPr lang="en-IE" sz="2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4E912B-4C08-48C1-ABA1-1DBFB55B130B}"/>
              </a:ext>
            </a:extLst>
          </p:cNvPr>
          <p:cNvCxnSpPr>
            <a:cxnSpLocks/>
          </p:cNvCxnSpPr>
          <p:nvPr/>
        </p:nvCxnSpPr>
        <p:spPr>
          <a:xfrm flipH="1">
            <a:off x="10532454" y="3084551"/>
            <a:ext cx="1024128" cy="2832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3E9B33-4A39-45A2-B6D1-4B5947B39B60}"/>
              </a:ext>
            </a:extLst>
          </p:cNvPr>
          <p:cNvSpPr txBox="1"/>
          <p:nvPr/>
        </p:nvSpPr>
        <p:spPr>
          <a:xfrm>
            <a:off x="139628" y="36936"/>
            <a:ext cx="663444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600" b="1" dirty="0"/>
              <a:t>Q3 – Deleting People younger than a given 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A75C9-748B-4AF8-BF3B-932EFFF4E840}"/>
              </a:ext>
            </a:extLst>
          </p:cNvPr>
          <p:cNvSpPr txBox="1"/>
          <p:nvPr/>
        </p:nvSpPr>
        <p:spPr>
          <a:xfrm>
            <a:off x="7711716" y="143436"/>
            <a:ext cx="4586256" cy="61093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E" sz="2300" dirty="0"/>
              <a:t>--------------------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J.Smith</a:t>
            </a:r>
            <a:r>
              <a:rPr lang="en-IE" sz="2300" dirty="0"/>
              <a:t> 	 25 ]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T.Jones</a:t>
            </a:r>
            <a:r>
              <a:rPr lang="en-IE" sz="2300" dirty="0"/>
              <a:t> 	 33 ]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L.Shine</a:t>
            </a:r>
            <a:r>
              <a:rPr lang="en-IE" sz="2300" dirty="0"/>
              <a:t> 	 55 ]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M.Moore</a:t>
            </a:r>
            <a:r>
              <a:rPr lang="en-IE" sz="2300" dirty="0"/>
              <a:t> 	 45 ]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W.Lemmon</a:t>
            </a:r>
            <a:r>
              <a:rPr lang="en-IE" sz="2300" dirty="0"/>
              <a:t> 	 66 ]</a:t>
            </a:r>
          </a:p>
          <a:p>
            <a:endParaRPr lang="en-IE" sz="2300" dirty="0"/>
          </a:p>
          <a:p>
            <a:r>
              <a:rPr lang="en-IE" sz="2300" dirty="0"/>
              <a:t>Deleting Everyone in the list younger</a:t>
            </a:r>
          </a:p>
          <a:p>
            <a:r>
              <a:rPr lang="en-IE" sz="2300" dirty="0"/>
              <a:t>     than a given age</a:t>
            </a:r>
          </a:p>
          <a:p>
            <a:endParaRPr lang="en-IE" sz="2300" dirty="0"/>
          </a:p>
          <a:p>
            <a:r>
              <a:rPr lang="en-IE" sz="2300" dirty="0"/>
              <a:t>Enter Lower Age Limit: </a:t>
            </a:r>
            <a:r>
              <a:rPr lang="en-IE" sz="2300" dirty="0">
                <a:solidFill>
                  <a:srgbClr val="FF0000"/>
                </a:solidFill>
              </a:rPr>
              <a:t>46</a:t>
            </a:r>
          </a:p>
          <a:p>
            <a:endParaRPr lang="en-IE" sz="2300" dirty="0"/>
          </a:p>
          <a:p>
            <a:r>
              <a:rPr lang="en-IE" sz="2300" dirty="0"/>
              <a:t>List of Persons</a:t>
            </a:r>
          </a:p>
          <a:p>
            <a:r>
              <a:rPr lang="en-IE" sz="2300" dirty="0"/>
              <a:t> Name              Age</a:t>
            </a:r>
          </a:p>
          <a:p>
            <a:r>
              <a:rPr lang="en-IE" sz="2300" dirty="0">
                <a:solidFill>
                  <a:srgbClr val="FF0000"/>
                </a:solidFill>
              </a:rPr>
              <a:t>--------------------------</a:t>
            </a:r>
          </a:p>
          <a:p>
            <a:r>
              <a:rPr lang="en-IE" sz="2300" dirty="0">
                <a:solidFill>
                  <a:srgbClr val="FF0000"/>
                </a:solidFill>
              </a:rPr>
              <a:t>[ </a:t>
            </a:r>
            <a:r>
              <a:rPr lang="en-IE" sz="2300" dirty="0" err="1">
                <a:solidFill>
                  <a:srgbClr val="FF0000"/>
                </a:solidFill>
              </a:rPr>
              <a:t>L.Shine</a:t>
            </a:r>
            <a:r>
              <a:rPr lang="en-IE" sz="2300" dirty="0">
                <a:solidFill>
                  <a:srgbClr val="FF0000"/>
                </a:solidFill>
              </a:rPr>
              <a:t> 	 55 ]</a:t>
            </a:r>
          </a:p>
          <a:p>
            <a:r>
              <a:rPr lang="en-IE" sz="2300" dirty="0">
                <a:solidFill>
                  <a:srgbClr val="FF0000"/>
                </a:solidFill>
              </a:rPr>
              <a:t>[ </a:t>
            </a:r>
            <a:r>
              <a:rPr lang="en-IE" sz="2300" dirty="0" err="1">
                <a:solidFill>
                  <a:srgbClr val="FF0000"/>
                </a:solidFill>
              </a:rPr>
              <a:t>W.Lemmon</a:t>
            </a:r>
            <a:r>
              <a:rPr lang="en-IE" sz="2300" dirty="0">
                <a:solidFill>
                  <a:srgbClr val="FF0000"/>
                </a:solidFill>
              </a:rPr>
              <a:t> 	 66 ]</a:t>
            </a:r>
          </a:p>
        </p:txBody>
      </p:sp>
    </p:spTree>
    <p:extLst>
      <p:ext uri="{BB962C8B-B14F-4D97-AF65-F5344CB8AC3E}">
        <p14:creationId xmlns:p14="http://schemas.microsoft.com/office/powerpoint/2010/main" val="86226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44DF1-A423-8FFE-5BA1-2FE32D57E3C1}"/>
              </a:ext>
            </a:extLst>
          </p:cNvPr>
          <p:cNvSpPr txBox="1"/>
          <p:nvPr/>
        </p:nvSpPr>
        <p:spPr>
          <a:xfrm>
            <a:off x="0" y="1454221"/>
            <a:ext cx="7614013" cy="52322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2600" dirty="0"/>
              <a:t>def </a:t>
            </a:r>
            <a:r>
              <a:rPr lang="en-IE" sz="2600" dirty="0" err="1">
                <a:solidFill>
                  <a:srgbClr val="FF0000"/>
                </a:solidFill>
              </a:rPr>
              <a:t>doubleAgeCmd</a:t>
            </a:r>
            <a:r>
              <a:rPr lang="en-IE" sz="2600" dirty="0">
                <a:solidFill>
                  <a:srgbClr val="FF0000"/>
                </a:solidFill>
              </a:rPr>
              <a:t>(</a:t>
            </a:r>
            <a:r>
              <a:rPr lang="en-IE" sz="2600" dirty="0" err="1"/>
              <a:t>ageLimit</a:t>
            </a:r>
            <a:r>
              <a:rPr lang="en-IE" sz="2600" dirty="0">
                <a:solidFill>
                  <a:srgbClr val="FF0000"/>
                </a:solidFill>
              </a:rPr>
              <a:t>)</a:t>
            </a:r>
            <a:endParaRPr lang="en-IE" sz="2600" dirty="0"/>
          </a:p>
          <a:p>
            <a:r>
              <a:rPr lang="en-IE" sz="2800" dirty="0"/>
              <a:t>#-------------------------------------------</a:t>
            </a:r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endParaRPr lang="en-IE" sz="2800" dirty="0"/>
          </a:p>
          <a:p>
            <a:r>
              <a:rPr lang="en-IE" sz="2800" dirty="0">
                <a:solidFill>
                  <a:srgbClr val="FF0000"/>
                </a:solidFill>
              </a:rPr>
              <a:t># Q4 Double the age of Everyone under a given Age</a:t>
            </a:r>
          </a:p>
          <a:p>
            <a:r>
              <a:rPr lang="en-IE" sz="2800" dirty="0"/>
              <a:t>print('Double the age of Everyone in list under a </a:t>
            </a:r>
          </a:p>
          <a:p>
            <a:r>
              <a:rPr lang="en-IE" sz="2800" dirty="0"/>
              <a:t>                                                         given age: ')</a:t>
            </a:r>
          </a:p>
          <a:p>
            <a:r>
              <a:rPr lang="en-IE" sz="2800" dirty="0" err="1"/>
              <a:t>ageLimit</a:t>
            </a:r>
            <a:r>
              <a:rPr lang="en-IE" sz="2800" dirty="0"/>
              <a:t> = int(input('\</a:t>
            </a:r>
            <a:r>
              <a:rPr lang="en-IE" sz="2800" dirty="0" err="1"/>
              <a:t>nEnter</a:t>
            </a:r>
            <a:r>
              <a:rPr lang="en-IE" sz="2800" dirty="0"/>
              <a:t> Lower Age Limit: '))</a:t>
            </a:r>
          </a:p>
          <a:p>
            <a:r>
              <a:rPr lang="en-IE" sz="2800" dirty="0" err="1"/>
              <a:t>doubleAgeCmd</a:t>
            </a:r>
            <a:r>
              <a:rPr lang="en-IE" sz="2800" dirty="0"/>
              <a:t>(</a:t>
            </a:r>
            <a:r>
              <a:rPr lang="en-IE" sz="2800" dirty="0" err="1"/>
              <a:t>ageLimit</a:t>
            </a:r>
            <a:r>
              <a:rPr lang="en-IE" sz="2800" dirty="0"/>
              <a:t>)</a:t>
            </a:r>
          </a:p>
          <a:p>
            <a:r>
              <a:rPr lang="en-IE" sz="2800" dirty="0" err="1"/>
              <a:t>displayAll</a:t>
            </a:r>
            <a:r>
              <a:rPr lang="en-IE" sz="2800" dirty="0"/>
              <a:t>()</a:t>
            </a:r>
            <a:endParaRPr lang="en-IE" sz="2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4E912B-4C08-48C1-ABA1-1DBFB55B130B}"/>
              </a:ext>
            </a:extLst>
          </p:cNvPr>
          <p:cNvCxnSpPr>
            <a:cxnSpLocks/>
          </p:cNvCxnSpPr>
          <p:nvPr/>
        </p:nvCxnSpPr>
        <p:spPr>
          <a:xfrm flipH="1">
            <a:off x="10201835" y="3555703"/>
            <a:ext cx="472978" cy="16527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3E9B33-4A39-45A2-B6D1-4B5947B39B60}"/>
              </a:ext>
            </a:extLst>
          </p:cNvPr>
          <p:cNvSpPr txBox="1"/>
          <p:nvPr/>
        </p:nvSpPr>
        <p:spPr>
          <a:xfrm>
            <a:off x="139628" y="36936"/>
            <a:ext cx="761836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600" b="1" dirty="0"/>
              <a:t>Q4 – Doubling Age of everyone older than a given 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A75C9-748B-4AF8-BF3B-932EFFF4E840}"/>
              </a:ext>
            </a:extLst>
          </p:cNvPr>
          <p:cNvSpPr txBox="1"/>
          <p:nvPr/>
        </p:nvSpPr>
        <p:spPr>
          <a:xfrm>
            <a:off x="7743749" y="-312120"/>
            <a:ext cx="4267515" cy="7879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E" sz="2300" dirty="0"/>
              <a:t>--------------------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J.Smith</a:t>
            </a:r>
            <a:r>
              <a:rPr lang="en-IE" sz="2300" dirty="0"/>
              <a:t> 	 25 ]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T.Jones</a:t>
            </a:r>
            <a:r>
              <a:rPr lang="en-IE" sz="2300" dirty="0"/>
              <a:t> 	 33 ]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L.Shine</a:t>
            </a:r>
            <a:r>
              <a:rPr lang="en-IE" sz="2300" dirty="0"/>
              <a:t> 	 55 ]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M.Moore</a:t>
            </a:r>
            <a:r>
              <a:rPr lang="en-IE" sz="2300" dirty="0"/>
              <a:t> 	 45 ]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W.Lemmon</a:t>
            </a:r>
            <a:r>
              <a:rPr lang="en-IE" sz="2300" dirty="0"/>
              <a:t> 	 66 ]</a:t>
            </a:r>
          </a:p>
          <a:p>
            <a:endParaRPr lang="en-IE" sz="2300" dirty="0"/>
          </a:p>
          <a:p>
            <a:r>
              <a:rPr lang="en-IE" sz="2300" dirty="0"/>
              <a:t>Double the age of Everyone in list </a:t>
            </a:r>
          </a:p>
          <a:p>
            <a:r>
              <a:rPr lang="en-IE" sz="2300" dirty="0"/>
              <a:t>under a given age: </a:t>
            </a:r>
          </a:p>
          <a:p>
            <a:endParaRPr lang="en-IE" sz="2300" dirty="0"/>
          </a:p>
          <a:p>
            <a:r>
              <a:rPr lang="en-IE" sz="2300" dirty="0"/>
              <a:t>Enter Lower Age Limit: </a:t>
            </a:r>
            <a:r>
              <a:rPr lang="en-IE" sz="2300" dirty="0">
                <a:solidFill>
                  <a:srgbClr val="FF0000"/>
                </a:solidFill>
              </a:rPr>
              <a:t>40</a:t>
            </a:r>
          </a:p>
          <a:p>
            <a:endParaRPr lang="en-IE" sz="2300" dirty="0"/>
          </a:p>
          <a:p>
            <a:r>
              <a:rPr lang="en-IE" sz="2300" dirty="0"/>
              <a:t>List of Persons</a:t>
            </a:r>
          </a:p>
          <a:p>
            <a:r>
              <a:rPr lang="en-IE" sz="2300" dirty="0"/>
              <a:t> Name        Age</a:t>
            </a:r>
          </a:p>
          <a:p>
            <a:r>
              <a:rPr lang="en-IE" sz="2300" dirty="0"/>
              <a:t>--------------------</a:t>
            </a:r>
          </a:p>
          <a:p>
            <a:r>
              <a:rPr lang="en-IE" sz="2300" dirty="0">
                <a:solidFill>
                  <a:srgbClr val="FF0000"/>
                </a:solidFill>
              </a:rPr>
              <a:t>[ </a:t>
            </a:r>
            <a:r>
              <a:rPr lang="en-IE" sz="2300" dirty="0" err="1">
                <a:solidFill>
                  <a:srgbClr val="FF0000"/>
                </a:solidFill>
              </a:rPr>
              <a:t>J.Smith</a:t>
            </a:r>
            <a:r>
              <a:rPr lang="en-IE" sz="2300" dirty="0">
                <a:solidFill>
                  <a:srgbClr val="FF0000"/>
                </a:solidFill>
              </a:rPr>
              <a:t> 	 50 ]</a:t>
            </a:r>
          </a:p>
          <a:p>
            <a:r>
              <a:rPr lang="en-IE" sz="2300" dirty="0">
                <a:solidFill>
                  <a:srgbClr val="FF0000"/>
                </a:solidFill>
              </a:rPr>
              <a:t>[ </a:t>
            </a:r>
            <a:r>
              <a:rPr lang="en-IE" sz="2300" dirty="0" err="1">
                <a:solidFill>
                  <a:srgbClr val="FF0000"/>
                </a:solidFill>
              </a:rPr>
              <a:t>T.Jones</a:t>
            </a:r>
            <a:r>
              <a:rPr lang="en-IE" sz="2300" dirty="0">
                <a:solidFill>
                  <a:srgbClr val="FF0000"/>
                </a:solidFill>
              </a:rPr>
              <a:t> 	 66 ]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L.Shine</a:t>
            </a:r>
            <a:r>
              <a:rPr lang="en-IE" sz="2300" dirty="0"/>
              <a:t> 	 55 ]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M.Moore</a:t>
            </a:r>
            <a:r>
              <a:rPr lang="en-IE" sz="2300" dirty="0"/>
              <a:t> 	 45 ]</a:t>
            </a:r>
          </a:p>
          <a:p>
            <a:r>
              <a:rPr lang="en-IE" sz="2300" dirty="0"/>
              <a:t>[ </a:t>
            </a:r>
            <a:r>
              <a:rPr lang="en-IE" sz="2300" dirty="0" err="1"/>
              <a:t>W.Lemmon</a:t>
            </a:r>
            <a:r>
              <a:rPr lang="en-IE" sz="2300" dirty="0"/>
              <a:t> 	 66 ]</a:t>
            </a:r>
          </a:p>
          <a:p>
            <a:endParaRPr lang="en-IE" sz="2300" dirty="0"/>
          </a:p>
          <a:p>
            <a:r>
              <a:rPr lang="en-IE" sz="2300" dirty="0"/>
              <a:t>Process finished with exit code 0</a:t>
            </a:r>
            <a:endParaRPr lang="en-IE" sz="2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9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3E9B33-4A39-45A2-B6D1-4B5947B39B60}"/>
              </a:ext>
            </a:extLst>
          </p:cNvPr>
          <p:cNvSpPr txBox="1"/>
          <p:nvPr/>
        </p:nvSpPr>
        <p:spPr>
          <a:xfrm>
            <a:off x="139628" y="36936"/>
            <a:ext cx="69258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600" b="1" dirty="0"/>
              <a:t>Q5 – Update 3 methods to behave as follows  </a:t>
            </a:r>
            <a:r>
              <a:rPr lang="en-IE" sz="2600" b="1" dirty="0">
                <a:solidFill>
                  <a:srgbClr val="FF0000"/>
                </a:solidFill>
              </a:rPr>
              <a:t>(A)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E88A80-5031-47AF-B542-21A0D4D66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77" t="16209" r="18183" b="39870"/>
          <a:stretch/>
        </p:blipFill>
        <p:spPr>
          <a:xfrm>
            <a:off x="62752" y="905433"/>
            <a:ext cx="6991269" cy="5800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3F23F3-D048-4527-A378-401548E158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886" t="37426" r="-1"/>
          <a:stretch/>
        </p:blipFill>
        <p:spPr>
          <a:xfrm>
            <a:off x="7745506" y="0"/>
            <a:ext cx="2902054" cy="3290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A2FB1-2B3B-4EC2-B1CF-664F50B9D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244" y="3492032"/>
            <a:ext cx="10096500" cy="22764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186C89-CD0E-49EF-BBD0-0EBEF35A2484}"/>
              </a:ext>
            </a:extLst>
          </p:cNvPr>
          <p:cNvCxnSpPr>
            <a:cxnSpLocks/>
          </p:cNvCxnSpPr>
          <p:nvPr/>
        </p:nvCxnSpPr>
        <p:spPr>
          <a:xfrm>
            <a:off x="10218734" y="2399255"/>
            <a:ext cx="1309878" cy="20024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0CE032-830B-4123-855D-BDFA4D7031CF}"/>
              </a:ext>
            </a:extLst>
          </p:cNvPr>
          <p:cNvSpPr txBox="1"/>
          <p:nvPr/>
        </p:nvSpPr>
        <p:spPr>
          <a:xfrm>
            <a:off x="7494494" y="6060141"/>
            <a:ext cx="260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Displays only </a:t>
            </a:r>
            <a:r>
              <a:rPr lang="en-IE" dirty="0">
                <a:solidFill>
                  <a:srgbClr val="FF0000"/>
                </a:solidFill>
              </a:rPr>
              <a:t>Netflix </a:t>
            </a:r>
            <a:r>
              <a:rPr lang="en-IE" dirty="0"/>
              <a:t>Films</a:t>
            </a:r>
          </a:p>
        </p:txBody>
      </p:sp>
    </p:spTree>
    <p:extLst>
      <p:ext uri="{BB962C8B-B14F-4D97-AF65-F5344CB8AC3E}">
        <p14:creationId xmlns:p14="http://schemas.microsoft.com/office/powerpoint/2010/main" val="353491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3E9B33-4A39-45A2-B6D1-4B5947B39B60}"/>
              </a:ext>
            </a:extLst>
          </p:cNvPr>
          <p:cNvSpPr txBox="1"/>
          <p:nvPr/>
        </p:nvSpPr>
        <p:spPr>
          <a:xfrm>
            <a:off x="139628" y="36936"/>
            <a:ext cx="6836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600" b="1" dirty="0"/>
              <a:t>Q5 – Update 3 methods to behave as follows </a:t>
            </a:r>
            <a:r>
              <a:rPr lang="en-IE" sz="2600" b="1" dirty="0">
                <a:solidFill>
                  <a:srgbClr val="FF0000"/>
                </a:solidFill>
              </a:rPr>
              <a:t>(B)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E88A80-5031-47AF-B542-21A0D4D66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77" t="32637" r="18183" b="39870"/>
          <a:stretch/>
        </p:blipFill>
        <p:spPr>
          <a:xfrm>
            <a:off x="251010" y="779921"/>
            <a:ext cx="6991269" cy="36307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0CE032-830B-4123-855D-BDFA4D7031CF}"/>
              </a:ext>
            </a:extLst>
          </p:cNvPr>
          <p:cNvSpPr txBox="1"/>
          <p:nvPr/>
        </p:nvSpPr>
        <p:spPr>
          <a:xfrm>
            <a:off x="3900401" y="5970512"/>
            <a:ext cx="503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Displays only Films made after specified Year (2019)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EADA7-DCA9-4677-9682-38A06A4CB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525" y="3189720"/>
            <a:ext cx="9896475" cy="2533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661601-9AA5-40CB-9867-38559AF22C0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9173"/>
          <a:stretch/>
        </p:blipFill>
        <p:spPr>
          <a:xfrm>
            <a:off x="7610900" y="0"/>
            <a:ext cx="2876550" cy="319815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186C89-CD0E-49EF-BBD0-0EBEF35A2484}"/>
              </a:ext>
            </a:extLst>
          </p:cNvPr>
          <p:cNvCxnSpPr>
            <a:cxnSpLocks/>
          </p:cNvCxnSpPr>
          <p:nvPr/>
        </p:nvCxnSpPr>
        <p:spPr>
          <a:xfrm flipH="1">
            <a:off x="5906350" y="2662518"/>
            <a:ext cx="3040426" cy="1461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CDEEB0-CF08-4D8B-807B-223EDCCDE746}"/>
              </a:ext>
            </a:extLst>
          </p:cNvPr>
          <p:cNvCxnSpPr>
            <a:cxnSpLocks/>
          </p:cNvCxnSpPr>
          <p:nvPr/>
        </p:nvCxnSpPr>
        <p:spPr>
          <a:xfrm>
            <a:off x="2904565" y="1349775"/>
            <a:ext cx="4894729" cy="1245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794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3E9B33-4A39-45A2-B6D1-4B5947B39B60}"/>
              </a:ext>
            </a:extLst>
          </p:cNvPr>
          <p:cNvSpPr txBox="1"/>
          <p:nvPr/>
        </p:nvSpPr>
        <p:spPr>
          <a:xfrm>
            <a:off x="139628" y="36936"/>
            <a:ext cx="68360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600" b="1" dirty="0"/>
              <a:t>Q5 – Update 3 methods to behave as follows </a:t>
            </a:r>
            <a:r>
              <a:rPr lang="en-IE" sz="2600" b="1" dirty="0">
                <a:solidFill>
                  <a:srgbClr val="FF0000"/>
                </a:solidFill>
              </a:rPr>
              <a:t>(C)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E88A80-5031-47AF-B542-21A0D4D66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7" t="48345" r="19033" b="15202"/>
          <a:stretch/>
        </p:blipFill>
        <p:spPr>
          <a:xfrm>
            <a:off x="251010" y="779920"/>
            <a:ext cx="6991269" cy="48140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0CE032-830B-4123-855D-BDFA4D7031CF}"/>
              </a:ext>
            </a:extLst>
          </p:cNvPr>
          <p:cNvSpPr txBox="1"/>
          <p:nvPr/>
        </p:nvSpPr>
        <p:spPr>
          <a:xfrm>
            <a:off x="7961413" y="2358795"/>
            <a:ext cx="327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Currently Adds to Average Rating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CDEEB0-CF08-4D8B-807B-223EDCCDE746}"/>
              </a:ext>
            </a:extLst>
          </p:cNvPr>
          <p:cNvCxnSpPr>
            <a:cxnSpLocks/>
          </p:cNvCxnSpPr>
          <p:nvPr/>
        </p:nvCxnSpPr>
        <p:spPr>
          <a:xfrm>
            <a:off x="2967318" y="1056581"/>
            <a:ext cx="4994095" cy="2484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1DE7D40-416A-4E35-BA8A-886CD8A0EB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868" b="20972"/>
          <a:stretch/>
        </p:blipFill>
        <p:spPr>
          <a:xfrm>
            <a:off x="8253700" y="36936"/>
            <a:ext cx="2876550" cy="232185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186C89-CD0E-49EF-BBD0-0EBEF35A2484}"/>
              </a:ext>
            </a:extLst>
          </p:cNvPr>
          <p:cNvCxnSpPr>
            <a:cxnSpLocks/>
          </p:cNvCxnSpPr>
          <p:nvPr/>
        </p:nvCxnSpPr>
        <p:spPr>
          <a:xfrm flipV="1">
            <a:off x="9520518" y="403384"/>
            <a:ext cx="878541" cy="16764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F493F99-2607-4634-9E71-A8936230B8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081" b="23487"/>
          <a:stretch/>
        </p:blipFill>
        <p:spPr>
          <a:xfrm>
            <a:off x="8198214" y="3270439"/>
            <a:ext cx="2987522" cy="22624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233440-43C1-458A-A072-D2EA83854D50}"/>
              </a:ext>
            </a:extLst>
          </p:cNvPr>
          <p:cNvSpPr txBox="1"/>
          <p:nvPr/>
        </p:nvSpPr>
        <p:spPr>
          <a:xfrm>
            <a:off x="7961413" y="5593975"/>
            <a:ext cx="3808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Want to change it so it resets </a:t>
            </a:r>
            <a:r>
              <a:rPr lang="en-IE" dirty="0">
                <a:solidFill>
                  <a:srgbClr val="FF0000"/>
                </a:solidFill>
              </a:rPr>
              <a:t>Rating</a:t>
            </a:r>
            <a:r>
              <a:rPr lang="en-IE" dirty="0"/>
              <a:t> to</a:t>
            </a:r>
          </a:p>
          <a:p>
            <a:r>
              <a:rPr lang="en-IE" dirty="0"/>
              <a:t>Specified Value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E3AD12-D91D-470D-BEAF-84FDDFAB166C}"/>
              </a:ext>
            </a:extLst>
          </p:cNvPr>
          <p:cNvCxnSpPr>
            <a:cxnSpLocks/>
          </p:cNvCxnSpPr>
          <p:nvPr/>
        </p:nvCxnSpPr>
        <p:spPr>
          <a:xfrm flipV="1">
            <a:off x="9350188" y="3661009"/>
            <a:ext cx="515528" cy="16460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6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0AB58-E7B2-1468-AD5C-435A2E0E4BAE}"/>
              </a:ext>
            </a:extLst>
          </p:cNvPr>
          <p:cNvSpPr txBox="1"/>
          <p:nvPr/>
        </p:nvSpPr>
        <p:spPr>
          <a:xfrm>
            <a:off x="158262" y="0"/>
            <a:ext cx="41196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sz="2800" dirty="0"/>
          </a:p>
          <a:p>
            <a:r>
              <a:rPr lang="en-IE" sz="2800" dirty="0"/>
              <a:t>Creating an </a:t>
            </a:r>
            <a:r>
              <a:rPr lang="en-IE" sz="2800" dirty="0" err="1">
                <a:solidFill>
                  <a:srgbClr val="FF0000"/>
                </a:solidFill>
              </a:rPr>
              <a:t>sqlite</a:t>
            </a:r>
            <a:r>
              <a:rPr lang="en-IE" sz="2800" dirty="0">
                <a:solidFill>
                  <a:srgbClr val="FF0000"/>
                </a:solidFill>
              </a:rPr>
              <a:t> database</a:t>
            </a:r>
          </a:p>
          <a:p>
            <a:endParaRPr lang="en-IE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F4DC6-11B3-785C-88F9-80762C8057A9}"/>
              </a:ext>
            </a:extLst>
          </p:cNvPr>
          <p:cNvSpPr txBox="1"/>
          <p:nvPr/>
        </p:nvSpPr>
        <p:spPr>
          <a:xfrm>
            <a:off x="158262" y="2780491"/>
            <a:ext cx="5199693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Want to create a database like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93654-5C53-48EC-5060-FC7FFDAC998F}"/>
              </a:ext>
            </a:extLst>
          </p:cNvPr>
          <p:cNvSpPr txBox="1"/>
          <p:nvPr/>
        </p:nvSpPr>
        <p:spPr>
          <a:xfrm>
            <a:off x="442669" y="4452985"/>
            <a:ext cx="3314882" cy="89255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E" sz="2600" dirty="0"/>
              <a:t>Need to  </a:t>
            </a:r>
            <a:r>
              <a:rPr lang="en-IE" sz="2600" dirty="0">
                <a:solidFill>
                  <a:srgbClr val="FF0000"/>
                </a:solidFill>
              </a:rPr>
              <a:t>import sqlite3</a:t>
            </a:r>
          </a:p>
          <a:p>
            <a:r>
              <a:rPr lang="en-IE" sz="26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FD24E-7A2B-466F-8D93-CD51B38C7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4" t="72133" r="84735" b="10735"/>
          <a:stretch/>
        </p:blipFill>
        <p:spPr>
          <a:xfrm>
            <a:off x="6425183" y="2182368"/>
            <a:ext cx="4169665" cy="405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44DF1-A423-8FFE-5BA1-2FE32D57E3C1}"/>
              </a:ext>
            </a:extLst>
          </p:cNvPr>
          <p:cNvSpPr txBox="1"/>
          <p:nvPr/>
        </p:nvSpPr>
        <p:spPr>
          <a:xfrm>
            <a:off x="0" y="-11980"/>
            <a:ext cx="12192000" cy="692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2600" dirty="0">
                <a:solidFill>
                  <a:srgbClr val="FF0000"/>
                </a:solidFill>
              </a:rPr>
              <a:t>import sqlite3</a:t>
            </a:r>
          </a:p>
          <a:p>
            <a:r>
              <a:rPr lang="en-IE" sz="2600" dirty="0"/>
              <a:t>def </a:t>
            </a:r>
            <a:r>
              <a:rPr lang="en-IE" sz="2600" dirty="0" err="1"/>
              <a:t>createTable</a:t>
            </a:r>
            <a:r>
              <a:rPr lang="en-IE" sz="2600" dirty="0"/>
              <a:t>():</a:t>
            </a:r>
          </a:p>
          <a:p>
            <a:r>
              <a:rPr lang="en-IE" sz="2600" dirty="0"/>
              <a:t>    </a:t>
            </a:r>
            <a:r>
              <a:rPr lang="en-IE" sz="2600" dirty="0">
                <a:solidFill>
                  <a:srgbClr val="FF0000"/>
                </a:solidFill>
              </a:rPr>
              <a:t>try:</a:t>
            </a:r>
          </a:p>
          <a:p>
            <a:r>
              <a:rPr lang="en-IE" sz="2600" dirty="0"/>
              <a:t>        </a:t>
            </a:r>
            <a:r>
              <a:rPr lang="en-IE" sz="2600" dirty="0" err="1"/>
              <a:t>cur.execute</a:t>
            </a:r>
            <a:r>
              <a:rPr lang="en-IE" sz="2600" dirty="0"/>
              <a:t>("CREATE TABLE Person(Name, Age)")</a:t>
            </a:r>
          </a:p>
          <a:p>
            <a:r>
              <a:rPr lang="en-IE" sz="2600" dirty="0"/>
              <a:t>        data = [    ("</a:t>
            </a:r>
            <a:r>
              <a:rPr lang="en-IE" sz="2600" dirty="0" err="1"/>
              <a:t>J.Smith</a:t>
            </a:r>
            <a:r>
              <a:rPr lang="en-IE" sz="2600" dirty="0"/>
              <a:t>", 25),    ("</a:t>
            </a:r>
            <a:r>
              <a:rPr lang="en-IE" sz="2600" dirty="0" err="1"/>
              <a:t>T.Jones</a:t>
            </a:r>
            <a:r>
              <a:rPr lang="en-IE" sz="2600" dirty="0"/>
              <a:t>", 33), ("</a:t>
            </a:r>
            <a:r>
              <a:rPr lang="en-IE" sz="2600" dirty="0" err="1"/>
              <a:t>L.Shine</a:t>
            </a:r>
            <a:r>
              <a:rPr lang="en-IE" sz="2600" dirty="0"/>
              <a:t>", 55),</a:t>
            </a:r>
          </a:p>
          <a:p>
            <a:r>
              <a:rPr lang="en-IE" sz="2600" dirty="0"/>
              <a:t>                          ("</a:t>
            </a:r>
            <a:r>
              <a:rPr lang="en-IE" sz="2600" dirty="0" err="1"/>
              <a:t>M.Moore</a:t>
            </a:r>
            <a:r>
              <a:rPr lang="en-IE" sz="2600" dirty="0"/>
              <a:t>", 45),  ("</a:t>
            </a:r>
            <a:r>
              <a:rPr lang="en-IE" sz="2600" dirty="0" err="1"/>
              <a:t>W.Lemmon</a:t>
            </a:r>
            <a:r>
              <a:rPr lang="en-IE" sz="2600" dirty="0"/>
              <a:t>", 66), ]</a:t>
            </a:r>
          </a:p>
          <a:p>
            <a:r>
              <a:rPr lang="en-IE" sz="2600" dirty="0"/>
              <a:t>        </a:t>
            </a:r>
            <a:r>
              <a:rPr lang="en-IE" sz="2600" dirty="0" err="1"/>
              <a:t>cur.executemany</a:t>
            </a:r>
            <a:r>
              <a:rPr lang="en-IE" sz="2600" dirty="0"/>
              <a:t>("INSERT INTO Person VALUES(?, ?)", data)</a:t>
            </a:r>
          </a:p>
          <a:p>
            <a:r>
              <a:rPr lang="en-IE" sz="2600" dirty="0"/>
              <a:t>        </a:t>
            </a:r>
            <a:r>
              <a:rPr lang="en-IE" sz="2600" dirty="0" err="1"/>
              <a:t>con.commit</a:t>
            </a:r>
            <a:r>
              <a:rPr lang="en-IE" sz="2600" dirty="0"/>
              <a:t>()</a:t>
            </a:r>
          </a:p>
          <a:p>
            <a:r>
              <a:rPr lang="en-IE" sz="2600" dirty="0"/>
              <a:t>    </a:t>
            </a:r>
            <a:r>
              <a:rPr lang="en-IE" sz="2600" dirty="0">
                <a:solidFill>
                  <a:srgbClr val="FF0000"/>
                </a:solidFill>
              </a:rPr>
              <a:t>except:</a:t>
            </a:r>
          </a:p>
          <a:p>
            <a:r>
              <a:rPr lang="en-IE" sz="2600" dirty="0"/>
              <a:t>        print("Person Already Exists")</a:t>
            </a:r>
          </a:p>
          <a:p>
            <a:endParaRPr lang="en-IE" sz="2600" dirty="0"/>
          </a:p>
          <a:p>
            <a:r>
              <a:rPr lang="en-IE" sz="2800" dirty="0"/>
              <a:t>#-------------------------------------------</a:t>
            </a:r>
          </a:p>
          <a:p>
            <a:r>
              <a:rPr lang="en-IE" sz="2600" dirty="0"/>
              <a:t>con = sqlite3.connect("</a:t>
            </a:r>
            <a:r>
              <a:rPr lang="en-IE" sz="2600" dirty="0" err="1"/>
              <a:t>tutorial.db</a:t>
            </a:r>
            <a:r>
              <a:rPr lang="en-IE" sz="2600" dirty="0"/>
              <a:t>")</a:t>
            </a:r>
          </a:p>
          <a:p>
            <a:r>
              <a:rPr lang="en-IE" sz="2600" dirty="0"/>
              <a:t>cur = </a:t>
            </a:r>
            <a:r>
              <a:rPr lang="en-IE" sz="2600" dirty="0" err="1"/>
              <a:t>con.cursor</a:t>
            </a:r>
            <a:r>
              <a:rPr lang="en-IE" sz="2600" dirty="0"/>
              <a:t>()</a:t>
            </a:r>
          </a:p>
          <a:p>
            <a:endParaRPr lang="en-IE" sz="2600" dirty="0"/>
          </a:p>
          <a:p>
            <a:r>
              <a:rPr lang="en-IE" sz="2600" dirty="0" err="1"/>
              <a:t>createTable</a:t>
            </a:r>
            <a:r>
              <a:rPr lang="en-IE" sz="2600" dirty="0"/>
              <a:t>()</a:t>
            </a:r>
          </a:p>
          <a:p>
            <a:r>
              <a:rPr lang="en-IE" sz="2600" dirty="0" err="1"/>
              <a:t>displayAll</a:t>
            </a:r>
            <a:r>
              <a:rPr lang="en-IE" sz="2600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6BA26-DB38-4609-A0A4-8F6C0FD2A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4" t="72133" r="84735" b="10735"/>
          <a:stretch/>
        </p:blipFill>
        <p:spPr>
          <a:xfrm>
            <a:off x="6839711" y="2799158"/>
            <a:ext cx="4169665" cy="405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7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44DF1-A423-8FFE-5BA1-2FE32D57E3C1}"/>
              </a:ext>
            </a:extLst>
          </p:cNvPr>
          <p:cNvSpPr txBox="1"/>
          <p:nvPr/>
        </p:nvSpPr>
        <p:spPr>
          <a:xfrm>
            <a:off x="0" y="-11980"/>
            <a:ext cx="12192000" cy="76328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2800" dirty="0"/>
              <a:t>def </a:t>
            </a:r>
            <a:r>
              <a:rPr lang="en-IE" sz="2800" dirty="0" err="1"/>
              <a:t>displayAll</a:t>
            </a:r>
            <a:r>
              <a:rPr lang="en-IE" sz="2800" dirty="0"/>
              <a:t>():</a:t>
            </a:r>
          </a:p>
          <a:p>
            <a:r>
              <a:rPr lang="en-IE" sz="2800" dirty="0"/>
              <a:t>    </a:t>
            </a:r>
            <a:r>
              <a:rPr lang="en-IE" sz="2800" dirty="0" err="1"/>
              <a:t>cur.execute</a:t>
            </a:r>
            <a:r>
              <a:rPr lang="en-IE" sz="2800" dirty="0"/>
              <a:t>("select * from Person")</a:t>
            </a:r>
          </a:p>
          <a:p>
            <a:r>
              <a:rPr lang="en-IE" sz="2800" dirty="0"/>
              <a:t>    list = </a:t>
            </a:r>
            <a:r>
              <a:rPr lang="en-IE" sz="2800" dirty="0" err="1"/>
              <a:t>cur.fetchall</a:t>
            </a:r>
            <a:r>
              <a:rPr lang="en-IE" sz="2800" dirty="0"/>
              <a:t>()</a:t>
            </a:r>
          </a:p>
          <a:p>
            <a:r>
              <a:rPr lang="en-IE" sz="2800" dirty="0"/>
              <a:t>    print('\</a:t>
            </a:r>
            <a:r>
              <a:rPr lang="en-IE" sz="2800" dirty="0" err="1"/>
              <a:t>nList</a:t>
            </a:r>
            <a:r>
              <a:rPr lang="en-IE" sz="2800" dirty="0"/>
              <a:t> of Persons')</a:t>
            </a:r>
          </a:p>
          <a:p>
            <a:r>
              <a:rPr lang="en-IE" sz="2800" dirty="0"/>
              <a:t>    print(' Name        Age')</a:t>
            </a:r>
          </a:p>
          <a:p>
            <a:r>
              <a:rPr lang="en-IE" sz="2800" dirty="0"/>
              <a:t>    print('--------------------')</a:t>
            </a:r>
          </a:p>
          <a:p>
            <a:r>
              <a:rPr lang="en-IE" sz="2800" dirty="0"/>
              <a:t>    for </a:t>
            </a:r>
            <a:r>
              <a:rPr lang="en-IE" sz="2800" dirty="0" err="1"/>
              <a:t>currentPerson</a:t>
            </a:r>
            <a:r>
              <a:rPr lang="en-IE" sz="2800" dirty="0"/>
              <a:t> in list:</a:t>
            </a:r>
          </a:p>
          <a:p>
            <a:r>
              <a:rPr lang="en-IE" sz="2800" dirty="0"/>
              <a:t>        print("[", </a:t>
            </a:r>
            <a:r>
              <a:rPr lang="en-IE" sz="2800" dirty="0" err="1"/>
              <a:t>currentPerson</a:t>
            </a:r>
            <a:r>
              <a:rPr lang="en-IE" sz="2800" dirty="0"/>
              <a:t>[0], "\t", </a:t>
            </a:r>
          </a:p>
          <a:p>
            <a:r>
              <a:rPr lang="en-IE" sz="2800" dirty="0"/>
              <a:t>                                          </a:t>
            </a:r>
            <a:r>
              <a:rPr lang="en-IE" sz="2800" dirty="0" err="1"/>
              <a:t>currentPerson</a:t>
            </a:r>
            <a:r>
              <a:rPr lang="en-IE" sz="2800" dirty="0"/>
              <a:t>[1], "]")</a:t>
            </a:r>
          </a:p>
          <a:p>
            <a:endParaRPr lang="en-IE" sz="2800" dirty="0"/>
          </a:p>
          <a:p>
            <a:r>
              <a:rPr lang="en-IE" sz="2800" dirty="0"/>
              <a:t>#-------------------------------------------</a:t>
            </a:r>
          </a:p>
          <a:p>
            <a:r>
              <a:rPr lang="en-IE" sz="2600" dirty="0"/>
              <a:t>con = sqlite3.connect("</a:t>
            </a:r>
            <a:r>
              <a:rPr lang="en-IE" sz="2600" dirty="0" err="1"/>
              <a:t>tutorial.db</a:t>
            </a:r>
            <a:r>
              <a:rPr lang="en-IE" sz="2600" dirty="0"/>
              <a:t>")</a:t>
            </a:r>
          </a:p>
          <a:p>
            <a:r>
              <a:rPr lang="en-IE" sz="2600" dirty="0"/>
              <a:t>cur = </a:t>
            </a:r>
            <a:r>
              <a:rPr lang="en-IE" sz="2600" dirty="0" err="1"/>
              <a:t>con.cursor</a:t>
            </a:r>
            <a:r>
              <a:rPr lang="en-IE" sz="2600" dirty="0"/>
              <a:t>()</a:t>
            </a:r>
          </a:p>
          <a:p>
            <a:endParaRPr lang="en-IE" sz="2600" dirty="0"/>
          </a:p>
          <a:p>
            <a:r>
              <a:rPr lang="en-IE" sz="2600" dirty="0" err="1"/>
              <a:t>createTable</a:t>
            </a:r>
            <a:r>
              <a:rPr lang="en-IE" sz="2600" dirty="0"/>
              <a:t>()</a:t>
            </a:r>
          </a:p>
          <a:p>
            <a:r>
              <a:rPr lang="en-IE" sz="2600" dirty="0" err="1"/>
              <a:t>displayAll</a:t>
            </a:r>
            <a:r>
              <a:rPr lang="en-IE" sz="2600" dirty="0"/>
              <a:t>()</a:t>
            </a:r>
          </a:p>
          <a:p>
            <a:endParaRPr lang="en-IE" sz="2600" dirty="0"/>
          </a:p>
          <a:p>
            <a:endParaRPr lang="en-IE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6BA26-DB38-4609-A0A4-8F6C0FD2A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4" t="72133" r="84735" b="10735"/>
          <a:stretch/>
        </p:blipFill>
        <p:spPr>
          <a:xfrm>
            <a:off x="7181087" y="1399578"/>
            <a:ext cx="4924852" cy="479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1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0AB58-E7B2-1468-AD5C-435A2E0E4BAE}"/>
              </a:ext>
            </a:extLst>
          </p:cNvPr>
          <p:cNvSpPr txBox="1"/>
          <p:nvPr/>
        </p:nvSpPr>
        <p:spPr>
          <a:xfrm>
            <a:off x="4199928" y="1570576"/>
            <a:ext cx="72289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/>
              <a:t>Created Database </a:t>
            </a:r>
            <a:r>
              <a:rPr lang="en-IE" sz="2800" dirty="0" err="1">
                <a:solidFill>
                  <a:srgbClr val="FF0000"/>
                </a:solidFill>
              </a:rPr>
              <a:t>tutorial.db</a:t>
            </a:r>
            <a:r>
              <a:rPr lang="en-IE" sz="2800" dirty="0">
                <a:solidFill>
                  <a:srgbClr val="FF0000"/>
                </a:solidFill>
              </a:rPr>
              <a:t>  </a:t>
            </a:r>
            <a:r>
              <a:rPr lang="en-IE" sz="2800" dirty="0"/>
              <a:t>in current working</a:t>
            </a:r>
          </a:p>
          <a:p>
            <a:r>
              <a:rPr lang="en-IE" sz="2800" dirty="0"/>
              <a:t>Directory if does not exist previously </a:t>
            </a:r>
          </a:p>
          <a:p>
            <a:endParaRPr lang="en-IE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44DF1-A423-8FFE-5BA1-2FE32D57E3C1}"/>
              </a:ext>
            </a:extLst>
          </p:cNvPr>
          <p:cNvSpPr txBox="1"/>
          <p:nvPr/>
        </p:nvSpPr>
        <p:spPr>
          <a:xfrm>
            <a:off x="4265086" y="185581"/>
            <a:ext cx="792691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E" sz="2800" dirty="0">
                <a:solidFill>
                  <a:srgbClr val="FF0000"/>
                </a:solidFill>
              </a:rPr>
              <a:t>#</a:t>
            </a:r>
            <a:r>
              <a:rPr lang="en-IE" sz="2800" dirty="0"/>
              <a:t>co</a:t>
            </a:r>
            <a:r>
              <a:rPr lang="en-IE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 = sqlite3.connect("../../Downloads/</a:t>
            </a:r>
            <a:r>
              <a:rPr lang="en-IE" sz="2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tutorial.db</a:t>
            </a:r>
            <a:r>
              <a:rPr lang="en-IE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")</a:t>
            </a:r>
          </a:p>
          <a:p>
            <a:r>
              <a:rPr lang="en-IE" sz="2800" dirty="0"/>
              <a:t>con = sqlite3.connect("</a:t>
            </a:r>
            <a:r>
              <a:rPr lang="en-IE" sz="2800" dirty="0" err="1"/>
              <a:t>tutorial.db</a:t>
            </a:r>
            <a:r>
              <a:rPr lang="en-IE" sz="2800" dirty="0"/>
              <a:t>")</a:t>
            </a:r>
          </a:p>
          <a:p>
            <a:r>
              <a:rPr lang="en-IE" sz="2800" dirty="0"/>
              <a:t>cur = </a:t>
            </a:r>
            <a:r>
              <a:rPr lang="en-IE" sz="2800" dirty="0" err="1"/>
              <a:t>con.cursor</a:t>
            </a:r>
            <a:r>
              <a:rPr lang="en-IE" sz="2800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8CF49-E6B6-40FA-A538-2D19CF501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842" b="63556"/>
          <a:stretch/>
        </p:blipFill>
        <p:spPr>
          <a:xfrm>
            <a:off x="-1" y="135314"/>
            <a:ext cx="4148987" cy="5997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540CB6-E41F-4E30-8C04-3BD96B9774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82" t="6223" r="17930" b="63733"/>
          <a:stretch/>
        </p:blipFill>
        <p:spPr>
          <a:xfrm>
            <a:off x="4265086" y="2484006"/>
            <a:ext cx="9912660" cy="437399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69B920-09B3-4364-860E-E6C0B959FAC0}"/>
              </a:ext>
            </a:extLst>
          </p:cNvPr>
          <p:cNvCxnSpPr>
            <a:cxnSpLocks/>
          </p:cNvCxnSpPr>
          <p:nvPr/>
        </p:nvCxnSpPr>
        <p:spPr>
          <a:xfrm flipH="1">
            <a:off x="2074492" y="2020700"/>
            <a:ext cx="4753028" cy="33908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30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0AB58-E7B2-1468-AD5C-435A2E0E4BAE}"/>
              </a:ext>
            </a:extLst>
          </p:cNvPr>
          <p:cNvSpPr txBox="1"/>
          <p:nvPr/>
        </p:nvSpPr>
        <p:spPr>
          <a:xfrm>
            <a:off x="4199928" y="1570576"/>
            <a:ext cx="77192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2800" dirty="0"/>
              <a:t>N.B.   Need to </a:t>
            </a:r>
            <a:r>
              <a:rPr lang="en-IE" sz="2800" u="sng" dirty="0"/>
              <a:t>delete </a:t>
            </a:r>
            <a:r>
              <a:rPr lang="en-IE" sz="2800" dirty="0" err="1">
                <a:solidFill>
                  <a:srgbClr val="FF0000"/>
                </a:solidFill>
              </a:rPr>
              <a:t>tutorial.db</a:t>
            </a:r>
            <a:r>
              <a:rPr lang="en-IE" sz="2800" dirty="0">
                <a:solidFill>
                  <a:srgbClr val="FF0000"/>
                </a:solidFill>
              </a:rPr>
              <a:t>  </a:t>
            </a:r>
            <a:r>
              <a:rPr lang="en-IE" sz="2800" dirty="0"/>
              <a:t>from here to rerun</a:t>
            </a:r>
          </a:p>
          <a:p>
            <a:r>
              <a:rPr lang="en-IE" sz="2800" dirty="0"/>
              <a:t>           with original data</a:t>
            </a:r>
          </a:p>
          <a:p>
            <a:endParaRPr lang="en-IE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8CF49-E6B6-40FA-A538-2D19CF501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842" b="63556"/>
          <a:stretch/>
        </p:blipFill>
        <p:spPr>
          <a:xfrm>
            <a:off x="-1" y="135314"/>
            <a:ext cx="4148987" cy="599726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69B920-09B3-4364-860E-E6C0B959FAC0}"/>
              </a:ext>
            </a:extLst>
          </p:cNvPr>
          <p:cNvCxnSpPr>
            <a:cxnSpLocks/>
          </p:cNvCxnSpPr>
          <p:nvPr/>
        </p:nvCxnSpPr>
        <p:spPr>
          <a:xfrm flipH="1">
            <a:off x="2328672" y="1999488"/>
            <a:ext cx="4450080" cy="3901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78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44DF1-A423-8FFE-5BA1-2FE32D57E3C1}"/>
              </a:ext>
            </a:extLst>
          </p:cNvPr>
          <p:cNvSpPr txBox="1"/>
          <p:nvPr/>
        </p:nvSpPr>
        <p:spPr>
          <a:xfrm>
            <a:off x="0" y="-11980"/>
            <a:ext cx="12192000" cy="69249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2600" dirty="0"/>
              <a:t>def </a:t>
            </a:r>
            <a:r>
              <a:rPr lang="en-IE" sz="2600" dirty="0" err="1">
                <a:solidFill>
                  <a:srgbClr val="C00000"/>
                </a:solidFill>
              </a:rPr>
              <a:t>stepAgeCmd</a:t>
            </a:r>
            <a:r>
              <a:rPr lang="en-IE" sz="2600" dirty="0"/>
              <a:t>(name):</a:t>
            </a:r>
          </a:p>
          <a:p>
            <a:r>
              <a:rPr lang="en-IE" sz="2600" dirty="0"/>
              <a:t>    </a:t>
            </a:r>
            <a:r>
              <a:rPr lang="en-IE" sz="2600" dirty="0">
                <a:solidFill>
                  <a:srgbClr val="FF0000"/>
                </a:solidFill>
              </a:rPr>
              <a:t>try:</a:t>
            </a:r>
          </a:p>
          <a:p>
            <a:r>
              <a:rPr lang="en-IE" sz="2600" dirty="0"/>
              <a:t>        </a:t>
            </a:r>
            <a:r>
              <a:rPr lang="en-IE" sz="2600" dirty="0" err="1"/>
              <a:t>cur.execute</a:t>
            </a:r>
            <a:r>
              <a:rPr lang="en-IE" sz="2600" dirty="0"/>
              <a:t>("</a:t>
            </a:r>
            <a:r>
              <a:rPr lang="en-IE" sz="2600" dirty="0">
                <a:solidFill>
                  <a:srgbClr val="FF0000"/>
                </a:solidFill>
              </a:rPr>
              <a:t>Update</a:t>
            </a:r>
            <a:r>
              <a:rPr lang="en-IE" sz="2600" dirty="0"/>
              <a:t> Person set Age=Age + 1 </a:t>
            </a:r>
          </a:p>
          <a:p>
            <a:r>
              <a:rPr lang="en-IE" sz="2600" dirty="0"/>
              <a:t>                                where Name = \</a:t>
            </a:r>
            <a:r>
              <a:rPr lang="en-IE" sz="2600" dirty="0">
                <a:solidFill>
                  <a:srgbClr val="FF0000"/>
                </a:solidFill>
              </a:rPr>
              <a:t>'</a:t>
            </a:r>
            <a:r>
              <a:rPr lang="en-IE" sz="2600" dirty="0"/>
              <a:t>" + name + "\</a:t>
            </a:r>
            <a:r>
              <a:rPr lang="en-IE" sz="2600" dirty="0">
                <a:solidFill>
                  <a:srgbClr val="FF0000"/>
                </a:solidFill>
              </a:rPr>
              <a:t>'</a:t>
            </a:r>
            <a:r>
              <a:rPr lang="en-IE" sz="2600" dirty="0"/>
              <a:t>")</a:t>
            </a:r>
          </a:p>
          <a:p>
            <a:r>
              <a:rPr lang="en-IE" sz="2600" dirty="0"/>
              <a:t>        </a:t>
            </a:r>
            <a:r>
              <a:rPr lang="en-IE" sz="2600" dirty="0" err="1"/>
              <a:t>con.commit</a:t>
            </a:r>
            <a:r>
              <a:rPr lang="en-IE" sz="2600" dirty="0"/>
              <a:t>()</a:t>
            </a:r>
          </a:p>
          <a:p>
            <a:r>
              <a:rPr lang="en-IE" sz="2600" dirty="0"/>
              <a:t>    </a:t>
            </a:r>
            <a:r>
              <a:rPr lang="en-IE" sz="2600" dirty="0">
                <a:solidFill>
                  <a:srgbClr val="FF0000"/>
                </a:solidFill>
              </a:rPr>
              <a:t>except:</a:t>
            </a:r>
          </a:p>
          <a:p>
            <a:r>
              <a:rPr lang="en-IE" sz="2600" dirty="0"/>
              <a:t>        print(‘Error in Database')</a:t>
            </a:r>
          </a:p>
          <a:p>
            <a:r>
              <a:rPr lang="en-IE" sz="2800" dirty="0"/>
              <a:t>#-------------------------------------------</a:t>
            </a:r>
          </a:p>
          <a:p>
            <a:r>
              <a:rPr lang="en-IE" sz="2200" dirty="0">
                <a:solidFill>
                  <a:schemeClr val="accent1"/>
                </a:solidFill>
              </a:rPr>
              <a:t>con = sqlite3.connect("</a:t>
            </a:r>
            <a:r>
              <a:rPr lang="en-IE" sz="2200" dirty="0" err="1">
                <a:solidFill>
                  <a:schemeClr val="accent1"/>
                </a:solidFill>
              </a:rPr>
              <a:t>tutorial.db</a:t>
            </a:r>
            <a:r>
              <a:rPr lang="en-IE" sz="2200" dirty="0">
                <a:solidFill>
                  <a:schemeClr val="accent1"/>
                </a:solidFill>
              </a:rPr>
              <a:t>")</a:t>
            </a:r>
          </a:p>
          <a:p>
            <a:r>
              <a:rPr lang="en-IE" sz="2200" dirty="0">
                <a:solidFill>
                  <a:schemeClr val="accent1"/>
                </a:solidFill>
              </a:rPr>
              <a:t>cur = </a:t>
            </a:r>
            <a:r>
              <a:rPr lang="en-IE" sz="2200" dirty="0" err="1">
                <a:solidFill>
                  <a:schemeClr val="accent1"/>
                </a:solidFill>
              </a:rPr>
              <a:t>con.cursor</a:t>
            </a:r>
            <a:r>
              <a:rPr lang="en-IE" sz="2200" dirty="0">
                <a:solidFill>
                  <a:schemeClr val="accent1"/>
                </a:solidFill>
              </a:rPr>
              <a:t>()</a:t>
            </a:r>
          </a:p>
          <a:p>
            <a:r>
              <a:rPr lang="en-IE" sz="2200" dirty="0" err="1">
                <a:solidFill>
                  <a:schemeClr val="accent1"/>
                </a:solidFill>
              </a:rPr>
              <a:t>createTable</a:t>
            </a:r>
            <a:r>
              <a:rPr lang="en-IE" sz="2200" dirty="0">
                <a:solidFill>
                  <a:schemeClr val="accent1"/>
                </a:solidFill>
              </a:rPr>
              <a:t>()</a:t>
            </a:r>
          </a:p>
          <a:p>
            <a:r>
              <a:rPr lang="en-IE" sz="2200" dirty="0" err="1">
                <a:solidFill>
                  <a:schemeClr val="accent1"/>
                </a:solidFill>
              </a:rPr>
              <a:t>displayAll</a:t>
            </a:r>
            <a:r>
              <a:rPr lang="en-IE" sz="2200" dirty="0">
                <a:solidFill>
                  <a:schemeClr val="accent1"/>
                </a:solidFill>
              </a:rPr>
              <a:t>()</a:t>
            </a:r>
          </a:p>
          <a:p>
            <a:endParaRPr lang="en-IE" sz="2000" dirty="0"/>
          </a:p>
          <a:p>
            <a:r>
              <a:rPr lang="en-IE" sz="2600" dirty="0"/>
              <a:t>name = input('\</a:t>
            </a:r>
            <a:r>
              <a:rPr lang="en-IE" sz="2600" dirty="0" err="1"/>
              <a:t>nEnter</a:t>
            </a:r>
            <a:r>
              <a:rPr lang="en-IE" sz="2600" dirty="0"/>
              <a:t> Name of Student: ')</a:t>
            </a:r>
          </a:p>
          <a:p>
            <a:endParaRPr lang="en-IE" sz="2200" dirty="0"/>
          </a:p>
          <a:p>
            <a:r>
              <a:rPr lang="en-IE" sz="2600" dirty="0"/>
              <a:t>print('Step Age up by 1')</a:t>
            </a:r>
          </a:p>
          <a:p>
            <a:r>
              <a:rPr lang="en-IE" sz="2600" dirty="0" err="1">
                <a:solidFill>
                  <a:srgbClr val="C00000"/>
                </a:solidFill>
              </a:rPr>
              <a:t>stepAgeCmd</a:t>
            </a:r>
            <a:r>
              <a:rPr lang="en-IE" sz="2600" dirty="0"/>
              <a:t>(name)</a:t>
            </a:r>
          </a:p>
          <a:p>
            <a:r>
              <a:rPr lang="en-IE" sz="2600" dirty="0" err="1"/>
              <a:t>displayAll</a:t>
            </a:r>
            <a:r>
              <a:rPr lang="en-IE" sz="2600" dirty="0"/>
              <a:t>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A74DD0-268F-4396-BBD2-B56F4C15F5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1" t="44444" r="84159" b="36305"/>
          <a:stretch/>
        </p:blipFill>
        <p:spPr>
          <a:xfrm>
            <a:off x="7107935" y="-1628701"/>
            <a:ext cx="3450337" cy="3613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4B42AD-094A-4111-8908-E2B654891C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1" t="65023" r="74261" b="9155"/>
          <a:stretch/>
        </p:blipFill>
        <p:spPr>
          <a:xfrm>
            <a:off x="5742430" y="2406850"/>
            <a:ext cx="6449570" cy="47793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4603CD-2FDB-4507-88A6-0A4AEC0B7DE9}"/>
              </a:ext>
            </a:extLst>
          </p:cNvPr>
          <p:cNvCxnSpPr>
            <a:cxnSpLocks/>
          </p:cNvCxnSpPr>
          <p:nvPr/>
        </p:nvCxnSpPr>
        <p:spPr>
          <a:xfrm flipH="1" flipV="1">
            <a:off x="9796272" y="792480"/>
            <a:ext cx="1456944" cy="16143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9BB32A-EC61-42CD-A0BF-588F69EAD36B}"/>
              </a:ext>
            </a:extLst>
          </p:cNvPr>
          <p:cNvCxnSpPr>
            <a:cxnSpLocks/>
          </p:cNvCxnSpPr>
          <p:nvPr/>
        </p:nvCxnSpPr>
        <p:spPr>
          <a:xfrm flipH="1">
            <a:off x="8510016" y="2828544"/>
            <a:ext cx="2572512" cy="3011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44DF1-A423-8FFE-5BA1-2FE32D57E3C1}"/>
              </a:ext>
            </a:extLst>
          </p:cNvPr>
          <p:cNvSpPr txBox="1"/>
          <p:nvPr/>
        </p:nvSpPr>
        <p:spPr>
          <a:xfrm>
            <a:off x="0" y="-11980"/>
            <a:ext cx="12192000" cy="5386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2600" dirty="0"/>
              <a:t>def </a:t>
            </a:r>
            <a:r>
              <a:rPr lang="en-IE" sz="2600" dirty="0" err="1">
                <a:solidFill>
                  <a:srgbClr val="FF0000"/>
                </a:solidFill>
              </a:rPr>
              <a:t>cmdDisplayAge</a:t>
            </a:r>
            <a:r>
              <a:rPr lang="en-IE" sz="2600" dirty="0"/>
              <a:t>(name):</a:t>
            </a:r>
          </a:p>
          <a:p>
            <a:r>
              <a:rPr lang="en-IE" sz="2600" dirty="0"/>
              <a:t>    </a:t>
            </a:r>
            <a:r>
              <a:rPr lang="en-IE" sz="2600" dirty="0" err="1"/>
              <a:t>cur.execute</a:t>
            </a:r>
            <a:r>
              <a:rPr lang="en-IE" sz="2600" dirty="0"/>
              <a:t>("select * from Person where Name = " + "\</a:t>
            </a:r>
            <a:r>
              <a:rPr lang="en-IE" sz="2600" dirty="0">
                <a:solidFill>
                  <a:srgbClr val="FF0000"/>
                </a:solidFill>
              </a:rPr>
              <a:t>'</a:t>
            </a:r>
            <a:r>
              <a:rPr lang="en-IE" sz="2600" dirty="0"/>
              <a:t>" + str(name) + "\</a:t>
            </a:r>
            <a:r>
              <a:rPr lang="en-IE" sz="2600" dirty="0">
                <a:solidFill>
                  <a:srgbClr val="FF0000"/>
                </a:solidFill>
              </a:rPr>
              <a:t>'</a:t>
            </a:r>
            <a:r>
              <a:rPr lang="en-IE" sz="2600" dirty="0"/>
              <a:t>")</a:t>
            </a:r>
          </a:p>
          <a:p>
            <a:r>
              <a:rPr lang="en-IE" sz="2600" dirty="0"/>
              <a:t>    </a:t>
            </a:r>
            <a:r>
              <a:rPr lang="en-IE" sz="2600" dirty="0" err="1"/>
              <a:t>currentPerson</a:t>
            </a:r>
            <a:r>
              <a:rPr lang="en-IE" sz="2600" dirty="0"/>
              <a:t> = </a:t>
            </a:r>
            <a:r>
              <a:rPr lang="en-IE" sz="2600" dirty="0" err="1"/>
              <a:t>cur.fetchall</a:t>
            </a:r>
            <a:r>
              <a:rPr lang="en-IE" sz="2600" dirty="0"/>
              <a:t>()</a:t>
            </a:r>
            <a:r>
              <a:rPr lang="en-IE" sz="2600" dirty="0">
                <a:solidFill>
                  <a:srgbClr val="FF0000"/>
                </a:solidFill>
              </a:rPr>
              <a:t>[0]</a:t>
            </a:r>
          </a:p>
          <a:p>
            <a:r>
              <a:rPr lang="en-IE" sz="2600" dirty="0"/>
              <a:t>    print("Age= " + str(</a:t>
            </a:r>
            <a:r>
              <a:rPr lang="en-IE" sz="2600" dirty="0" err="1"/>
              <a:t>currentPerson</a:t>
            </a:r>
            <a:r>
              <a:rPr lang="en-IE" sz="2600" dirty="0">
                <a:solidFill>
                  <a:srgbClr val="FF0000"/>
                </a:solidFill>
              </a:rPr>
              <a:t>[1]))</a:t>
            </a:r>
          </a:p>
          <a:p>
            <a:endParaRPr lang="en-IE" sz="2600" dirty="0"/>
          </a:p>
          <a:p>
            <a:endParaRPr lang="en-IE" sz="2600" dirty="0"/>
          </a:p>
          <a:p>
            <a:r>
              <a:rPr lang="en-IE" sz="2800" dirty="0"/>
              <a:t>#-------------------------------------------</a:t>
            </a:r>
          </a:p>
          <a:p>
            <a:endParaRPr lang="en-IE" sz="2800" dirty="0"/>
          </a:p>
          <a:p>
            <a:endParaRPr lang="en-IE" sz="2800" dirty="0"/>
          </a:p>
          <a:p>
            <a:r>
              <a:rPr lang="en-IE" sz="2600" dirty="0" err="1"/>
              <a:t>displayAll</a:t>
            </a:r>
            <a:r>
              <a:rPr lang="en-IE" sz="2600" dirty="0"/>
              <a:t>()</a:t>
            </a:r>
          </a:p>
          <a:p>
            <a:endParaRPr lang="en-IE" sz="2600" dirty="0"/>
          </a:p>
          <a:p>
            <a:r>
              <a:rPr lang="en-IE" sz="2600" dirty="0"/>
              <a:t>name = input('\</a:t>
            </a:r>
            <a:r>
              <a:rPr lang="en-IE" sz="2600" dirty="0" err="1"/>
              <a:t>nEnter</a:t>
            </a:r>
            <a:r>
              <a:rPr lang="en-IE" sz="2600" dirty="0"/>
              <a:t> Name of Student : ')</a:t>
            </a:r>
          </a:p>
          <a:p>
            <a:r>
              <a:rPr lang="en-IE" sz="2600" dirty="0" err="1">
                <a:solidFill>
                  <a:srgbClr val="FF0000"/>
                </a:solidFill>
              </a:rPr>
              <a:t>cmdDisplayAge</a:t>
            </a:r>
            <a:r>
              <a:rPr lang="en-IE" sz="2600" dirty="0"/>
              <a:t>(name)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9BB32A-EC61-42CD-A0BF-588F69EAD36B}"/>
              </a:ext>
            </a:extLst>
          </p:cNvPr>
          <p:cNvCxnSpPr>
            <a:cxnSpLocks/>
          </p:cNvCxnSpPr>
          <p:nvPr/>
        </p:nvCxnSpPr>
        <p:spPr>
          <a:xfrm flipH="1">
            <a:off x="8510016" y="2828544"/>
            <a:ext cx="2572512" cy="3011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CFBA904-D9F1-4FBD-B4ED-A02203CAF8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6" t="63289" r="72444" b="10578"/>
          <a:stretch/>
        </p:blipFill>
        <p:spPr>
          <a:xfrm>
            <a:off x="5819854" y="1699502"/>
            <a:ext cx="6429574" cy="433553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4603CD-2FDB-4507-88A6-0A4AEC0B7DE9}"/>
              </a:ext>
            </a:extLst>
          </p:cNvPr>
          <p:cNvCxnSpPr>
            <a:cxnSpLocks/>
          </p:cNvCxnSpPr>
          <p:nvPr/>
        </p:nvCxnSpPr>
        <p:spPr>
          <a:xfrm flipH="1" flipV="1">
            <a:off x="8452588" y="4364736"/>
            <a:ext cx="3044468" cy="902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22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44DF1-A423-8FFE-5BA1-2FE32D57E3C1}"/>
              </a:ext>
            </a:extLst>
          </p:cNvPr>
          <p:cNvSpPr txBox="1"/>
          <p:nvPr/>
        </p:nvSpPr>
        <p:spPr>
          <a:xfrm>
            <a:off x="0" y="-11980"/>
            <a:ext cx="12192000" cy="6740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2600" dirty="0"/>
              <a:t>def </a:t>
            </a:r>
            <a:r>
              <a:rPr lang="en-IE" sz="2600" dirty="0" err="1">
                <a:solidFill>
                  <a:srgbClr val="C00000"/>
                </a:solidFill>
              </a:rPr>
              <a:t>cmdDelete</a:t>
            </a:r>
            <a:r>
              <a:rPr lang="en-IE" sz="2600" dirty="0"/>
              <a:t>(name):</a:t>
            </a:r>
          </a:p>
          <a:p>
            <a:r>
              <a:rPr lang="en-IE" sz="2600" dirty="0"/>
              <a:t>    </a:t>
            </a:r>
            <a:r>
              <a:rPr lang="en-IE" sz="2600" dirty="0">
                <a:solidFill>
                  <a:srgbClr val="FF0000"/>
                </a:solidFill>
              </a:rPr>
              <a:t>try:</a:t>
            </a:r>
          </a:p>
          <a:p>
            <a:r>
              <a:rPr lang="en-IE" sz="2600" dirty="0"/>
              <a:t>        </a:t>
            </a:r>
            <a:r>
              <a:rPr lang="en-IE" sz="2600" dirty="0" err="1"/>
              <a:t>cur.execute</a:t>
            </a:r>
            <a:r>
              <a:rPr lang="en-IE" sz="2600" dirty="0"/>
              <a:t>("Delete from Person where Name = \</a:t>
            </a:r>
            <a:r>
              <a:rPr lang="en-IE" sz="2600" dirty="0">
                <a:solidFill>
                  <a:srgbClr val="FF0000"/>
                </a:solidFill>
              </a:rPr>
              <a:t>’</a:t>
            </a:r>
            <a:r>
              <a:rPr lang="en-IE" sz="2600" dirty="0"/>
              <a:t>”</a:t>
            </a:r>
          </a:p>
          <a:p>
            <a:r>
              <a:rPr lang="en-IE" sz="2600" dirty="0"/>
              <a:t>                                                                         + name + "\</a:t>
            </a:r>
            <a:r>
              <a:rPr lang="en-IE" sz="2600" dirty="0">
                <a:solidFill>
                  <a:srgbClr val="FF0000"/>
                </a:solidFill>
              </a:rPr>
              <a:t>'</a:t>
            </a:r>
            <a:r>
              <a:rPr lang="en-IE" sz="2600" dirty="0"/>
              <a:t>")</a:t>
            </a:r>
          </a:p>
          <a:p>
            <a:r>
              <a:rPr lang="en-IE" sz="2600" dirty="0"/>
              <a:t>        </a:t>
            </a:r>
            <a:r>
              <a:rPr lang="en-IE" sz="2600" dirty="0" err="1"/>
              <a:t>con.commit</a:t>
            </a:r>
            <a:r>
              <a:rPr lang="en-IE" sz="2600" dirty="0"/>
              <a:t>()</a:t>
            </a:r>
          </a:p>
          <a:p>
            <a:r>
              <a:rPr lang="en-IE" sz="2600" dirty="0"/>
              <a:t>    </a:t>
            </a:r>
            <a:r>
              <a:rPr lang="en-IE" sz="2600" dirty="0">
                <a:solidFill>
                  <a:srgbClr val="FF0000"/>
                </a:solidFill>
              </a:rPr>
              <a:t>except:</a:t>
            </a:r>
          </a:p>
          <a:p>
            <a:r>
              <a:rPr lang="en-IE" sz="2600" dirty="0"/>
              <a:t>        print('Person: ', name, ' does not exist in Database')</a:t>
            </a:r>
          </a:p>
          <a:p>
            <a:endParaRPr lang="en-IE" sz="2600" dirty="0"/>
          </a:p>
          <a:p>
            <a:r>
              <a:rPr lang="en-IE" sz="2800" dirty="0"/>
              <a:t>#-------------------------------------------</a:t>
            </a:r>
          </a:p>
          <a:p>
            <a:endParaRPr lang="en-IE" sz="2800" dirty="0"/>
          </a:p>
          <a:p>
            <a:endParaRPr lang="en-IE" sz="2800" dirty="0"/>
          </a:p>
          <a:p>
            <a:r>
              <a:rPr lang="en-IE" sz="2800" dirty="0" err="1"/>
              <a:t>displayAll</a:t>
            </a:r>
            <a:r>
              <a:rPr lang="en-IE" sz="2800" dirty="0"/>
              <a:t>()</a:t>
            </a:r>
          </a:p>
          <a:p>
            <a:r>
              <a:rPr lang="en-IE" sz="2800" dirty="0"/>
              <a:t>name = input('\</a:t>
            </a:r>
            <a:r>
              <a:rPr lang="en-IE" sz="2800" dirty="0" err="1"/>
              <a:t>nEnter</a:t>
            </a:r>
            <a:r>
              <a:rPr lang="en-IE" sz="2800" dirty="0"/>
              <a:t> Name of Student</a:t>
            </a:r>
          </a:p>
          <a:p>
            <a:r>
              <a:rPr lang="en-IE" sz="2800" dirty="0"/>
              <a:t>                                                  to Delete: ')</a:t>
            </a:r>
          </a:p>
          <a:p>
            <a:r>
              <a:rPr lang="en-IE" sz="2800" dirty="0" err="1">
                <a:solidFill>
                  <a:srgbClr val="C00000"/>
                </a:solidFill>
              </a:rPr>
              <a:t>cmdDelete</a:t>
            </a:r>
            <a:r>
              <a:rPr lang="en-IE" sz="2800" dirty="0"/>
              <a:t>(name)</a:t>
            </a:r>
          </a:p>
          <a:p>
            <a:r>
              <a:rPr lang="en-IE" sz="2800" dirty="0" err="1"/>
              <a:t>displayAll</a:t>
            </a:r>
            <a:r>
              <a:rPr lang="en-IE" sz="2800" dirty="0"/>
              <a:t>()</a:t>
            </a:r>
            <a:endParaRPr lang="en-IE" sz="2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88BEF0-1115-46A1-A8C7-524F79B09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5" t="54222" r="85595" b="33057"/>
          <a:stretch/>
        </p:blipFill>
        <p:spPr>
          <a:xfrm>
            <a:off x="7729727" y="-11981"/>
            <a:ext cx="3352801" cy="2727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7D5CB0-2DD1-45AA-872D-5BAD2CCEA6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1" t="37142"/>
          <a:stretch/>
        </p:blipFill>
        <p:spPr>
          <a:xfrm>
            <a:off x="5913120" y="2900261"/>
            <a:ext cx="6583680" cy="422449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9BB32A-EC61-42CD-A0BF-588F69EAD36B}"/>
              </a:ext>
            </a:extLst>
          </p:cNvPr>
          <p:cNvCxnSpPr>
            <a:cxnSpLocks/>
          </p:cNvCxnSpPr>
          <p:nvPr/>
        </p:nvCxnSpPr>
        <p:spPr>
          <a:xfrm flipH="1">
            <a:off x="9140468" y="3510707"/>
            <a:ext cx="2368780" cy="13782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4E912B-4C08-48C1-ABA1-1DBFB55B130B}"/>
              </a:ext>
            </a:extLst>
          </p:cNvPr>
          <p:cNvCxnSpPr>
            <a:cxnSpLocks/>
          </p:cNvCxnSpPr>
          <p:nvPr/>
        </p:nvCxnSpPr>
        <p:spPr>
          <a:xfrm flipH="1" flipV="1">
            <a:off x="10863072" y="1804416"/>
            <a:ext cx="798576" cy="12923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45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1339</Words>
  <Application>Microsoft Office PowerPoint</Application>
  <PresentationFormat>Widescreen</PresentationFormat>
  <Paragraphs>269</Paragraphs>
  <Slides>18</Slides>
  <Notes>12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Declan Byrne</dc:creator>
  <cp:lastModifiedBy>Declan Byrne</cp:lastModifiedBy>
  <cp:revision>34</cp:revision>
  <dcterms:created xsi:type="dcterms:W3CDTF">2022-11-19T15:00:04Z</dcterms:created>
  <dcterms:modified xsi:type="dcterms:W3CDTF">2023-05-08T14:11:18Z</dcterms:modified>
</cp:coreProperties>
</file>