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335" r:id="rId4"/>
    <p:sldId id="375" r:id="rId5"/>
    <p:sldId id="380" r:id="rId6"/>
    <p:sldId id="374" r:id="rId7"/>
    <p:sldId id="379" r:id="rId8"/>
    <p:sldId id="358" r:id="rId9"/>
    <p:sldId id="361" r:id="rId10"/>
    <p:sldId id="383" r:id="rId11"/>
    <p:sldId id="395" r:id="rId12"/>
    <p:sldId id="398" r:id="rId13"/>
    <p:sldId id="396" r:id="rId14"/>
    <p:sldId id="397" r:id="rId15"/>
    <p:sldId id="356" r:id="rId16"/>
    <p:sldId id="344" r:id="rId17"/>
    <p:sldId id="400" r:id="rId18"/>
    <p:sldId id="407" r:id="rId19"/>
    <p:sldId id="408" r:id="rId20"/>
    <p:sldId id="403" r:id="rId21"/>
    <p:sldId id="405" r:id="rId22"/>
    <p:sldId id="406" r:id="rId23"/>
    <p:sldId id="349" r:id="rId24"/>
    <p:sldId id="320" r:id="rId25"/>
    <p:sldId id="392" r:id="rId26"/>
    <p:sldId id="298" r:id="rId27"/>
    <p:sldId id="412" r:id="rId28"/>
    <p:sldId id="413" r:id="rId29"/>
    <p:sldId id="411" r:id="rId30"/>
    <p:sldId id="299" r:id="rId31"/>
    <p:sldId id="302" r:id="rId32"/>
    <p:sldId id="300" r:id="rId33"/>
    <p:sldId id="330" r:id="rId34"/>
    <p:sldId id="303" r:id="rId35"/>
    <p:sldId id="409" r:id="rId36"/>
    <p:sldId id="410" r:id="rId37"/>
    <p:sldId id="304" r:id="rId38"/>
    <p:sldId id="305" r:id="rId39"/>
    <p:sldId id="306" r:id="rId40"/>
    <p:sldId id="308" r:id="rId41"/>
    <p:sldId id="371" r:id="rId42"/>
    <p:sldId id="394" r:id="rId43"/>
    <p:sldId id="4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331" autoAdjust="0"/>
  </p:normalViewPr>
  <p:slideViewPr>
    <p:cSldViewPr snapToGrid="0">
      <p:cViewPr varScale="1">
        <p:scale>
          <a:sx n="61" d="100"/>
          <a:sy n="61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A2AFF-1613-4C44-A582-45DC45146CAD}" type="slidenum">
              <a:rPr lang="en-GB"/>
              <a:pPr/>
              <a:t>2</a:t>
            </a:fld>
            <a:endParaRPr lang="en-GB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EE0E-17C1-4974-B7B0-FF8C2937EEBD}" type="slidenum">
              <a:rPr lang="en-GB"/>
              <a:pPr/>
              <a:t>26</a:t>
            </a:fld>
            <a:endParaRPr lang="en-GB"/>
          </a:p>
        </p:txBody>
      </p:sp>
      <p:sp>
        <p:nvSpPr>
          <p:cNvPr id="4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EE0E-17C1-4974-B7B0-FF8C2937EEBD}" type="slidenum">
              <a:rPr lang="en-GB"/>
              <a:pPr/>
              <a:t>27</a:t>
            </a:fld>
            <a:endParaRPr lang="en-GB"/>
          </a:p>
        </p:txBody>
      </p:sp>
      <p:sp>
        <p:nvSpPr>
          <p:cNvPr id="4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EE0E-17C1-4974-B7B0-FF8C2937EEBD}" type="slidenum">
              <a:rPr lang="en-GB"/>
              <a:pPr/>
              <a:t>28</a:t>
            </a:fld>
            <a:endParaRPr lang="en-GB"/>
          </a:p>
        </p:txBody>
      </p:sp>
      <p:sp>
        <p:nvSpPr>
          <p:cNvPr id="4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EEE0E-17C1-4974-B7B0-FF8C2937EEBD}" type="slidenum">
              <a:rPr lang="en-GB"/>
              <a:pPr/>
              <a:t>29</a:t>
            </a:fld>
            <a:endParaRPr lang="en-GB"/>
          </a:p>
        </p:txBody>
      </p:sp>
      <p:sp>
        <p:nvSpPr>
          <p:cNvPr id="471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00517-A3C3-4A09-AA6C-19D6FCAA86D8}" type="slidenum">
              <a:rPr lang="en-GB"/>
              <a:pPr/>
              <a:t>38</a:t>
            </a:fld>
            <a:endParaRPr lang="en-GB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50888"/>
            <a:ext cx="6597650" cy="3711575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EB9D4-C8F6-488E-B511-0D80EB4020BA}" type="slidenum">
              <a:rPr lang="en-GB"/>
              <a:pPr/>
              <a:t>40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50888"/>
            <a:ext cx="6597650" cy="3711575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EB9D4-C8F6-488E-B511-0D80EB4020BA}" type="slidenum">
              <a:rPr lang="en-GB"/>
              <a:pPr/>
              <a:t>41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50888"/>
            <a:ext cx="6597650" cy="3711575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EB9D4-C8F6-488E-B511-0D80EB4020BA}" type="slidenum">
              <a:rPr lang="en-GB"/>
              <a:pPr/>
              <a:t>42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50888"/>
            <a:ext cx="6597650" cy="3711575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Beng Year 2            SS2                       19-09-00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EB9D4-C8F6-488E-B511-0D80EB4020BA}" type="slidenum">
              <a:rPr lang="en-GB"/>
              <a:pPr/>
              <a:t>43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50888"/>
            <a:ext cx="6597650" cy="3711575"/>
          </a:xfrm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292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60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88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79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5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83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588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18/08/2022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1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Threading 1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30535" y="2252086"/>
            <a:ext cx="2348480" cy="35573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/>
              <a:t>x=0</a:t>
            </a:r>
          </a:p>
          <a:p>
            <a:endParaRPr lang="en-US" sz="2600" dirty="0"/>
          </a:p>
          <a:p>
            <a:r>
              <a:rPr lang="en-US" sz="2600" dirty="0"/>
              <a:t>def main():</a:t>
            </a:r>
          </a:p>
          <a:p>
            <a:r>
              <a:rPr lang="en-US" sz="2600" dirty="0"/>
              <a:t>    global x</a:t>
            </a:r>
          </a:p>
          <a:p>
            <a:r>
              <a:rPr lang="en-US" sz="2600" dirty="0"/>
              <a:t>    d1 = </a:t>
            </a:r>
            <a:r>
              <a:rPr lang="en-US" sz="2600" dirty="0" err="1"/>
              <a:t>StepX</a:t>
            </a:r>
            <a:r>
              <a:rPr lang="en-US" sz="2600" dirty="0"/>
              <a:t>()</a:t>
            </a:r>
          </a:p>
          <a:p>
            <a:r>
              <a:rPr lang="en-US" sz="2600" dirty="0"/>
              <a:t>    d2 = </a:t>
            </a:r>
            <a:r>
              <a:rPr lang="en-US" sz="2600" dirty="0" err="1"/>
              <a:t>PrintX</a:t>
            </a:r>
            <a:r>
              <a:rPr lang="en-US" sz="2600" dirty="0"/>
              <a:t>()</a:t>
            </a:r>
          </a:p>
          <a:p>
            <a:r>
              <a:rPr lang="en-US" sz="2600" dirty="0"/>
              <a:t>    d2.print()</a:t>
            </a:r>
          </a:p>
          <a:p>
            <a:r>
              <a:rPr lang="en-US" sz="2600" dirty="0"/>
              <a:t>    d1.step()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356" y="-7130"/>
            <a:ext cx="1238178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Q313. </a:t>
            </a:r>
            <a:r>
              <a:rPr lang="en-US" sz="2400" dirty="0"/>
              <a:t>Rewrite the Main function using Threads to ensure that the </a:t>
            </a:r>
            <a:r>
              <a:rPr lang="en-US" sz="2400" dirty="0" err="1"/>
              <a:t>WriteX</a:t>
            </a:r>
            <a:r>
              <a:rPr lang="en-US" sz="2400" dirty="0"/>
              <a:t> and </a:t>
            </a:r>
            <a:r>
              <a:rPr lang="en-US" sz="2400" dirty="0" err="1"/>
              <a:t>StepX</a:t>
            </a:r>
            <a:r>
              <a:rPr lang="en-US" sz="2400" dirty="0"/>
              <a:t> functions </a:t>
            </a:r>
          </a:p>
          <a:p>
            <a:r>
              <a:rPr lang="en-US" sz="2400" dirty="0"/>
              <a:t>              run concurrently and the resulting output is similar to that shown in  Figure2.</a:t>
            </a:r>
            <a:endParaRPr lang="en-IE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IE">
                <a:latin typeface="Arial" pitchFamily="34" charset="0"/>
                <a:cs typeface="Arial" pitchFamily="34" charset="0"/>
              </a:rPr>
            </a:br>
            <a:endParaRPr lang="en-IE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2555245"/>
            <a:ext cx="11288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IE" sz="600" dirty="0">
                <a:latin typeface="Arial" pitchFamily="34" charset="0"/>
                <a:cs typeface="Arial" pitchFamily="34" charset="0"/>
              </a:rPr>
              <a:t> 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4881" y="1200960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Before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8033" y="1214810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After    (Figure2)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F18AB-7A52-C683-14E6-4A8271F0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9" t="55010" r="79874" b="14093"/>
          <a:stretch/>
        </p:blipFill>
        <p:spPr>
          <a:xfrm>
            <a:off x="8708033" y="1792672"/>
            <a:ext cx="3769376" cy="4935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D9461-13BB-A856-2346-08711510B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" t="54489" r="83939" b="14092"/>
          <a:stretch/>
        </p:blipFill>
        <p:spPr>
          <a:xfrm>
            <a:off x="4140120" y="1762719"/>
            <a:ext cx="2864529" cy="51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0860" y="-86393"/>
            <a:ext cx="9637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7F725-466C-4465-8562-C68A6C8EF0F4}"/>
              </a:ext>
            </a:extLst>
          </p:cNvPr>
          <p:cNvSpPr/>
          <p:nvPr/>
        </p:nvSpPr>
        <p:spPr>
          <a:xfrm>
            <a:off x="838200" y="1521298"/>
            <a:ext cx="963704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3800" dirty="0">
                <a:solidFill>
                  <a:srgbClr val="FF0000"/>
                </a:solidFill>
              </a:rPr>
              <a:t>Alternative Approach: </a:t>
            </a:r>
          </a:p>
          <a:p>
            <a:endParaRPr lang="en-IE" sz="3800" dirty="0">
              <a:solidFill>
                <a:srgbClr val="FF0000"/>
              </a:solidFill>
            </a:endParaRPr>
          </a:p>
          <a:p>
            <a:r>
              <a:rPr lang="en-IE" sz="3800" dirty="0"/>
              <a:t>Delegating Running of a Thread to a function</a:t>
            </a:r>
          </a:p>
          <a:p>
            <a:endParaRPr lang="en-IE" sz="3800" dirty="0"/>
          </a:p>
          <a:p>
            <a:r>
              <a:rPr lang="en-IE" sz="3800" dirty="0"/>
              <a:t>- Does not require Classes </a:t>
            </a:r>
          </a:p>
        </p:txBody>
      </p:sp>
    </p:spTree>
    <p:extLst>
      <p:ext uri="{BB962C8B-B14F-4D97-AF65-F5344CB8AC3E}">
        <p14:creationId xmlns:p14="http://schemas.microsoft.com/office/powerpoint/2010/main" val="139022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0860" y="-86393"/>
            <a:ext cx="9637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7F725-466C-4465-8562-C68A6C8EF0F4}"/>
              </a:ext>
            </a:extLst>
          </p:cNvPr>
          <p:cNvSpPr/>
          <p:nvPr/>
        </p:nvSpPr>
        <p:spPr>
          <a:xfrm>
            <a:off x="20114" y="64358"/>
            <a:ext cx="57815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FF0000"/>
                </a:solidFill>
              </a:rPr>
              <a:t>Example: Delegating Running of a Thread to a function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DBC54-161D-84E4-04BE-AA16095F8A4E}"/>
              </a:ext>
            </a:extLst>
          </p:cNvPr>
          <p:cNvSpPr/>
          <p:nvPr/>
        </p:nvSpPr>
        <p:spPr>
          <a:xfrm>
            <a:off x="85146" y="956910"/>
            <a:ext cx="57815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/>
              <a:t>def main():</a:t>
            </a:r>
          </a:p>
          <a:p>
            <a:r>
              <a:rPr lang="en-IE" sz="2600" dirty="0"/>
              <a:t>    </a:t>
            </a:r>
            <a:r>
              <a:rPr lang="en-IE" sz="2600" dirty="0" err="1"/>
              <a:t>displayOffaly</a:t>
            </a:r>
            <a:r>
              <a:rPr lang="en-IE" sz="2600" dirty="0"/>
              <a:t>()</a:t>
            </a:r>
          </a:p>
          <a:p>
            <a:r>
              <a:rPr lang="en-IE" sz="2600" dirty="0"/>
              <a:t>    </a:t>
            </a:r>
            <a:r>
              <a:rPr lang="en-IE" sz="2600" dirty="0" err="1"/>
              <a:t>displayRoscommon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r>
              <a:rPr lang="en-IE" sz="2600" dirty="0"/>
              <a:t>def </a:t>
            </a:r>
            <a:r>
              <a:rPr lang="en-IE" sz="2600" dirty="0" err="1"/>
              <a:t>displayRoscommon</a:t>
            </a:r>
            <a:r>
              <a:rPr lang="en-IE" sz="2600" dirty="0"/>
              <a:t>():</a:t>
            </a:r>
          </a:p>
          <a:p>
            <a:r>
              <a:rPr lang="en-IE" sz="2600" dirty="0"/>
              <a:t>        for </a:t>
            </a:r>
            <a:r>
              <a:rPr lang="en-IE" sz="2600" dirty="0" err="1"/>
              <a:t>i</a:t>
            </a:r>
            <a:r>
              <a:rPr lang="en-IE" sz="2600" dirty="0"/>
              <a:t> in range(1,6):</a:t>
            </a:r>
          </a:p>
          <a:p>
            <a:r>
              <a:rPr lang="en-IE" sz="2600" dirty="0"/>
              <a:t>            </a:t>
            </a:r>
            <a:r>
              <a:rPr lang="en-IE" sz="2600" dirty="0" err="1"/>
              <a:t>sys.stdout.write</a:t>
            </a:r>
            <a:r>
              <a:rPr lang="en-IE" sz="2600" dirty="0"/>
              <a:t>('Roscommon\n')</a:t>
            </a:r>
          </a:p>
          <a:p>
            <a:r>
              <a:rPr lang="en-IE" sz="2600" dirty="0"/>
              <a:t>            </a:t>
            </a:r>
            <a:r>
              <a:rPr lang="en-IE" sz="2600" dirty="0" err="1"/>
              <a:t>time.sleep</a:t>
            </a:r>
            <a:r>
              <a:rPr lang="en-IE" sz="2600" dirty="0"/>
              <a:t>(1)</a:t>
            </a:r>
          </a:p>
          <a:p>
            <a:endParaRPr lang="en-IE" sz="2600" dirty="0"/>
          </a:p>
          <a:p>
            <a:r>
              <a:rPr lang="en-IE" sz="2600" dirty="0"/>
              <a:t>def </a:t>
            </a:r>
            <a:r>
              <a:rPr lang="en-IE" sz="2600" dirty="0" err="1"/>
              <a:t>displayOffaly</a:t>
            </a:r>
            <a:r>
              <a:rPr lang="en-IE" sz="2600" dirty="0"/>
              <a:t>():</a:t>
            </a:r>
          </a:p>
          <a:p>
            <a:endParaRPr lang="en-IE" sz="2600" dirty="0"/>
          </a:p>
          <a:p>
            <a:r>
              <a:rPr lang="en-IE" sz="2600" dirty="0"/>
              <a:t>    for </a:t>
            </a:r>
            <a:r>
              <a:rPr lang="en-IE" sz="2600" dirty="0" err="1"/>
              <a:t>i</a:t>
            </a:r>
            <a:r>
              <a:rPr lang="en-IE" sz="2600" dirty="0"/>
              <a:t> in range(1,6):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sys.stdout.write</a:t>
            </a:r>
            <a:r>
              <a:rPr lang="en-IE" sz="2600" dirty="0"/>
              <a:t>('Offaly\n')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time.sleep</a:t>
            </a:r>
            <a:r>
              <a:rPr lang="en-IE" sz="2600" dirty="0"/>
              <a:t>(1)</a:t>
            </a:r>
          </a:p>
          <a:p>
            <a:r>
              <a:rPr lang="en-IE" sz="2600" dirty="0"/>
              <a:t>main()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552B2-D187-9689-E4EE-19B4B0C2E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9" t="34190" r="78584" b="29376"/>
          <a:stretch/>
        </p:blipFill>
        <p:spPr>
          <a:xfrm>
            <a:off x="6096000" y="64358"/>
            <a:ext cx="4574962" cy="68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0860" y="-86393"/>
            <a:ext cx="9637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7F725-466C-4465-8562-C68A6C8EF0F4}"/>
              </a:ext>
            </a:extLst>
          </p:cNvPr>
          <p:cNvSpPr/>
          <p:nvPr/>
        </p:nvSpPr>
        <p:spPr>
          <a:xfrm>
            <a:off x="20114" y="64358"/>
            <a:ext cx="57815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DBC54-161D-84E4-04BE-AA16095F8A4E}"/>
              </a:ext>
            </a:extLst>
          </p:cNvPr>
          <p:cNvSpPr/>
          <p:nvPr/>
        </p:nvSpPr>
        <p:spPr>
          <a:xfrm>
            <a:off x="85146" y="956910"/>
            <a:ext cx="57815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/>
              <a:t>def main():</a:t>
            </a:r>
          </a:p>
          <a:p>
            <a:r>
              <a:rPr lang="en-IE" sz="2600" dirty="0"/>
              <a:t>    t1= Thread(target=</a:t>
            </a:r>
            <a:r>
              <a:rPr lang="en-IE" sz="2600" dirty="0" err="1"/>
              <a:t>displayOffaly</a:t>
            </a:r>
            <a:r>
              <a:rPr lang="en-IE" sz="2600" dirty="0"/>
              <a:t>)</a:t>
            </a:r>
          </a:p>
          <a:p>
            <a:r>
              <a:rPr lang="en-IE" sz="2600" dirty="0"/>
              <a:t>    t2= Thread(target=</a:t>
            </a:r>
            <a:r>
              <a:rPr lang="en-IE" sz="2600" dirty="0" err="1"/>
              <a:t>displayRoscommon</a:t>
            </a:r>
            <a:r>
              <a:rPr lang="en-IE" sz="2600" dirty="0"/>
              <a:t>)</a:t>
            </a:r>
          </a:p>
          <a:p>
            <a:r>
              <a:rPr lang="en-IE" sz="2600" dirty="0"/>
              <a:t>    t1.start()</a:t>
            </a:r>
          </a:p>
          <a:p>
            <a:r>
              <a:rPr lang="en-IE" sz="2600" dirty="0"/>
              <a:t>    t2.start()</a:t>
            </a:r>
          </a:p>
          <a:p>
            <a:r>
              <a:rPr lang="en-IE" sz="2600" dirty="0"/>
              <a:t>    </a:t>
            </a:r>
          </a:p>
          <a:p>
            <a:r>
              <a:rPr lang="en-IE" sz="2600" dirty="0"/>
              <a:t>def </a:t>
            </a:r>
            <a:r>
              <a:rPr lang="en-IE" sz="2600" dirty="0" err="1"/>
              <a:t>displayRoscommon</a:t>
            </a:r>
            <a:r>
              <a:rPr lang="en-IE" sz="2600" dirty="0"/>
              <a:t>():</a:t>
            </a:r>
          </a:p>
          <a:p>
            <a:r>
              <a:rPr lang="en-IE" sz="2600" dirty="0"/>
              <a:t>        for </a:t>
            </a:r>
            <a:r>
              <a:rPr lang="en-IE" sz="2600" dirty="0" err="1"/>
              <a:t>i</a:t>
            </a:r>
            <a:r>
              <a:rPr lang="en-IE" sz="2600" dirty="0"/>
              <a:t> in range(1,6):</a:t>
            </a:r>
          </a:p>
          <a:p>
            <a:r>
              <a:rPr lang="en-IE" sz="2600" dirty="0"/>
              <a:t>            </a:t>
            </a:r>
            <a:r>
              <a:rPr lang="en-IE" sz="2600" dirty="0" err="1"/>
              <a:t>sys.stdout.write</a:t>
            </a:r>
            <a:r>
              <a:rPr lang="en-IE" sz="2600" dirty="0"/>
              <a:t>('Roscommon\n')</a:t>
            </a:r>
          </a:p>
          <a:p>
            <a:r>
              <a:rPr lang="en-IE" sz="2600" dirty="0"/>
              <a:t>            </a:t>
            </a:r>
            <a:r>
              <a:rPr lang="en-IE" sz="2600" dirty="0" err="1"/>
              <a:t>time.sleep</a:t>
            </a:r>
            <a:r>
              <a:rPr lang="en-IE" sz="2600" dirty="0"/>
              <a:t>(1)</a:t>
            </a:r>
          </a:p>
          <a:p>
            <a:endParaRPr lang="en-IE" sz="2600" dirty="0"/>
          </a:p>
          <a:p>
            <a:r>
              <a:rPr lang="en-IE" sz="2600" dirty="0"/>
              <a:t>def </a:t>
            </a:r>
            <a:r>
              <a:rPr lang="en-IE" sz="2600" dirty="0" err="1"/>
              <a:t>displayOffaly</a:t>
            </a:r>
            <a:r>
              <a:rPr lang="en-IE" sz="2600" dirty="0"/>
              <a:t>():</a:t>
            </a:r>
          </a:p>
          <a:p>
            <a:r>
              <a:rPr lang="en-IE" sz="2600" dirty="0"/>
              <a:t>      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055AB-4D11-A3E1-C3E0-E770B443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0" t="23000" r="82435" b="43688"/>
          <a:stretch/>
        </p:blipFill>
        <p:spPr>
          <a:xfrm>
            <a:off x="7281838" y="64358"/>
            <a:ext cx="3570191" cy="6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30535" y="2252086"/>
            <a:ext cx="2348480" cy="35573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600" dirty="0"/>
              <a:t>x=0</a:t>
            </a:r>
          </a:p>
          <a:p>
            <a:endParaRPr lang="en-US" sz="2600" dirty="0"/>
          </a:p>
          <a:p>
            <a:r>
              <a:rPr lang="en-US" sz="2600" dirty="0"/>
              <a:t>def main():</a:t>
            </a:r>
          </a:p>
          <a:p>
            <a:r>
              <a:rPr lang="en-US" sz="2600" dirty="0"/>
              <a:t>    global x</a:t>
            </a:r>
          </a:p>
          <a:p>
            <a:r>
              <a:rPr lang="en-US" sz="2600" dirty="0"/>
              <a:t>    d1 = </a:t>
            </a:r>
            <a:r>
              <a:rPr lang="en-US" sz="2600" dirty="0" err="1"/>
              <a:t>StepX</a:t>
            </a:r>
            <a:r>
              <a:rPr lang="en-US" sz="2600" dirty="0"/>
              <a:t>()</a:t>
            </a:r>
          </a:p>
          <a:p>
            <a:r>
              <a:rPr lang="en-US" sz="2600" dirty="0"/>
              <a:t>    d2 = </a:t>
            </a:r>
            <a:r>
              <a:rPr lang="en-US" sz="2600" dirty="0" err="1"/>
              <a:t>PrintX</a:t>
            </a:r>
            <a:r>
              <a:rPr lang="en-US" sz="2600" dirty="0"/>
              <a:t>()</a:t>
            </a:r>
          </a:p>
          <a:p>
            <a:r>
              <a:rPr lang="en-US" sz="2600" dirty="0"/>
              <a:t>    d2.print()</a:t>
            </a:r>
          </a:p>
          <a:p>
            <a:r>
              <a:rPr lang="en-US" sz="2600" dirty="0"/>
              <a:t>    d1.step()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6402" y="15738"/>
            <a:ext cx="123817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Q314. </a:t>
            </a:r>
            <a:r>
              <a:rPr lang="en-US" sz="2400" dirty="0"/>
              <a:t>Rewrite the Main function using Threads to ensure that the </a:t>
            </a:r>
            <a:r>
              <a:rPr lang="en-US" sz="2400" dirty="0" err="1"/>
              <a:t>WriteX</a:t>
            </a:r>
            <a:r>
              <a:rPr lang="en-US" sz="2400" dirty="0"/>
              <a:t> and </a:t>
            </a:r>
            <a:r>
              <a:rPr lang="en-US" sz="2400" dirty="0" err="1"/>
              <a:t>StepX</a:t>
            </a:r>
            <a:r>
              <a:rPr lang="en-US" sz="2400" dirty="0"/>
              <a:t> functions </a:t>
            </a:r>
          </a:p>
          <a:p>
            <a:r>
              <a:rPr lang="en-US" sz="2400" dirty="0"/>
              <a:t>              run concurrently and the resulting output is similar to that shown in  Figure2.</a:t>
            </a:r>
          </a:p>
          <a:p>
            <a:r>
              <a:rPr lang="en-US" sz="2400" dirty="0"/>
              <a:t>               USE DELEGATION METHOD</a:t>
            </a:r>
            <a:endParaRPr lang="en-IE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IE">
                <a:latin typeface="Arial" pitchFamily="34" charset="0"/>
                <a:cs typeface="Arial" pitchFamily="34" charset="0"/>
              </a:rPr>
            </a:br>
            <a:endParaRPr lang="en-IE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2555245"/>
            <a:ext cx="11288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IE" sz="600" dirty="0">
                <a:latin typeface="Arial" pitchFamily="34" charset="0"/>
                <a:cs typeface="Arial" pitchFamily="34" charset="0"/>
              </a:rPr>
              <a:t> 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4881" y="1200960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Before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8033" y="1214810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After    (Figure2)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F18AB-7A52-C683-14E6-4A8271F0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9" t="55010" r="79874" b="14093"/>
          <a:stretch/>
        </p:blipFill>
        <p:spPr>
          <a:xfrm>
            <a:off x="8708033" y="1792672"/>
            <a:ext cx="3769376" cy="4935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D9461-13BB-A856-2346-08711510B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" t="54489" r="83939" b="14092"/>
          <a:stretch/>
        </p:blipFill>
        <p:spPr>
          <a:xfrm>
            <a:off x="4140120" y="1762719"/>
            <a:ext cx="2864529" cy="51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Thread State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382000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Locking and Shared Data</a:t>
            </a:r>
            <a:endParaRPr lang="en-GB" sz="3200" dirty="0"/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1665890" y="2476614"/>
            <a:ext cx="2204516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400" dirty="0"/>
              <a:t> Thread 1</a:t>
            </a:r>
          </a:p>
          <a:p>
            <a:endParaRPr lang="en-IE" sz="2400" dirty="0"/>
          </a:p>
          <a:p>
            <a:r>
              <a:rPr lang="en-IE" sz="2400" dirty="0"/>
              <a:t>X = X + 1</a:t>
            </a:r>
            <a:endParaRPr lang="en-GB" sz="2400" dirty="0"/>
          </a:p>
        </p:txBody>
      </p:sp>
      <p:sp>
        <p:nvSpPr>
          <p:cNvPr id="2" name="Rectangle 2051">
            <a:extLst>
              <a:ext uri="{FF2B5EF4-FFF2-40B4-BE49-F238E27FC236}">
                <a16:creationId xmlns:a16="http://schemas.microsoft.com/office/drawing/2014/main" id="{F31E4CD5-31C1-EC71-D794-21A5DD17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080" y="2476613"/>
            <a:ext cx="2204516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400" dirty="0"/>
              <a:t> Thread 2</a:t>
            </a:r>
          </a:p>
          <a:p>
            <a:endParaRPr lang="en-IE" sz="2400" dirty="0"/>
          </a:p>
          <a:p>
            <a:r>
              <a:rPr lang="en-IE" sz="2400" dirty="0"/>
              <a:t>X = X + 1</a:t>
            </a:r>
            <a:endParaRPr lang="en-GB" sz="2400" dirty="0"/>
          </a:p>
        </p:txBody>
      </p:sp>
      <p:sp>
        <p:nvSpPr>
          <p:cNvPr id="3" name="Rectangle 2051">
            <a:extLst>
              <a:ext uri="{FF2B5EF4-FFF2-40B4-BE49-F238E27FC236}">
                <a16:creationId xmlns:a16="http://schemas.microsoft.com/office/drawing/2014/main" id="{E8C3E23A-1BBA-E6A1-FFEC-40295ADB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54" y="579150"/>
            <a:ext cx="2204516" cy="831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400" dirty="0"/>
              <a:t> </a:t>
            </a:r>
          </a:p>
          <a:p>
            <a:r>
              <a:rPr lang="en-IE" sz="2400" dirty="0"/>
              <a:t>X = 0</a:t>
            </a:r>
            <a:endParaRPr lang="en-GB" sz="2400" dirty="0"/>
          </a:p>
        </p:txBody>
      </p:sp>
      <p:sp>
        <p:nvSpPr>
          <p:cNvPr id="4" name="Rectangle 2051">
            <a:extLst>
              <a:ext uri="{FF2B5EF4-FFF2-40B4-BE49-F238E27FC236}">
                <a16:creationId xmlns:a16="http://schemas.microsoft.com/office/drawing/2014/main" id="{39B37BB7-2DE6-EBDB-4ED3-8E457D96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54" y="4578336"/>
            <a:ext cx="2204516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400" dirty="0"/>
              <a:t> Result:</a:t>
            </a:r>
          </a:p>
          <a:p>
            <a:endParaRPr lang="en-IE" sz="2400" dirty="0"/>
          </a:p>
          <a:p>
            <a:r>
              <a:rPr lang="en-IE" sz="2400" dirty="0"/>
              <a:t>X = 1</a:t>
            </a:r>
            <a:endParaRPr lang="en-GB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C91A76-74D7-9AAE-C3EF-094DFF4BA8B6}"/>
              </a:ext>
            </a:extLst>
          </p:cNvPr>
          <p:cNvCxnSpPr/>
          <p:nvPr/>
        </p:nvCxnSpPr>
        <p:spPr>
          <a:xfrm flipH="1">
            <a:off x="2885090" y="1410789"/>
            <a:ext cx="1169364" cy="92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950D3-FB3F-7F25-63BC-063FCDC70BBD}"/>
              </a:ext>
            </a:extLst>
          </p:cNvPr>
          <p:cNvCxnSpPr/>
          <p:nvPr/>
        </p:nvCxnSpPr>
        <p:spPr>
          <a:xfrm>
            <a:off x="6258970" y="1482447"/>
            <a:ext cx="788216" cy="79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B4ADB-8510-613B-06B8-63D3F9C82BA9}"/>
              </a:ext>
            </a:extLst>
          </p:cNvPr>
          <p:cNvCxnSpPr/>
          <p:nvPr/>
        </p:nvCxnSpPr>
        <p:spPr>
          <a:xfrm>
            <a:off x="3294993" y="3729351"/>
            <a:ext cx="759461" cy="7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C5BB8-9BED-BBE8-0B0D-749AE85C9F1E}"/>
              </a:ext>
            </a:extLst>
          </p:cNvPr>
          <p:cNvCxnSpPr/>
          <p:nvPr/>
        </p:nvCxnSpPr>
        <p:spPr>
          <a:xfrm flipH="1">
            <a:off x="6117080" y="3769698"/>
            <a:ext cx="930106" cy="75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922580" y="19474"/>
            <a:ext cx="4309241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Locking and Shared Data</a:t>
            </a:r>
            <a:endParaRPr lang="en-GB" sz="3200" dirty="0"/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165310" y="19474"/>
            <a:ext cx="7632848" cy="701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500" dirty="0"/>
              <a:t>val1=0</a:t>
            </a:r>
          </a:p>
          <a:p>
            <a:endParaRPr lang="en-IE" sz="2200" dirty="0"/>
          </a:p>
          <a:p>
            <a:r>
              <a:rPr lang="en-IE" sz="2500" dirty="0"/>
              <a:t>def main():</a:t>
            </a:r>
          </a:p>
          <a:p>
            <a:r>
              <a:rPr lang="en-IE" sz="2500" dirty="0"/>
              <a:t>    global val1</a:t>
            </a:r>
          </a:p>
          <a:p>
            <a:r>
              <a:rPr lang="en-IE" sz="2500" dirty="0"/>
              <a:t>    t1 = Thread(target=go)</a:t>
            </a:r>
          </a:p>
          <a:p>
            <a:r>
              <a:rPr lang="en-IE" sz="2500" dirty="0"/>
              <a:t>    t2 = Thread(target=go)</a:t>
            </a:r>
          </a:p>
          <a:p>
            <a:r>
              <a:rPr lang="en-IE" sz="2500" dirty="0"/>
              <a:t>    t1.start()</a:t>
            </a:r>
          </a:p>
          <a:p>
            <a:r>
              <a:rPr lang="en-IE" sz="2500" dirty="0"/>
              <a:t>    t2.start()</a:t>
            </a:r>
          </a:p>
          <a:p>
            <a:r>
              <a:rPr lang="en-IE" sz="2500" dirty="0"/>
              <a:t>    t1.join()</a:t>
            </a:r>
          </a:p>
          <a:p>
            <a:r>
              <a:rPr lang="en-IE" sz="2500" dirty="0"/>
              <a:t>    t2.join()</a:t>
            </a:r>
          </a:p>
          <a:p>
            <a:r>
              <a:rPr lang="en-IE" sz="2500" dirty="0"/>
              <a:t>    print('Final Value: ',val1)</a:t>
            </a:r>
          </a:p>
          <a:p>
            <a:endParaRPr lang="en-IE" sz="2200" dirty="0"/>
          </a:p>
          <a:p>
            <a:r>
              <a:rPr lang="en-IE" sz="2500" dirty="0"/>
              <a:t>def go():</a:t>
            </a:r>
          </a:p>
          <a:p>
            <a:r>
              <a:rPr lang="en-IE" sz="2500" dirty="0"/>
              <a:t>    global val1</a:t>
            </a:r>
          </a:p>
          <a:p>
            <a:r>
              <a:rPr lang="en-IE" sz="2500" dirty="0"/>
              <a:t>    </a:t>
            </a:r>
            <a:r>
              <a:rPr lang="en-IE" sz="2500" dirty="0">
                <a:solidFill>
                  <a:srgbClr val="FF0000"/>
                </a:solidFill>
              </a:rPr>
              <a:t>localVal1 = val1</a:t>
            </a:r>
          </a:p>
          <a:p>
            <a:r>
              <a:rPr lang="en-IE" sz="2500" dirty="0">
                <a:solidFill>
                  <a:srgbClr val="FF0000"/>
                </a:solidFill>
              </a:rPr>
              <a:t>    localVal1 += 1</a:t>
            </a:r>
          </a:p>
          <a:p>
            <a:r>
              <a:rPr lang="en-IE" sz="2500" dirty="0"/>
              <a:t>    </a:t>
            </a:r>
            <a:r>
              <a:rPr lang="en-IE" sz="2500" dirty="0" err="1"/>
              <a:t>time.sleep</a:t>
            </a:r>
            <a:r>
              <a:rPr lang="en-IE" sz="2500" dirty="0"/>
              <a:t>(0.1)</a:t>
            </a:r>
          </a:p>
          <a:p>
            <a:r>
              <a:rPr lang="en-IE" sz="2500" dirty="0"/>
              <a:t>    </a:t>
            </a:r>
            <a:r>
              <a:rPr lang="en-IE" sz="2500" dirty="0">
                <a:solidFill>
                  <a:srgbClr val="FF0000"/>
                </a:solidFill>
              </a:rPr>
              <a:t>val1 = localVal1</a:t>
            </a:r>
            <a:endParaRPr lang="en-GB" sz="2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8C7F9-B0C9-638C-5E81-AC000E700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6" t="61186" r="71226" b="27712"/>
          <a:stretch/>
        </p:blipFill>
        <p:spPr>
          <a:xfrm>
            <a:off x="5922580" y="3030802"/>
            <a:ext cx="9101564" cy="25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9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922580" y="19474"/>
            <a:ext cx="4309241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Solution</a:t>
            </a:r>
            <a:endParaRPr lang="en-GB" sz="3200" dirty="0"/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165310" y="19474"/>
            <a:ext cx="7632848" cy="443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500" dirty="0"/>
              <a:t>val1=0</a:t>
            </a:r>
          </a:p>
          <a:p>
            <a:r>
              <a:rPr lang="en-IE" sz="2500" dirty="0">
                <a:solidFill>
                  <a:srgbClr val="FF0000"/>
                </a:solidFill>
              </a:rPr>
              <a:t>lock = Lock()</a:t>
            </a:r>
          </a:p>
          <a:p>
            <a:r>
              <a:rPr lang="en-IE" sz="2300" dirty="0"/>
              <a:t>def main():</a:t>
            </a:r>
          </a:p>
          <a:p>
            <a:r>
              <a:rPr lang="en-IE" sz="2300" dirty="0"/>
              <a:t>    global val1</a:t>
            </a:r>
          </a:p>
          <a:p>
            <a:r>
              <a:rPr lang="en-IE" sz="2300" dirty="0"/>
              <a:t>    t1 = Thread(target=go)</a:t>
            </a:r>
          </a:p>
          <a:p>
            <a:r>
              <a:rPr lang="en-IE" sz="2300" dirty="0"/>
              <a:t>    t2 = Thread(target=go)</a:t>
            </a:r>
          </a:p>
          <a:p>
            <a:r>
              <a:rPr lang="en-IE" sz="2300" dirty="0"/>
              <a:t>    t1.start()</a:t>
            </a:r>
          </a:p>
          <a:p>
            <a:r>
              <a:rPr lang="en-IE" sz="2300" dirty="0"/>
              <a:t>    t2.start()</a:t>
            </a:r>
          </a:p>
          <a:p>
            <a:r>
              <a:rPr lang="en-IE" sz="2300" dirty="0"/>
              <a:t>    t1.join()</a:t>
            </a:r>
          </a:p>
          <a:p>
            <a:r>
              <a:rPr lang="en-IE" sz="2300" dirty="0"/>
              <a:t>    t2.join()</a:t>
            </a:r>
          </a:p>
          <a:p>
            <a:r>
              <a:rPr lang="en-IE" sz="2300" dirty="0"/>
              <a:t>    print('Final Value: ',val1)</a:t>
            </a:r>
          </a:p>
          <a:p>
            <a:endParaRPr lang="en-IE" sz="2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92CFB-9C65-E178-AA66-80DA0628F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5" t="61859" r="75577" b="29395"/>
          <a:stretch/>
        </p:blipFill>
        <p:spPr>
          <a:xfrm>
            <a:off x="4537008" y="3913168"/>
            <a:ext cx="10126814" cy="2659566"/>
          </a:xfrm>
          <a:prstGeom prst="rect">
            <a:avLst/>
          </a:prstGeom>
        </p:spPr>
      </p:pic>
      <p:sp>
        <p:nvSpPr>
          <p:cNvPr id="2" name="Rectangle 2051">
            <a:extLst>
              <a:ext uri="{FF2B5EF4-FFF2-40B4-BE49-F238E27FC236}">
                <a16:creationId xmlns:a16="http://schemas.microsoft.com/office/drawing/2014/main" id="{86A90677-0ADF-ABAA-8788-A7D9A28E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734" y="0"/>
            <a:ext cx="7632848" cy="36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IE" sz="2500" dirty="0"/>
          </a:p>
          <a:p>
            <a:r>
              <a:rPr lang="en-IE" sz="2600" dirty="0"/>
              <a:t>def go():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global</a:t>
            </a:r>
            <a:r>
              <a:rPr lang="en-IE" sz="2600" dirty="0"/>
              <a:t> val1,</a:t>
            </a:r>
            <a:r>
              <a:rPr lang="en-IE" sz="2600" dirty="0">
                <a:solidFill>
                  <a:srgbClr val="FF0000"/>
                </a:solidFill>
              </a:rPr>
              <a:t>lock</a:t>
            </a:r>
          </a:p>
          <a:p>
            <a:r>
              <a:rPr lang="en-IE" sz="2600" dirty="0"/>
              <a:t>    </a:t>
            </a:r>
            <a:r>
              <a:rPr lang="en-IE" sz="2600" dirty="0" err="1">
                <a:solidFill>
                  <a:srgbClr val="FF0000"/>
                </a:solidFill>
              </a:rPr>
              <a:t>lock.acquire</a:t>
            </a:r>
            <a:r>
              <a:rPr lang="en-IE" sz="2600" dirty="0">
                <a:solidFill>
                  <a:srgbClr val="FF0000"/>
                </a:solidFill>
              </a:rPr>
              <a:t>()</a:t>
            </a:r>
          </a:p>
          <a:p>
            <a:r>
              <a:rPr lang="en-IE" sz="2600" dirty="0"/>
              <a:t>    localVal1 = val1</a:t>
            </a:r>
          </a:p>
          <a:p>
            <a:r>
              <a:rPr lang="en-IE" sz="2600" dirty="0"/>
              <a:t>    localVal1 += 1</a:t>
            </a:r>
          </a:p>
          <a:p>
            <a:r>
              <a:rPr lang="en-IE" sz="2600" dirty="0"/>
              <a:t>    </a:t>
            </a:r>
            <a:r>
              <a:rPr lang="en-IE" sz="2600" dirty="0" err="1"/>
              <a:t>time.sleep</a:t>
            </a:r>
            <a:r>
              <a:rPr lang="en-IE" sz="2600" dirty="0"/>
              <a:t>(0.1)</a:t>
            </a:r>
          </a:p>
          <a:p>
            <a:r>
              <a:rPr lang="en-IE" sz="2600" dirty="0"/>
              <a:t>    val1 = localVal1</a:t>
            </a:r>
          </a:p>
          <a:p>
            <a:r>
              <a:rPr lang="en-IE" sz="2600" dirty="0"/>
              <a:t>    </a:t>
            </a:r>
            <a:r>
              <a:rPr lang="en-IE" sz="2600" dirty="0" err="1">
                <a:solidFill>
                  <a:srgbClr val="FF0000"/>
                </a:solidFill>
              </a:rPr>
              <a:t>lock.release</a:t>
            </a:r>
            <a:r>
              <a:rPr lang="en-IE" sz="2600" dirty="0">
                <a:solidFill>
                  <a:srgbClr val="FF0000"/>
                </a:solidFill>
              </a:rPr>
              <a:t>()</a:t>
            </a:r>
            <a:endParaRPr lang="en-GB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93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769662" y="468553"/>
            <a:ext cx="5518448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>
                <a:solidFill>
                  <a:srgbClr val="FF0000"/>
                </a:solidFill>
              </a:rPr>
              <a:t>Ex315</a:t>
            </a:r>
            <a:br>
              <a:rPr lang="en-IE" sz="3200" b="1" dirty="0"/>
            </a:br>
            <a:r>
              <a:rPr lang="en-IE" sz="3200" b="1" dirty="0"/>
              <a:t>The code is accesses  shared Data &amp; Gives Inconsistent Results</a:t>
            </a:r>
            <a:endParaRPr lang="en-GB" sz="3200" dirty="0"/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133780" y="0"/>
            <a:ext cx="7632848" cy="674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400" dirty="0"/>
              <a:t>Res=0</a:t>
            </a:r>
          </a:p>
          <a:p>
            <a:r>
              <a:rPr lang="en-IE" sz="2400" dirty="0"/>
              <a:t>def main():</a:t>
            </a:r>
          </a:p>
          <a:p>
            <a:r>
              <a:rPr lang="en-IE" sz="2400" dirty="0"/>
              <a:t>    global Res</a:t>
            </a:r>
          </a:p>
          <a:p>
            <a:r>
              <a:rPr lang="en-IE" sz="2400" dirty="0"/>
              <a:t>    t1 = Thread(target=step1)</a:t>
            </a:r>
          </a:p>
          <a:p>
            <a:r>
              <a:rPr lang="en-IE" sz="2400" dirty="0"/>
              <a:t>    t2 = Thread(target=step2)</a:t>
            </a:r>
          </a:p>
          <a:p>
            <a:r>
              <a:rPr lang="en-IE" sz="2400" dirty="0"/>
              <a:t>    t2.start()</a:t>
            </a:r>
          </a:p>
          <a:p>
            <a:r>
              <a:rPr lang="en-IE" sz="2400" dirty="0"/>
              <a:t>    t1.start()</a:t>
            </a:r>
          </a:p>
          <a:p>
            <a:r>
              <a:rPr lang="en-IE" sz="2400" dirty="0"/>
              <a:t>    t1.join()</a:t>
            </a:r>
          </a:p>
          <a:p>
            <a:r>
              <a:rPr lang="en-IE" sz="2400" dirty="0"/>
              <a:t>    t2.join()</a:t>
            </a:r>
          </a:p>
          <a:p>
            <a:r>
              <a:rPr lang="en-IE" sz="2400" dirty="0"/>
              <a:t>    print('Final Value: ',Res)</a:t>
            </a:r>
          </a:p>
          <a:p>
            <a:endParaRPr lang="en-IE" sz="2400" dirty="0"/>
          </a:p>
          <a:p>
            <a:r>
              <a:rPr lang="en-IE" sz="2400" dirty="0"/>
              <a:t>def step1():</a:t>
            </a:r>
          </a:p>
          <a:p>
            <a:r>
              <a:rPr lang="en-IE" sz="2400" dirty="0"/>
              <a:t>    global Res</a:t>
            </a:r>
          </a:p>
          <a:p>
            <a:r>
              <a:rPr lang="en-IE" sz="2400" dirty="0"/>
              <a:t>    localVal1 = Res</a:t>
            </a:r>
          </a:p>
          <a:p>
            <a:r>
              <a:rPr lang="en-IE" sz="2400" dirty="0"/>
              <a:t>    for </a:t>
            </a:r>
            <a:r>
              <a:rPr lang="en-IE" sz="2400" dirty="0" err="1"/>
              <a:t>i</a:t>
            </a:r>
            <a:r>
              <a:rPr lang="en-IE" sz="2400" dirty="0"/>
              <a:t> in range(1,101):</a:t>
            </a:r>
          </a:p>
          <a:p>
            <a:r>
              <a:rPr lang="en-IE" sz="2400" dirty="0"/>
              <a:t>        localVal1 +=1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time.sleep</a:t>
            </a:r>
            <a:r>
              <a:rPr lang="en-IE" sz="2400" dirty="0"/>
              <a:t>(0.02)</a:t>
            </a:r>
          </a:p>
          <a:p>
            <a:r>
              <a:rPr lang="en-IE" sz="2400" dirty="0"/>
              <a:t>    Res = localVal1</a:t>
            </a:r>
          </a:p>
        </p:txBody>
      </p:sp>
      <p:sp>
        <p:nvSpPr>
          <p:cNvPr id="3" name="Rectangle 2051">
            <a:extLst>
              <a:ext uri="{FF2B5EF4-FFF2-40B4-BE49-F238E27FC236}">
                <a16:creationId xmlns:a16="http://schemas.microsoft.com/office/drawing/2014/main" id="{E378C22B-E54B-E9C6-DCE1-4914E026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24861"/>
            <a:ext cx="7632848" cy="31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IE" sz="2500" dirty="0"/>
          </a:p>
          <a:p>
            <a:r>
              <a:rPr lang="en-US" sz="2500" dirty="0"/>
              <a:t>def step2():</a:t>
            </a:r>
          </a:p>
          <a:p>
            <a:r>
              <a:rPr lang="en-US" sz="2500" dirty="0"/>
              <a:t>    global Res</a:t>
            </a:r>
          </a:p>
          <a:p>
            <a:r>
              <a:rPr lang="en-US" sz="2500" dirty="0"/>
              <a:t>    localVal2 = Res</a:t>
            </a:r>
          </a:p>
          <a:p>
            <a:r>
              <a:rPr lang="en-US" sz="2500" dirty="0"/>
              <a:t>    for </a:t>
            </a:r>
            <a:r>
              <a:rPr lang="en-US" sz="2500" dirty="0" err="1"/>
              <a:t>i</a:t>
            </a:r>
            <a:r>
              <a:rPr lang="en-US" sz="2500" dirty="0"/>
              <a:t> in range(1,101):</a:t>
            </a:r>
          </a:p>
          <a:p>
            <a:r>
              <a:rPr lang="en-US" sz="2500" dirty="0"/>
              <a:t>        localVal2 +=2</a:t>
            </a:r>
          </a:p>
          <a:p>
            <a:r>
              <a:rPr lang="en-US" sz="2500" dirty="0"/>
              <a:t>        </a:t>
            </a:r>
            <a:r>
              <a:rPr lang="en-US" sz="2500" dirty="0" err="1"/>
              <a:t>time.sleep</a:t>
            </a:r>
            <a:r>
              <a:rPr lang="en-US" sz="2500" dirty="0"/>
              <a:t>(0.02)</a:t>
            </a:r>
          </a:p>
          <a:p>
            <a:r>
              <a:rPr lang="en-US" sz="2500" dirty="0"/>
              <a:t>    Res = localVal2</a:t>
            </a:r>
            <a:endParaRPr lang="en-IE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F1EA9-E0F2-3490-E751-53D3FE70E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63913" r="81928" b="31310"/>
          <a:stretch/>
        </p:blipFill>
        <p:spPr>
          <a:xfrm>
            <a:off x="3598759" y="4613260"/>
            <a:ext cx="3808768" cy="778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CA761-0D6E-BAA8-0B23-852A4E65A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" t="65427" r="81225" b="30771"/>
          <a:stretch/>
        </p:blipFill>
        <p:spPr>
          <a:xfrm>
            <a:off x="7766628" y="4597495"/>
            <a:ext cx="4432790" cy="699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C4CBD-1944-8C39-E18C-D11AFB4975B6}"/>
              </a:ext>
            </a:extLst>
          </p:cNvPr>
          <p:cNvSpPr txBox="1"/>
          <p:nvPr/>
        </p:nvSpPr>
        <p:spPr>
          <a:xfrm>
            <a:off x="4592057" y="5414872"/>
            <a:ext cx="5320367" cy="44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300" dirty="0"/>
              <a:t>Rewrite using Lock to </a:t>
            </a:r>
            <a:r>
              <a:rPr lang="en-IE" sz="2300" dirty="0" err="1"/>
              <a:t>gve</a:t>
            </a:r>
            <a:r>
              <a:rPr lang="en-IE" sz="2300" dirty="0"/>
              <a:t> consistent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BB445-03ED-CD7B-6FAD-18CDB8C44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" t="64387" r="79870" b="29667"/>
          <a:stretch/>
        </p:blipFill>
        <p:spPr>
          <a:xfrm>
            <a:off x="4651805" y="5972770"/>
            <a:ext cx="4444898" cy="10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Introducing Threads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057" y="1825625"/>
            <a:ext cx="11008743" cy="4351338"/>
          </a:xfrm>
          <a:noFill/>
          <a:ln/>
        </p:spPr>
        <p:txBody>
          <a:bodyPr>
            <a:normAutofit/>
          </a:bodyPr>
          <a:lstStyle/>
          <a:p>
            <a:r>
              <a:rPr lang="en-GB" sz="3200" dirty="0"/>
              <a:t>A thread is a single sequential flow of control within a program.</a:t>
            </a:r>
          </a:p>
          <a:p>
            <a:r>
              <a:rPr lang="en-GB" sz="3200" dirty="0"/>
              <a:t>Lightweight Process - like a process except shares instance variables</a:t>
            </a:r>
          </a:p>
          <a:p>
            <a:r>
              <a:rPr lang="en-GB" sz="3200" dirty="0"/>
              <a:t>Execution Context - has its own execution stack and program counter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769662" y="468553"/>
            <a:ext cx="4309241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Ex316</a:t>
            </a:r>
            <a:br>
              <a:rPr lang="en-IE" sz="3200" b="1" dirty="0"/>
            </a:br>
            <a:r>
              <a:rPr lang="en-IE" sz="3200" b="1" dirty="0"/>
              <a:t>The code is not Thread Safe &amp; Gives Inconsistent Results</a:t>
            </a:r>
            <a:endParaRPr lang="en-GB" sz="3200" dirty="0"/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291435" y="823515"/>
            <a:ext cx="7632848" cy="509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500" dirty="0"/>
              <a:t>val1=9</a:t>
            </a:r>
          </a:p>
          <a:p>
            <a:r>
              <a:rPr lang="en-IE" sz="2500" dirty="0"/>
              <a:t>val2=4</a:t>
            </a:r>
          </a:p>
          <a:p>
            <a:endParaRPr lang="en-IE" sz="2500" dirty="0"/>
          </a:p>
          <a:p>
            <a:r>
              <a:rPr lang="en-IE" sz="2500" dirty="0"/>
              <a:t>def main():</a:t>
            </a:r>
          </a:p>
          <a:p>
            <a:r>
              <a:rPr lang="en-IE" sz="2500" dirty="0"/>
              <a:t>    global val1,val2</a:t>
            </a:r>
          </a:p>
          <a:p>
            <a:r>
              <a:rPr lang="en-IE" sz="2500" dirty="0"/>
              <a:t>    t1 = Thread(target=calculate)</a:t>
            </a:r>
          </a:p>
          <a:p>
            <a:r>
              <a:rPr lang="en-IE" sz="2500" dirty="0"/>
              <a:t>    t2 = Thread(target=calculate)</a:t>
            </a:r>
          </a:p>
          <a:p>
            <a:r>
              <a:rPr lang="en-IE" sz="2500" dirty="0"/>
              <a:t>    t1.start()</a:t>
            </a:r>
          </a:p>
          <a:p>
            <a:r>
              <a:rPr lang="en-IE" sz="2500" dirty="0"/>
              <a:t>    t2.start()</a:t>
            </a:r>
          </a:p>
          <a:p>
            <a:r>
              <a:rPr lang="en-IE" sz="2500" dirty="0"/>
              <a:t>    t1.join()</a:t>
            </a:r>
          </a:p>
          <a:p>
            <a:r>
              <a:rPr lang="en-IE" sz="2500" dirty="0"/>
              <a:t>    t2.join()</a:t>
            </a:r>
          </a:p>
          <a:p>
            <a:endParaRPr lang="en-IE" sz="2500" dirty="0"/>
          </a:p>
          <a:p>
            <a:endParaRPr lang="en-IE" sz="2500" dirty="0"/>
          </a:p>
        </p:txBody>
      </p:sp>
      <p:sp>
        <p:nvSpPr>
          <p:cNvPr id="3" name="Rectangle 2051">
            <a:extLst>
              <a:ext uri="{FF2B5EF4-FFF2-40B4-BE49-F238E27FC236}">
                <a16:creationId xmlns:a16="http://schemas.microsoft.com/office/drawing/2014/main" id="{E378C22B-E54B-E9C6-DCE1-4914E026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24861"/>
            <a:ext cx="7632848" cy="470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IE" sz="2500" dirty="0"/>
          </a:p>
          <a:p>
            <a:r>
              <a:rPr lang="en-IE" sz="2500" dirty="0"/>
              <a:t>def calculate():</a:t>
            </a:r>
          </a:p>
          <a:p>
            <a:r>
              <a:rPr lang="en-IE" sz="2500" dirty="0"/>
              <a:t>    global val1,val2</a:t>
            </a:r>
          </a:p>
          <a:p>
            <a:r>
              <a:rPr lang="en-IE" sz="2500" dirty="0"/>
              <a:t>    delay=0.1</a:t>
            </a:r>
          </a:p>
          <a:p>
            <a:r>
              <a:rPr lang="en-IE" sz="2500" dirty="0"/>
              <a:t>    if (val2!=0):</a:t>
            </a:r>
          </a:p>
          <a:p>
            <a:r>
              <a:rPr lang="en-IE" sz="2500" dirty="0"/>
              <a:t>        </a:t>
            </a:r>
            <a:r>
              <a:rPr lang="en-IE" sz="2500" dirty="0" err="1"/>
              <a:t>time.sleep</a:t>
            </a:r>
            <a:r>
              <a:rPr lang="en-IE" sz="2500" dirty="0"/>
              <a:t>(delay)</a:t>
            </a:r>
          </a:p>
          <a:p>
            <a:r>
              <a:rPr lang="en-IE" sz="2500" dirty="0"/>
              <a:t>        </a:t>
            </a:r>
            <a:r>
              <a:rPr lang="en-IE" sz="2500" dirty="0">
                <a:solidFill>
                  <a:srgbClr val="FF0000"/>
                </a:solidFill>
              </a:rPr>
              <a:t>print('Res=',int(val1/val2))</a:t>
            </a:r>
          </a:p>
          <a:p>
            <a:r>
              <a:rPr lang="en-IE" sz="2500" dirty="0"/>
              <a:t>        delay=0.0001</a:t>
            </a:r>
          </a:p>
          <a:p>
            <a:r>
              <a:rPr lang="en-IE" sz="2500" dirty="0"/>
              <a:t>    else:</a:t>
            </a:r>
          </a:p>
          <a:p>
            <a:r>
              <a:rPr lang="en-IE" sz="2500" dirty="0"/>
              <a:t>        print('Cant Divide by 0')</a:t>
            </a:r>
          </a:p>
          <a:p>
            <a:r>
              <a:rPr lang="en-IE" sz="2500" dirty="0"/>
              <a:t>    val2 = 0</a:t>
            </a:r>
          </a:p>
          <a:p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239993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375338" y="96170"/>
            <a:ext cx="6216869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EX316  Gives These possible Results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4BB9D-AA6F-7EAF-1BB1-8E6257389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" t="50000" r="65096" b="16154"/>
          <a:stretch/>
        </p:blipFill>
        <p:spPr>
          <a:xfrm>
            <a:off x="223022" y="662052"/>
            <a:ext cx="5222367" cy="3389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45F07-4F93-49FB-2E7D-1F57DC237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9" t="50000" r="80520" b="38947"/>
          <a:stretch/>
        </p:blipFill>
        <p:spPr>
          <a:xfrm>
            <a:off x="5954876" y="796160"/>
            <a:ext cx="6660494" cy="3082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F55F8-1B62-6593-831A-F2423013D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94" t="50702" r="-43888" b="30293"/>
          <a:stretch/>
        </p:blipFill>
        <p:spPr>
          <a:xfrm>
            <a:off x="6095999" y="3429001"/>
            <a:ext cx="4277711" cy="1254512"/>
          </a:xfrm>
          <a:prstGeom prst="rect">
            <a:avLst/>
          </a:prstGeom>
        </p:spPr>
      </p:pic>
      <p:sp>
        <p:nvSpPr>
          <p:cNvPr id="10" name="Rectangle 2050">
            <a:extLst>
              <a:ext uri="{FF2B5EF4-FFF2-40B4-BE49-F238E27FC236}">
                <a16:creationId xmlns:a16="http://schemas.microsoft.com/office/drawing/2014/main" id="{A3497C94-88AF-DE6E-B376-E1664887E46D}"/>
              </a:ext>
            </a:extLst>
          </p:cNvPr>
          <p:cNvSpPr txBox="1">
            <a:spLocks noChangeArrowheads="1"/>
          </p:cNvSpPr>
          <p:nvPr/>
        </p:nvSpPr>
        <p:spPr>
          <a:xfrm>
            <a:off x="374133" y="4445176"/>
            <a:ext cx="10353340" cy="60097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500" b="1" dirty="0"/>
              <a:t>Ex316  (a) Explain Why each of these results occur and              </a:t>
            </a:r>
          </a:p>
          <a:p>
            <a:r>
              <a:rPr lang="en-IE" sz="2500" b="1" dirty="0"/>
              <a:t>             (b) show how to modify code using locks to get following result</a:t>
            </a:r>
            <a:endParaRPr lang="en-GB" sz="2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AFBAC-7493-3A8D-CD1E-D73611A10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9" t="65328" r="76763" b="21321"/>
          <a:stretch/>
        </p:blipFill>
        <p:spPr>
          <a:xfrm>
            <a:off x="1182028" y="5226915"/>
            <a:ext cx="5553307" cy="23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375338" y="96170"/>
            <a:ext cx="6216869" cy="4766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IE" sz="3200" b="1" dirty="0"/>
              <a:t>EX316  (a)    Answer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4BB9D-AA6F-7EAF-1BB1-8E6257389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" t="50000" r="65096" b="16154"/>
          <a:stretch/>
        </p:blipFill>
        <p:spPr>
          <a:xfrm>
            <a:off x="223022" y="662052"/>
            <a:ext cx="5222367" cy="3389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45F07-4F93-49FB-2E7D-1F57DC237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9" t="50000" r="83081" b="38947"/>
          <a:stretch/>
        </p:blipFill>
        <p:spPr>
          <a:xfrm>
            <a:off x="0" y="4457514"/>
            <a:ext cx="5445389" cy="3082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F55F8-1B62-6593-831A-F2423013D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794" t="50702" r="-43888" b="30293"/>
          <a:stretch/>
        </p:blipFill>
        <p:spPr>
          <a:xfrm>
            <a:off x="6095999" y="3429001"/>
            <a:ext cx="4277711" cy="1254512"/>
          </a:xfrm>
          <a:prstGeom prst="rect">
            <a:avLst/>
          </a:prstGeom>
        </p:spPr>
      </p:pic>
      <p:sp>
        <p:nvSpPr>
          <p:cNvPr id="10" name="Rectangle 2050">
            <a:extLst>
              <a:ext uri="{FF2B5EF4-FFF2-40B4-BE49-F238E27FC236}">
                <a16:creationId xmlns:a16="http://schemas.microsoft.com/office/drawing/2014/main" id="{A3497C94-88AF-DE6E-B376-E1664887E46D}"/>
              </a:ext>
            </a:extLst>
          </p:cNvPr>
          <p:cNvSpPr txBox="1">
            <a:spLocks noChangeArrowheads="1"/>
          </p:cNvSpPr>
          <p:nvPr/>
        </p:nvSpPr>
        <p:spPr>
          <a:xfrm>
            <a:off x="6334545" y="21584"/>
            <a:ext cx="2480440" cy="282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500" b="1" dirty="0"/>
              <a:t>Thread 1</a:t>
            </a:r>
          </a:p>
          <a:p>
            <a:r>
              <a:rPr lang="en-IE" sz="2500" dirty="0"/>
              <a:t>val1=9</a:t>
            </a:r>
          </a:p>
          <a:p>
            <a:r>
              <a:rPr lang="en-IE" sz="2500" dirty="0"/>
              <a:t>val2=4</a:t>
            </a:r>
          </a:p>
          <a:p>
            <a:r>
              <a:rPr lang="en-IE" sz="2500" dirty="0"/>
              <a:t>If (val2!=0)</a:t>
            </a:r>
          </a:p>
          <a:p>
            <a:r>
              <a:rPr lang="en-IE" sz="2500" dirty="0"/>
              <a:t>      delay</a:t>
            </a:r>
          </a:p>
          <a:p>
            <a:r>
              <a:rPr lang="en-IE" sz="2500" b="1" dirty="0"/>
              <a:t>      Print(9/4) = 2</a:t>
            </a:r>
          </a:p>
          <a:p>
            <a:r>
              <a:rPr lang="en-IE" sz="2500" b="1" dirty="0">
                <a:solidFill>
                  <a:srgbClr val="FF0000"/>
                </a:solidFill>
              </a:rPr>
              <a:t>val2=0</a:t>
            </a:r>
          </a:p>
          <a:p>
            <a:endParaRPr lang="en-GB" sz="2500" dirty="0"/>
          </a:p>
        </p:txBody>
      </p:sp>
      <p:sp>
        <p:nvSpPr>
          <p:cNvPr id="2" name="Rectangle 2050">
            <a:extLst>
              <a:ext uri="{FF2B5EF4-FFF2-40B4-BE49-F238E27FC236}">
                <a16:creationId xmlns:a16="http://schemas.microsoft.com/office/drawing/2014/main" id="{F45934CE-7B96-48C8-8A39-466B5C8B4B70}"/>
              </a:ext>
            </a:extLst>
          </p:cNvPr>
          <p:cNvSpPr txBox="1">
            <a:spLocks noChangeArrowheads="1"/>
          </p:cNvSpPr>
          <p:nvPr/>
        </p:nvSpPr>
        <p:spPr>
          <a:xfrm>
            <a:off x="9488538" y="3678953"/>
            <a:ext cx="2480440" cy="3195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500" b="1" dirty="0"/>
              <a:t>Thread 2</a:t>
            </a:r>
          </a:p>
          <a:p>
            <a:r>
              <a:rPr lang="en-IE" sz="2500" dirty="0"/>
              <a:t>val1=9</a:t>
            </a:r>
          </a:p>
          <a:p>
            <a:r>
              <a:rPr lang="en-IE" sz="2500" dirty="0"/>
              <a:t>val2=4</a:t>
            </a:r>
          </a:p>
          <a:p>
            <a:r>
              <a:rPr lang="en-IE" sz="2500" dirty="0"/>
              <a:t>If (val2!=0)</a:t>
            </a:r>
          </a:p>
          <a:p>
            <a:r>
              <a:rPr lang="en-IE" sz="2500" dirty="0"/>
              <a:t>      delay</a:t>
            </a:r>
          </a:p>
          <a:p>
            <a:r>
              <a:rPr lang="en-IE" sz="2500" b="1" dirty="0"/>
              <a:t>      Print(9/4) = 2</a:t>
            </a:r>
            <a:endParaRPr lang="en-IE" sz="25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E5EEE6-79CA-BB54-3B61-7F9D017DF848}"/>
              </a:ext>
            </a:extLst>
          </p:cNvPr>
          <p:cNvCxnSpPr/>
          <p:nvPr/>
        </p:nvCxnSpPr>
        <p:spPr>
          <a:xfrm>
            <a:off x="7441324" y="2301766"/>
            <a:ext cx="249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050">
            <a:extLst>
              <a:ext uri="{FF2B5EF4-FFF2-40B4-BE49-F238E27FC236}">
                <a16:creationId xmlns:a16="http://schemas.microsoft.com/office/drawing/2014/main" id="{05281749-33FE-6BDA-C00B-C4847E74FD4A}"/>
              </a:ext>
            </a:extLst>
          </p:cNvPr>
          <p:cNvSpPr txBox="1">
            <a:spLocks noChangeArrowheads="1"/>
          </p:cNvSpPr>
          <p:nvPr/>
        </p:nvSpPr>
        <p:spPr>
          <a:xfrm>
            <a:off x="6334545" y="4221001"/>
            <a:ext cx="2480440" cy="282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500" b="1" dirty="0"/>
              <a:t>Thread 1</a:t>
            </a:r>
          </a:p>
          <a:p>
            <a:r>
              <a:rPr lang="en-IE" sz="2500" dirty="0"/>
              <a:t>val1=9</a:t>
            </a:r>
          </a:p>
          <a:p>
            <a:r>
              <a:rPr lang="en-IE" sz="2500" dirty="0"/>
              <a:t>val2=4</a:t>
            </a:r>
          </a:p>
          <a:p>
            <a:r>
              <a:rPr lang="en-IE" sz="2500" dirty="0"/>
              <a:t>If (val2!=0)</a:t>
            </a:r>
          </a:p>
          <a:p>
            <a:r>
              <a:rPr lang="en-IE" sz="2500" dirty="0"/>
              <a:t>      delay</a:t>
            </a:r>
          </a:p>
          <a:p>
            <a:r>
              <a:rPr lang="en-IE" sz="2500" b="1" dirty="0"/>
              <a:t>      Print(9/4) = 2</a:t>
            </a:r>
          </a:p>
          <a:p>
            <a:r>
              <a:rPr lang="en-IE" sz="2500" b="1" dirty="0">
                <a:solidFill>
                  <a:srgbClr val="FF0000"/>
                </a:solidFill>
              </a:rPr>
              <a:t>val2=0</a:t>
            </a:r>
          </a:p>
          <a:p>
            <a:endParaRPr lang="en-GB" sz="2500" dirty="0"/>
          </a:p>
        </p:txBody>
      </p:sp>
      <p:sp>
        <p:nvSpPr>
          <p:cNvPr id="9" name="Rectangle 2050">
            <a:extLst>
              <a:ext uri="{FF2B5EF4-FFF2-40B4-BE49-F238E27FC236}">
                <a16:creationId xmlns:a16="http://schemas.microsoft.com/office/drawing/2014/main" id="{00CEB9C0-5163-EDCC-BCF8-4E19E790B489}"/>
              </a:ext>
            </a:extLst>
          </p:cNvPr>
          <p:cNvSpPr txBox="1">
            <a:spLocks noChangeArrowheads="1"/>
          </p:cNvSpPr>
          <p:nvPr/>
        </p:nvSpPr>
        <p:spPr>
          <a:xfrm>
            <a:off x="9488538" y="192222"/>
            <a:ext cx="2480440" cy="3195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500" b="1" dirty="0"/>
              <a:t>Thread 2</a:t>
            </a:r>
          </a:p>
          <a:p>
            <a:r>
              <a:rPr lang="en-IE" sz="2500" dirty="0"/>
              <a:t>val1=9</a:t>
            </a:r>
          </a:p>
          <a:p>
            <a:r>
              <a:rPr lang="en-IE" sz="2500" dirty="0"/>
              <a:t>val2=4</a:t>
            </a:r>
          </a:p>
          <a:p>
            <a:r>
              <a:rPr lang="en-IE" sz="2500" dirty="0"/>
              <a:t>If (val2!=0)</a:t>
            </a:r>
          </a:p>
          <a:p>
            <a:r>
              <a:rPr lang="en-IE" sz="2500" dirty="0"/>
              <a:t>      delay</a:t>
            </a:r>
          </a:p>
          <a:p>
            <a:r>
              <a:rPr lang="en-IE" sz="2500" b="1" dirty="0"/>
              <a:t>      Print(9/0) = </a:t>
            </a:r>
            <a:r>
              <a:rPr lang="en-IE" sz="2500" b="1" dirty="0">
                <a:solidFill>
                  <a:srgbClr val="FF0000"/>
                </a:solidFill>
              </a:rPr>
              <a:t>Err</a:t>
            </a:r>
          </a:p>
          <a:p>
            <a:endParaRPr lang="en-IE" sz="2500" b="1" dirty="0">
              <a:solidFill>
                <a:srgbClr val="FF0000"/>
              </a:solidFill>
            </a:endParaRPr>
          </a:p>
          <a:p>
            <a:r>
              <a:rPr lang="en-IE" sz="2500" b="1" dirty="0">
                <a:solidFill>
                  <a:srgbClr val="FF0000"/>
                </a:solidFill>
              </a:rPr>
              <a:t>       val2=0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9D9433-61C8-D749-EF17-02FADCC585DA}"/>
              </a:ext>
            </a:extLst>
          </p:cNvPr>
          <p:cNvCxnSpPr/>
          <p:nvPr/>
        </p:nvCxnSpPr>
        <p:spPr>
          <a:xfrm>
            <a:off x="7704082" y="6474373"/>
            <a:ext cx="249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1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500042"/>
            <a:ext cx="8382000" cy="1104900"/>
          </a:xfrm>
          <a:noFill/>
          <a:ln/>
        </p:spPr>
        <p:txBody>
          <a:bodyPr>
            <a:normAutofit/>
          </a:bodyPr>
          <a:lstStyle/>
          <a:p>
            <a:r>
              <a:rPr lang="en-IE" dirty="0"/>
              <a:t> Joining Threads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61C25-4CDF-D0C6-23EB-8586C066E277}"/>
              </a:ext>
            </a:extLst>
          </p:cNvPr>
          <p:cNvSpPr txBox="1"/>
          <p:nvPr/>
        </p:nvSpPr>
        <p:spPr>
          <a:xfrm>
            <a:off x="561646" y="1604942"/>
            <a:ext cx="404188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global val1</a:t>
            </a:r>
          </a:p>
          <a:p>
            <a:r>
              <a:rPr lang="en-US" sz="2700" dirty="0"/>
              <a:t>    t1 = Thread(target=go)</a:t>
            </a:r>
          </a:p>
          <a:p>
            <a:r>
              <a:rPr lang="en-US" sz="2700" dirty="0"/>
              <a:t>    t2 = Thread(target=go)</a:t>
            </a:r>
          </a:p>
          <a:p>
            <a:r>
              <a:rPr lang="en-US" sz="2700" dirty="0"/>
              <a:t>    t1.start()</a:t>
            </a:r>
          </a:p>
          <a:p>
            <a:r>
              <a:rPr lang="en-US" sz="2700" dirty="0"/>
              <a:t>    t2.start()</a:t>
            </a:r>
          </a:p>
          <a:p>
            <a:r>
              <a:rPr lang="en-US" sz="2700" dirty="0">
                <a:solidFill>
                  <a:srgbClr val="FF0000"/>
                </a:solidFill>
              </a:rPr>
              <a:t>    t1.join()</a:t>
            </a:r>
          </a:p>
          <a:p>
            <a:r>
              <a:rPr lang="en-US" sz="2700" dirty="0">
                <a:solidFill>
                  <a:srgbClr val="FF0000"/>
                </a:solidFill>
              </a:rPr>
              <a:t>    t2.join()</a:t>
            </a:r>
          </a:p>
          <a:p>
            <a:r>
              <a:rPr lang="en-US" sz="2700" dirty="0"/>
              <a:t>    print('Final Value: ',val1)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ED411-2701-D8AD-A708-6E16C764FA63}"/>
              </a:ext>
            </a:extLst>
          </p:cNvPr>
          <p:cNvSpPr txBox="1"/>
          <p:nvPr/>
        </p:nvSpPr>
        <p:spPr>
          <a:xfrm>
            <a:off x="6484225" y="1708218"/>
            <a:ext cx="4041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Won’t Print final value until</a:t>
            </a:r>
          </a:p>
          <a:p>
            <a:r>
              <a:rPr lang="en-US" sz="2700" dirty="0">
                <a:solidFill>
                  <a:srgbClr val="FF0000"/>
                </a:solidFill>
              </a:rPr>
              <a:t>t1 &amp; t2 </a:t>
            </a:r>
            <a:r>
              <a:rPr lang="en-US" sz="2700" dirty="0"/>
              <a:t>run to completion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48926" y="-313264"/>
            <a:ext cx="7212221" cy="1104900"/>
          </a:xfrm>
          <a:noFill/>
          <a:ln/>
        </p:spPr>
        <p:txBody>
          <a:bodyPr>
            <a:norm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You can block until another thread ends by calling Join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523267" name="Rectangle 2051"/>
          <p:cNvSpPr>
            <a:spLocks noChangeArrowheads="1"/>
          </p:cNvSpPr>
          <p:nvPr/>
        </p:nvSpPr>
        <p:spPr bwMode="auto">
          <a:xfrm>
            <a:off x="149545" y="491683"/>
            <a:ext cx="5147628" cy="512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IE" sz="2700" dirty="0"/>
              <a:t>name='Unknown'</a:t>
            </a:r>
          </a:p>
          <a:p>
            <a:endParaRPr lang="en-IE" sz="1000" dirty="0"/>
          </a:p>
          <a:p>
            <a:r>
              <a:rPr lang="en-IE" sz="2700" dirty="0"/>
              <a:t>def main():</a:t>
            </a:r>
          </a:p>
          <a:p>
            <a:r>
              <a:rPr lang="en-IE" sz="2700" dirty="0"/>
              <a:t>    global name</a:t>
            </a:r>
          </a:p>
          <a:p>
            <a:r>
              <a:rPr lang="en-IE" sz="2700" dirty="0"/>
              <a:t>    t1 = Thread(target=</a:t>
            </a:r>
            <a:r>
              <a:rPr lang="en-IE" sz="2700" dirty="0" err="1"/>
              <a:t>enterName</a:t>
            </a:r>
            <a:r>
              <a:rPr lang="en-IE" sz="2700" dirty="0"/>
              <a:t>)</a:t>
            </a:r>
          </a:p>
          <a:p>
            <a:r>
              <a:rPr lang="en-IE" sz="2700" dirty="0"/>
              <a:t>    t1.start()</a:t>
            </a:r>
          </a:p>
          <a:p>
            <a:r>
              <a:rPr lang="en-IE" sz="2700" dirty="0"/>
              <a:t>    </a:t>
            </a:r>
            <a:r>
              <a:rPr lang="en-IE" sz="2700" dirty="0">
                <a:solidFill>
                  <a:srgbClr val="FF0000"/>
                </a:solidFill>
              </a:rPr>
              <a:t>t1.join()</a:t>
            </a:r>
          </a:p>
          <a:p>
            <a:r>
              <a:rPr lang="en-IE" sz="2700" dirty="0"/>
              <a:t>    print(‘\</a:t>
            </a:r>
            <a:r>
              <a:rPr lang="en-IE" sz="2700" dirty="0" err="1"/>
              <a:t>nName</a:t>
            </a:r>
            <a:r>
              <a:rPr lang="en-IE" sz="2700" dirty="0"/>
              <a:t>=',name)</a:t>
            </a:r>
          </a:p>
          <a:p>
            <a:endParaRPr lang="en-IE" sz="1000" dirty="0"/>
          </a:p>
          <a:p>
            <a:r>
              <a:rPr lang="en-IE" sz="2700" dirty="0"/>
              <a:t>def </a:t>
            </a:r>
            <a:r>
              <a:rPr lang="en-IE" sz="2700" dirty="0" err="1"/>
              <a:t>enterName</a:t>
            </a:r>
            <a:r>
              <a:rPr lang="en-IE" sz="2700" dirty="0"/>
              <a:t>():</a:t>
            </a:r>
          </a:p>
          <a:p>
            <a:r>
              <a:rPr lang="en-IE" sz="2700" dirty="0"/>
              <a:t>    global name</a:t>
            </a:r>
          </a:p>
          <a:p>
            <a:r>
              <a:rPr lang="en-IE" sz="2700" dirty="0"/>
              <a:t>    name = str(input('Enter  Name:’))</a:t>
            </a:r>
          </a:p>
          <a:p>
            <a:endParaRPr lang="en-IE" sz="1000" dirty="0"/>
          </a:p>
          <a:p>
            <a:r>
              <a:rPr lang="en-IE" sz="2700" dirty="0"/>
              <a:t>main()</a:t>
            </a:r>
            <a:endParaRPr lang="en-GB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E92B-EE0A-29EC-7FF0-2E2126561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t="64214" r="79335" b="26703"/>
          <a:stretch/>
        </p:blipFill>
        <p:spPr>
          <a:xfrm>
            <a:off x="149545" y="5616805"/>
            <a:ext cx="4101108" cy="1419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E6170-3595-0ABD-0059-9EB31B1CF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2" t="65304" r="82696" b="26030"/>
          <a:stretch/>
        </p:blipFill>
        <p:spPr>
          <a:xfrm>
            <a:off x="6894829" y="5616804"/>
            <a:ext cx="3789734" cy="1479009"/>
          </a:xfrm>
          <a:prstGeom prst="rect">
            <a:avLst/>
          </a:prstGeom>
        </p:spPr>
      </p:pic>
      <p:sp>
        <p:nvSpPr>
          <p:cNvPr id="7" name="Rectangle 2051">
            <a:extLst>
              <a:ext uri="{FF2B5EF4-FFF2-40B4-BE49-F238E27FC236}">
                <a16:creationId xmlns:a16="http://schemas.microsoft.com/office/drawing/2014/main" id="{4DEA81CE-1E60-95A8-D496-4B4DBBFA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882" y="491683"/>
            <a:ext cx="5147628" cy="512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IE" sz="2700" dirty="0"/>
              <a:t>name='Unknown'</a:t>
            </a:r>
          </a:p>
          <a:p>
            <a:endParaRPr lang="en-IE" sz="1000" dirty="0"/>
          </a:p>
          <a:p>
            <a:r>
              <a:rPr lang="en-IE" sz="2700" dirty="0"/>
              <a:t>def main():</a:t>
            </a:r>
          </a:p>
          <a:p>
            <a:r>
              <a:rPr lang="en-IE" sz="2700" dirty="0"/>
              <a:t>    global name</a:t>
            </a:r>
          </a:p>
          <a:p>
            <a:r>
              <a:rPr lang="en-IE" sz="2700" dirty="0"/>
              <a:t>    t1 = Thread(target=</a:t>
            </a:r>
            <a:r>
              <a:rPr lang="en-IE" sz="2700" dirty="0" err="1"/>
              <a:t>enterName</a:t>
            </a:r>
            <a:r>
              <a:rPr lang="en-IE" sz="2700" dirty="0"/>
              <a:t>)</a:t>
            </a:r>
          </a:p>
          <a:p>
            <a:r>
              <a:rPr lang="en-IE" sz="2700" dirty="0"/>
              <a:t>    t1.start()</a:t>
            </a:r>
          </a:p>
          <a:p>
            <a:r>
              <a:rPr lang="en-IE" sz="2700" dirty="0"/>
              <a:t>    </a:t>
            </a:r>
            <a:r>
              <a:rPr lang="en-IE" sz="2700" dirty="0">
                <a:solidFill>
                  <a:srgbClr val="FF0000"/>
                </a:solidFill>
              </a:rPr>
              <a:t>#</a:t>
            </a:r>
            <a:r>
              <a:rPr lang="en-IE" sz="2700" dirty="0"/>
              <a:t>  </a:t>
            </a:r>
            <a:r>
              <a:rPr lang="en-IE" sz="2700" strike="sngStrike" dirty="0"/>
              <a:t>t1.join()</a:t>
            </a:r>
          </a:p>
          <a:p>
            <a:r>
              <a:rPr lang="en-IE" sz="2700" dirty="0"/>
              <a:t>    print(‘\</a:t>
            </a:r>
            <a:r>
              <a:rPr lang="en-IE" sz="2700" dirty="0" err="1"/>
              <a:t>nName</a:t>
            </a:r>
            <a:r>
              <a:rPr lang="en-IE" sz="2700" dirty="0"/>
              <a:t>=',name)</a:t>
            </a:r>
          </a:p>
          <a:p>
            <a:endParaRPr lang="en-IE" sz="1000" dirty="0"/>
          </a:p>
          <a:p>
            <a:r>
              <a:rPr lang="en-IE" sz="2700" dirty="0"/>
              <a:t>def </a:t>
            </a:r>
            <a:r>
              <a:rPr lang="en-IE" sz="2700" dirty="0" err="1"/>
              <a:t>enterName</a:t>
            </a:r>
            <a:r>
              <a:rPr lang="en-IE" sz="2700" dirty="0"/>
              <a:t>():</a:t>
            </a:r>
          </a:p>
          <a:p>
            <a:r>
              <a:rPr lang="en-IE" sz="2700" dirty="0"/>
              <a:t>    global name</a:t>
            </a:r>
          </a:p>
          <a:p>
            <a:r>
              <a:rPr lang="en-IE" sz="2700" dirty="0"/>
              <a:t>    name = str(input('Enter  Name:’))</a:t>
            </a:r>
          </a:p>
          <a:p>
            <a:endParaRPr lang="en-IE" sz="1000" dirty="0"/>
          </a:p>
          <a:p>
            <a:r>
              <a:rPr lang="en-IE" sz="2700" dirty="0"/>
              <a:t>main()</a:t>
            </a:r>
            <a:endParaRPr lang="en-GB" sz="2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268" y="0"/>
            <a:ext cx="425552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value=0</a:t>
            </a:r>
          </a:p>
          <a:p>
            <a:r>
              <a:rPr lang="en-IE" sz="2400" dirty="0"/>
              <a:t>lock = Lock()</a:t>
            </a:r>
          </a:p>
          <a:p>
            <a:r>
              <a:rPr lang="en-IE" sz="2400" dirty="0"/>
              <a:t>def main():</a:t>
            </a:r>
          </a:p>
          <a:p>
            <a:r>
              <a:rPr lang="en-IE" sz="2400" dirty="0"/>
              <a:t>    global value</a:t>
            </a:r>
          </a:p>
          <a:p>
            <a:r>
              <a:rPr lang="en-IE" sz="2400" dirty="0"/>
              <a:t>    t1 = Thread(target=increment)</a:t>
            </a:r>
          </a:p>
          <a:p>
            <a:r>
              <a:rPr lang="en-IE" sz="2400" dirty="0"/>
              <a:t>    t1.start()</a:t>
            </a:r>
          </a:p>
          <a:p>
            <a:r>
              <a:rPr lang="en-IE" sz="2400" dirty="0"/>
              <a:t>    t2 = Thread(target=increment)</a:t>
            </a:r>
          </a:p>
          <a:p>
            <a:r>
              <a:rPr lang="en-IE" sz="2400" dirty="0"/>
              <a:t>    t2.start()</a:t>
            </a:r>
          </a:p>
          <a:p>
            <a:r>
              <a:rPr lang="en-IE" sz="2400" dirty="0"/>
              <a:t>    </a:t>
            </a:r>
            <a:r>
              <a:rPr lang="en-IE" sz="2400" dirty="0">
                <a:solidFill>
                  <a:srgbClr val="FF0000"/>
                </a:solidFill>
              </a:rPr>
              <a:t>#joins go here</a:t>
            </a:r>
          </a:p>
          <a:p>
            <a:r>
              <a:rPr lang="en-IE" sz="2400" dirty="0"/>
              <a:t>    print('\</a:t>
            </a:r>
            <a:r>
              <a:rPr lang="en-IE" sz="2400" dirty="0" err="1"/>
              <a:t>nValue</a:t>
            </a:r>
            <a:r>
              <a:rPr lang="en-IE" sz="2400" dirty="0"/>
              <a:t>=',value)</a:t>
            </a:r>
          </a:p>
          <a:p>
            <a:endParaRPr lang="en-IE" sz="1300" dirty="0"/>
          </a:p>
          <a:p>
            <a:r>
              <a:rPr lang="en-IE" sz="2400" dirty="0"/>
              <a:t>def increment():</a:t>
            </a:r>
          </a:p>
          <a:p>
            <a:r>
              <a:rPr lang="en-IE" sz="2400" dirty="0"/>
              <a:t>    global value, lock</a:t>
            </a:r>
          </a:p>
          <a:p>
            <a:r>
              <a:rPr lang="en-IE" sz="2400" dirty="0"/>
              <a:t>    </a:t>
            </a:r>
            <a:r>
              <a:rPr lang="en-IE" sz="2400" dirty="0" err="1">
                <a:solidFill>
                  <a:srgbClr val="FF0000"/>
                </a:solidFill>
              </a:rPr>
              <a:t>lock.acquire</a:t>
            </a:r>
            <a:r>
              <a:rPr lang="en-IE" sz="2400" dirty="0">
                <a:solidFill>
                  <a:srgbClr val="FF0000"/>
                </a:solidFill>
              </a:rPr>
              <a:t>()</a:t>
            </a:r>
          </a:p>
          <a:p>
            <a:r>
              <a:rPr lang="en-IE" sz="2400" dirty="0"/>
              <a:t>    </a:t>
            </a:r>
            <a:r>
              <a:rPr lang="en-IE" sz="2400" dirty="0" err="1"/>
              <a:t>tempValue</a:t>
            </a:r>
            <a:r>
              <a:rPr lang="en-IE" sz="2400" dirty="0"/>
              <a:t> = value + 1</a:t>
            </a:r>
          </a:p>
          <a:p>
            <a:r>
              <a:rPr lang="en-IE" sz="2400" dirty="0"/>
              <a:t>    </a:t>
            </a:r>
            <a:r>
              <a:rPr lang="en-IE" sz="2400" dirty="0" err="1"/>
              <a:t>time.sleep</a:t>
            </a:r>
            <a:r>
              <a:rPr lang="en-IE" sz="2400" dirty="0"/>
              <a:t>(1)</a:t>
            </a:r>
          </a:p>
          <a:p>
            <a:r>
              <a:rPr lang="en-IE" sz="2400" dirty="0"/>
              <a:t>    value = </a:t>
            </a:r>
            <a:r>
              <a:rPr lang="en-IE" sz="2400" dirty="0" err="1"/>
              <a:t>tempValue</a:t>
            </a:r>
            <a:endParaRPr lang="en-IE" sz="2400" dirty="0"/>
          </a:p>
          <a:p>
            <a:r>
              <a:rPr lang="en-IE" sz="2400" dirty="0"/>
              <a:t>    </a:t>
            </a:r>
            <a:r>
              <a:rPr lang="en-IE" sz="2400" dirty="0" err="1">
                <a:solidFill>
                  <a:srgbClr val="FF0000"/>
                </a:solidFill>
              </a:rPr>
              <a:t>lock.release</a:t>
            </a:r>
            <a:r>
              <a:rPr lang="en-IE" sz="2400" dirty="0">
                <a:solidFill>
                  <a:srgbClr val="FF0000"/>
                </a:solidFill>
              </a:rPr>
              <a:t>()</a:t>
            </a:r>
          </a:p>
          <a:p>
            <a:r>
              <a:rPr lang="en-IE" sz="2400" dirty="0"/>
              <a:t>main()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CC8D9-89C4-2044-8177-EFF6F698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2" t="67987" r="85140" b="26100"/>
          <a:stretch/>
        </p:blipFill>
        <p:spPr>
          <a:xfrm>
            <a:off x="2871633" y="6149909"/>
            <a:ext cx="3544933" cy="1186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62E5C-FCF8-F459-CAB1-87D9368CDFE5}"/>
              </a:ext>
            </a:extLst>
          </p:cNvPr>
          <p:cNvSpPr txBox="1"/>
          <p:nvPr/>
        </p:nvSpPr>
        <p:spPr>
          <a:xfrm>
            <a:off x="6710855" y="110359"/>
            <a:ext cx="4702506" cy="663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500" dirty="0"/>
              <a:t>EX 317</a:t>
            </a:r>
          </a:p>
          <a:p>
            <a:endParaRPr lang="en-IE" sz="2500" dirty="0"/>
          </a:p>
          <a:p>
            <a:r>
              <a:rPr lang="en-IE" sz="2500" dirty="0"/>
              <a:t>Introduce 1 / 2 Joins to give results</a:t>
            </a:r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  <a:p>
            <a:endParaRPr lang="en-IE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D3B40D-747A-1847-961F-726E785C3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66528" r="82526" b="25624"/>
          <a:stretch/>
        </p:blipFill>
        <p:spPr>
          <a:xfrm>
            <a:off x="6857999" y="1576550"/>
            <a:ext cx="4288221" cy="1608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47C1F-1391-765E-E8BE-6FF223A9C2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" t="67003" r="83085" b="26100"/>
          <a:stretch/>
        </p:blipFill>
        <p:spPr>
          <a:xfrm>
            <a:off x="6857999" y="3799488"/>
            <a:ext cx="4343672" cy="14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8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762000"/>
          </a:xfrm>
          <a:noFill/>
          <a:ln/>
        </p:spPr>
        <p:txBody>
          <a:bodyPr/>
          <a:lstStyle/>
          <a:p>
            <a:r>
              <a:rPr lang="en-GB"/>
              <a:t>Synchronizing Threads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821" y="1371600"/>
            <a:ext cx="7727950" cy="411480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Needed when concurrent threads share resources</a:t>
            </a:r>
          </a:p>
          <a:p>
            <a:r>
              <a:rPr lang="en-GB" dirty="0"/>
              <a:t>You must ensure fairness by preventing the following</a:t>
            </a:r>
          </a:p>
          <a:p>
            <a:endParaRPr lang="en-GB" sz="1000" dirty="0"/>
          </a:p>
          <a:p>
            <a:pPr lvl="1"/>
            <a:r>
              <a:rPr lang="en-GB" sz="2800" dirty="0"/>
              <a:t>Starvation: when one or more threads are blocked from gaining access to a resource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Deadlock: when two or more threads are waiting on a condition that cannot be satisfied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610" y="385011"/>
            <a:ext cx="7772400" cy="762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Producer/</a:t>
            </a:r>
            <a:br>
              <a:rPr lang="en-GB" dirty="0"/>
            </a:br>
            <a:r>
              <a:rPr lang="en-GB" dirty="0"/>
              <a:t>Consumer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68" y="5277854"/>
            <a:ext cx="10715158" cy="411480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The flow of traffic in either direction represe</a:t>
            </a:r>
            <a:r>
              <a:rPr lang="en-GB" dirty="0"/>
              <a:t>nt a process</a:t>
            </a:r>
          </a:p>
          <a:p>
            <a:r>
              <a:rPr lang="en-GB" sz="2800" dirty="0"/>
              <a:t>2 Process Flow in normal Circumstances</a:t>
            </a:r>
          </a:p>
        </p:txBody>
      </p:sp>
      <p:pic>
        <p:nvPicPr>
          <p:cNvPr id="3" name="Picture 2" descr="A group of cars driving down a road&#10;&#10;Description automatically generated with low confidence">
            <a:extLst>
              <a:ext uri="{FF2B5EF4-FFF2-40B4-BE49-F238E27FC236}">
                <a16:creationId xmlns:a16="http://schemas.microsoft.com/office/drawing/2014/main" id="{0A420ACA-C8E4-ABB3-DAEF-850E6897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" y="96253"/>
            <a:ext cx="8650992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610" y="385011"/>
            <a:ext cx="7772400" cy="762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Roadworks: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Critical Area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168" y="5277854"/>
            <a:ext cx="10715158" cy="411480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Only one flow of traffic (Process) can use Critical Area at a Time</a:t>
            </a:r>
          </a:p>
          <a:p>
            <a:r>
              <a:rPr lang="en-GB" dirty="0"/>
              <a:t>The other must </a:t>
            </a:r>
            <a:r>
              <a:rPr lang="en-GB" dirty="0">
                <a:solidFill>
                  <a:srgbClr val="FF0000"/>
                </a:solidFill>
              </a:rPr>
              <a:t>wait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group of cars driving down a road&#10;&#10;Description automatically generated with low confidence">
            <a:extLst>
              <a:ext uri="{FF2B5EF4-FFF2-40B4-BE49-F238E27FC236}">
                <a16:creationId xmlns:a16="http://schemas.microsoft.com/office/drawing/2014/main" id="{0A420ACA-C8E4-ABB3-DAEF-850E6897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89" y="5711"/>
            <a:ext cx="8650992" cy="4860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4AB09-BDCC-A614-B5F4-A34406B6772B}"/>
              </a:ext>
            </a:extLst>
          </p:cNvPr>
          <p:cNvSpPr txBox="1"/>
          <p:nvPr/>
        </p:nvSpPr>
        <p:spPr>
          <a:xfrm rot="3045963">
            <a:off x="6483299" y="3237227"/>
            <a:ext cx="772747" cy="41530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/>
              <a:t>XXX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475D2-0B85-01A4-B9C2-BA2C6CCA3D4D}"/>
              </a:ext>
            </a:extLst>
          </p:cNvPr>
          <p:cNvSpPr txBox="1"/>
          <p:nvPr/>
        </p:nvSpPr>
        <p:spPr>
          <a:xfrm rot="1164247">
            <a:off x="4611975" y="1930039"/>
            <a:ext cx="1103673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 err="1"/>
              <a:t>xXXX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E7E2C-79C0-3AA3-8912-B8F824CB7DD0}"/>
              </a:ext>
            </a:extLst>
          </p:cNvPr>
          <p:cNvSpPr txBox="1"/>
          <p:nvPr/>
        </p:nvSpPr>
        <p:spPr>
          <a:xfrm rot="2182020">
            <a:off x="5313508" y="2343403"/>
            <a:ext cx="1109523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 err="1"/>
              <a:t>XXXx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3F7C0-B3D6-BB7C-DFBF-C9821B440764}"/>
              </a:ext>
            </a:extLst>
          </p:cNvPr>
          <p:cNvSpPr txBox="1"/>
          <p:nvPr/>
        </p:nvSpPr>
        <p:spPr>
          <a:xfrm rot="2611609">
            <a:off x="6055892" y="2722228"/>
            <a:ext cx="678893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/>
              <a:t>XXX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6AD9E-1AF6-5A90-B2DE-33E5732D00C7}"/>
              </a:ext>
            </a:extLst>
          </p:cNvPr>
          <p:cNvSpPr txBox="1"/>
          <p:nvPr/>
        </p:nvSpPr>
        <p:spPr>
          <a:xfrm rot="21180117">
            <a:off x="2926843" y="1665610"/>
            <a:ext cx="995189" cy="39905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/>
              <a:t>XXX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370F1-64D1-4C5A-8AAB-474A8110C357}"/>
              </a:ext>
            </a:extLst>
          </p:cNvPr>
          <p:cNvSpPr txBox="1"/>
          <p:nvPr/>
        </p:nvSpPr>
        <p:spPr>
          <a:xfrm rot="590149">
            <a:off x="3859843" y="1679061"/>
            <a:ext cx="884283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sz="2000" dirty="0"/>
              <a:t>XXX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2246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762000"/>
          </a:xfrm>
          <a:noFill/>
          <a:ln/>
        </p:spPr>
        <p:txBody>
          <a:bodyPr/>
          <a:lstStyle/>
          <a:p>
            <a:r>
              <a:rPr lang="en-GB"/>
              <a:t>Synchronizing Threads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0" y="329891"/>
            <a:ext cx="7727950" cy="4114800"/>
          </a:xfrm>
          <a:noFill/>
          <a:ln/>
        </p:spPr>
        <p:txBody>
          <a:bodyPr>
            <a:noAutofit/>
          </a:bodyPr>
          <a:lstStyle/>
          <a:p>
            <a:r>
              <a:rPr lang="en-GB" sz="3400" dirty="0"/>
              <a:t>2 Signals</a:t>
            </a:r>
          </a:p>
          <a:p>
            <a:pPr marL="0" indent="0">
              <a:buNone/>
            </a:pPr>
            <a:endParaRPr lang="en-GB" sz="3400" dirty="0"/>
          </a:p>
          <a:p>
            <a:r>
              <a:rPr lang="en-GB" sz="3400" dirty="0"/>
              <a:t>Wait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Notify (Set)</a:t>
            </a:r>
          </a:p>
        </p:txBody>
      </p:sp>
      <p:pic>
        <p:nvPicPr>
          <p:cNvPr id="4" name="Picture 3" descr="A person holding a stop sign&#10;&#10;Description automatically generated">
            <a:extLst>
              <a:ext uri="{FF2B5EF4-FFF2-40B4-BE49-F238E27FC236}">
                <a16:creationId xmlns:a16="http://schemas.microsoft.com/office/drawing/2014/main" id="{E3FB3463-2CC4-44BF-8ECD-F8E41DC71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42"/>
            <a:ext cx="8945622" cy="50305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725FE-587F-8AEC-62FE-A46FE9F38E8E}"/>
              </a:ext>
            </a:extLst>
          </p:cNvPr>
          <p:cNvCxnSpPr>
            <a:cxnSpLocks/>
          </p:cNvCxnSpPr>
          <p:nvPr/>
        </p:nvCxnSpPr>
        <p:spPr>
          <a:xfrm flipH="1" flipV="1">
            <a:off x="4244897" y="980842"/>
            <a:ext cx="5280103" cy="335002"/>
          </a:xfrm>
          <a:prstGeom prst="straightConnector1">
            <a:avLst/>
          </a:prstGeom>
          <a:ln w="1079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440D86-B869-6487-8196-EC99CA9B9C30}"/>
              </a:ext>
            </a:extLst>
          </p:cNvPr>
          <p:cNvCxnSpPr>
            <a:cxnSpLocks/>
          </p:cNvCxnSpPr>
          <p:nvPr/>
        </p:nvCxnSpPr>
        <p:spPr>
          <a:xfrm flipH="1">
            <a:off x="3256156" y="3496140"/>
            <a:ext cx="6088566" cy="607509"/>
          </a:xfrm>
          <a:prstGeom prst="straightConnector1">
            <a:avLst/>
          </a:prstGeom>
          <a:ln w="1079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17631" y="-425367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Non Threaded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44626" y="-134519"/>
            <a:ext cx="963704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000" dirty="0"/>
          </a:p>
          <a:p>
            <a:r>
              <a:rPr lang="en-IE" sz="2400" dirty="0"/>
              <a:t>def main():                                   </a:t>
            </a:r>
            <a:r>
              <a:rPr lang="en-IE" sz="2400" dirty="0">
                <a:solidFill>
                  <a:srgbClr val="FF0000"/>
                </a:solidFill>
              </a:rPr>
              <a:t># import </a:t>
            </a:r>
            <a:r>
              <a:rPr lang="en-IE" sz="2400" dirty="0" err="1">
                <a:solidFill>
                  <a:srgbClr val="FF0000"/>
                </a:solidFill>
              </a:rPr>
              <a:t>time,sys</a:t>
            </a:r>
            <a:endParaRPr lang="en-IE" sz="2400" dirty="0">
              <a:solidFill>
                <a:srgbClr val="FF0000"/>
              </a:solidFill>
            </a:endParaRPr>
          </a:p>
          <a:p>
            <a:r>
              <a:rPr lang="en-IE" sz="2400" dirty="0"/>
              <a:t>    d1 = </a:t>
            </a:r>
            <a:r>
              <a:rPr lang="en-IE" sz="2400" dirty="0" err="1"/>
              <a:t>DisplayRoscommon</a:t>
            </a:r>
            <a:r>
              <a:rPr lang="en-IE" sz="2400" dirty="0"/>
              <a:t>()</a:t>
            </a:r>
          </a:p>
          <a:p>
            <a:r>
              <a:rPr lang="en-IE" sz="2400" dirty="0"/>
              <a:t>    d2 = </a:t>
            </a:r>
            <a:r>
              <a:rPr lang="en-IE" sz="2400" dirty="0" err="1"/>
              <a:t>DisplayOffaly</a:t>
            </a:r>
            <a:r>
              <a:rPr lang="en-IE" sz="2400" dirty="0"/>
              <a:t>()</a:t>
            </a:r>
          </a:p>
          <a:p>
            <a:r>
              <a:rPr lang="en-IE" sz="2400" dirty="0"/>
              <a:t>    d1.display()</a:t>
            </a:r>
          </a:p>
          <a:p>
            <a:r>
              <a:rPr lang="en-IE" sz="2400" dirty="0"/>
              <a:t>    d2.display()</a:t>
            </a:r>
          </a:p>
          <a:p>
            <a:endParaRPr lang="en-IE" sz="1300" dirty="0"/>
          </a:p>
          <a:p>
            <a:r>
              <a:rPr lang="en-IE" sz="2500" dirty="0">
                <a:solidFill>
                  <a:srgbClr val="FF0000"/>
                </a:solidFill>
              </a:rPr>
              <a:t>class </a:t>
            </a:r>
            <a:r>
              <a:rPr lang="en-IE" sz="2500" dirty="0" err="1">
                <a:solidFill>
                  <a:srgbClr val="FF0000"/>
                </a:solidFill>
              </a:rPr>
              <a:t>DisplayRoscommon</a:t>
            </a:r>
            <a:r>
              <a:rPr lang="en-IE" sz="2500" dirty="0">
                <a:solidFill>
                  <a:srgbClr val="FF0000"/>
                </a:solidFill>
              </a:rPr>
              <a:t>():</a:t>
            </a:r>
          </a:p>
          <a:p>
            <a:endParaRPr lang="en-IE" sz="1300" dirty="0"/>
          </a:p>
          <a:p>
            <a:r>
              <a:rPr lang="en-IE" sz="2400" dirty="0"/>
              <a:t>    def display(self):</a:t>
            </a:r>
          </a:p>
          <a:p>
            <a:r>
              <a:rPr lang="en-IE" sz="2400" dirty="0"/>
              <a:t>        for </a:t>
            </a:r>
            <a:r>
              <a:rPr lang="en-IE" sz="2400" dirty="0" err="1"/>
              <a:t>i</a:t>
            </a:r>
            <a:r>
              <a:rPr lang="en-IE" sz="2400" dirty="0"/>
              <a:t> in range(1,6):</a:t>
            </a:r>
          </a:p>
          <a:p>
            <a:r>
              <a:rPr lang="en-IE" sz="2400" dirty="0"/>
              <a:t>            </a:t>
            </a:r>
            <a:r>
              <a:rPr lang="en-IE" sz="2400" dirty="0" err="1"/>
              <a:t>sys.stdout.write</a:t>
            </a:r>
            <a:r>
              <a:rPr lang="en-IE" sz="2400" dirty="0"/>
              <a:t>('Roscommon\n')</a:t>
            </a:r>
          </a:p>
          <a:p>
            <a:r>
              <a:rPr lang="en-IE" sz="2400" dirty="0"/>
              <a:t>            </a:t>
            </a:r>
            <a:r>
              <a:rPr lang="en-IE" sz="2400" dirty="0" err="1"/>
              <a:t>time.sleep</a:t>
            </a:r>
            <a:r>
              <a:rPr lang="en-IE" sz="2400" dirty="0"/>
              <a:t>(1)</a:t>
            </a:r>
          </a:p>
          <a:p>
            <a:endParaRPr lang="en-IE" sz="2000" b="1" dirty="0"/>
          </a:p>
          <a:p>
            <a:r>
              <a:rPr lang="en-IE" sz="2500" dirty="0">
                <a:solidFill>
                  <a:srgbClr val="FF0000"/>
                </a:solidFill>
              </a:rPr>
              <a:t>class </a:t>
            </a:r>
            <a:r>
              <a:rPr lang="en-IE" sz="2500" dirty="0" err="1">
                <a:solidFill>
                  <a:srgbClr val="FF0000"/>
                </a:solidFill>
              </a:rPr>
              <a:t>DisplayOffaly</a:t>
            </a:r>
            <a:r>
              <a:rPr lang="en-IE" sz="2500" dirty="0">
                <a:solidFill>
                  <a:srgbClr val="FF0000"/>
                </a:solidFill>
              </a:rPr>
              <a:t>():</a:t>
            </a:r>
          </a:p>
          <a:p>
            <a:endParaRPr lang="en-IE" sz="1300" dirty="0"/>
          </a:p>
          <a:p>
            <a:r>
              <a:rPr lang="en-IE" sz="2400" dirty="0"/>
              <a:t>    def display(self):</a:t>
            </a:r>
          </a:p>
          <a:p>
            <a:r>
              <a:rPr lang="en-IE" sz="2400" dirty="0"/>
              <a:t>        for </a:t>
            </a:r>
            <a:r>
              <a:rPr lang="en-IE" sz="2400" dirty="0" err="1"/>
              <a:t>i</a:t>
            </a:r>
            <a:r>
              <a:rPr lang="en-IE" sz="2400" dirty="0"/>
              <a:t> in range(1,6):</a:t>
            </a:r>
          </a:p>
          <a:p>
            <a:r>
              <a:rPr lang="en-IE" sz="2400" dirty="0"/>
              <a:t>            </a:t>
            </a:r>
            <a:r>
              <a:rPr lang="en-IE" sz="2400" dirty="0" err="1"/>
              <a:t>sys.stdout.write</a:t>
            </a:r>
            <a:r>
              <a:rPr lang="en-IE" sz="2400" dirty="0"/>
              <a:t>('Offaly\n')</a:t>
            </a:r>
          </a:p>
          <a:p>
            <a:r>
              <a:rPr lang="en-IE" sz="2400" dirty="0"/>
              <a:t>            </a:t>
            </a:r>
            <a:r>
              <a:rPr lang="en-IE" sz="2400" dirty="0" err="1"/>
              <a:t>time.sleep</a:t>
            </a:r>
            <a:r>
              <a:rPr lang="en-IE" sz="2400" dirty="0"/>
              <a:t>(1)</a:t>
            </a:r>
          </a:p>
          <a:p>
            <a:r>
              <a:rPr lang="en-IE" sz="2400" dirty="0"/>
              <a:t>main() </a:t>
            </a:r>
          </a:p>
          <a:p>
            <a:endParaRPr lang="en-IE" sz="2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F9B87-AF9F-495E-AC8E-0C6D8B583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3" t="42281" r="73454" b="24210"/>
          <a:stretch/>
        </p:blipFill>
        <p:spPr>
          <a:xfrm>
            <a:off x="7563606" y="472897"/>
            <a:ext cx="2911642" cy="62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Synchronizing Threads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5029200" y="1676400"/>
            <a:ext cx="2133600" cy="2123658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NumberStore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contents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put(int)                         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int get()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1828800" y="3581401"/>
            <a:ext cx="2133600" cy="1015663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Consumer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run() 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8077200" y="3657601"/>
            <a:ext cx="2133600" cy="1015663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Producer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run()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4495800" y="5943601"/>
            <a:ext cx="2133600" cy="430887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Main</a:t>
            </a:r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V="1">
            <a:off x="6781800" y="502920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 flipH="1" flipV="1">
            <a:off x="2971800" y="4724400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5" name="Line 13"/>
          <p:cNvSpPr>
            <a:spLocks noChangeShapeType="1"/>
          </p:cNvSpPr>
          <p:nvPr/>
        </p:nvSpPr>
        <p:spPr bwMode="auto">
          <a:xfrm flipH="1" flipV="1">
            <a:off x="7391400" y="27432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6" name="Line 14"/>
          <p:cNvSpPr>
            <a:spLocks noChangeShapeType="1"/>
          </p:cNvSpPr>
          <p:nvPr/>
        </p:nvSpPr>
        <p:spPr bwMode="auto">
          <a:xfrm flipV="1">
            <a:off x="2895600" y="2514600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7" name="Text Box 15"/>
          <p:cNvSpPr txBox="1">
            <a:spLocks noChangeArrowheads="1"/>
          </p:cNvSpPr>
          <p:nvPr/>
        </p:nvSpPr>
        <p:spPr bwMode="auto">
          <a:xfrm>
            <a:off x="7391400" y="5410201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 </a:t>
            </a:r>
            <a:r>
              <a:rPr lang="en-US" sz="2200" dirty="0"/>
              <a:t>thread</a:t>
            </a:r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8310578" y="2714621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put()</a:t>
            </a:r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3048000" y="2362201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 get()</a:t>
            </a:r>
          </a:p>
        </p:txBody>
      </p:sp>
      <p:sp>
        <p:nvSpPr>
          <p:cNvPr id="509970" name="Text Box 18"/>
          <p:cNvSpPr txBox="1">
            <a:spLocks noChangeArrowheads="1"/>
          </p:cNvSpPr>
          <p:nvPr/>
        </p:nvSpPr>
        <p:spPr bwMode="auto">
          <a:xfrm>
            <a:off x="2362200" y="5486401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Start thread</a:t>
            </a:r>
          </a:p>
        </p:txBody>
      </p:sp>
      <p:sp>
        <p:nvSpPr>
          <p:cNvPr id="509971" name="Line 19"/>
          <p:cNvSpPr>
            <a:spLocks noChangeShapeType="1"/>
          </p:cNvSpPr>
          <p:nvPr/>
        </p:nvSpPr>
        <p:spPr bwMode="auto">
          <a:xfrm>
            <a:off x="1828800" y="4114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2" name="Line 20"/>
          <p:cNvSpPr>
            <a:spLocks noChangeShapeType="1"/>
          </p:cNvSpPr>
          <p:nvPr/>
        </p:nvSpPr>
        <p:spPr bwMode="auto">
          <a:xfrm>
            <a:off x="8077200" y="4191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3" name="Line 21"/>
          <p:cNvSpPr>
            <a:spLocks noChangeShapeType="1"/>
          </p:cNvSpPr>
          <p:nvPr/>
        </p:nvSpPr>
        <p:spPr bwMode="auto">
          <a:xfrm>
            <a:off x="5029200" y="2286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4" name="Line 22"/>
          <p:cNvSpPr>
            <a:spLocks noChangeShapeType="1"/>
          </p:cNvSpPr>
          <p:nvPr/>
        </p:nvSpPr>
        <p:spPr bwMode="auto">
          <a:xfrm flipH="1">
            <a:off x="2743200" y="29718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5" name="Line 23"/>
          <p:cNvSpPr>
            <a:spLocks noChangeShapeType="1"/>
          </p:cNvSpPr>
          <p:nvPr/>
        </p:nvSpPr>
        <p:spPr bwMode="auto">
          <a:xfrm flipH="1" flipV="1">
            <a:off x="7772400" y="2590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6" name="Line 24"/>
          <p:cNvSpPr>
            <a:spLocks noChangeShapeType="1"/>
          </p:cNvSpPr>
          <p:nvPr/>
        </p:nvSpPr>
        <p:spPr bwMode="auto">
          <a:xfrm>
            <a:off x="5029200" y="2743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/>
              <a:t>NumberStore Class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546538" y="1157279"/>
            <a:ext cx="9144000" cy="409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0"/>
            <a:r>
              <a:rPr lang="en-US" sz="2600" dirty="0"/>
              <a:t>class </a:t>
            </a:r>
            <a:r>
              <a:rPr lang="en-US" sz="2600" dirty="0" err="1"/>
              <a:t>NumberStore</a:t>
            </a:r>
            <a:r>
              <a:rPr lang="en-US" sz="2600" dirty="0"/>
              <a:t>: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       def __</a:t>
            </a:r>
            <a:r>
              <a:rPr lang="en-US" sz="2600" dirty="0" err="1"/>
              <a:t>init</a:t>
            </a:r>
            <a:r>
              <a:rPr lang="en-US" sz="2600" dirty="0"/>
              <a:t>__(self):</a:t>
            </a:r>
          </a:p>
          <a:p>
            <a:pPr lvl="0"/>
            <a:r>
              <a:rPr lang="en-US" sz="2600" dirty="0"/>
              <a:t>           </a:t>
            </a:r>
            <a:r>
              <a:rPr lang="en-US" sz="2600" dirty="0" err="1"/>
              <a:t>self.contents</a:t>
            </a:r>
            <a:r>
              <a:rPr lang="en-US" sz="2600" dirty="0"/>
              <a:t>=0</a:t>
            </a:r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       def get(self):</a:t>
            </a:r>
          </a:p>
          <a:p>
            <a:pPr lvl="0"/>
            <a:r>
              <a:rPr lang="en-US" sz="2600" dirty="0"/>
              <a:t>          return </a:t>
            </a:r>
            <a:r>
              <a:rPr lang="en-US" sz="2600" dirty="0" err="1"/>
              <a:t>self.contents</a:t>
            </a:r>
            <a:endParaRPr lang="en-US" sz="2600" dirty="0"/>
          </a:p>
          <a:p>
            <a:pPr lvl="0"/>
            <a:endParaRPr lang="en-US" sz="2600" dirty="0"/>
          </a:p>
          <a:p>
            <a:pPr lvl="0"/>
            <a:r>
              <a:rPr lang="en-US" sz="2600" dirty="0"/>
              <a:t>       def put(self, value):</a:t>
            </a:r>
          </a:p>
          <a:p>
            <a:pPr lvl="0"/>
            <a:r>
              <a:rPr lang="en-US" sz="2600" dirty="0"/>
              <a:t>          </a:t>
            </a:r>
            <a:r>
              <a:rPr lang="en-US" sz="2600" dirty="0" err="1"/>
              <a:t>self.contents</a:t>
            </a:r>
            <a:r>
              <a:rPr lang="en-US" sz="2600" dirty="0"/>
              <a:t> = value</a:t>
            </a:r>
            <a:endParaRPr lang="en-IE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32" y="0"/>
            <a:ext cx="6000768" cy="762000"/>
          </a:xfrm>
          <a:solidFill>
            <a:schemeClr val="bg2">
              <a:lumMod val="75000"/>
            </a:schemeClr>
          </a:solidFill>
          <a:ln/>
        </p:spPr>
        <p:txBody>
          <a:bodyPr/>
          <a:lstStyle/>
          <a:p>
            <a:r>
              <a:rPr lang="en-GB" dirty="0"/>
              <a:t>Producer Class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28885" y="1319850"/>
            <a:ext cx="4884863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/>
            <a:r>
              <a:rPr lang="en-IE" sz="2800" dirty="0"/>
              <a:t>class Producer(Thread):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/>
              <a:t>    def __</a:t>
            </a:r>
            <a:r>
              <a:rPr lang="en-IE" sz="2800" dirty="0" err="1"/>
              <a:t>init</a:t>
            </a:r>
            <a:r>
              <a:rPr lang="en-IE" sz="2800" dirty="0"/>
              <a:t>__(self, ns, n):</a:t>
            </a:r>
          </a:p>
          <a:p>
            <a:pPr lvl="0"/>
            <a:r>
              <a:rPr lang="en-IE" sz="2800" dirty="0"/>
              <a:t>          Thread.__</a:t>
            </a:r>
            <a:r>
              <a:rPr lang="en-IE" sz="2800" dirty="0" err="1"/>
              <a:t>init</a:t>
            </a:r>
            <a:r>
              <a:rPr lang="en-IE" sz="2800" dirty="0"/>
              <a:t>__(self)</a:t>
            </a:r>
          </a:p>
          <a:p>
            <a:pPr lvl="0"/>
            <a:r>
              <a:rPr lang="en-IE" sz="2800" dirty="0"/>
              <a:t>          </a:t>
            </a:r>
            <a:r>
              <a:rPr lang="en-IE" sz="2800" dirty="0" err="1"/>
              <a:t>self.store</a:t>
            </a:r>
            <a:r>
              <a:rPr lang="en-IE" sz="2800" dirty="0"/>
              <a:t> = ns</a:t>
            </a:r>
          </a:p>
          <a:p>
            <a:pPr lvl="0"/>
            <a:r>
              <a:rPr lang="en-IE" sz="2800" dirty="0"/>
              <a:t>          </a:t>
            </a:r>
            <a:r>
              <a:rPr lang="en-IE" sz="2800" dirty="0" err="1"/>
              <a:t>self.number</a:t>
            </a:r>
            <a:r>
              <a:rPr lang="en-IE" sz="2800" dirty="0"/>
              <a:t> = n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/>
              <a:t>    def run(self) :</a:t>
            </a:r>
          </a:p>
          <a:p>
            <a:pPr lvl="0"/>
            <a:r>
              <a:rPr lang="en-IE" sz="2800" dirty="0"/>
              <a:t>           for </a:t>
            </a:r>
            <a:r>
              <a:rPr lang="en-IE" sz="2800" dirty="0" err="1"/>
              <a:t>i</a:t>
            </a:r>
            <a:r>
              <a:rPr lang="en-IE" sz="2800" dirty="0"/>
              <a:t> in range (1,10) :</a:t>
            </a:r>
          </a:p>
          <a:p>
            <a:pPr lvl="0"/>
            <a:r>
              <a:rPr lang="en-IE" sz="2800" dirty="0"/>
              <a:t>               </a:t>
            </a:r>
            <a:r>
              <a:rPr lang="en-IE" sz="2800" dirty="0" err="1">
                <a:solidFill>
                  <a:srgbClr val="FF0000"/>
                </a:solidFill>
              </a:rPr>
              <a:t>self.store.put</a:t>
            </a:r>
            <a:r>
              <a:rPr lang="en-IE" sz="2800" dirty="0">
                <a:solidFill>
                  <a:srgbClr val="FF0000"/>
                </a:solidFill>
              </a:rPr>
              <a:t>(</a:t>
            </a:r>
            <a:r>
              <a:rPr lang="en-IE" sz="2800" dirty="0" err="1">
                <a:solidFill>
                  <a:srgbClr val="FF0000"/>
                </a:solidFill>
              </a:rPr>
              <a:t>i</a:t>
            </a:r>
            <a:r>
              <a:rPr lang="en-IE" sz="2800" dirty="0">
                <a:solidFill>
                  <a:srgbClr val="FF0000"/>
                </a:solidFill>
              </a:rPr>
              <a:t>);</a:t>
            </a:r>
          </a:p>
          <a:p>
            <a:pPr lvl="0"/>
            <a:r>
              <a:rPr lang="en-IE" sz="2800" dirty="0">
                <a:solidFill>
                  <a:srgbClr val="FF0000"/>
                </a:solidFill>
              </a:rPr>
              <a:t>               </a:t>
            </a:r>
            <a:r>
              <a:rPr lang="en-IE" sz="2800" dirty="0" err="1">
                <a:solidFill>
                  <a:srgbClr val="FF0000"/>
                </a:solidFill>
              </a:rPr>
              <a:t>time.sleep</a:t>
            </a:r>
            <a:r>
              <a:rPr lang="en-IE" sz="2800" dirty="0">
                <a:solidFill>
                  <a:srgbClr val="FF0000"/>
                </a:solidFill>
              </a:rPr>
              <a:t>(</a:t>
            </a:r>
            <a:r>
              <a:rPr lang="en-IE" sz="2800" dirty="0" err="1">
                <a:solidFill>
                  <a:srgbClr val="FF0000"/>
                </a:solidFill>
              </a:rPr>
              <a:t>randint</a:t>
            </a:r>
            <a:r>
              <a:rPr lang="en-IE" sz="2800" dirty="0">
                <a:solidFill>
                  <a:srgbClr val="FF0000"/>
                </a:solidFill>
              </a:rPr>
              <a:t>(1,5))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32" y="0"/>
            <a:ext cx="6000768" cy="762000"/>
          </a:xfrm>
          <a:solidFill>
            <a:schemeClr val="bg2">
              <a:lumMod val="75000"/>
            </a:schemeClr>
          </a:solidFill>
          <a:ln/>
        </p:spPr>
        <p:txBody>
          <a:bodyPr/>
          <a:lstStyle/>
          <a:p>
            <a:r>
              <a:rPr lang="en-GB" dirty="0"/>
              <a:t>Consumer Class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2454" y="383628"/>
            <a:ext cx="12087091" cy="569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/>
            <a:r>
              <a:rPr lang="en-IE" sz="2800" dirty="0"/>
              <a:t>class Consumer(Thread):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/>
              <a:t>    def __</a:t>
            </a:r>
            <a:r>
              <a:rPr lang="en-IE" sz="2800" dirty="0" err="1"/>
              <a:t>init</a:t>
            </a:r>
            <a:r>
              <a:rPr lang="en-IE" sz="2800" dirty="0"/>
              <a:t>__(self, ns, n):</a:t>
            </a:r>
          </a:p>
          <a:p>
            <a:pPr lvl="0"/>
            <a:r>
              <a:rPr lang="en-IE" sz="2800" dirty="0"/>
              <a:t>          Thread.__</a:t>
            </a:r>
            <a:r>
              <a:rPr lang="en-IE" sz="2800" dirty="0" err="1"/>
              <a:t>init</a:t>
            </a:r>
            <a:r>
              <a:rPr lang="en-IE" sz="2800" dirty="0"/>
              <a:t>__(self)</a:t>
            </a:r>
          </a:p>
          <a:p>
            <a:pPr lvl="0"/>
            <a:r>
              <a:rPr lang="en-IE" sz="2800" dirty="0"/>
              <a:t>          </a:t>
            </a:r>
            <a:r>
              <a:rPr lang="en-IE" sz="2800" dirty="0" err="1"/>
              <a:t>self.store</a:t>
            </a:r>
            <a:r>
              <a:rPr lang="en-IE" sz="2800" dirty="0"/>
              <a:t> = ns</a:t>
            </a:r>
          </a:p>
          <a:p>
            <a:pPr lvl="0"/>
            <a:r>
              <a:rPr lang="en-IE" sz="2800" dirty="0"/>
              <a:t>          </a:t>
            </a:r>
            <a:r>
              <a:rPr lang="en-IE" sz="2800" dirty="0" err="1"/>
              <a:t>self.number</a:t>
            </a:r>
            <a:r>
              <a:rPr lang="en-IE" sz="2800" dirty="0"/>
              <a:t> = n</a:t>
            </a:r>
          </a:p>
          <a:p>
            <a:pPr lvl="0"/>
            <a:endParaRPr lang="en-IE" sz="2800" dirty="0"/>
          </a:p>
          <a:p>
            <a:pPr lvl="0"/>
            <a:r>
              <a:rPr lang="en-IE" sz="2800" dirty="0"/>
              <a:t>    def run(self) :</a:t>
            </a:r>
          </a:p>
          <a:p>
            <a:pPr lvl="0"/>
            <a:r>
              <a:rPr lang="en-IE" sz="2800" dirty="0"/>
              <a:t>            value=0</a:t>
            </a:r>
          </a:p>
          <a:p>
            <a:pPr lvl="0"/>
            <a:r>
              <a:rPr lang="en-IE" sz="2800" dirty="0"/>
              <a:t>            for </a:t>
            </a:r>
            <a:r>
              <a:rPr lang="en-IE" sz="2800" dirty="0" err="1"/>
              <a:t>i</a:t>
            </a:r>
            <a:r>
              <a:rPr lang="en-IE" sz="2800" dirty="0"/>
              <a:t> in range (1,10) :</a:t>
            </a:r>
          </a:p>
          <a:p>
            <a:pPr lvl="0"/>
            <a:r>
              <a:rPr lang="en-IE" sz="2800" dirty="0"/>
              <a:t>               </a:t>
            </a:r>
            <a:r>
              <a:rPr lang="en-IE" sz="2800" dirty="0">
                <a:solidFill>
                  <a:srgbClr val="FF0000"/>
                </a:solidFill>
              </a:rPr>
              <a:t>value = </a:t>
            </a:r>
            <a:r>
              <a:rPr lang="en-IE" sz="2800" dirty="0" err="1">
                <a:solidFill>
                  <a:srgbClr val="FF0000"/>
                </a:solidFill>
              </a:rPr>
              <a:t>self.store.get</a:t>
            </a:r>
            <a:r>
              <a:rPr lang="en-IE" sz="2800" dirty="0">
                <a:solidFill>
                  <a:srgbClr val="FF0000"/>
                </a:solidFill>
              </a:rPr>
              <a:t>();</a:t>
            </a:r>
          </a:p>
          <a:p>
            <a:pPr lvl="0"/>
            <a:r>
              <a:rPr lang="en-IE" sz="2800" dirty="0"/>
              <a:t>               </a:t>
            </a:r>
            <a:r>
              <a:rPr lang="en-IE" sz="2800" dirty="0" err="1"/>
              <a:t>sys.stdout.write</a:t>
            </a:r>
            <a:r>
              <a:rPr lang="en-IE" sz="2800" dirty="0"/>
              <a:t>("Consumer #"+str(self.number)+ " got: "+ str(value)+ '\n’)</a:t>
            </a:r>
          </a:p>
          <a:p>
            <a:pPr lvl="0"/>
            <a:r>
              <a:rPr lang="en-IE" sz="2800" dirty="0"/>
              <a:t>               </a:t>
            </a:r>
            <a:r>
              <a:rPr lang="en-IE" sz="2800" dirty="0" err="1">
                <a:solidFill>
                  <a:srgbClr val="FF0000"/>
                </a:solidFill>
              </a:rPr>
              <a:t>time.sleep</a:t>
            </a:r>
            <a:r>
              <a:rPr lang="en-IE" sz="2800" dirty="0">
                <a:solidFill>
                  <a:srgbClr val="FF0000"/>
                </a:solidFill>
              </a:rPr>
              <a:t>(</a:t>
            </a:r>
            <a:r>
              <a:rPr lang="en-IE" sz="2800" dirty="0" err="1">
                <a:solidFill>
                  <a:srgbClr val="FF0000"/>
                </a:solidFill>
              </a:rPr>
              <a:t>randint</a:t>
            </a:r>
            <a:r>
              <a:rPr lang="en-IE" sz="2800" dirty="0">
                <a:solidFill>
                  <a:srgbClr val="FF0000"/>
                </a:solidFill>
              </a:rPr>
              <a:t>(1,5))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762000"/>
          </a:xfrm>
          <a:noFill/>
          <a:ln/>
        </p:spPr>
        <p:txBody>
          <a:bodyPr/>
          <a:lstStyle/>
          <a:p>
            <a:r>
              <a:rPr lang="en-GB"/>
              <a:t>Public Class - initiates threads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601717" y="1048407"/>
            <a:ext cx="9144000" cy="397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vl="0"/>
            <a:r>
              <a:rPr lang="en-US" sz="2800" dirty="0"/>
              <a:t>def main():</a:t>
            </a:r>
          </a:p>
          <a:p>
            <a:pPr lvl="0"/>
            <a:r>
              <a:rPr lang="en-US" sz="2800" dirty="0"/>
              <a:t>       ns = </a:t>
            </a:r>
            <a:r>
              <a:rPr lang="en-US" sz="2800" dirty="0" err="1"/>
              <a:t>NumberStore</a:t>
            </a:r>
            <a:r>
              <a:rPr lang="en-US" sz="2800" dirty="0"/>
              <a:t>();</a:t>
            </a:r>
          </a:p>
          <a:p>
            <a:pPr lvl="0"/>
            <a:r>
              <a:rPr lang="en-US" sz="2800" dirty="0"/>
              <a:t>       p = Producer(ns, 1)</a:t>
            </a:r>
          </a:p>
          <a:p>
            <a:pPr lvl="0"/>
            <a:r>
              <a:rPr lang="en-US" sz="2800" dirty="0"/>
              <a:t>       c = Consumer(ns, 1)</a:t>
            </a:r>
          </a:p>
          <a:p>
            <a:pPr lvl="0"/>
            <a:r>
              <a:rPr lang="en-US" sz="2800" dirty="0"/>
              <a:t>       </a:t>
            </a:r>
            <a:r>
              <a:rPr lang="en-US" sz="2800" dirty="0" err="1"/>
              <a:t>c.start</a:t>
            </a:r>
            <a:r>
              <a:rPr lang="en-US" sz="2800" dirty="0"/>
              <a:t>();</a:t>
            </a:r>
          </a:p>
          <a:p>
            <a:pPr lvl="0"/>
            <a:r>
              <a:rPr lang="en-US" sz="2800" dirty="0"/>
              <a:t>       </a:t>
            </a:r>
            <a:r>
              <a:rPr lang="en-US" sz="2800" dirty="0" err="1"/>
              <a:t>p.start</a:t>
            </a:r>
            <a:r>
              <a:rPr lang="en-US" sz="2800" dirty="0"/>
              <a:t>();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main()</a:t>
            </a:r>
            <a:endParaRPr lang="en-IE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Race Condition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2247900" y="1515815"/>
            <a:ext cx="2133600" cy="1954381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/>
              <a:t>NumberStore</a:t>
            </a:r>
            <a:endParaRPr lang="en-US" sz="2200" dirty="0"/>
          </a:p>
          <a:p>
            <a:pPr>
              <a:spcBef>
                <a:spcPct val="50000"/>
              </a:spcBef>
            </a:pP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contents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   put(int)                          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   int get()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0" y="3800058"/>
            <a:ext cx="2133600" cy="938719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Consumer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run() 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3810000" y="3761585"/>
            <a:ext cx="2133600" cy="1015663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Producer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run()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1905000" y="6298066"/>
            <a:ext cx="2133600" cy="430887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Main</a:t>
            </a:r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V="1">
            <a:off x="3771900" y="508871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 flipH="1" flipV="1">
            <a:off x="757222" y="4858060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5" name="Line 13"/>
          <p:cNvSpPr>
            <a:spLocks noChangeShapeType="1"/>
          </p:cNvSpPr>
          <p:nvPr/>
        </p:nvSpPr>
        <p:spPr bwMode="auto">
          <a:xfrm flipH="1" flipV="1">
            <a:off x="4558385" y="2437940"/>
            <a:ext cx="1113737" cy="94645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6" name="Line 14"/>
          <p:cNvSpPr>
            <a:spLocks noChangeShapeType="1"/>
          </p:cNvSpPr>
          <p:nvPr/>
        </p:nvSpPr>
        <p:spPr bwMode="auto">
          <a:xfrm flipV="1">
            <a:off x="300022" y="2498117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7" name="Text Box 15"/>
          <p:cNvSpPr txBox="1">
            <a:spLocks noChangeArrowheads="1"/>
          </p:cNvSpPr>
          <p:nvPr/>
        </p:nvSpPr>
        <p:spPr bwMode="auto">
          <a:xfrm>
            <a:off x="4409567" y="5565644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 </a:t>
            </a:r>
            <a:r>
              <a:rPr lang="en-US" sz="2200" dirty="0"/>
              <a:t>thread</a:t>
            </a:r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5195872" y="2542302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put()</a:t>
            </a:r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757222" y="2335462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 get()</a:t>
            </a:r>
          </a:p>
        </p:txBody>
      </p:sp>
      <p:sp>
        <p:nvSpPr>
          <p:cNvPr id="509970" name="Text Box 18"/>
          <p:cNvSpPr txBox="1">
            <a:spLocks noChangeArrowheads="1"/>
          </p:cNvSpPr>
          <p:nvPr/>
        </p:nvSpPr>
        <p:spPr bwMode="auto">
          <a:xfrm>
            <a:off x="-114300" y="5508863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Start thread</a:t>
            </a:r>
          </a:p>
        </p:txBody>
      </p:sp>
      <p:sp>
        <p:nvSpPr>
          <p:cNvPr id="509971" name="Line 19"/>
          <p:cNvSpPr>
            <a:spLocks noChangeShapeType="1"/>
          </p:cNvSpPr>
          <p:nvPr/>
        </p:nvSpPr>
        <p:spPr bwMode="auto">
          <a:xfrm>
            <a:off x="0" y="422212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2" name="Line 20"/>
          <p:cNvSpPr>
            <a:spLocks noChangeShapeType="1"/>
          </p:cNvSpPr>
          <p:nvPr/>
        </p:nvSpPr>
        <p:spPr bwMode="auto">
          <a:xfrm>
            <a:off x="3810000" y="422212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3" name="Line 21"/>
          <p:cNvSpPr>
            <a:spLocks noChangeShapeType="1"/>
          </p:cNvSpPr>
          <p:nvPr/>
        </p:nvSpPr>
        <p:spPr bwMode="auto">
          <a:xfrm>
            <a:off x="2209800" y="255090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4" name="Line 22"/>
          <p:cNvSpPr>
            <a:spLocks noChangeShapeType="1"/>
          </p:cNvSpPr>
          <p:nvPr/>
        </p:nvSpPr>
        <p:spPr bwMode="auto">
          <a:xfrm flipH="1">
            <a:off x="1638300" y="3054957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5" name="Line 23"/>
          <p:cNvSpPr>
            <a:spLocks noChangeShapeType="1"/>
          </p:cNvSpPr>
          <p:nvPr/>
        </p:nvSpPr>
        <p:spPr bwMode="auto">
          <a:xfrm flipH="1" flipV="1">
            <a:off x="4962853" y="2264405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6" name="Line 24"/>
          <p:cNvSpPr>
            <a:spLocks noChangeShapeType="1"/>
          </p:cNvSpPr>
          <p:nvPr/>
        </p:nvSpPr>
        <p:spPr bwMode="auto">
          <a:xfrm>
            <a:off x="2281222" y="2067874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B39A5-750F-A51B-FB82-8A6B6BF4C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3" t="57907" r="74837" b="11680"/>
          <a:stretch/>
        </p:blipFill>
        <p:spPr>
          <a:xfrm>
            <a:off x="7361511" y="-493165"/>
            <a:ext cx="5062644" cy="4434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FC0D1-DD36-074C-E128-B1BFCCE9112D}"/>
              </a:ext>
            </a:extLst>
          </p:cNvPr>
          <p:cNvSpPr txBox="1"/>
          <p:nvPr/>
        </p:nvSpPr>
        <p:spPr>
          <a:xfrm>
            <a:off x="7413080" y="4072622"/>
            <a:ext cx="335085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500" dirty="0"/>
              <a:t>Producer working Faster</a:t>
            </a:r>
          </a:p>
          <a:p>
            <a:r>
              <a:rPr lang="en-IE" sz="2500" dirty="0"/>
              <a:t>    </a:t>
            </a:r>
            <a:r>
              <a:rPr lang="en-IE" sz="2500" dirty="0">
                <a:solidFill>
                  <a:srgbClr val="FF0000"/>
                </a:solidFill>
              </a:rPr>
              <a:t>P                            C</a:t>
            </a:r>
          </a:p>
          <a:p>
            <a:r>
              <a:rPr lang="en-IE" sz="2500" dirty="0"/>
              <a:t>    4                            4</a:t>
            </a:r>
          </a:p>
          <a:p>
            <a:r>
              <a:rPr lang="en-IE" sz="2500" dirty="0"/>
              <a:t>    5</a:t>
            </a:r>
          </a:p>
          <a:p>
            <a:r>
              <a:rPr lang="en-IE" sz="2500" dirty="0"/>
              <a:t>    6                            6</a:t>
            </a:r>
          </a:p>
          <a:p>
            <a:r>
              <a:rPr lang="en-IE" sz="2500" dirty="0"/>
              <a:t>    7</a:t>
            </a:r>
          </a:p>
          <a:p>
            <a:r>
              <a:rPr lang="en-IE" sz="2500" dirty="0"/>
              <a:t>    8                            8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3A5ACA-FD42-4CCE-7A32-CC0F71C35C5A}"/>
              </a:ext>
            </a:extLst>
          </p:cNvPr>
          <p:cNvCxnSpPr>
            <a:cxnSpLocks/>
          </p:cNvCxnSpPr>
          <p:nvPr/>
        </p:nvCxnSpPr>
        <p:spPr>
          <a:xfrm flipV="1">
            <a:off x="10763934" y="1875134"/>
            <a:ext cx="0" cy="3422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B35F84-4566-BD3F-5A92-ACB77A9242B8}"/>
              </a:ext>
            </a:extLst>
          </p:cNvPr>
          <p:cNvCxnSpPr>
            <a:cxnSpLocks/>
          </p:cNvCxnSpPr>
          <p:nvPr/>
        </p:nvCxnSpPr>
        <p:spPr>
          <a:xfrm flipV="1">
            <a:off x="11110775" y="2437940"/>
            <a:ext cx="0" cy="38601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0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Race Condition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2247900" y="1515815"/>
            <a:ext cx="2133600" cy="1954381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err="1"/>
              <a:t>NumberStore</a:t>
            </a:r>
            <a:endParaRPr lang="en-US" sz="2200" dirty="0"/>
          </a:p>
          <a:p>
            <a:pPr>
              <a:spcBef>
                <a:spcPct val="50000"/>
              </a:spcBef>
            </a:pP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contents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   put(int)                          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   int get()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0" y="3800058"/>
            <a:ext cx="2133600" cy="938719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Consumer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run() </a:t>
            </a: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3810000" y="3761585"/>
            <a:ext cx="2133600" cy="1015663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Producer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run()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1905000" y="6298066"/>
            <a:ext cx="2133600" cy="430887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Main</a:t>
            </a:r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V="1">
            <a:off x="3771900" y="5088710"/>
            <a:ext cx="121920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 flipH="1" flipV="1">
            <a:off x="757222" y="4858060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5" name="Line 13"/>
          <p:cNvSpPr>
            <a:spLocks noChangeShapeType="1"/>
          </p:cNvSpPr>
          <p:nvPr/>
        </p:nvSpPr>
        <p:spPr bwMode="auto">
          <a:xfrm flipH="1" flipV="1">
            <a:off x="4558385" y="2437940"/>
            <a:ext cx="1113737" cy="94645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6" name="Line 14"/>
          <p:cNvSpPr>
            <a:spLocks noChangeShapeType="1"/>
          </p:cNvSpPr>
          <p:nvPr/>
        </p:nvSpPr>
        <p:spPr bwMode="auto">
          <a:xfrm flipV="1">
            <a:off x="300022" y="2498117"/>
            <a:ext cx="19812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67" name="Text Box 15"/>
          <p:cNvSpPr txBox="1">
            <a:spLocks noChangeArrowheads="1"/>
          </p:cNvSpPr>
          <p:nvPr/>
        </p:nvSpPr>
        <p:spPr bwMode="auto">
          <a:xfrm>
            <a:off x="4409567" y="5565644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Start </a:t>
            </a:r>
            <a:r>
              <a:rPr lang="en-US" sz="2200" dirty="0"/>
              <a:t>thread</a:t>
            </a:r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5195872" y="2542302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put()</a:t>
            </a:r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757222" y="2335462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 get()</a:t>
            </a:r>
          </a:p>
        </p:txBody>
      </p:sp>
      <p:sp>
        <p:nvSpPr>
          <p:cNvPr id="509970" name="Text Box 18"/>
          <p:cNvSpPr txBox="1">
            <a:spLocks noChangeArrowheads="1"/>
          </p:cNvSpPr>
          <p:nvPr/>
        </p:nvSpPr>
        <p:spPr bwMode="auto">
          <a:xfrm>
            <a:off x="-114300" y="5508863"/>
            <a:ext cx="1905000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Start thread</a:t>
            </a:r>
          </a:p>
        </p:txBody>
      </p:sp>
      <p:sp>
        <p:nvSpPr>
          <p:cNvPr id="509971" name="Line 19"/>
          <p:cNvSpPr>
            <a:spLocks noChangeShapeType="1"/>
          </p:cNvSpPr>
          <p:nvPr/>
        </p:nvSpPr>
        <p:spPr bwMode="auto">
          <a:xfrm>
            <a:off x="0" y="422212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2" name="Line 20"/>
          <p:cNvSpPr>
            <a:spLocks noChangeShapeType="1"/>
          </p:cNvSpPr>
          <p:nvPr/>
        </p:nvSpPr>
        <p:spPr bwMode="auto">
          <a:xfrm>
            <a:off x="3810000" y="422212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3" name="Line 21"/>
          <p:cNvSpPr>
            <a:spLocks noChangeShapeType="1"/>
          </p:cNvSpPr>
          <p:nvPr/>
        </p:nvSpPr>
        <p:spPr bwMode="auto">
          <a:xfrm>
            <a:off x="2209800" y="2550905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4" name="Line 22"/>
          <p:cNvSpPr>
            <a:spLocks noChangeShapeType="1"/>
          </p:cNvSpPr>
          <p:nvPr/>
        </p:nvSpPr>
        <p:spPr bwMode="auto">
          <a:xfrm flipH="1">
            <a:off x="1638300" y="3054957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5" name="Line 23"/>
          <p:cNvSpPr>
            <a:spLocks noChangeShapeType="1"/>
          </p:cNvSpPr>
          <p:nvPr/>
        </p:nvSpPr>
        <p:spPr bwMode="auto">
          <a:xfrm flipH="1" flipV="1">
            <a:off x="4962853" y="2264405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509976" name="Line 24"/>
          <p:cNvSpPr>
            <a:spLocks noChangeShapeType="1"/>
          </p:cNvSpPr>
          <p:nvPr/>
        </p:nvSpPr>
        <p:spPr bwMode="auto">
          <a:xfrm>
            <a:off x="2281222" y="2067874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FC0D1-DD36-074C-E128-B1BFCCE9112D}"/>
              </a:ext>
            </a:extLst>
          </p:cNvPr>
          <p:cNvSpPr txBox="1"/>
          <p:nvPr/>
        </p:nvSpPr>
        <p:spPr>
          <a:xfrm>
            <a:off x="7410453" y="3572483"/>
            <a:ext cx="34955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500" dirty="0"/>
              <a:t>Consumer working Faster</a:t>
            </a:r>
          </a:p>
          <a:p>
            <a:r>
              <a:rPr lang="en-IE" sz="2500" dirty="0"/>
              <a:t>    </a:t>
            </a:r>
            <a:r>
              <a:rPr lang="en-IE" sz="2500" dirty="0">
                <a:solidFill>
                  <a:srgbClr val="FF0000"/>
                </a:solidFill>
              </a:rPr>
              <a:t>P                            C</a:t>
            </a:r>
          </a:p>
          <a:p>
            <a:r>
              <a:rPr lang="en-IE" sz="2500" dirty="0"/>
              <a:t>    2                            2</a:t>
            </a:r>
          </a:p>
          <a:p>
            <a:r>
              <a:rPr lang="en-IE" sz="2500" dirty="0"/>
              <a:t>                                  2</a:t>
            </a:r>
          </a:p>
          <a:p>
            <a:r>
              <a:rPr lang="en-IE" sz="2500" dirty="0"/>
              <a:t>    3                            3</a:t>
            </a:r>
          </a:p>
          <a:p>
            <a:r>
              <a:rPr lang="en-IE" sz="2500" dirty="0"/>
              <a:t>    4                            4</a:t>
            </a:r>
          </a:p>
          <a:p>
            <a:r>
              <a:rPr lang="en-IE" sz="2500" dirty="0"/>
              <a:t>                                  4</a:t>
            </a:r>
          </a:p>
          <a:p>
            <a:r>
              <a:rPr lang="en-IE" sz="2500" dirty="0"/>
              <a:t>    5                            5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3A5ACA-FD42-4CCE-7A32-CC0F71C35C5A}"/>
              </a:ext>
            </a:extLst>
          </p:cNvPr>
          <p:cNvCxnSpPr>
            <a:cxnSpLocks/>
          </p:cNvCxnSpPr>
          <p:nvPr/>
        </p:nvCxnSpPr>
        <p:spPr>
          <a:xfrm flipV="1">
            <a:off x="11353800" y="491822"/>
            <a:ext cx="0" cy="42854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B35F84-4566-BD3F-5A92-ACB77A9242B8}"/>
              </a:ext>
            </a:extLst>
          </p:cNvPr>
          <p:cNvCxnSpPr>
            <a:cxnSpLocks/>
          </p:cNvCxnSpPr>
          <p:nvPr/>
        </p:nvCxnSpPr>
        <p:spPr>
          <a:xfrm flipV="1">
            <a:off x="11699355" y="1844512"/>
            <a:ext cx="0" cy="39110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DA0C4D-2AAF-09CD-A7E3-D4FFCF2A1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t="61964" r="79481" b="15945"/>
          <a:stretch/>
        </p:blipFill>
        <p:spPr>
          <a:xfrm>
            <a:off x="7100871" y="0"/>
            <a:ext cx="4004473" cy="34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0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  <a:ln/>
        </p:spPr>
        <p:txBody>
          <a:bodyPr/>
          <a:lstStyle/>
          <a:p>
            <a:r>
              <a:rPr lang="en-GB" dirty="0"/>
              <a:t>Race Conditions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126533" y="1670208"/>
            <a:ext cx="3135282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 u="sng" dirty="0"/>
              <a:t>Producer Quicker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89421" y="1695635"/>
            <a:ext cx="331982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3200" b="1" u="sng" dirty="0"/>
              <a:t>Consumer Quicker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410FF-7BE4-3ADE-618E-AB1B47CAC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3" t="57907" r="74837" b="11680"/>
          <a:stretch/>
        </p:blipFill>
        <p:spPr>
          <a:xfrm>
            <a:off x="369355" y="2536456"/>
            <a:ext cx="5062644" cy="4434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C1A56-6206-790C-5DA9-B0F956F64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3" t="61964" r="79481" b="15945"/>
          <a:stretch/>
        </p:blipFill>
        <p:spPr>
          <a:xfrm>
            <a:off x="6889421" y="2536455"/>
            <a:ext cx="4786775" cy="414812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29600" cy="762000"/>
          </a:xfrm>
          <a:noFill/>
          <a:ln/>
        </p:spPr>
        <p:txBody>
          <a:bodyPr/>
          <a:lstStyle/>
          <a:p>
            <a:r>
              <a:rPr lang="en-GB"/>
              <a:t>Synchronizing Producer/Consumer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7727950" cy="411480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Monitors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NumberStore</a:t>
            </a:r>
            <a:r>
              <a:rPr lang="en-GB" dirty="0"/>
              <a:t> object must be shared between the two threads</a:t>
            </a:r>
          </a:p>
          <a:p>
            <a:pPr lvl="1"/>
            <a:r>
              <a:rPr lang="en-GB" dirty="0"/>
              <a:t>Monitor (flag)is a lock on the data.</a:t>
            </a:r>
          </a:p>
          <a:p>
            <a:pPr lvl="1"/>
            <a:r>
              <a:rPr lang="en-GB" dirty="0"/>
              <a:t>Critical sections are marked as synchronized </a:t>
            </a:r>
          </a:p>
          <a:p>
            <a:pPr lvl="1"/>
            <a:endParaRPr lang="en-GB" dirty="0"/>
          </a:p>
          <a:p>
            <a:r>
              <a:rPr lang="en-GB" dirty="0"/>
              <a:t>The set() and wait() Methods </a:t>
            </a:r>
          </a:p>
          <a:p>
            <a:pPr lvl="1"/>
            <a:r>
              <a:rPr lang="en-GB" dirty="0"/>
              <a:t>These coordinate activity by ensuring that each value placed in the </a:t>
            </a:r>
            <a:r>
              <a:rPr lang="en-GB" dirty="0" err="1"/>
              <a:t>NumberStore</a:t>
            </a:r>
            <a:r>
              <a:rPr lang="en-GB" dirty="0"/>
              <a:t> by the Producer is consumed once and once only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066" y="152400"/>
            <a:ext cx="3386134" cy="762000"/>
          </a:xfrm>
          <a:solidFill>
            <a:schemeClr val="bg2">
              <a:lumMod val="75000"/>
            </a:schemeClr>
          </a:solidFill>
          <a:ln/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52400" y="-36837"/>
            <a:ext cx="5443535" cy="715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700" dirty="0">
                <a:solidFill>
                  <a:srgbClr val="FF0000"/>
                </a:solidFill>
              </a:rPr>
              <a:t>class </a:t>
            </a:r>
            <a:r>
              <a:rPr lang="en-IE" sz="2700" dirty="0" err="1">
                <a:solidFill>
                  <a:srgbClr val="FF0000"/>
                </a:solidFill>
              </a:rPr>
              <a:t>NumberStore</a:t>
            </a:r>
            <a:r>
              <a:rPr lang="en-IE" sz="2700" dirty="0">
                <a:solidFill>
                  <a:srgbClr val="FF0000"/>
                </a:solidFill>
              </a:rPr>
              <a:t>:</a:t>
            </a:r>
          </a:p>
          <a:p>
            <a:endParaRPr lang="en-IE" sz="2700" dirty="0"/>
          </a:p>
          <a:p>
            <a:r>
              <a:rPr lang="en-IE" sz="2700" dirty="0">
                <a:solidFill>
                  <a:srgbClr val="FF0000"/>
                </a:solidFill>
              </a:rPr>
              <a:t>     def __</a:t>
            </a:r>
            <a:r>
              <a:rPr lang="en-IE" sz="2700" dirty="0" err="1">
                <a:solidFill>
                  <a:srgbClr val="FF0000"/>
                </a:solidFill>
              </a:rPr>
              <a:t>init</a:t>
            </a:r>
            <a:r>
              <a:rPr lang="en-IE" sz="2700" dirty="0">
                <a:solidFill>
                  <a:srgbClr val="FF0000"/>
                </a:solidFill>
              </a:rPr>
              <a:t>__(self):</a:t>
            </a:r>
          </a:p>
          <a:p>
            <a:r>
              <a:rPr lang="en-IE" sz="2700" dirty="0">
                <a:solidFill>
                  <a:srgbClr val="FF0000"/>
                </a:solidFill>
              </a:rPr>
              <a:t>         </a:t>
            </a:r>
            <a:r>
              <a:rPr lang="en-IE" sz="2700" dirty="0" err="1">
                <a:solidFill>
                  <a:srgbClr val="FF0000"/>
                </a:solidFill>
              </a:rPr>
              <a:t>self.contents</a:t>
            </a:r>
            <a:r>
              <a:rPr lang="en-IE" sz="2700" dirty="0">
                <a:solidFill>
                  <a:srgbClr val="FF0000"/>
                </a:solidFill>
              </a:rPr>
              <a:t>=0</a:t>
            </a:r>
          </a:p>
          <a:p>
            <a:r>
              <a:rPr lang="en-IE" sz="2700" dirty="0"/>
              <a:t>         </a:t>
            </a:r>
            <a:r>
              <a:rPr lang="en-IE" sz="2700" dirty="0" err="1"/>
              <a:t>self.available</a:t>
            </a:r>
            <a:r>
              <a:rPr lang="en-IE" sz="2700" dirty="0"/>
              <a:t> = False</a:t>
            </a:r>
          </a:p>
          <a:p>
            <a:r>
              <a:rPr lang="en-IE" sz="2700" dirty="0"/>
              <a:t>         self.lock1 = </a:t>
            </a:r>
            <a:r>
              <a:rPr lang="en-IE" sz="2700" dirty="0" err="1"/>
              <a:t>RLock</a:t>
            </a:r>
            <a:r>
              <a:rPr lang="en-IE" sz="2700" dirty="0"/>
              <a:t>()</a:t>
            </a:r>
          </a:p>
          <a:p>
            <a:r>
              <a:rPr lang="en-IE" sz="2700" dirty="0"/>
              <a:t>         self.lock2 = </a:t>
            </a:r>
            <a:r>
              <a:rPr lang="en-IE" sz="2700" dirty="0" err="1"/>
              <a:t>RLock</a:t>
            </a:r>
            <a:r>
              <a:rPr lang="en-IE" sz="2700" dirty="0"/>
              <a:t>()</a:t>
            </a:r>
          </a:p>
          <a:p>
            <a:r>
              <a:rPr lang="en-IE" sz="2700" dirty="0"/>
              <a:t>         </a:t>
            </a:r>
            <a:r>
              <a:rPr lang="en-IE" sz="2700" dirty="0" err="1"/>
              <a:t>self.event</a:t>
            </a:r>
            <a:r>
              <a:rPr lang="en-IE" sz="2700" dirty="0"/>
              <a:t> = Event()</a:t>
            </a:r>
          </a:p>
          <a:p>
            <a:endParaRPr lang="en-IE" sz="1500" dirty="0"/>
          </a:p>
          <a:p>
            <a:r>
              <a:rPr lang="en-IE" sz="2700" dirty="0"/>
              <a:t>     </a:t>
            </a:r>
            <a:r>
              <a:rPr lang="en-IE" sz="2700" dirty="0">
                <a:solidFill>
                  <a:srgbClr val="FF0000"/>
                </a:solidFill>
              </a:rPr>
              <a:t>def get(self):</a:t>
            </a:r>
          </a:p>
          <a:p>
            <a:r>
              <a:rPr lang="en-IE" sz="2700" dirty="0"/>
              <a:t>        self.lock1.acquire()</a:t>
            </a:r>
          </a:p>
          <a:p>
            <a:r>
              <a:rPr lang="en-IE" sz="2700" dirty="0"/>
              <a:t>        while (</a:t>
            </a:r>
            <a:r>
              <a:rPr lang="en-IE" sz="2700" dirty="0" err="1"/>
              <a:t>self.available</a:t>
            </a:r>
            <a:r>
              <a:rPr lang="en-IE" sz="2700" dirty="0"/>
              <a:t> == False):</a:t>
            </a:r>
          </a:p>
          <a:p>
            <a:r>
              <a:rPr lang="en-IE" sz="2700" dirty="0"/>
              <a:t>                </a:t>
            </a:r>
            <a:r>
              <a:rPr lang="en-IE" sz="2700" dirty="0" err="1"/>
              <a:t>self.event.wait</a:t>
            </a:r>
            <a:r>
              <a:rPr lang="en-IE" sz="2700" dirty="0"/>
              <a:t>()</a:t>
            </a:r>
          </a:p>
          <a:p>
            <a:r>
              <a:rPr lang="en-IE" sz="2700" dirty="0"/>
              <a:t>        </a:t>
            </a:r>
            <a:r>
              <a:rPr lang="en-IE" sz="2700" dirty="0" err="1"/>
              <a:t>self.available</a:t>
            </a:r>
            <a:r>
              <a:rPr lang="en-IE" sz="2700" dirty="0"/>
              <a:t> = False</a:t>
            </a:r>
          </a:p>
          <a:p>
            <a:r>
              <a:rPr lang="en-IE" sz="2700" dirty="0"/>
              <a:t>        </a:t>
            </a:r>
            <a:r>
              <a:rPr lang="en-IE" sz="2700" dirty="0" err="1"/>
              <a:t>self.event.set</a:t>
            </a:r>
            <a:r>
              <a:rPr lang="en-IE" sz="2700" dirty="0"/>
              <a:t>()</a:t>
            </a:r>
          </a:p>
          <a:p>
            <a:r>
              <a:rPr lang="en-IE" sz="2700" dirty="0"/>
              <a:t>        self.lock1.release()</a:t>
            </a:r>
          </a:p>
          <a:p>
            <a:r>
              <a:rPr lang="en-IE" sz="2700" dirty="0"/>
              <a:t>        </a:t>
            </a:r>
            <a:r>
              <a:rPr lang="en-IE" sz="2700" dirty="0">
                <a:solidFill>
                  <a:srgbClr val="FF0000"/>
                </a:solidFill>
              </a:rPr>
              <a:t>return </a:t>
            </a:r>
            <a:r>
              <a:rPr lang="en-IE" sz="2700" dirty="0" err="1">
                <a:solidFill>
                  <a:srgbClr val="FF0000"/>
                </a:solidFill>
              </a:rPr>
              <a:t>self.contents</a:t>
            </a:r>
            <a:endParaRPr lang="en-IE" sz="2700" dirty="0">
              <a:solidFill>
                <a:srgbClr val="FF0000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EE7B79-6A96-3229-2E0C-1F3FDD63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635" y="1329508"/>
            <a:ext cx="5443535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IE" sz="2700" dirty="0">
                <a:solidFill>
                  <a:srgbClr val="FF0000"/>
                </a:solidFill>
              </a:rPr>
              <a:t> def put(self, value):</a:t>
            </a:r>
          </a:p>
          <a:p>
            <a:r>
              <a:rPr lang="en-IE" sz="2700" dirty="0">
                <a:solidFill>
                  <a:srgbClr val="FF0000"/>
                </a:solidFill>
              </a:rPr>
              <a:t>        </a:t>
            </a:r>
            <a:r>
              <a:rPr lang="en-IE" sz="2700" dirty="0"/>
              <a:t>self.lock2.acquire()</a:t>
            </a:r>
          </a:p>
          <a:p>
            <a:r>
              <a:rPr lang="en-IE" sz="2700" dirty="0"/>
              <a:t>        while (</a:t>
            </a:r>
            <a:r>
              <a:rPr lang="en-IE" sz="2700" dirty="0" err="1"/>
              <a:t>self.available</a:t>
            </a:r>
            <a:r>
              <a:rPr lang="en-IE" sz="2700" dirty="0"/>
              <a:t> == True):</a:t>
            </a:r>
          </a:p>
          <a:p>
            <a:r>
              <a:rPr lang="en-IE" sz="2700" dirty="0"/>
              <a:t>                 </a:t>
            </a:r>
            <a:r>
              <a:rPr lang="en-IE" sz="2700" dirty="0" err="1"/>
              <a:t>self.event.wait</a:t>
            </a:r>
            <a:r>
              <a:rPr lang="en-IE" sz="2700" dirty="0"/>
              <a:t>()</a:t>
            </a:r>
          </a:p>
          <a:p>
            <a:r>
              <a:rPr lang="en-IE" sz="2700" dirty="0">
                <a:solidFill>
                  <a:srgbClr val="FF0000"/>
                </a:solidFill>
              </a:rPr>
              <a:t>        </a:t>
            </a:r>
            <a:r>
              <a:rPr lang="en-IE" sz="2700" dirty="0" err="1">
                <a:solidFill>
                  <a:srgbClr val="FF0000"/>
                </a:solidFill>
              </a:rPr>
              <a:t>self.contents</a:t>
            </a:r>
            <a:r>
              <a:rPr lang="en-IE" sz="2700" dirty="0">
                <a:solidFill>
                  <a:srgbClr val="FF0000"/>
                </a:solidFill>
              </a:rPr>
              <a:t> = value</a:t>
            </a:r>
          </a:p>
          <a:p>
            <a:r>
              <a:rPr lang="en-IE" sz="2700" dirty="0">
                <a:solidFill>
                  <a:srgbClr val="FF0000"/>
                </a:solidFill>
              </a:rPr>
              <a:t>        </a:t>
            </a:r>
            <a:r>
              <a:rPr lang="en-IE" sz="2700" dirty="0" err="1"/>
              <a:t>self.available</a:t>
            </a:r>
            <a:r>
              <a:rPr lang="en-IE" sz="2700" dirty="0"/>
              <a:t> = True</a:t>
            </a:r>
          </a:p>
          <a:p>
            <a:r>
              <a:rPr lang="en-IE" sz="2700" dirty="0"/>
              <a:t>        </a:t>
            </a:r>
            <a:r>
              <a:rPr lang="en-IE" sz="2700" dirty="0" err="1"/>
              <a:t>self.event.set</a:t>
            </a:r>
            <a:r>
              <a:rPr lang="en-IE" sz="2700" dirty="0"/>
              <a:t>()</a:t>
            </a:r>
          </a:p>
          <a:p>
            <a:r>
              <a:rPr lang="en-IE" sz="2700" dirty="0"/>
              <a:t>        self.lock2.release()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08884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Multi- Threaded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0" y="-64998"/>
            <a:ext cx="9817768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000" dirty="0"/>
          </a:p>
          <a:p>
            <a:r>
              <a:rPr lang="en-IE" sz="2500" dirty="0">
                <a:solidFill>
                  <a:srgbClr val="FF0000"/>
                </a:solidFill>
              </a:rPr>
              <a:t>from threading import *</a:t>
            </a:r>
          </a:p>
          <a:p>
            <a:r>
              <a:rPr lang="en-IE" sz="2500" dirty="0">
                <a:solidFill>
                  <a:srgbClr val="FF0000"/>
                </a:solidFill>
              </a:rPr>
              <a:t>import time</a:t>
            </a:r>
          </a:p>
          <a:p>
            <a:r>
              <a:rPr lang="en-IE" sz="2500" dirty="0">
                <a:solidFill>
                  <a:srgbClr val="FF0000"/>
                </a:solidFill>
              </a:rPr>
              <a:t>Import sys</a:t>
            </a:r>
          </a:p>
          <a:p>
            <a:endParaRPr lang="en-IE" sz="2500" dirty="0">
              <a:solidFill>
                <a:srgbClr val="FF0000"/>
              </a:solidFill>
            </a:endParaRPr>
          </a:p>
          <a:p>
            <a:r>
              <a:rPr lang="en-IE" sz="2500" dirty="0"/>
              <a:t>def main():</a:t>
            </a:r>
          </a:p>
          <a:p>
            <a:r>
              <a:rPr lang="en-IE" sz="2500" dirty="0"/>
              <a:t>    d1 = </a:t>
            </a:r>
            <a:r>
              <a:rPr lang="en-IE" sz="2500" dirty="0" err="1"/>
              <a:t>DisplayRoscommon</a:t>
            </a:r>
            <a:r>
              <a:rPr lang="en-IE" sz="2500" dirty="0"/>
              <a:t>()</a:t>
            </a:r>
          </a:p>
          <a:p>
            <a:r>
              <a:rPr lang="en-IE" sz="2500" dirty="0"/>
              <a:t>    d2 = </a:t>
            </a:r>
            <a:r>
              <a:rPr lang="en-IE" sz="2500" dirty="0" err="1"/>
              <a:t>DisplayOffaly</a:t>
            </a:r>
            <a:r>
              <a:rPr lang="en-IE" sz="2500" dirty="0"/>
              <a:t>()</a:t>
            </a:r>
          </a:p>
          <a:p>
            <a:r>
              <a:rPr lang="en-IE" sz="2500" dirty="0"/>
              <a:t>    d1.</a:t>
            </a:r>
            <a:r>
              <a:rPr lang="en-IE" sz="2500" dirty="0">
                <a:solidFill>
                  <a:srgbClr val="FF0000"/>
                </a:solidFill>
              </a:rPr>
              <a:t>start</a:t>
            </a:r>
            <a:r>
              <a:rPr lang="en-IE" sz="2500" dirty="0"/>
              <a:t>()</a:t>
            </a:r>
          </a:p>
          <a:p>
            <a:r>
              <a:rPr lang="en-IE" sz="2500" dirty="0"/>
              <a:t>    d2.</a:t>
            </a:r>
            <a:r>
              <a:rPr lang="en-IE" sz="2500" dirty="0">
                <a:solidFill>
                  <a:srgbClr val="FF0000"/>
                </a:solidFill>
              </a:rPr>
              <a:t>start</a:t>
            </a:r>
            <a:r>
              <a:rPr lang="en-IE" sz="2500" dirty="0"/>
              <a:t>()</a:t>
            </a:r>
          </a:p>
          <a:p>
            <a:endParaRPr lang="en-IE" sz="2500" dirty="0">
              <a:solidFill>
                <a:srgbClr val="FF0000"/>
              </a:solidFill>
            </a:endParaRPr>
          </a:p>
          <a:p>
            <a:endParaRPr lang="en-IE" sz="2500" dirty="0">
              <a:solidFill>
                <a:srgbClr val="FF0000"/>
              </a:solidFill>
            </a:endParaRPr>
          </a:p>
          <a:p>
            <a:r>
              <a:rPr lang="en-IE" sz="2500" dirty="0"/>
              <a:t>class </a:t>
            </a:r>
            <a:r>
              <a:rPr lang="en-IE" sz="2500" dirty="0" err="1"/>
              <a:t>DisplayRoscommon</a:t>
            </a:r>
            <a:r>
              <a:rPr lang="en-IE" sz="2500" dirty="0">
                <a:solidFill>
                  <a:srgbClr val="FF0000"/>
                </a:solidFill>
              </a:rPr>
              <a:t>(Thread):</a:t>
            </a:r>
          </a:p>
          <a:p>
            <a:endParaRPr lang="en-IE" sz="2500" dirty="0">
              <a:solidFill>
                <a:srgbClr val="FF0000"/>
              </a:solidFill>
            </a:endParaRPr>
          </a:p>
          <a:p>
            <a:r>
              <a:rPr lang="en-IE" sz="2500" dirty="0"/>
              <a:t>   </a:t>
            </a:r>
            <a:r>
              <a:rPr lang="en-IE" sz="2500" dirty="0">
                <a:solidFill>
                  <a:srgbClr val="FF0000"/>
                </a:solidFill>
              </a:rPr>
              <a:t>def run(self):</a:t>
            </a:r>
          </a:p>
          <a:p>
            <a:r>
              <a:rPr lang="en-IE" sz="2500" dirty="0"/>
              <a:t>       for </a:t>
            </a:r>
            <a:r>
              <a:rPr lang="en-IE" sz="2500" dirty="0" err="1"/>
              <a:t>i</a:t>
            </a:r>
            <a:r>
              <a:rPr lang="en-IE" sz="2500" dirty="0"/>
              <a:t> in range(1,6):</a:t>
            </a:r>
          </a:p>
          <a:p>
            <a:r>
              <a:rPr lang="en-IE" sz="2500" dirty="0"/>
              <a:t>           </a:t>
            </a:r>
            <a:r>
              <a:rPr lang="en-IE" sz="2500" dirty="0" err="1"/>
              <a:t>sys.stdout.write</a:t>
            </a:r>
            <a:r>
              <a:rPr lang="en-IE" sz="2500" dirty="0"/>
              <a:t>('Roscommon\n')</a:t>
            </a:r>
          </a:p>
          <a:p>
            <a:r>
              <a:rPr lang="en-IE" sz="2500" dirty="0"/>
              <a:t>            </a:t>
            </a:r>
            <a:r>
              <a:rPr lang="en-IE" sz="2500" dirty="0" err="1"/>
              <a:t>time.sleep</a:t>
            </a:r>
            <a:r>
              <a:rPr lang="en-IE" sz="2500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84171-8052-4927-A76F-78A6F544F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8" t="40702" r="76545" b="25614"/>
          <a:stretch/>
        </p:blipFill>
        <p:spPr>
          <a:xfrm>
            <a:off x="9457015" y="0"/>
            <a:ext cx="3956049" cy="5413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11983-6DF2-4D01-BB26-1CA73FEFE90D}"/>
              </a:ext>
            </a:extLst>
          </p:cNvPr>
          <p:cNvSpPr txBox="1"/>
          <p:nvPr/>
        </p:nvSpPr>
        <p:spPr>
          <a:xfrm>
            <a:off x="5679849" y="4320818"/>
            <a:ext cx="54663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500" dirty="0"/>
              <a:t>class </a:t>
            </a:r>
            <a:r>
              <a:rPr lang="en-IE" sz="2500" dirty="0" err="1"/>
              <a:t>DisplayOffaly</a:t>
            </a:r>
            <a:r>
              <a:rPr lang="en-IE" sz="2500" dirty="0">
                <a:solidFill>
                  <a:srgbClr val="FF0000"/>
                </a:solidFill>
              </a:rPr>
              <a:t>(Thread):</a:t>
            </a:r>
          </a:p>
          <a:p>
            <a:endParaRPr lang="en-IE" sz="2500" dirty="0">
              <a:solidFill>
                <a:srgbClr val="FF0000"/>
              </a:solidFill>
            </a:endParaRPr>
          </a:p>
          <a:p>
            <a:r>
              <a:rPr lang="en-IE" sz="2500" dirty="0"/>
              <a:t>       </a:t>
            </a:r>
            <a:r>
              <a:rPr lang="en-IE" sz="2500" dirty="0">
                <a:solidFill>
                  <a:srgbClr val="FF0000"/>
                </a:solidFill>
              </a:rPr>
              <a:t>def run(self):</a:t>
            </a:r>
          </a:p>
          <a:p>
            <a:r>
              <a:rPr lang="en-IE" sz="2500" dirty="0"/>
              <a:t>        for </a:t>
            </a:r>
            <a:r>
              <a:rPr lang="en-IE" sz="2500" dirty="0" err="1"/>
              <a:t>i</a:t>
            </a:r>
            <a:r>
              <a:rPr lang="en-IE" sz="2500" dirty="0"/>
              <a:t> in range(1,6):             </a:t>
            </a:r>
          </a:p>
          <a:p>
            <a:r>
              <a:rPr lang="en-IE" sz="2500" dirty="0"/>
              <a:t>             </a:t>
            </a:r>
            <a:r>
              <a:rPr lang="en-IE" sz="2500" dirty="0" err="1"/>
              <a:t>sys.stdout.write</a:t>
            </a:r>
            <a:r>
              <a:rPr lang="en-IE" sz="2500" dirty="0"/>
              <a:t>('Offaly\n')</a:t>
            </a:r>
          </a:p>
          <a:p>
            <a:r>
              <a:rPr lang="en-IE" sz="2500" dirty="0"/>
              <a:t>             </a:t>
            </a:r>
            <a:r>
              <a:rPr lang="en-IE" sz="2500" dirty="0" err="1"/>
              <a:t>time.sleep</a:t>
            </a:r>
            <a:r>
              <a:rPr lang="en-IE" sz="2500" dirty="0"/>
              <a:t>(1)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8356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72400" cy="762000"/>
          </a:xfrm>
          <a:noFill/>
          <a:ln/>
        </p:spPr>
        <p:txBody>
          <a:bodyPr/>
          <a:lstStyle/>
          <a:p>
            <a:r>
              <a:rPr lang="en-GB" dirty="0"/>
              <a:t>The set(), wait() Methods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15400" cy="4114800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wait()</a:t>
            </a:r>
          </a:p>
          <a:p>
            <a:pPr lvl="1"/>
            <a:r>
              <a:rPr lang="en-GB" dirty="0"/>
              <a:t>thread gives up lock (this) and goes asleep</a:t>
            </a:r>
          </a:p>
          <a:p>
            <a:pPr lvl="1"/>
            <a:r>
              <a:rPr lang="en-GB" dirty="0"/>
              <a:t>waits until notified of change to current object</a:t>
            </a:r>
          </a:p>
          <a:p>
            <a:r>
              <a:rPr lang="en-GB" dirty="0">
                <a:solidFill>
                  <a:srgbClr val="FF0000"/>
                </a:solidFill>
              </a:rPr>
              <a:t>set()</a:t>
            </a:r>
          </a:p>
          <a:p>
            <a:pPr lvl="1"/>
            <a:r>
              <a:rPr lang="en-GB" dirty="0"/>
              <a:t>wakes up one thread that is waiting on the monitor</a:t>
            </a:r>
          </a:p>
          <a:p>
            <a:pPr lvl="1"/>
            <a:endParaRPr lang="en-GB" dirty="0"/>
          </a:p>
          <a:p>
            <a:r>
              <a:rPr lang="en-GB" dirty="0"/>
              <a:t>Can only be called from </a:t>
            </a:r>
            <a:r>
              <a:rPr lang="en-US" dirty="0"/>
              <a:t>synchronized</a:t>
            </a:r>
            <a:r>
              <a:rPr lang="en-GB" dirty="0"/>
              <a:t> methods or blocks of statements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72400" cy="762000"/>
          </a:xfrm>
          <a:noFill/>
          <a:ln/>
        </p:spPr>
        <p:txBody>
          <a:bodyPr/>
          <a:lstStyle/>
          <a:p>
            <a:r>
              <a:rPr lang="en-GB" dirty="0"/>
              <a:t>Exercise  :  318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8915400" cy="4114800"/>
          </a:xfrm>
          <a:noFill/>
          <a:ln/>
        </p:spPr>
        <p:txBody>
          <a:bodyPr>
            <a:normAutofit/>
          </a:bodyPr>
          <a:lstStyle/>
          <a:p>
            <a:r>
              <a:rPr lang="en-IE" dirty="0"/>
              <a:t>Run Ex318_SkelQ.cs &amp; Observe Race Condition</a:t>
            </a:r>
          </a:p>
          <a:p>
            <a:endParaRPr lang="en-IE" dirty="0"/>
          </a:p>
          <a:p>
            <a:r>
              <a:rPr lang="en-IE" dirty="0"/>
              <a:t>Implement Changes and notice changed Results</a:t>
            </a:r>
          </a:p>
          <a:p>
            <a:endParaRPr lang="en-IE" dirty="0"/>
          </a:p>
          <a:p>
            <a:r>
              <a:rPr lang="en-IE" dirty="0"/>
              <a:t>Either:   Uncomment </a:t>
            </a:r>
            <a:r>
              <a:rPr lang="en-IE" dirty="0">
                <a:solidFill>
                  <a:srgbClr val="FF0000"/>
                </a:solidFill>
              </a:rPr>
              <a:t>Ex318_SkelQ.cs   </a:t>
            </a:r>
            <a:r>
              <a:rPr lang="en-IE" dirty="0"/>
              <a:t>or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                        </a:t>
            </a:r>
            <a:r>
              <a:rPr lang="en-IE" dirty="0"/>
              <a:t>Use:    </a:t>
            </a:r>
            <a:r>
              <a:rPr lang="en-IE" dirty="0">
                <a:solidFill>
                  <a:srgbClr val="FF0000"/>
                </a:solidFill>
              </a:rPr>
              <a:t>Ex318_SolnA.cs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96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72400" cy="762000"/>
          </a:xfrm>
          <a:noFill/>
          <a:ln/>
        </p:spPr>
        <p:txBody>
          <a:bodyPr/>
          <a:lstStyle/>
          <a:p>
            <a:r>
              <a:rPr lang="en-GB" dirty="0"/>
              <a:t>Q319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227" y="762000"/>
            <a:ext cx="12081641" cy="6096000"/>
          </a:xfrm>
          <a:noFill/>
          <a:ln/>
        </p:spPr>
        <p:txBody>
          <a:bodyPr>
            <a:normAutofit/>
          </a:bodyPr>
          <a:lstStyle/>
          <a:p>
            <a:r>
              <a:rPr lang="en-IE" dirty="0"/>
              <a:t>Bounded Buffer</a:t>
            </a:r>
          </a:p>
          <a:p>
            <a:r>
              <a:rPr lang="en-IE" dirty="0"/>
              <a:t>Now </a:t>
            </a:r>
            <a:r>
              <a:rPr lang="en-IE" dirty="0" err="1"/>
              <a:t>NumberStore</a:t>
            </a:r>
            <a:r>
              <a:rPr lang="en-IE" dirty="0"/>
              <a:t> has an array of 3 value</a:t>
            </a:r>
          </a:p>
          <a:p>
            <a:endParaRPr lang="en-IE" dirty="0"/>
          </a:p>
          <a:p>
            <a:r>
              <a:rPr lang="en-IE" dirty="0"/>
              <a:t>After inserting 1,2            After Inserting 3                               After deleting </a:t>
            </a:r>
            <a:r>
              <a:rPr lang="en-IE" dirty="0">
                <a:solidFill>
                  <a:srgbClr val="FF0000"/>
                </a:solidFill>
              </a:rPr>
              <a:t>1</a:t>
            </a:r>
          </a:p>
          <a:p>
            <a:r>
              <a:rPr lang="en-IE" dirty="0"/>
              <a:t>                   </a:t>
            </a:r>
            <a:r>
              <a:rPr lang="en-IE" sz="2400" dirty="0" err="1"/>
              <a:t>NextIn</a:t>
            </a:r>
            <a:endParaRPr lang="en-IE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5CE9E-547D-0F41-60A5-9770AFD9517F}"/>
              </a:ext>
            </a:extLst>
          </p:cNvPr>
          <p:cNvCxnSpPr/>
          <p:nvPr/>
        </p:nvCxnSpPr>
        <p:spPr>
          <a:xfrm>
            <a:off x="4527332" y="3429000"/>
            <a:ext cx="0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07D6F2-40FE-3246-033E-40F2853AF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05096"/>
              </p:ext>
            </p:extLst>
          </p:nvPr>
        </p:nvGraphicFramePr>
        <p:xfrm>
          <a:off x="502746" y="4030717"/>
          <a:ext cx="2298261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7">
                  <a:extLst>
                    <a:ext uri="{9D8B030D-6E8A-4147-A177-3AD203B41FA5}">
                      <a16:colId xmlns:a16="http://schemas.microsoft.com/office/drawing/2014/main" val="976718307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21957111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76715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171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023910-A01E-5521-368E-E07C23249724}"/>
              </a:ext>
            </a:extLst>
          </p:cNvPr>
          <p:cNvCxnSpPr>
            <a:cxnSpLocks/>
          </p:cNvCxnSpPr>
          <p:nvPr/>
        </p:nvCxnSpPr>
        <p:spPr>
          <a:xfrm flipV="1">
            <a:off x="646386" y="4569615"/>
            <a:ext cx="0" cy="53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F354F0-289F-6CBE-C208-3976F3C2CACD}"/>
              </a:ext>
            </a:extLst>
          </p:cNvPr>
          <p:cNvSpPr txBox="1"/>
          <p:nvPr/>
        </p:nvSpPr>
        <p:spPr>
          <a:xfrm>
            <a:off x="193913" y="5218913"/>
            <a:ext cx="291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/>
              <a:t>NextOut</a:t>
            </a:r>
            <a:r>
              <a:rPr lang="en-IE" sz="2400" dirty="0"/>
              <a:t>         </a:t>
            </a:r>
            <a:r>
              <a:rPr lang="en-IE" sz="2400" dirty="0">
                <a:solidFill>
                  <a:srgbClr val="FF0000"/>
                </a:solidFill>
              </a:rPr>
              <a:t>Count=2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5A2D100-D364-67F8-8E3A-E921BBACA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298"/>
              </p:ext>
            </p:extLst>
          </p:nvPr>
        </p:nvGraphicFramePr>
        <p:xfrm>
          <a:off x="4231074" y="4025462"/>
          <a:ext cx="2298261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7">
                  <a:extLst>
                    <a:ext uri="{9D8B030D-6E8A-4147-A177-3AD203B41FA5}">
                      <a16:colId xmlns:a16="http://schemas.microsoft.com/office/drawing/2014/main" val="976718307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21957111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76715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1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8C4A6F-DE29-F85C-4215-256852657AFF}"/>
              </a:ext>
            </a:extLst>
          </p:cNvPr>
          <p:cNvSpPr txBox="1"/>
          <p:nvPr/>
        </p:nvSpPr>
        <p:spPr>
          <a:xfrm>
            <a:off x="9121576" y="5218912"/>
            <a:ext cx="291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/>
              <a:t>NextOut</a:t>
            </a:r>
            <a:r>
              <a:rPr lang="en-IE" sz="2400" dirty="0"/>
              <a:t>         </a:t>
            </a:r>
            <a:r>
              <a:rPr lang="en-IE" sz="2400" dirty="0">
                <a:solidFill>
                  <a:srgbClr val="FF0000"/>
                </a:solidFill>
              </a:rPr>
              <a:t>Count=2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8E320-9D08-71C9-8B77-CFC8D4C2A9AA}"/>
              </a:ext>
            </a:extLst>
          </p:cNvPr>
          <p:cNvSpPr txBox="1"/>
          <p:nvPr/>
        </p:nvSpPr>
        <p:spPr>
          <a:xfrm>
            <a:off x="4231074" y="2967335"/>
            <a:ext cx="155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/>
              <a:t>NextIn</a:t>
            </a:r>
            <a:r>
              <a:rPr lang="en-IE" sz="2400" dirty="0"/>
              <a:t>        </a:t>
            </a:r>
            <a:endParaRPr lang="en-IE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1FC33-AA89-B301-0951-413D5D787271}"/>
              </a:ext>
            </a:extLst>
          </p:cNvPr>
          <p:cNvSpPr txBox="1"/>
          <p:nvPr/>
        </p:nvSpPr>
        <p:spPr>
          <a:xfrm>
            <a:off x="4082741" y="5218913"/>
            <a:ext cx="291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/>
              <a:t>NextOut</a:t>
            </a:r>
            <a:r>
              <a:rPr lang="en-IE" sz="2400" dirty="0"/>
              <a:t>         </a:t>
            </a:r>
            <a:r>
              <a:rPr lang="en-IE" sz="2400" dirty="0">
                <a:solidFill>
                  <a:srgbClr val="FF0000"/>
                </a:solidFill>
              </a:rPr>
              <a:t>Count=3</a:t>
            </a:r>
          </a:p>
        </p:txBody>
      </p:sp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443CB82D-ADDF-4925-2CBD-9C3EF5DF5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48573"/>
              </p:ext>
            </p:extLst>
          </p:nvPr>
        </p:nvGraphicFramePr>
        <p:xfrm>
          <a:off x="8678570" y="4129780"/>
          <a:ext cx="2298261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7">
                  <a:extLst>
                    <a:ext uri="{9D8B030D-6E8A-4147-A177-3AD203B41FA5}">
                      <a16:colId xmlns:a16="http://schemas.microsoft.com/office/drawing/2014/main" val="976718307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21957111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76715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5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171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CA50E-2D70-2B01-7E9E-FBA83DE1BF61}"/>
              </a:ext>
            </a:extLst>
          </p:cNvPr>
          <p:cNvCxnSpPr/>
          <p:nvPr/>
        </p:nvCxnSpPr>
        <p:spPr>
          <a:xfrm>
            <a:off x="2740573" y="3581400"/>
            <a:ext cx="0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D1A48-4FC5-1C7A-A28D-06D1A8E07CAB}"/>
              </a:ext>
            </a:extLst>
          </p:cNvPr>
          <p:cNvCxnSpPr>
            <a:cxnSpLocks/>
          </p:cNvCxnSpPr>
          <p:nvPr/>
        </p:nvCxnSpPr>
        <p:spPr>
          <a:xfrm flipV="1">
            <a:off x="4414345" y="4602220"/>
            <a:ext cx="0" cy="6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2250A-9A64-7494-9C4A-79AACF17DA15}"/>
              </a:ext>
            </a:extLst>
          </p:cNvPr>
          <p:cNvCxnSpPr/>
          <p:nvPr/>
        </p:nvCxnSpPr>
        <p:spPr>
          <a:xfrm>
            <a:off x="8889124" y="3576145"/>
            <a:ext cx="0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EC3A5F-AC2A-E72F-A3D4-CA24ED8C8DB0}"/>
              </a:ext>
            </a:extLst>
          </p:cNvPr>
          <p:cNvSpPr txBox="1"/>
          <p:nvPr/>
        </p:nvSpPr>
        <p:spPr>
          <a:xfrm>
            <a:off x="8671694" y="3282255"/>
            <a:ext cx="155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 err="1"/>
              <a:t>NextIn</a:t>
            </a:r>
            <a:r>
              <a:rPr lang="en-IE" sz="2400" dirty="0"/>
              <a:t>        </a:t>
            </a:r>
            <a:endParaRPr lang="en-IE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36264-F7BD-502B-16A8-5AC1BC00BA95}"/>
              </a:ext>
            </a:extLst>
          </p:cNvPr>
          <p:cNvCxnSpPr>
            <a:cxnSpLocks/>
          </p:cNvCxnSpPr>
          <p:nvPr/>
        </p:nvCxnSpPr>
        <p:spPr>
          <a:xfrm flipV="1">
            <a:off x="9674773" y="4595772"/>
            <a:ext cx="0" cy="6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55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047" y="0"/>
            <a:ext cx="7772400" cy="762000"/>
          </a:xfrm>
          <a:noFill/>
          <a:ln/>
        </p:spPr>
        <p:txBody>
          <a:bodyPr/>
          <a:lstStyle/>
          <a:p>
            <a:r>
              <a:rPr lang="en-GB" dirty="0"/>
              <a:t>Exercise  :  319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22" y="0"/>
            <a:ext cx="11942956" cy="6724185"/>
          </a:xfrm>
          <a:noFill/>
          <a:ln/>
        </p:spPr>
        <p:txBody>
          <a:bodyPr>
            <a:normAutofit/>
          </a:bodyPr>
          <a:lstStyle/>
          <a:p>
            <a:r>
              <a:rPr lang="en-IE" dirty="0"/>
              <a:t>Race Condition</a:t>
            </a:r>
          </a:p>
          <a:p>
            <a:r>
              <a:rPr lang="en-IE" dirty="0">
                <a:solidFill>
                  <a:srgbClr val="FF0000"/>
                </a:solidFill>
              </a:rPr>
              <a:t>Consumer Faster                                                        Producer Faster     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Modify </a:t>
            </a:r>
            <a:r>
              <a:rPr lang="en-IE" dirty="0" err="1">
                <a:solidFill>
                  <a:srgbClr val="FF0000"/>
                </a:solidFill>
              </a:rPr>
              <a:t>Numberstore</a:t>
            </a:r>
            <a:r>
              <a:rPr lang="en-IE" dirty="0">
                <a:solidFill>
                  <a:srgbClr val="FF0000"/>
                </a:solidFill>
              </a:rPr>
              <a:t> so well behave                   </a:t>
            </a:r>
            <a:r>
              <a:rPr lang="en-IE" dirty="0"/>
              <a:t>Expected </a:t>
            </a:r>
          </a:p>
          <a:p>
            <a:r>
              <a:rPr lang="en-IE" dirty="0"/>
              <a:t>                                                                                    Output</a:t>
            </a:r>
          </a:p>
          <a:p>
            <a:r>
              <a:rPr lang="en-IE" dirty="0">
                <a:solidFill>
                  <a:srgbClr val="FF0000"/>
                </a:solidFill>
              </a:rPr>
              <a:t>If </a:t>
            </a:r>
            <a:r>
              <a:rPr lang="en-IE" dirty="0"/>
              <a:t>count</a:t>
            </a:r>
            <a:r>
              <a:rPr lang="en-IE" dirty="0">
                <a:solidFill>
                  <a:srgbClr val="FF0000"/>
                </a:solidFill>
              </a:rPr>
              <a:t> already 3     producer must wait (</a:t>
            </a:r>
            <a:r>
              <a:rPr lang="en-IE" dirty="0"/>
              <a:t>Put</a:t>
            </a:r>
            <a:r>
              <a:rPr lang="en-IE" dirty="0">
                <a:solidFill>
                  <a:srgbClr val="FF0000"/>
                </a:solidFill>
              </a:rPr>
              <a:t>)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r>
              <a:rPr lang="en-IE" dirty="0">
                <a:solidFill>
                  <a:srgbClr val="FF0000"/>
                </a:solidFill>
              </a:rPr>
              <a:t>If </a:t>
            </a:r>
            <a:r>
              <a:rPr lang="en-IE" dirty="0"/>
              <a:t>count</a:t>
            </a:r>
            <a:r>
              <a:rPr lang="en-IE" dirty="0">
                <a:solidFill>
                  <a:srgbClr val="FF0000"/>
                </a:solidFill>
              </a:rPr>
              <a:t> equals zero Consumer waits (</a:t>
            </a:r>
            <a:r>
              <a:rPr lang="en-IE" dirty="0"/>
              <a:t>get</a:t>
            </a:r>
            <a:r>
              <a:rPr lang="en-IE" dirty="0">
                <a:solidFill>
                  <a:srgbClr val="FF0000"/>
                </a:solidFill>
              </a:rPr>
              <a:t>)</a:t>
            </a: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IE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CB49D-195A-DE52-F22A-FF478D2BB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4" t="58494" r="78740" b="24438"/>
          <a:stretch/>
        </p:blipFill>
        <p:spPr>
          <a:xfrm>
            <a:off x="124522" y="1159727"/>
            <a:ext cx="4430034" cy="2583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A1189-1787-416F-A3F8-51747B6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7" t="57485" r="79136" b="25810"/>
          <a:stretch/>
        </p:blipFill>
        <p:spPr>
          <a:xfrm>
            <a:off x="6618246" y="1063082"/>
            <a:ext cx="4174273" cy="2527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F1817-1E39-A865-1A13-FE4AE6F5D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2" t="64494" r="79137" b="6518"/>
          <a:stretch/>
        </p:blipFill>
        <p:spPr>
          <a:xfrm>
            <a:off x="8606954" y="3682691"/>
            <a:ext cx="3585045" cy="36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6515" y="136525"/>
            <a:ext cx="963704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1000" dirty="0"/>
          </a:p>
          <a:p>
            <a:r>
              <a:rPr lang="en-IE" sz="2400" dirty="0"/>
              <a:t>Note:</a:t>
            </a:r>
          </a:p>
          <a:p>
            <a:endParaRPr lang="en-IE" sz="2400" dirty="0"/>
          </a:p>
          <a:p>
            <a:r>
              <a:rPr lang="en-IE" sz="2400" dirty="0"/>
              <a:t>We use:</a:t>
            </a:r>
          </a:p>
          <a:p>
            <a:endParaRPr lang="en-IE" sz="2400" dirty="0"/>
          </a:p>
          <a:p>
            <a:r>
              <a:rPr lang="en-IE" sz="2400" dirty="0"/>
              <a:t> </a:t>
            </a:r>
            <a:r>
              <a:rPr lang="en-IE" sz="2600" dirty="0">
                <a:solidFill>
                  <a:srgbClr val="FF0000"/>
                </a:solidFill>
              </a:rPr>
              <a:t>import  sys</a:t>
            </a:r>
          </a:p>
          <a:p>
            <a:r>
              <a:rPr lang="en-IE" sz="2800" dirty="0"/>
              <a:t> </a:t>
            </a:r>
            <a:r>
              <a:rPr lang="en-IE" sz="2800" dirty="0" err="1">
                <a:solidFill>
                  <a:srgbClr val="FF0000"/>
                </a:solidFill>
              </a:rPr>
              <a:t>sys.stdout.write</a:t>
            </a:r>
            <a:r>
              <a:rPr lang="en-IE" sz="2800" dirty="0">
                <a:solidFill>
                  <a:srgbClr val="FF0000"/>
                </a:solidFill>
              </a:rPr>
              <a:t>('Roscommon\n’)</a:t>
            </a:r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Instead of:</a:t>
            </a:r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print(‘Roscommon\n’)</a:t>
            </a:r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To avoid issues relating to flushing the print buffer</a:t>
            </a:r>
          </a:p>
          <a:p>
            <a:endParaRPr lang="en-IE" sz="2500" dirty="0"/>
          </a:p>
        </p:txBody>
      </p:sp>
    </p:spTree>
    <p:extLst>
      <p:ext uri="{BB962C8B-B14F-4D97-AF65-F5344CB8AC3E}">
        <p14:creationId xmlns:p14="http://schemas.microsoft.com/office/powerpoint/2010/main" val="105131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17631" y="-425367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Non Threaded Example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0860" y="-86393"/>
            <a:ext cx="9637048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700" dirty="0">
                <a:solidFill>
                  <a:srgbClr val="FF0000"/>
                </a:solidFill>
              </a:rPr>
              <a:t>def main():     </a:t>
            </a:r>
          </a:p>
          <a:p>
            <a:r>
              <a:rPr lang="en-IE" sz="2700" dirty="0"/>
              <a:t>    d1 = Display1_5()</a:t>
            </a:r>
          </a:p>
          <a:p>
            <a:r>
              <a:rPr lang="en-IE" sz="2700" dirty="0"/>
              <a:t>    d2 = Display6_10()</a:t>
            </a:r>
          </a:p>
          <a:p>
            <a:r>
              <a:rPr lang="en-IE" sz="2700" dirty="0"/>
              <a:t>    d1.display()</a:t>
            </a:r>
          </a:p>
          <a:p>
            <a:r>
              <a:rPr lang="en-IE" sz="2700" dirty="0"/>
              <a:t>    d2.display()</a:t>
            </a:r>
          </a:p>
          <a:p>
            <a:endParaRPr lang="en-IE" sz="1500" dirty="0"/>
          </a:p>
          <a:p>
            <a:r>
              <a:rPr lang="en-IE" sz="2700" dirty="0">
                <a:solidFill>
                  <a:srgbClr val="FF0000"/>
                </a:solidFill>
              </a:rPr>
              <a:t>class Display1_5():</a:t>
            </a:r>
          </a:p>
          <a:p>
            <a:endParaRPr lang="en-IE" sz="600" dirty="0"/>
          </a:p>
          <a:p>
            <a:r>
              <a:rPr lang="en-IE" sz="2700" dirty="0"/>
              <a:t>    def display(self):</a:t>
            </a:r>
          </a:p>
          <a:p>
            <a:r>
              <a:rPr lang="en-IE" sz="2700" dirty="0"/>
              <a:t>        for </a:t>
            </a:r>
            <a:r>
              <a:rPr lang="en-IE" sz="2700" dirty="0" err="1"/>
              <a:t>i</a:t>
            </a:r>
            <a:r>
              <a:rPr lang="en-IE" sz="2700" dirty="0"/>
              <a:t> in range(1,6):</a:t>
            </a:r>
          </a:p>
          <a:p>
            <a:r>
              <a:rPr lang="en-IE" sz="2700" dirty="0"/>
              <a:t>            print ('display1_5 {0}'.format(</a:t>
            </a:r>
            <a:r>
              <a:rPr lang="en-IE" sz="2700" dirty="0" err="1"/>
              <a:t>i</a:t>
            </a:r>
            <a:r>
              <a:rPr lang="en-IE" sz="2700" dirty="0"/>
              <a:t>))</a:t>
            </a:r>
          </a:p>
          <a:p>
            <a:endParaRPr lang="en-IE" sz="1500" dirty="0"/>
          </a:p>
          <a:p>
            <a:r>
              <a:rPr lang="en-IE" sz="2700" dirty="0">
                <a:solidFill>
                  <a:srgbClr val="FF0000"/>
                </a:solidFill>
              </a:rPr>
              <a:t>class Display6_10():</a:t>
            </a:r>
          </a:p>
          <a:p>
            <a:endParaRPr lang="en-IE" sz="600" dirty="0"/>
          </a:p>
          <a:p>
            <a:r>
              <a:rPr lang="en-IE" sz="2700" dirty="0"/>
              <a:t>    def display(self):</a:t>
            </a:r>
          </a:p>
          <a:p>
            <a:r>
              <a:rPr lang="en-IE" sz="2700" dirty="0"/>
              <a:t>        for </a:t>
            </a:r>
            <a:r>
              <a:rPr lang="en-IE" sz="2700" dirty="0" err="1"/>
              <a:t>i</a:t>
            </a:r>
            <a:r>
              <a:rPr lang="en-IE" sz="2700" dirty="0"/>
              <a:t> in range(6,11):</a:t>
            </a:r>
          </a:p>
          <a:p>
            <a:r>
              <a:rPr lang="en-IE" sz="2700" dirty="0"/>
              <a:t>            print ('display6_10 {0}'.format(</a:t>
            </a:r>
            <a:r>
              <a:rPr lang="en-IE" sz="2700" dirty="0" err="1"/>
              <a:t>i</a:t>
            </a:r>
            <a:r>
              <a:rPr lang="en-IE" sz="2700" dirty="0"/>
              <a:t>))</a:t>
            </a:r>
          </a:p>
          <a:p>
            <a:endParaRPr lang="en-IE" sz="1500" dirty="0"/>
          </a:p>
          <a:p>
            <a:r>
              <a:rPr lang="en-IE" sz="2600" dirty="0"/>
              <a:t>main()</a:t>
            </a:r>
            <a:endParaRPr lang="en-US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A026E-4131-4098-91B6-8F74DF510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9" t="42280" r="66053" b="25263"/>
          <a:stretch/>
        </p:blipFill>
        <p:spPr>
          <a:xfrm>
            <a:off x="6254760" y="707553"/>
            <a:ext cx="5233737" cy="6013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7F725-466C-4465-8562-C68A6C8EF0F4}"/>
              </a:ext>
            </a:extLst>
          </p:cNvPr>
          <p:cNvSpPr/>
          <p:nvPr/>
        </p:nvSpPr>
        <p:spPr>
          <a:xfrm>
            <a:off x="4656284" y="64359"/>
            <a:ext cx="16361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FF0000"/>
                </a:solidFill>
              </a:rPr>
              <a:t>EX311</a:t>
            </a:r>
          </a:p>
        </p:txBody>
      </p:sp>
    </p:spTree>
    <p:extLst>
      <p:ext uri="{BB962C8B-B14F-4D97-AF65-F5344CB8AC3E}">
        <p14:creationId xmlns:p14="http://schemas.microsoft.com/office/powerpoint/2010/main" val="14728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80860" y="-86393"/>
            <a:ext cx="9637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7F725-466C-4465-8562-C68A6C8EF0F4}"/>
              </a:ext>
            </a:extLst>
          </p:cNvPr>
          <p:cNvSpPr/>
          <p:nvPr/>
        </p:nvSpPr>
        <p:spPr>
          <a:xfrm>
            <a:off x="20114" y="64358"/>
            <a:ext cx="57815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600" dirty="0">
                <a:solidFill>
                  <a:srgbClr val="FF0000"/>
                </a:solidFill>
              </a:rPr>
              <a:t>EX311    </a:t>
            </a:r>
            <a:r>
              <a:rPr lang="en-IE" sz="2600" dirty="0" err="1">
                <a:solidFill>
                  <a:srgbClr val="FF0000"/>
                </a:solidFill>
              </a:rPr>
              <a:t>Rewrire</a:t>
            </a:r>
            <a:r>
              <a:rPr lang="en-IE" sz="2600" dirty="0">
                <a:solidFill>
                  <a:srgbClr val="FF0000"/>
                </a:solidFill>
              </a:rPr>
              <a:t> Ex311.py using Thread</a:t>
            </a:r>
          </a:p>
          <a:p>
            <a:r>
              <a:rPr lang="en-IE" sz="2600" dirty="0">
                <a:solidFill>
                  <a:srgbClr val="FF0000"/>
                </a:solidFill>
              </a:rPr>
              <a:t>               so the output looks like this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06366-F75B-81DF-28E5-0FEEAA22C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4" t="38331" r="80833" b="29282"/>
          <a:stretch/>
        </p:blipFill>
        <p:spPr>
          <a:xfrm>
            <a:off x="5801710" y="0"/>
            <a:ext cx="6305144" cy="72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2400769"/>
            <a:ext cx="5848709" cy="46219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sz="2200" dirty="0"/>
              <a:t>def main():</a:t>
            </a:r>
          </a:p>
          <a:p>
            <a:r>
              <a:rPr lang="en-IE" sz="2200" dirty="0"/>
              <a:t>    d1 = Incrementer_1_9()</a:t>
            </a:r>
          </a:p>
          <a:p>
            <a:r>
              <a:rPr lang="en-IE" sz="2200" dirty="0"/>
              <a:t>    d2 = Decrementer_9_1()</a:t>
            </a:r>
          </a:p>
          <a:p>
            <a:r>
              <a:rPr lang="en-IE" sz="2200" dirty="0"/>
              <a:t>    d1.change()</a:t>
            </a:r>
          </a:p>
          <a:p>
            <a:r>
              <a:rPr lang="en-IE" sz="2200" dirty="0"/>
              <a:t>    d2.change()</a:t>
            </a:r>
          </a:p>
          <a:p>
            <a:endParaRPr lang="en-IE" sz="2200" dirty="0"/>
          </a:p>
          <a:p>
            <a:endParaRPr lang="en-IE" sz="2200" dirty="0"/>
          </a:p>
          <a:p>
            <a:r>
              <a:rPr lang="en-IE" sz="2200" dirty="0"/>
              <a:t>class Incrementer_1_9():</a:t>
            </a:r>
          </a:p>
          <a:p>
            <a:endParaRPr lang="en-IE" sz="2200" dirty="0"/>
          </a:p>
          <a:p>
            <a:r>
              <a:rPr lang="en-IE" sz="2200" dirty="0"/>
              <a:t>    def change(self):</a:t>
            </a:r>
          </a:p>
          <a:p>
            <a:r>
              <a:rPr lang="en-IE" sz="2200" dirty="0"/>
              <a:t>        for </a:t>
            </a:r>
            <a:r>
              <a:rPr lang="en-IE" sz="2200" dirty="0" err="1"/>
              <a:t>i</a:t>
            </a:r>
            <a:r>
              <a:rPr lang="en-IE" sz="2200" dirty="0"/>
              <a:t> in range(1,10):</a:t>
            </a:r>
          </a:p>
          <a:p>
            <a:r>
              <a:rPr lang="en-IE" sz="2200" dirty="0"/>
              <a:t>            </a:t>
            </a:r>
            <a:r>
              <a:rPr lang="en-IE" sz="2200" dirty="0" err="1"/>
              <a:t>sys.stdout.write</a:t>
            </a:r>
            <a:r>
              <a:rPr lang="en-IE" sz="2200" dirty="0"/>
              <a:t>('display1_5 ' + str(</a:t>
            </a:r>
            <a:r>
              <a:rPr lang="en-IE" sz="2200" dirty="0" err="1"/>
              <a:t>i</a:t>
            </a:r>
            <a:r>
              <a:rPr lang="en-IE" sz="2200" dirty="0"/>
              <a:t>) + "\n")</a:t>
            </a:r>
          </a:p>
          <a:p>
            <a:r>
              <a:rPr lang="en-IE" sz="2200" dirty="0"/>
              <a:t>            </a:t>
            </a:r>
            <a:r>
              <a:rPr lang="en-IE" sz="2200" dirty="0" err="1"/>
              <a:t>time.sleep</a:t>
            </a:r>
            <a:r>
              <a:rPr lang="en-IE" sz="2200" dirty="0"/>
              <a:t>(1)</a:t>
            </a:r>
          </a:p>
          <a:p>
            <a:endParaRPr lang="en-IE" sz="2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95589"/>
            <a:ext cx="1171467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Q312.   </a:t>
            </a:r>
            <a:r>
              <a:rPr lang="en-GB" sz="2600" dirty="0"/>
              <a:t>The C# application detailed below is single threaded and results in the </a:t>
            </a:r>
            <a:r>
              <a:rPr lang="en-US" sz="2600" dirty="0"/>
              <a:t>output </a:t>
            </a:r>
          </a:p>
          <a:p>
            <a:r>
              <a:rPr lang="en-US" sz="2600" dirty="0"/>
              <a:t>              as shown in Figure 1 below. </a:t>
            </a:r>
            <a:endParaRPr lang="en-IE" sz="2600" dirty="0"/>
          </a:p>
          <a:p>
            <a:r>
              <a:rPr lang="en-US" sz="2600" dirty="0"/>
              <a:t>             Rewrite the Main function using Threads to ensure that the </a:t>
            </a:r>
            <a:r>
              <a:rPr lang="en-US" sz="2600" dirty="0" err="1"/>
              <a:t>incrementer</a:t>
            </a:r>
            <a:r>
              <a:rPr lang="en-US" sz="2600" dirty="0"/>
              <a:t> and   </a:t>
            </a:r>
          </a:p>
          <a:p>
            <a:r>
              <a:rPr lang="en-US" sz="2600" dirty="0"/>
              <a:t>             </a:t>
            </a:r>
            <a:r>
              <a:rPr lang="en-US" sz="2600" dirty="0" err="1"/>
              <a:t>decrementer</a:t>
            </a:r>
            <a:r>
              <a:rPr lang="en-US" sz="2600" dirty="0"/>
              <a:t> functions run </a:t>
            </a:r>
          </a:p>
          <a:p>
            <a:r>
              <a:rPr lang="en-US" sz="2600" dirty="0"/>
              <a:t>             concurrently and the resulting output is similar to that shown in  Figure2.</a:t>
            </a:r>
            <a:endParaRPr lang="en-IE" sz="2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IE">
                <a:latin typeface="Arial" pitchFamily="34" charset="0"/>
                <a:cs typeface="Arial" pitchFamily="34" charset="0"/>
              </a:rPr>
            </a:br>
            <a:endParaRPr lang="en-IE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2555245"/>
            <a:ext cx="11288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IE" sz="600">
                <a:latin typeface="Arial" pitchFamily="34" charset="0"/>
                <a:cs typeface="Arial" pitchFamily="34" charset="0"/>
              </a:rPr>
              <a:t> </a:t>
            </a: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FA40A83-9364-D94C-ABCE-36121CB4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709" y="2400769"/>
            <a:ext cx="6927012" cy="46219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sz="2200" dirty="0"/>
          </a:p>
          <a:p>
            <a:r>
              <a:rPr lang="en-IE" sz="2200" dirty="0"/>
              <a:t>class Decrementer_9_1():</a:t>
            </a:r>
          </a:p>
          <a:p>
            <a:endParaRPr lang="en-IE" sz="2200" dirty="0"/>
          </a:p>
          <a:p>
            <a:r>
              <a:rPr lang="en-IE" sz="2200" dirty="0"/>
              <a:t>    def change(self):</a:t>
            </a:r>
          </a:p>
          <a:p>
            <a:r>
              <a:rPr lang="en-IE" sz="2200" dirty="0"/>
              <a:t>        for </a:t>
            </a:r>
            <a:r>
              <a:rPr lang="en-IE" sz="2200" dirty="0" err="1"/>
              <a:t>i</a:t>
            </a:r>
            <a:r>
              <a:rPr lang="en-IE" sz="2200" dirty="0"/>
              <a:t> in range(9,0,-1):</a:t>
            </a:r>
          </a:p>
          <a:p>
            <a:r>
              <a:rPr lang="en-IE" sz="2200" dirty="0"/>
              <a:t>            </a:t>
            </a:r>
            <a:r>
              <a:rPr lang="en-IE" sz="2200" dirty="0" err="1"/>
              <a:t>sys.stdout.write</a:t>
            </a:r>
            <a:r>
              <a:rPr lang="en-IE" sz="2200" dirty="0"/>
              <a:t>('display6_10 ' + str(</a:t>
            </a:r>
            <a:r>
              <a:rPr lang="en-IE" sz="2200" dirty="0" err="1"/>
              <a:t>i</a:t>
            </a:r>
            <a:r>
              <a:rPr lang="en-IE" sz="2200" dirty="0"/>
              <a:t>) + "\n")</a:t>
            </a:r>
          </a:p>
          <a:p>
            <a:r>
              <a:rPr lang="en-IE" sz="2200" dirty="0"/>
              <a:t>            </a:t>
            </a:r>
            <a:r>
              <a:rPr lang="en-IE" sz="2200" dirty="0" err="1"/>
              <a:t>time.sleep</a:t>
            </a:r>
            <a:r>
              <a:rPr lang="en-IE" sz="2200" dirty="0"/>
              <a:t>(1)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1"/>
            <a:ext cx="12490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Q.  </a:t>
            </a:r>
            <a:r>
              <a:rPr lang="en-IE" sz="1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continued</a:t>
            </a:r>
            <a:endParaRPr lang="en-I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1" y="-4465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IE">
                <a:latin typeface="Arial" pitchFamily="34" charset="0"/>
                <a:cs typeface="Arial" pitchFamily="34" charset="0"/>
              </a:rPr>
            </a:br>
            <a:endParaRPr lang="en-IE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1" y="2555245"/>
            <a:ext cx="11288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en-IE" sz="600">
                <a:latin typeface="Arial" pitchFamily="34" charset="0"/>
                <a:cs typeface="Arial" pitchFamily="34" charset="0"/>
              </a:rPr>
              <a:t> </a:t>
            </a:r>
            <a:endParaRPr lang="en-IE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974851" y="2366577"/>
            <a:ext cx="9204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0" y="6519062"/>
            <a:ext cx="6429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Figure 1                                                           Figure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B1A46-B667-9204-38F2-12B4FD3F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" t="28985" r="73704" b="11938"/>
          <a:stretch/>
        </p:blipFill>
        <p:spPr>
          <a:xfrm>
            <a:off x="5798466" y="-138022"/>
            <a:ext cx="3714672" cy="6657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9AF60-4F2C-1C29-B8A0-7C6E4198C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8" t="19877" r="73705" b="20527"/>
          <a:stretch/>
        </p:blipFill>
        <p:spPr>
          <a:xfrm>
            <a:off x="882171" y="-138023"/>
            <a:ext cx="3682228" cy="6657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18368</TotalTime>
  <Words>2730</Words>
  <Application>Microsoft Office PowerPoint</Application>
  <PresentationFormat>Widescreen</PresentationFormat>
  <Paragraphs>656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Software Design for Cloud 3</vt:lpstr>
      <vt:lpstr>Introducing Threads</vt:lpstr>
      <vt:lpstr>Non Threaded</vt:lpstr>
      <vt:lpstr>Multi- Threaded</vt:lpstr>
      <vt:lpstr>PowerPoint Presentation</vt:lpstr>
      <vt:lpstr>Non Threaded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State</vt:lpstr>
      <vt:lpstr>Locking and Shared Data</vt:lpstr>
      <vt:lpstr>Locking and Shared Data</vt:lpstr>
      <vt:lpstr>Solution</vt:lpstr>
      <vt:lpstr>Ex315 The code is accesses  shared Data &amp; Gives Inconsistent Results</vt:lpstr>
      <vt:lpstr>Ex316 The code is not Thread Safe &amp; Gives Inconsistent Results</vt:lpstr>
      <vt:lpstr>EX316  Gives These possible Results</vt:lpstr>
      <vt:lpstr>EX316  (a)    Answer</vt:lpstr>
      <vt:lpstr> Joining Threads</vt:lpstr>
      <vt:lpstr>You can block until another thread ends by calling Join</vt:lpstr>
      <vt:lpstr>PowerPoint Presentation</vt:lpstr>
      <vt:lpstr>Synchronizing Threads</vt:lpstr>
      <vt:lpstr>Producer/ Consumer</vt:lpstr>
      <vt:lpstr>Roadworks:  Critical Area</vt:lpstr>
      <vt:lpstr>Synchronizing Threads</vt:lpstr>
      <vt:lpstr>Synchronizing Threads</vt:lpstr>
      <vt:lpstr>NumberStore Class</vt:lpstr>
      <vt:lpstr>Producer Class</vt:lpstr>
      <vt:lpstr>Consumer Class</vt:lpstr>
      <vt:lpstr>Public Class - initiates threads</vt:lpstr>
      <vt:lpstr>Race Condition</vt:lpstr>
      <vt:lpstr>Race Condition</vt:lpstr>
      <vt:lpstr>Race Conditions</vt:lpstr>
      <vt:lpstr>Synchronizing Producer/Consumer</vt:lpstr>
      <vt:lpstr>Solution</vt:lpstr>
      <vt:lpstr>The set(), wait() Methods</vt:lpstr>
      <vt:lpstr>Exercise  :  318</vt:lpstr>
      <vt:lpstr>Q319</vt:lpstr>
      <vt:lpstr>Exercise  :  319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191</cp:revision>
  <dcterms:created xsi:type="dcterms:W3CDTF">2021-06-03T10:50:00Z</dcterms:created>
  <dcterms:modified xsi:type="dcterms:W3CDTF">2022-08-24T16:22:56Z</dcterms:modified>
</cp:coreProperties>
</file>