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23" r:id="rId3"/>
    <p:sldId id="324" r:id="rId4"/>
    <p:sldId id="319" r:id="rId5"/>
    <p:sldId id="337" r:id="rId6"/>
    <p:sldId id="336" r:id="rId7"/>
    <p:sldId id="338" r:id="rId8"/>
    <p:sldId id="343" r:id="rId9"/>
    <p:sldId id="344" r:id="rId10"/>
    <p:sldId id="345" r:id="rId11"/>
    <p:sldId id="335" r:id="rId12"/>
    <p:sldId id="346" r:id="rId13"/>
    <p:sldId id="348" r:id="rId14"/>
    <p:sldId id="349" r:id="rId15"/>
    <p:sldId id="350" r:id="rId16"/>
    <p:sldId id="351" r:id="rId17"/>
    <p:sldId id="358" r:id="rId18"/>
    <p:sldId id="361" r:id="rId19"/>
    <p:sldId id="371" r:id="rId20"/>
    <p:sldId id="365" r:id="rId21"/>
    <p:sldId id="369" r:id="rId22"/>
    <p:sldId id="370" r:id="rId23"/>
    <p:sldId id="354" r:id="rId24"/>
    <p:sldId id="372" r:id="rId25"/>
    <p:sldId id="359" r:id="rId26"/>
    <p:sldId id="360" r:id="rId27"/>
    <p:sldId id="373" r:id="rId28"/>
    <p:sldId id="362" r:id="rId29"/>
    <p:sldId id="3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clan Byrne" initials="DB" lastIdx="1" clrIdx="0">
    <p:extLst>
      <p:ext uri="{19B8F6BF-5375-455C-9EA6-DF929625EA0E}">
        <p15:presenceInfo xmlns:p15="http://schemas.microsoft.com/office/powerpoint/2012/main" userId="Declan Byr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8" autoAdjust="0"/>
    <p:restoredTop sz="94331" autoAdjust="0"/>
  </p:normalViewPr>
  <p:slideViewPr>
    <p:cSldViewPr snapToGrid="0">
      <p:cViewPr varScale="1">
        <p:scale>
          <a:sx n="100" d="100"/>
          <a:sy n="100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CC5D3-74FF-498B-A3E7-AE1AC0D697B7}" type="datetimeFigureOut">
              <a:rPr lang="en-IE" smtClean="0"/>
              <a:t>19/09/2022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5AAF1-A53E-459C-AE43-9352CDEC3A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429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210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6694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5086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7057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15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6872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16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706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17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0556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18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043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20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3761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21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8450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22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5086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168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23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6793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24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6694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25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8231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26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686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27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7623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28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33374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29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2425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018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5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2400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6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5667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7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1035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8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8397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9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2308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10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84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EF91-2641-4A19-9F01-E4812061F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C6860-0C08-4902-A8AD-CC59E978C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3B9B6-2C12-41A4-BE5F-DA1782F1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D42A-69B9-4A3D-8FA0-1AADDCA6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6564D-8C17-4EA9-8BB1-08BDDFAE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269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D7E4-C153-4ED8-A400-FC66BF66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F42AE-4068-4121-B896-C717C9A75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86FDC-D59B-4DE7-A87E-5D08352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E04FC-B194-43AA-8A9A-AD00CD0C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74C2-8328-46A2-B03F-1BDA721A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757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8941B-2E38-483C-8B27-C4437FCC2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3C289-36AC-49BE-9D45-D9B3673DB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4D6C-ADF1-4047-A03D-3A68D3E3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DE7C-0A93-4BFD-BFAB-A51CD8C2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07A84-3A4C-4522-92E2-F0E55888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93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96B3-C6F6-488D-A27B-05E8F52B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A41F-B249-43BC-9DEA-E993EC432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C915-F450-4A19-9659-19C0D87F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8CA76-E534-459C-A465-254674DC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4B3B-7C2E-496A-9198-86922159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629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AF02-24E5-4CAA-8730-06FCF2EF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A42D7-7A18-4B98-A93D-F1AFF818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7EC94-E6D8-4A5C-AC53-164E432F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16A29-6C2F-4B7B-BA57-EA5BFDEC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93B06-081F-4A06-91D8-3D6236C8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285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56BA-704F-40F3-843D-27F06203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2849-665A-4414-AAE0-6F7C1AC16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F53BD-0F7D-4961-A882-92001F316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9B5BA-D1C1-47A8-843F-AFD9A289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0942B-8D26-46D7-87C8-2142E431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B176D-35CD-4F0C-BA4A-25D49A71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108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5B47-9700-4D7C-BA80-F5C46F2C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3BAA1-5F04-4A20-A9B5-1AE4FD6A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832D1-93E7-47A2-A2A3-40A935167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EC2ED-EE9B-4728-9B99-2BD52A369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EFA87-7108-4DA7-86E6-F939DE336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71676-74FC-4BBE-B21E-0963A71E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19/09/2022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677EC-C1AC-4BFE-BB94-0D4C325F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7220A-1AC0-4E49-9FFA-02D345A0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605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1CE9-8A72-4E2E-9292-F6AD0756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102FA-1F92-48AC-A85E-72D9DCBA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19/09/2022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902BA-C5E8-4C0B-9879-47C86D96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A0722-D84F-47B2-A9CF-5532D4DD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224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8FF7A-58B5-40FB-9D32-99CE9168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19/09/2022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062F2-4894-4C45-B3F8-23EC3079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D37C8-4BD3-41AE-B732-5DA32255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46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4631-A867-40C1-8DDF-6EF217DB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65A1-A704-44D0-B826-F74E3225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97BFD-2B92-4C42-AF63-9B32E149F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8C7AC-8357-4F6D-A1A7-EA3C5075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3C68-1DA3-4FE4-94F3-D2F0ADE6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007B0-B814-4F71-870D-2D33464B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513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09EE-15E5-428A-8D2A-2BCDF52E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BC8A9-5819-493C-BCAC-59914C135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93682-9F8E-4CC5-BBEF-F19D026E4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79B1-0672-4E06-A4FB-7D19FE9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19/09/2022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9275F-D855-4DDB-98D2-E30DE613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AC34D-4D01-45B7-AE79-66C6646C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65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B8663-311A-4333-B45D-952F47AF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64A09-6CF6-4DEA-94A9-D8C9860AF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F483-0FA4-40B9-A04E-4EA89AA3F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21C10-33ED-4B79-93C5-8B7434189C2A}" type="datetimeFigureOut">
              <a:rPr lang="en-IE" smtClean="0"/>
              <a:t>19/09/2022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F8972-4F23-43C6-9005-900B58537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127C-1C73-4A76-B9BC-0A8D75FD6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804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F25B-1A3F-4401-82D1-90A7FCFA1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Software Design for </a:t>
            </a:r>
            <a:r>
              <a:rPr lang="en-IE"/>
              <a:t>Cloud 3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1DA9D-CC0F-4F4B-8B84-AD9E31EAF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305" y="3931822"/>
            <a:ext cx="9144000" cy="1655762"/>
          </a:xfrm>
        </p:spPr>
        <p:txBody>
          <a:bodyPr>
            <a:noAutofit/>
          </a:bodyPr>
          <a:lstStyle/>
          <a:p>
            <a:r>
              <a:rPr lang="en-IE" sz="2600" b="1" dirty="0"/>
              <a:t>Python Programming </a:t>
            </a:r>
          </a:p>
          <a:p>
            <a:endParaRPr lang="en-IE" sz="2600" b="1" dirty="0"/>
          </a:p>
          <a:p>
            <a:r>
              <a:rPr lang="en-IE" sz="2600" b="1" dirty="0"/>
              <a:t>Lecture 30</a:t>
            </a:r>
          </a:p>
          <a:p>
            <a:endParaRPr lang="en-IE" sz="2600" dirty="0"/>
          </a:p>
          <a:p>
            <a:r>
              <a:rPr lang="en-IE" sz="2600" dirty="0">
                <a:solidFill>
                  <a:srgbClr val="FF0000"/>
                </a:solidFill>
              </a:rPr>
              <a:t>Revision</a:t>
            </a:r>
          </a:p>
        </p:txBody>
      </p:sp>
    </p:spTree>
    <p:extLst>
      <p:ext uri="{BB962C8B-B14F-4D97-AF65-F5344CB8AC3E}">
        <p14:creationId xmlns:p14="http://schemas.microsoft.com/office/powerpoint/2010/main" val="108434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-321326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Grid layout (</a:t>
            </a:r>
            <a:r>
              <a:rPr lang="en-CA" sz="2400" b="1" dirty="0"/>
              <a:t>put in an internal frame</a:t>
            </a:r>
            <a:r>
              <a:rPr lang="en-CA" dirty="0">
                <a:solidFill>
                  <a:srgbClr val="FF0000"/>
                </a:solidFill>
              </a:rPr>
              <a:t>)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0" y="556732"/>
            <a:ext cx="12827422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frame = Frame(window, width=200, height=200)</a:t>
            </a:r>
          </a:p>
          <a:p>
            <a:r>
              <a:rPr lang="en-US" sz="2500" dirty="0" err="1"/>
              <a:t>frame.place</a:t>
            </a:r>
            <a:r>
              <a:rPr lang="en-US" sz="2500" dirty="0"/>
              <a:t>(x=10,y=80)</a:t>
            </a:r>
          </a:p>
          <a:p>
            <a:endParaRPr lang="en-US" sz="2500" dirty="0"/>
          </a:p>
          <a:p>
            <a:r>
              <a:rPr lang="en-US" sz="2500" dirty="0"/>
              <a:t>label1 = Label(window, text="Grid example", </a:t>
            </a:r>
            <a:r>
              <a:rPr lang="en-US" sz="2500" dirty="0" err="1"/>
              <a:t>fg</a:t>
            </a:r>
            <a:r>
              <a:rPr lang="en-US" sz="2500" dirty="0"/>
              <a:t>="blue",</a:t>
            </a:r>
            <a:r>
              <a:rPr lang="en-US" sz="2500" dirty="0" err="1"/>
              <a:t>bg</a:t>
            </a:r>
            <a:r>
              <a:rPr lang="en-US" sz="2500" dirty="0"/>
              <a:t>="yellow", font=("arial", 16, "bold"))</a:t>
            </a:r>
          </a:p>
          <a:p>
            <a:r>
              <a:rPr lang="en-US" sz="2500" dirty="0"/>
              <a:t>label1.place(x=90, y=30)</a:t>
            </a:r>
          </a:p>
          <a:p>
            <a:endParaRPr lang="en-US" sz="2500" dirty="0"/>
          </a:p>
          <a:p>
            <a:r>
              <a:rPr lang="en-US" sz="2500" dirty="0"/>
              <a:t>label2 = Label(frame, text="Value", </a:t>
            </a:r>
            <a:r>
              <a:rPr lang="en-US" sz="2500" dirty="0" err="1"/>
              <a:t>fg</a:t>
            </a:r>
            <a:r>
              <a:rPr lang="en-US" sz="2500" dirty="0"/>
              <a:t>="</a:t>
            </a:r>
            <a:r>
              <a:rPr lang="en-US" sz="2500" dirty="0" err="1"/>
              <a:t>blue",width</a:t>
            </a:r>
            <a:r>
              <a:rPr lang="en-US" sz="2500" dirty="0"/>
              <a:t>=15, font=("arial", 10, "bold"))   #</a:t>
            </a:r>
          </a:p>
          <a:p>
            <a:r>
              <a:rPr lang="en-US" sz="2500" dirty="0"/>
              <a:t>label2.grid(row=0, column=0, sticky=W+E)</a:t>
            </a:r>
          </a:p>
          <a:p>
            <a:endParaRPr lang="en-US" sz="2500" dirty="0"/>
          </a:p>
          <a:p>
            <a:r>
              <a:rPr lang="en-US" sz="2500" dirty="0"/>
              <a:t>entry2 = Entry(frame)</a:t>
            </a:r>
          </a:p>
          <a:p>
            <a:r>
              <a:rPr lang="en-US" sz="2500" dirty="0"/>
              <a:t>entry2.insert(END, '1')</a:t>
            </a:r>
          </a:p>
          <a:p>
            <a:r>
              <a:rPr lang="en-US" sz="2500" dirty="0"/>
              <a:t>entry2.grid(row=0, column=1, sticky=W+E)</a:t>
            </a:r>
          </a:p>
          <a:p>
            <a:endParaRPr lang="en-US" sz="2500" dirty="0"/>
          </a:p>
          <a:p>
            <a:r>
              <a:rPr lang="en-US" sz="2500" dirty="0"/>
              <a:t>button1 = Button(frame, text="StepUp", </a:t>
            </a:r>
            <a:r>
              <a:rPr lang="en-US" sz="2500" dirty="0" err="1"/>
              <a:t>fg</a:t>
            </a:r>
            <a:r>
              <a:rPr lang="en-US" sz="2500" dirty="0"/>
              <a:t>="black", font=("arial", 10, "bold"), </a:t>
            </a:r>
          </a:p>
          <a:p>
            <a:r>
              <a:rPr lang="en-US" sz="2500" dirty="0"/>
              <a:t>                                                                                                                               command=</a:t>
            </a:r>
            <a:r>
              <a:rPr lang="en-US" sz="2500" dirty="0">
                <a:solidFill>
                  <a:srgbClr val="FF0000"/>
                </a:solidFill>
              </a:rPr>
              <a:t>step</a:t>
            </a:r>
            <a:r>
              <a:rPr lang="en-US" sz="2500" dirty="0"/>
              <a:t>)</a:t>
            </a:r>
          </a:p>
          <a:p>
            <a:r>
              <a:rPr lang="en-US" sz="2500" dirty="0"/>
              <a:t>button1.grid(row=1, column=0, sticky=W+E)</a:t>
            </a:r>
            <a:endParaRPr lang="en-US" sz="25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9E0929-6509-4F1C-9A52-08DA319B1153}"/>
              </a:ext>
            </a:extLst>
          </p:cNvPr>
          <p:cNvCxnSpPr>
            <a:cxnSpLocks/>
          </p:cNvCxnSpPr>
          <p:nvPr/>
        </p:nvCxnSpPr>
        <p:spPr>
          <a:xfrm flipV="1">
            <a:off x="3277772" y="1182143"/>
            <a:ext cx="4757455" cy="25276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C4823AA-DA67-4D89-8D5E-1390DAC6D1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88"/>
          <a:stretch/>
        </p:blipFill>
        <p:spPr>
          <a:xfrm>
            <a:off x="8035227" y="51484"/>
            <a:ext cx="4412335" cy="1777316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B0DA7C-BFFB-4DC2-BA5B-0649F0D71676}"/>
              </a:ext>
            </a:extLst>
          </p:cNvPr>
          <p:cNvCxnSpPr/>
          <p:nvPr/>
        </p:nvCxnSpPr>
        <p:spPr>
          <a:xfrm flipV="1">
            <a:off x="3742006" y="1547268"/>
            <a:ext cx="4811151" cy="490980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5F3675-DF3A-4EE8-8F24-0A1B2E2D6B06}"/>
              </a:ext>
            </a:extLst>
          </p:cNvPr>
          <p:cNvCxnSpPr/>
          <p:nvPr/>
        </p:nvCxnSpPr>
        <p:spPr>
          <a:xfrm flipV="1">
            <a:off x="3277772" y="400929"/>
            <a:ext cx="5584874" cy="2140411"/>
          </a:xfrm>
          <a:prstGeom prst="straightConnector1">
            <a:avLst/>
          </a:prstGeom>
          <a:ln w="444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35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A380FE-BFE7-B3EE-5714-187AC7EC6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07" b="10817"/>
          <a:stretch/>
        </p:blipFill>
        <p:spPr>
          <a:xfrm>
            <a:off x="-1" y="0"/>
            <a:ext cx="6753935" cy="2526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7E7C7E-6BB5-1CA1-BB57-32F059E301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336" b="11134"/>
          <a:stretch/>
        </p:blipFill>
        <p:spPr>
          <a:xfrm>
            <a:off x="6146142" y="0"/>
            <a:ext cx="6561506" cy="2526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E5813D-7EB6-511E-D3FE-14930FC0AC2D}"/>
              </a:ext>
            </a:extLst>
          </p:cNvPr>
          <p:cNvSpPr txBox="1"/>
          <p:nvPr/>
        </p:nvSpPr>
        <p:spPr>
          <a:xfrm>
            <a:off x="336884" y="2827420"/>
            <a:ext cx="11855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Ex303 Now we want to add a button to step down by a given amount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7E86A2-EC33-E071-4409-A9E355FD54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379"/>
          <a:stretch/>
        </p:blipFill>
        <p:spPr>
          <a:xfrm>
            <a:off x="-192507" y="3568916"/>
            <a:ext cx="6438807" cy="32890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A1D887-BB07-4CAB-7C15-2EB438F622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399"/>
          <a:stretch/>
        </p:blipFill>
        <p:spPr>
          <a:xfrm>
            <a:off x="6246300" y="3568916"/>
            <a:ext cx="6681078" cy="328908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2D0D83-1CF4-246F-E92F-56339F6F702C}"/>
              </a:ext>
            </a:extLst>
          </p:cNvPr>
          <p:cNvCxnSpPr>
            <a:cxnSpLocks/>
          </p:cNvCxnSpPr>
          <p:nvPr/>
        </p:nvCxnSpPr>
        <p:spPr>
          <a:xfrm flipV="1">
            <a:off x="2939143" y="2041072"/>
            <a:ext cx="3503100" cy="2285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ED7683-A023-2A3D-2D53-2BEA77CC0D46}"/>
              </a:ext>
            </a:extLst>
          </p:cNvPr>
          <p:cNvCxnSpPr>
            <a:cxnSpLocks/>
          </p:cNvCxnSpPr>
          <p:nvPr/>
        </p:nvCxnSpPr>
        <p:spPr>
          <a:xfrm flipV="1">
            <a:off x="2674543" y="5257800"/>
            <a:ext cx="3922200" cy="12300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391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Defining Classes     </a:t>
            </a:r>
            <a:r>
              <a:rPr lang="en-CA" dirty="0"/>
              <a:t>A new Type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409073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 Counter:</a:t>
            </a:r>
          </a:p>
          <a:p>
            <a:endParaRPr lang="en-US" sz="2700" dirty="0"/>
          </a:p>
          <a:p>
            <a:r>
              <a:rPr lang="en-US" sz="2700" dirty="0"/>
              <a:t>    def __</a:t>
            </a:r>
            <a:r>
              <a:rPr lang="en-US" sz="2700" dirty="0" err="1"/>
              <a:t>init</a:t>
            </a:r>
            <a:r>
              <a:rPr lang="en-US" sz="2700" dirty="0"/>
              <a:t>__(self, </a:t>
            </a:r>
            <a:r>
              <a:rPr lang="en-US" sz="2700" dirty="0" err="1"/>
              <a:t>val</a:t>
            </a:r>
            <a:r>
              <a:rPr lang="en-US" sz="2700" dirty="0"/>
              <a:t>):</a:t>
            </a:r>
          </a:p>
          <a:p>
            <a:r>
              <a:rPr lang="en-US" sz="2700" dirty="0"/>
              <a:t>        </a:t>
            </a:r>
            <a:r>
              <a:rPr lang="en-US" sz="2700" dirty="0" err="1"/>
              <a:t>self.value</a:t>
            </a:r>
            <a:r>
              <a:rPr lang="en-US" sz="2700" dirty="0"/>
              <a:t>=</a:t>
            </a:r>
            <a:r>
              <a:rPr lang="en-US" sz="2700" dirty="0" err="1"/>
              <a:t>val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    def </a:t>
            </a:r>
            <a:r>
              <a:rPr lang="en-US" sz="2700" dirty="0" err="1"/>
              <a:t>setValue</a:t>
            </a:r>
            <a:r>
              <a:rPr lang="en-US" sz="2700" dirty="0"/>
              <a:t>(</a:t>
            </a:r>
            <a:r>
              <a:rPr lang="en-US" sz="2700" dirty="0" err="1"/>
              <a:t>self,val</a:t>
            </a:r>
            <a:r>
              <a:rPr lang="en-US" sz="2700" dirty="0"/>
              <a:t>):</a:t>
            </a:r>
          </a:p>
          <a:p>
            <a:r>
              <a:rPr lang="en-US" sz="2700" dirty="0"/>
              <a:t>        </a:t>
            </a:r>
            <a:r>
              <a:rPr lang="en-US" sz="2700" dirty="0" err="1"/>
              <a:t>self.value</a:t>
            </a:r>
            <a:r>
              <a:rPr lang="en-US" sz="2700" dirty="0"/>
              <a:t>=</a:t>
            </a:r>
            <a:r>
              <a:rPr lang="en-US" sz="2700" dirty="0" err="1"/>
              <a:t>val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    def </a:t>
            </a:r>
            <a:r>
              <a:rPr lang="en-US" sz="2700" dirty="0" err="1"/>
              <a:t>getValue</a:t>
            </a:r>
            <a:r>
              <a:rPr lang="en-US" sz="2700" dirty="0"/>
              <a:t>(self):</a:t>
            </a:r>
          </a:p>
          <a:p>
            <a:r>
              <a:rPr lang="en-US" sz="2700" dirty="0"/>
              <a:t>        return </a:t>
            </a:r>
            <a:r>
              <a:rPr lang="en-US" sz="2700" dirty="0" err="1"/>
              <a:t>self.value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    def decrement(self):</a:t>
            </a:r>
          </a:p>
          <a:p>
            <a:r>
              <a:rPr lang="en-US" sz="2700" dirty="0"/>
              <a:t>        </a:t>
            </a:r>
            <a:r>
              <a:rPr lang="en-US" sz="2700" dirty="0" err="1"/>
              <a:t>self.value</a:t>
            </a:r>
            <a:r>
              <a:rPr lang="en-US" sz="2700" dirty="0"/>
              <a:t> -= 1</a:t>
            </a:r>
          </a:p>
        </p:txBody>
      </p:sp>
    </p:spTree>
    <p:extLst>
      <p:ext uri="{BB962C8B-B14F-4D97-AF65-F5344CB8AC3E}">
        <p14:creationId xmlns:p14="http://schemas.microsoft.com/office/powerpoint/2010/main" val="2344406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Classes                             Defining an 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409073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 Counter:</a:t>
            </a:r>
          </a:p>
          <a:p>
            <a:endParaRPr lang="en-US" sz="2700" dirty="0"/>
          </a:p>
          <a:p>
            <a:r>
              <a:rPr lang="en-US" sz="2700" dirty="0"/>
              <a:t>    def __</a:t>
            </a:r>
            <a:r>
              <a:rPr lang="en-US" sz="2700" dirty="0" err="1"/>
              <a:t>init</a:t>
            </a:r>
            <a:r>
              <a:rPr lang="en-US" sz="2700" dirty="0"/>
              <a:t>__(self, </a:t>
            </a:r>
            <a:r>
              <a:rPr lang="en-US" sz="2700" dirty="0" err="1"/>
              <a:t>val</a:t>
            </a:r>
            <a:r>
              <a:rPr lang="en-US" sz="2700" dirty="0"/>
              <a:t>):</a:t>
            </a:r>
          </a:p>
          <a:p>
            <a:r>
              <a:rPr lang="en-US" sz="2700" dirty="0"/>
              <a:t>        </a:t>
            </a:r>
            <a:r>
              <a:rPr lang="en-US" sz="2700" dirty="0" err="1"/>
              <a:t>self.value</a:t>
            </a:r>
            <a:r>
              <a:rPr lang="en-US" sz="2700" dirty="0"/>
              <a:t>=</a:t>
            </a:r>
            <a:r>
              <a:rPr lang="en-US" sz="2700" dirty="0" err="1"/>
              <a:t>val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    def </a:t>
            </a:r>
            <a:r>
              <a:rPr lang="en-US" sz="2700" dirty="0" err="1"/>
              <a:t>setValue</a:t>
            </a:r>
            <a:r>
              <a:rPr lang="en-US" sz="2700" dirty="0"/>
              <a:t>(</a:t>
            </a:r>
            <a:r>
              <a:rPr lang="en-US" sz="2700" dirty="0" err="1"/>
              <a:t>self,val</a:t>
            </a:r>
            <a:r>
              <a:rPr lang="en-US" sz="2700" dirty="0"/>
              <a:t>):</a:t>
            </a:r>
          </a:p>
          <a:p>
            <a:r>
              <a:rPr lang="en-US" sz="2700" dirty="0"/>
              <a:t>        </a:t>
            </a:r>
            <a:r>
              <a:rPr lang="en-US" sz="2700" dirty="0" err="1"/>
              <a:t>self.value</a:t>
            </a:r>
            <a:r>
              <a:rPr lang="en-US" sz="2700" dirty="0"/>
              <a:t>=</a:t>
            </a:r>
            <a:r>
              <a:rPr lang="en-US" sz="2700" dirty="0" err="1"/>
              <a:t>val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    def </a:t>
            </a:r>
            <a:r>
              <a:rPr lang="en-US" sz="2700" dirty="0" err="1"/>
              <a:t>getValue</a:t>
            </a:r>
            <a:r>
              <a:rPr lang="en-US" sz="2700" dirty="0"/>
              <a:t>(self):</a:t>
            </a:r>
          </a:p>
          <a:p>
            <a:r>
              <a:rPr lang="en-US" sz="2700" dirty="0"/>
              <a:t>        return </a:t>
            </a:r>
            <a:r>
              <a:rPr lang="en-US" sz="2700" dirty="0" err="1"/>
              <a:t>self.value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    def decrement(self):</a:t>
            </a:r>
          </a:p>
          <a:p>
            <a:r>
              <a:rPr lang="en-US" sz="2700" dirty="0"/>
              <a:t>        </a:t>
            </a:r>
            <a:r>
              <a:rPr lang="en-US" sz="2700" dirty="0" err="1"/>
              <a:t>self.value</a:t>
            </a:r>
            <a:r>
              <a:rPr lang="en-US" sz="2700" dirty="0"/>
              <a:t> -=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9C0ED-C324-4503-9788-F7DBE4B5854A}"/>
              </a:ext>
            </a:extLst>
          </p:cNvPr>
          <p:cNvSpPr txBox="1"/>
          <p:nvPr/>
        </p:nvSpPr>
        <p:spPr>
          <a:xfrm>
            <a:off x="5542547" y="1835016"/>
            <a:ext cx="5971675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</a:t>
            </a:r>
            <a:r>
              <a:rPr lang="en-US" sz="2700" dirty="0">
                <a:solidFill>
                  <a:srgbClr val="FF0000"/>
                </a:solidFill>
              </a:rPr>
              <a:t>c1</a:t>
            </a:r>
            <a:r>
              <a:rPr lang="en-US" sz="2700" dirty="0"/>
              <a:t>=Counter(8)   </a:t>
            </a:r>
          </a:p>
          <a:p>
            <a:r>
              <a:rPr lang="en-US" sz="2700" dirty="0"/>
              <a:t>    print('Init Value=', c1.getValue())</a:t>
            </a:r>
          </a:p>
          <a:p>
            <a:r>
              <a:rPr lang="en-US" sz="2700" dirty="0"/>
              <a:t>    c1.decrement()</a:t>
            </a:r>
          </a:p>
          <a:p>
            <a:r>
              <a:rPr lang="en-US" sz="2700" dirty="0"/>
              <a:t>    print('New Value=', c1.getValue())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77F53C-0E0A-4CDB-972F-BF58AFB04488}"/>
              </a:ext>
            </a:extLst>
          </p:cNvPr>
          <p:cNvCxnSpPr>
            <a:cxnSpLocks/>
          </p:cNvCxnSpPr>
          <p:nvPr/>
        </p:nvCxnSpPr>
        <p:spPr>
          <a:xfrm flipH="1">
            <a:off x="3308684" y="2462608"/>
            <a:ext cx="24905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ED9749-1681-4D19-9C7E-F325EB329224}"/>
              </a:ext>
            </a:extLst>
          </p:cNvPr>
          <p:cNvCxnSpPr>
            <a:cxnSpLocks/>
          </p:cNvCxnSpPr>
          <p:nvPr/>
        </p:nvCxnSpPr>
        <p:spPr>
          <a:xfrm flipH="1">
            <a:off x="3148264" y="3581400"/>
            <a:ext cx="2827420" cy="2165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75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Defining Classes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409073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 Counter:</a:t>
            </a:r>
          </a:p>
          <a:p>
            <a:r>
              <a:rPr lang="en-US" sz="2700" dirty="0"/>
              <a:t>                                            </a:t>
            </a:r>
          </a:p>
          <a:p>
            <a:r>
              <a:rPr lang="en-US" sz="2700" dirty="0"/>
              <a:t>    def __</a:t>
            </a:r>
            <a:r>
              <a:rPr lang="en-US" sz="2700" dirty="0" err="1"/>
              <a:t>init</a:t>
            </a:r>
            <a:r>
              <a:rPr lang="en-US" sz="2700" dirty="0"/>
              <a:t>__(self, </a:t>
            </a:r>
            <a:r>
              <a:rPr lang="en-US" sz="2700" dirty="0" err="1"/>
              <a:t>val</a:t>
            </a:r>
            <a:r>
              <a:rPr lang="en-US" sz="2700" dirty="0"/>
              <a:t>):</a:t>
            </a:r>
          </a:p>
          <a:p>
            <a:r>
              <a:rPr lang="en-US" sz="2700" dirty="0"/>
              <a:t>        </a:t>
            </a:r>
            <a:r>
              <a:rPr lang="en-US" sz="2700" dirty="0" err="1"/>
              <a:t>self.value</a:t>
            </a:r>
            <a:r>
              <a:rPr lang="en-US" sz="2700" dirty="0"/>
              <a:t>=</a:t>
            </a:r>
            <a:r>
              <a:rPr lang="en-US" sz="2700" dirty="0" err="1"/>
              <a:t>val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    def </a:t>
            </a:r>
            <a:r>
              <a:rPr lang="en-US" sz="2700" dirty="0" err="1"/>
              <a:t>setValue</a:t>
            </a:r>
            <a:r>
              <a:rPr lang="en-US" sz="2700" dirty="0"/>
              <a:t>(</a:t>
            </a:r>
            <a:r>
              <a:rPr lang="en-US" sz="2700" dirty="0" err="1"/>
              <a:t>self,val</a:t>
            </a:r>
            <a:r>
              <a:rPr lang="en-US" sz="2700" dirty="0"/>
              <a:t>):</a:t>
            </a:r>
          </a:p>
          <a:p>
            <a:r>
              <a:rPr lang="en-US" sz="2700" dirty="0"/>
              <a:t>        </a:t>
            </a:r>
            <a:r>
              <a:rPr lang="en-US" sz="2700" dirty="0" err="1"/>
              <a:t>self.value</a:t>
            </a:r>
            <a:r>
              <a:rPr lang="en-US" sz="2700" dirty="0"/>
              <a:t>=</a:t>
            </a:r>
            <a:r>
              <a:rPr lang="en-US" sz="2700" dirty="0" err="1"/>
              <a:t>val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    def </a:t>
            </a:r>
            <a:r>
              <a:rPr lang="en-US" sz="2700" dirty="0" err="1"/>
              <a:t>getValue</a:t>
            </a:r>
            <a:r>
              <a:rPr lang="en-US" sz="2700" dirty="0"/>
              <a:t>(self):</a:t>
            </a:r>
          </a:p>
          <a:p>
            <a:r>
              <a:rPr lang="en-US" sz="2700" dirty="0"/>
              <a:t>        return </a:t>
            </a:r>
            <a:r>
              <a:rPr lang="en-US" sz="2700" dirty="0" err="1"/>
              <a:t>self.value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    def decrement(self):</a:t>
            </a:r>
          </a:p>
          <a:p>
            <a:r>
              <a:rPr lang="en-US" sz="2700" dirty="0"/>
              <a:t>        </a:t>
            </a:r>
            <a:r>
              <a:rPr lang="en-US" sz="2700" dirty="0" err="1"/>
              <a:t>self.value</a:t>
            </a:r>
            <a:r>
              <a:rPr lang="en-US" sz="2700" dirty="0"/>
              <a:t> -=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AC3AB-5015-412A-B206-A5D87CE10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379" y="566236"/>
            <a:ext cx="4931688" cy="448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599" y="18255"/>
            <a:ext cx="12765505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Classes                         Attributes are normally “</a:t>
            </a:r>
            <a:r>
              <a:rPr lang="en-CA" u="sng" dirty="0">
                <a:solidFill>
                  <a:srgbClr val="FF0000"/>
                </a:solidFill>
              </a:rPr>
              <a:t>public</a:t>
            </a:r>
            <a:r>
              <a:rPr lang="en-CA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409073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 Counter:</a:t>
            </a:r>
          </a:p>
          <a:p>
            <a:endParaRPr lang="en-US" sz="2700" dirty="0"/>
          </a:p>
          <a:p>
            <a:r>
              <a:rPr lang="en-US" sz="2700" dirty="0"/>
              <a:t>    def __</a:t>
            </a:r>
            <a:r>
              <a:rPr lang="en-US" sz="2700" dirty="0" err="1"/>
              <a:t>init</a:t>
            </a:r>
            <a:r>
              <a:rPr lang="en-US" sz="2700" dirty="0"/>
              <a:t>__(self, </a:t>
            </a:r>
            <a:r>
              <a:rPr lang="en-US" sz="2700" dirty="0" err="1"/>
              <a:t>val</a:t>
            </a:r>
            <a:r>
              <a:rPr lang="en-US" sz="2700" dirty="0"/>
              <a:t>):</a:t>
            </a:r>
          </a:p>
          <a:p>
            <a:r>
              <a:rPr lang="en-US" sz="2700" dirty="0"/>
              <a:t>        </a:t>
            </a:r>
            <a:r>
              <a:rPr lang="en-US" sz="2700" dirty="0" err="1"/>
              <a:t>self.value</a:t>
            </a:r>
            <a:r>
              <a:rPr lang="en-US" sz="2700" dirty="0"/>
              <a:t>=</a:t>
            </a:r>
            <a:r>
              <a:rPr lang="en-US" sz="2700" dirty="0" err="1"/>
              <a:t>val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    def </a:t>
            </a:r>
            <a:r>
              <a:rPr lang="en-US" sz="2700" dirty="0" err="1"/>
              <a:t>setValue</a:t>
            </a:r>
            <a:r>
              <a:rPr lang="en-US" sz="2700" dirty="0"/>
              <a:t>(</a:t>
            </a:r>
            <a:r>
              <a:rPr lang="en-US" sz="2700" dirty="0" err="1"/>
              <a:t>self,val</a:t>
            </a:r>
            <a:r>
              <a:rPr lang="en-US" sz="2700" dirty="0"/>
              <a:t>):</a:t>
            </a:r>
          </a:p>
          <a:p>
            <a:r>
              <a:rPr lang="en-US" sz="2700" dirty="0"/>
              <a:t>        </a:t>
            </a:r>
            <a:r>
              <a:rPr lang="en-US" sz="2700" dirty="0" err="1"/>
              <a:t>self.value</a:t>
            </a:r>
            <a:r>
              <a:rPr lang="en-US" sz="2700" dirty="0"/>
              <a:t>=</a:t>
            </a:r>
            <a:r>
              <a:rPr lang="en-US" sz="2700" dirty="0" err="1"/>
              <a:t>val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    def </a:t>
            </a:r>
            <a:r>
              <a:rPr lang="en-US" sz="2700" dirty="0" err="1"/>
              <a:t>getValue</a:t>
            </a:r>
            <a:r>
              <a:rPr lang="en-US" sz="2700" dirty="0"/>
              <a:t>(self):</a:t>
            </a:r>
          </a:p>
          <a:p>
            <a:r>
              <a:rPr lang="en-US" sz="2700" dirty="0"/>
              <a:t>        return </a:t>
            </a:r>
            <a:r>
              <a:rPr lang="en-US" sz="2700" dirty="0" err="1"/>
              <a:t>self.value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    def decrement(self):</a:t>
            </a:r>
          </a:p>
          <a:p>
            <a:r>
              <a:rPr lang="en-US" sz="2700" dirty="0"/>
              <a:t>        </a:t>
            </a:r>
            <a:r>
              <a:rPr lang="en-US" sz="2700" dirty="0" err="1"/>
              <a:t>self.value</a:t>
            </a:r>
            <a:r>
              <a:rPr lang="en-US" sz="2700" dirty="0"/>
              <a:t> -=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9C0ED-C324-4503-9788-F7DBE4B5854A}"/>
              </a:ext>
            </a:extLst>
          </p:cNvPr>
          <p:cNvSpPr txBox="1"/>
          <p:nvPr/>
        </p:nvSpPr>
        <p:spPr>
          <a:xfrm>
            <a:off x="5542547" y="1835016"/>
            <a:ext cx="5971675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</a:t>
            </a:r>
            <a:r>
              <a:rPr lang="en-US" sz="2700" dirty="0">
                <a:solidFill>
                  <a:srgbClr val="FF0000"/>
                </a:solidFill>
              </a:rPr>
              <a:t>c1</a:t>
            </a:r>
            <a:r>
              <a:rPr lang="en-US" sz="2700" dirty="0"/>
              <a:t>=Counter(8)   </a:t>
            </a:r>
          </a:p>
          <a:p>
            <a:r>
              <a:rPr lang="en-US" sz="2700" dirty="0"/>
              <a:t>    print('Init Value=', c1.value)</a:t>
            </a:r>
          </a:p>
          <a:p>
            <a:endParaRPr lang="en-US" sz="2700" dirty="0"/>
          </a:p>
          <a:p>
            <a:r>
              <a:rPr lang="en-US" sz="2700" dirty="0"/>
              <a:t>   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77F53C-0E0A-4CDB-972F-BF58AFB04488}"/>
              </a:ext>
            </a:extLst>
          </p:cNvPr>
          <p:cNvCxnSpPr>
            <a:cxnSpLocks/>
          </p:cNvCxnSpPr>
          <p:nvPr/>
        </p:nvCxnSpPr>
        <p:spPr>
          <a:xfrm flipH="1" flipV="1">
            <a:off x="3052011" y="2594955"/>
            <a:ext cx="1568115" cy="1194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966D46-9FB8-4633-ACEA-5B4772AC09C3}"/>
              </a:ext>
            </a:extLst>
          </p:cNvPr>
          <p:cNvCxnSpPr/>
          <p:nvPr/>
        </p:nvCxnSpPr>
        <p:spPr>
          <a:xfrm>
            <a:off x="9144000" y="3104147"/>
            <a:ext cx="0" cy="685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A081C0-5992-4839-9A44-94C1E0DDBB1B}"/>
              </a:ext>
            </a:extLst>
          </p:cNvPr>
          <p:cNvCxnSpPr>
            <a:cxnSpLocks/>
          </p:cNvCxnSpPr>
          <p:nvPr/>
        </p:nvCxnSpPr>
        <p:spPr>
          <a:xfrm flipH="1">
            <a:off x="4620126" y="3789947"/>
            <a:ext cx="45198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757B7EF-7DF6-47B5-A1C0-581E0CF745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8" t="69476" r="78157" b="23290"/>
          <a:stretch/>
        </p:blipFill>
        <p:spPr>
          <a:xfrm>
            <a:off x="5763128" y="4377821"/>
            <a:ext cx="3881120" cy="101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38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599" y="18255"/>
            <a:ext cx="12765505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Classes                   “</a:t>
            </a:r>
            <a:r>
              <a:rPr lang="en-CA" u="sng" dirty="0">
                <a:solidFill>
                  <a:srgbClr val="FF0000"/>
                </a:solidFill>
              </a:rPr>
              <a:t>private” </a:t>
            </a:r>
            <a:r>
              <a:rPr lang="en-CA" dirty="0"/>
              <a:t>(Double Underscore)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409073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 Counter:</a:t>
            </a:r>
          </a:p>
          <a:p>
            <a:endParaRPr lang="en-US" sz="2700" dirty="0"/>
          </a:p>
          <a:p>
            <a:r>
              <a:rPr lang="en-US" sz="2700" dirty="0"/>
              <a:t>    def __</a:t>
            </a:r>
            <a:r>
              <a:rPr lang="en-US" sz="2700" dirty="0" err="1"/>
              <a:t>init</a:t>
            </a:r>
            <a:r>
              <a:rPr lang="en-US" sz="2700" dirty="0"/>
              <a:t>__(self, </a:t>
            </a:r>
            <a:r>
              <a:rPr lang="en-US" sz="2700" dirty="0" err="1"/>
              <a:t>val</a:t>
            </a:r>
            <a:r>
              <a:rPr lang="en-US" sz="2700" dirty="0"/>
              <a:t>):</a:t>
            </a:r>
          </a:p>
          <a:p>
            <a:r>
              <a:rPr lang="en-US" sz="2700" dirty="0"/>
              <a:t>        </a:t>
            </a:r>
            <a:r>
              <a:rPr lang="en-US" sz="2700" dirty="0" err="1"/>
              <a:t>self.</a:t>
            </a:r>
            <a:r>
              <a:rPr lang="en-US" sz="2700" dirty="0" err="1">
                <a:solidFill>
                  <a:srgbClr val="FF0000"/>
                </a:solidFill>
              </a:rPr>
              <a:t>__</a:t>
            </a:r>
            <a:r>
              <a:rPr lang="en-US" sz="2700" dirty="0" err="1"/>
              <a:t>value</a:t>
            </a:r>
            <a:r>
              <a:rPr lang="en-US" sz="2700" dirty="0"/>
              <a:t> = </a:t>
            </a:r>
            <a:r>
              <a:rPr lang="en-US" sz="2700" dirty="0" err="1"/>
              <a:t>val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    def </a:t>
            </a:r>
            <a:r>
              <a:rPr lang="en-US" sz="2700" dirty="0" err="1"/>
              <a:t>setValue</a:t>
            </a:r>
            <a:r>
              <a:rPr lang="en-US" sz="2700" dirty="0"/>
              <a:t>(</a:t>
            </a:r>
            <a:r>
              <a:rPr lang="en-US" sz="2700" dirty="0" err="1"/>
              <a:t>self,val</a:t>
            </a:r>
            <a:r>
              <a:rPr lang="en-US" sz="2700" dirty="0"/>
              <a:t>):</a:t>
            </a:r>
          </a:p>
          <a:p>
            <a:r>
              <a:rPr lang="en-US" sz="2700" dirty="0"/>
              <a:t>        </a:t>
            </a:r>
            <a:r>
              <a:rPr lang="en-US" sz="2700" dirty="0" err="1"/>
              <a:t>self.</a:t>
            </a:r>
            <a:r>
              <a:rPr lang="en-US" sz="2700" dirty="0" err="1">
                <a:solidFill>
                  <a:srgbClr val="FF0000"/>
                </a:solidFill>
              </a:rPr>
              <a:t>__</a:t>
            </a:r>
            <a:r>
              <a:rPr lang="en-US" sz="2700" dirty="0" err="1"/>
              <a:t>value</a:t>
            </a:r>
            <a:r>
              <a:rPr lang="en-US" sz="2700" dirty="0"/>
              <a:t>=</a:t>
            </a:r>
            <a:r>
              <a:rPr lang="en-US" sz="2700" dirty="0" err="1"/>
              <a:t>val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    def </a:t>
            </a:r>
            <a:r>
              <a:rPr lang="en-US" sz="2700" dirty="0" err="1"/>
              <a:t>getValue</a:t>
            </a:r>
            <a:r>
              <a:rPr lang="en-US" sz="2700" dirty="0"/>
              <a:t>(self):</a:t>
            </a:r>
          </a:p>
          <a:p>
            <a:r>
              <a:rPr lang="en-US" sz="2700" dirty="0"/>
              <a:t>        return </a:t>
            </a:r>
            <a:r>
              <a:rPr lang="en-US" sz="2700" dirty="0" err="1"/>
              <a:t>self.</a:t>
            </a:r>
            <a:r>
              <a:rPr lang="en-US" sz="2700" dirty="0" err="1">
                <a:solidFill>
                  <a:srgbClr val="FF0000"/>
                </a:solidFill>
              </a:rPr>
              <a:t>__</a:t>
            </a:r>
            <a:r>
              <a:rPr lang="en-US" sz="2700" dirty="0" err="1"/>
              <a:t>value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    def decrement(self):</a:t>
            </a:r>
          </a:p>
          <a:p>
            <a:r>
              <a:rPr lang="en-US" sz="2700" dirty="0"/>
              <a:t>        </a:t>
            </a:r>
            <a:r>
              <a:rPr lang="en-US" sz="2700" dirty="0" err="1"/>
              <a:t>self.</a:t>
            </a:r>
            <a:r>
              <a:rPr lang="en-US" sz="2700" dirty="0" err="1">
                <a:solidFill>
                  <a:srgbClr val="FF0000"/>
                </a:solidFill>
              </a:rPr>
              <a:t>__</a:t>
            </a:r>
            <a:r>
              <a:rPr lang="en-US" sz="2700" dirty="0" err="1"/>
              <a:t>value</a:t>
            </a:r>
            <a:r>
              <a:rPr lang="en-US" sz="2700" dirty="0"/>
              <a:t> -=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9C0ED-C324-4503-9788-F7DBE4B5854A}"/>
              </a:ext>
            </a:extLst>
          </p:cNvPr>
          <p:cNvSpPr txBox="1"/>
          <p:nvPr/>
        </p:nvSpPr>
        <p:spPr>
          <a:xfrm>
            <a:off x="5013157" y="1126618"/>
            <a:ext cx="6420853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</a:t>
            </a:r>
            <a:r>
              <a:rPr lang="en-US" sz="2700" dirty="0">
                <a:solidFill>
                  <a:srgbClr val="FF0000"/>
                </a:solidFill>
              </a:rPr>
              <a:t>c1</a:t>
            </a:r>
            <a:r>
              <a:rPr lang="en-US" sz="2700" dirty="0"/>
              <a:t>=Counter(8)   </a:t>
            </a:r>
          </a:p>
          <a:p>
            <a:r>
              <a:rPr lang="en-US" sz="2700" dirty="0"/>
              <a:t>    print('</a:t>
            </a:r>
            <a:r>
              <a:rPr lang="en-US" sz="2700" dirty="0" err="1"/>
              <a:t>InitValue</a:t>
            </a:r>
            <a:r>
              <a:rPr lang="en-US" sz="2700" dirty="0"/>
              <a:t>=', c1.getValue())</a:t>
            </a:r>
          </a:p>
          <a:p>
            <a:endParaRPr lang="en-US" sz="2700" dirty="0"/>
          </a:p>
          <a:p>
            <a:r>
              <a:rPr lang="en-US" sz="2700" dirty="0"/>
              <a:t>    print('Init Value=', </a:t>
            </a:r>
            <a:r>
              <a:rPr lang="en-US" sz="2700" dirty="0">
                <a:solidFill>
                  <a:srgbClr val="FF0000"/>
                </a:solidFill>
              </a:rPr>
              <a:t>c1.__value</a:t>
            </a:r>
            <a:r>
              <a:rPr lang="en-US" sz="2700" dirty="0"/>
              <a:t>)          </a:t>
            </a:r>
            <a:r>
              <a:rPr lang="en-US" sz="2700" dirty="0">
                <a:solidFill>
                  <a:srgbClr val="FF0000"/>
                </a:solidFill>
              </a:rPr>
              <a:t># Error</a:t>
            </a:r>
          </a:p>
          <a:p>
            <a:endParaRPr lang="en-US" sz="2700" dirty="0"/>
          </a:p>
          <a:p>
            <a:r>
              <a:rPr lang="en-US" sz="2700" dirty="0"/>
              <a:t>     </a:t>
            </a:r>
            <a:r>
              <a:rPr lang="en-US" sz="2700" dirty="0">
                <a:solidFill>
                  <a:schemeClr val="accent1">
                    <a:lumMod val="75000"/>
                  </a:schemeClr>
                </a:solidFill>
              </a:rPr>
              <a:t># can only access via getter method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966D46-9FB8-4633-ACEA-5B4772AC09C3}"/>
              </a:ext>
            </a:extLst>
          </p:cNvPr>
          <p:cNvCxnSpPr>
            <a:cxnSpLocks/>
          </p:cNvCxnSpPr>
          <p:nvPr/>
        </p:nvCxnSpPr>
        <p:spPr>
          <a:xfrm>
            <a:off x="9901989" y="2261937"/>
            <a:ext cx="2526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A081C0-5992-4839-9A44-94C1E0DDBB1B}"/>
              </a:ext>
            </a:extLst>
          </p:cNvPr>
          <p:cNvCxnSpPr>
            <a:cxnSpLocks/>
          </p:cNvCxnSpPr>
          <p:nvPr/>
        </p:nvCxnSpPr>
        <p:spPr>
          <a:xfrm flipV="1">
            <a:off x="10154653" y="2261937"/>
            <a:ext cx="0" cy="2971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EE748F7-0C17-4474-98A5-DCFEEB7DA2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5" t="60143" r="50000" b="13337"/>
          <a:stretch/>
        </p:blipFill>
        <p:spPr>
          <a:xfrm>
            <a:off x="3896225" y="5041084"/>
            <a:ext cx="4856748" cy="1720191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C16DC7-C8DC-4A74-87FB-2D8AC52D1E7B}"/>
              </a:ext>
            </a:extLst>
          </p:cNvPr>
          <p:cNvCxnSpPr/>
          <p:nvPr/>
        </p:nvCxnSpPr>
        <p:spPr>
          <a:xfrm flipH="1">
            <a:off x="5342021" y="5233737"/>
            <a:ext cx="48126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975F59-E54C-45CE-AD40-5D322B1C8AE7}"/>
              </a:ext>
            </a:extLst>
          </p:cNvPr>
          <p:cNvCxnSpPr>
            <a:cxnSpLocks/>
          </p:cNvCxnSpPr>
          <p:nvPr/>
        </p:nvCxnSpPr>
        <p:spPr>
          <a:xfrm>
            <a:off x="11307678" y="3039979"/>
            <a:ext cx="2526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03DD3D-F6C9-4BDC-A01D-9D6601CA124C}"/>
              </a:ext>
            </a:extLst>
          </p:cNvPr>
          <p:cNvCxnSpPr>
            <a:cxnSpLocks/>
          </p:cNvCxnSpPr>
          <p:nvPr/>
        </p:nvCxnSpPr>
        <p:spPr>
          <a:xfrm flipV="1">
            <a:off x="11574379" y="3039979"/>
            <a:ext cx="0" cy="33123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DEB300-C702-47B4-97E1-B0DC30CFEFF7}"/>
              </a:ext>
            </a:extLst>
          </p:cNvPr>
          <p:cNvCxnSpPr>
            <a:cxnSpLocks/>
          </p:cNvCxnSpPr>
          <p:nvPr/>
        </p:nvCxnSpPr>
        <p:spPr>
          <a:xfrm flipH="1">
            <a:off x="6974306" y="6352340"/>
            <a:ext cx="46000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529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 dirty="0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378" y="-349462"/>
            <a:ext cx="12765505" cy="1325563"/>
          </a:xfrm>
        </p:spPr>
        <p:txBody>
          <a:bodyPr/>
          <a:lstStyle/>
          <a:p>
            <a:pPr lvl="0"/>
            <a:r>
              <a:rPr lang="en-CA" dirty="0"/>
              <a:t>Ex304  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0" y="1050868"/>
            <a:ext cx="4186989" cy="412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Adder</a:t>
            </a:r>
          </a:p>
          <a:p>
            <a:r>
              <a:rPr lang="en-US" sz="2300" dirty="0"/>
              <a:t>-------------------------------------</a:t>
            </a:r>
          </a:p>
          <a:p>
            <a:r>
              <a:rPr lang="en-US" sz="2300" dirty="0"/>
              <a:t>value</a:t>
            </a:r>
            <a:r>
              <a:rPr lang="en-US" sz="2400" dirty="0"/>
              <a:t> (int)        </a:t>
            </a:r>
            <a:r>
              <a:rPr lang="en-US" sz="2400" dirty="0">
                <a:solidFill>
                  <a:srgbClr val="FF0000"/>
                </a:solidFill>
              </a:rPr>
              <a:t># private</a:t>
            </a:r>
          </a:p>
          <a:p>
            <a:r>
              <a:rPr lang="en-US" sz="2400" dirty="0"/>
              <a:t>name (str)       </a:t>
            </a:r>
            <a:r>
              <a:rPr lang="en-US" sz="2400" dirty="0">
                <a:solidFill>
                  <a:srgbClr val="FF0000"/>
                </a:solidFill>
              </a:rPr>
              <a:t>#private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--------------------------------------</a:t>
            </a:r>
          </a:p>
          <a:p>
            <a:r>
              <a:rPr lang="en-US" sz="2400" dirty="0"/>
              <a:t>__</a:t>
            </a:r>
            <a:r>
              <a:rPr lang="en-US" sz="2400" dirty="0" err="1"/>
              <a:t>init</a:t>
            </a:r>
            <a:r>
              <a:rPr lang="en-US" sz="2400" dirty="0"/>
              <a:t>__(str)</a:t>
            </a:r>
          </a:p>
          <a:p>
            <a:r>
              <a:rPr lang="en-US" sz="2400" dirty="0"/>
              <a:t>int </a:t>
            </a:r>
            <a:r>
              <a:rPr lang="en-US" sz="2400" dirty="0" err="1"/>
              <a:t>getValue</a:t>
            </a:r>
            <a:r>
              <a:rPr lang="en-US" sz="2400" dirty="0"/>
              <a:t>()</a:t>
            </a:r>
          </a:p>
          <a:p>
            <a:r>
              <a:rPr lang="en-US" sz="2400" dirty="0"/>
              <a:t>str </a:t>
            </a:r>
            <a:r>
              <a:rPr lang="en-US" sz="2400" dirty="0" err="1"/>
              <a:t>getName</a:t>
            </a:r>
            <a:r>
              <a:rPr lang="en-US" sz="2400" dirty="0"/>
              <a:t>()</a:t>
            </a:r>
          </a:p>
          <a:p>
            <a:r>
              <a:rPr lang="en-US" sz="2400" dirty="0"/>
              <a:t>add(int amt) </a:t>
            </a:r>
          </a:p>
          <a:p>
            <a:r>
              <a:rPr lang="en-US" sz="2400" dirty="0" err="1"/>
              <a:t>resetValue</a:t>
            </a:r>
            <a:r>
              <a:rPr lang="en-US" sz="2400" dirty="0"/>
              <a:t>(int </a:t>
            </a:r>
            <a:r>
              <a:rPr lang="en-US" sz="2400" dirty="0" err="1"/>
              <a:t>val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resetName</a:t>
            </a:r>
            <a:r>
              <a:rPr lang="en-US" sz="2400" dirty="0"/>
              <a:t>(str name)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A3FDAD-C9DA-5BB0-50FC-F55F98D019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74" r="17831" b="16448"/>
          <a:stretch/>
        </p:blipFill>
        <p:spPr>
          <a:xfrm>
            <a:off x="4326305" y="-1"/>
            <a:ext cx="3949900" cy="33228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4CA397-E66D-FE7A-0BC1-E69443288C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405" b="17229"/>
          <a:stretch/>
        </p:blipFill>
        <p:spPr>
          <a:xfrm>
            <a:off x="8625373" y="-1"/>
            <a:ext cx="4470856" cy="33110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72EDB7-AD8D-28E6-8E32-D38E49F706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481" b="20052"/>
          <a:stretch/>
        </p:blipFill>
        <p:spPr>
          <a:xfrm>
            <a:off x="8625373" y="3535196"/>
            <a:ext cx="4470856" cy="32668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6144A4-C144-18C2-FF3E-DAB5DE3E05C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139" r="15107" b="16899"/>
          <a:stretch/>
        </p:blipFill>
        <p:spPr>
          <a:xfrm>
            <a:off x="4326304" y="3535196"/>
            <a:ext cx="3949901" cy="332280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A547B4-A687-C772-A5EF-4019FBED6AE9}"/>
              </a:ext>
            </a:extLst>
          </p:cNvPr>
          <p:cNvCxnSpPr/>
          <p:nvPr/>
        </p:nvCxnSpPr>
        <p:spPr>
          <a:xfrm flipV="1">
            <a:off x="6096000" y="1576552"/>
            <a:ext cx="4167352" cy="5833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6308C7-7704-ECB7-0405-40ECD0F7755C}"/>
              </a:ext>
            </a:extLst>
          </p:cNvPr>
          <p:cNvCxnSpPr>
            <a:cxnSpLocks/>
          </p:cNvCxnSpPr>
          <p:nvPr/>
        </p:nvCxnSpPr>
        <p:spPr>
          <a:xfrm>
            <a:off x="9317421" y="3054515"/>
            <a:ext cx="1087820" cy="14544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E772F6-B163-C501-2B8E-78096CD625E2}"/>
              </a:ext>
            </a:extLst>
          </p:cNvPr>
          <p:cNvCxnSpPr>
            <a:cxnSpLocks/>
          </p:cNvCxnSpPr>
          <p:nvPr/>
        </p:nvCxnSpPr>
        <p:spPr>
          <a:xfrm flipH="1" flipV="1">
            <a:off x="7866993" y="4508938"/>
            <a:ext cx="1324304" cy="10878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948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859379" y="-302707"/>
            <a:ext cx="10515600" cy="1325563"/>
          </a:xfrm>
        </p:spPr>
        <p:txBody>
          <a:bodyPr/>
          <a:lstStyle/>
          <a:p>
            <a:pPr lvl="0"/>
            <a:r>
              <a:rPr lang="en-CA" dirty="0" err="1">
                <a:solidFill>
                  <a:srgbClr val="FF0000"/>
                </a:solidFill>
              </a:rPr>
              <a:t>ExceptionHandling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450258" y="171694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def calculate(value1, value2):</a:t>
            </a:r>
          </a:p>
          <a:p>
            <a:r>
              <a:rPr lang="en-US" sz="2700" dirty="0"/>
              <a:t>    if (value2==0):</a:t>
            </a:r>
          </a:p>
          <a:p>
            <a:r>
              <a:rPr lang="en-US" sz="2700" dirty="0"/>
              <a:t>        </a:t>
            </a:r>
            <a:r>
              <a:rPr lang="en-US" sz="2700" dirty="0">
                <a:solidFill>
                  <a:srgbClr val="FF0000"/>
                </a:solidFill>
              </a:rPr>
              <a:t>raise Exception</a:t>
            </a:r>
          </a:p>
          <a:p>
            <a:r>
              <a:rPr lang="en-US" sz="2700" dirty="0"/>
              <a:t>    else:</a:t>
            </a:r>
          </a:p>
          <a:p>
            <a:r>
              <a:rPr lang="en-US" sz="2700" dirty="0"/>
              <a:t>        result = value1/value2</a:t>
            </a:r>
          </a:p>
          <a:p>
            <a:r>
              <a:rPr lang="en-US" sz="2700" dirty="0"/>
              <a:t>        return result</a:t>
            </a:r>
          </a:p>
          <a:p>
            <a:endParaRPr lang="en-US" sz="2700" dirty="0"/>
          </a:p>
          <a:p>
            <a:r>
              <a:rPr lang="en-US" sz="2700" dirty="0"/>
              <a:t>def main():</a:t>
            </a:r>
          </a:p>
          <a:p>
            <a:r>
              <a:rPr lang="en-US" sz="2700" dirty="0"/>
              <a:t>    val1= int(input("Enter First:"))</a:t>
            </a:r>
          </a:p>
          <a:p>
            <a:r>
              <a:rPr lang="en-US" sz="2700" dirty="0"/>
              <a:t>    val2= int(input("Enter Second:"))</a:t>
            </a:r>
          </a:p>
          <a:p>
            <a:r>
              <a:rPr lang="en-US" sz="2700" dirty="0"/>
              <a:t>    </a:t>
            </a:r>
            <a:r>
              <a:rPr lang="en-US" sz="2700" dirty="0">
                <a:solidFill>
                  <a:srgbClr val="FF0000"/>
                </a:solidFill>
              </a:rPr>
              <a:t>try:</a:t>
            </a:r>
          </a:p>
          <a:p>
            <a:r>
              <a:rPr lang="en-US" sz="2700" dirty="0"/>
              <a:t>        result =calculate(val1,val2)</a:t>
            </a:r>
          </a:p>
          <a:p>
            <a:r>
              <a:rPr lang="en-US" sz="2700" dirty="0"/>
              <a:t>        print('{0} divided by {1} = {2}'.format(val1, val2, result))</a:t>
            </a:r>
          </a:p>
          <a:p>
            <a:r>
              <a:rPr lang="en-US" sz="2700" dirty="0"/>
              <a:t>    </a:t>
            </a:r>
            <a:r>
              <a:rPr lang="en-US" sz="2700" dirty="0">
                <a:solidFill>
                  <a:srgbClr val="FF0000"/>
                </a:solidFill>
              </a:rPr>
              <a:t>except:</a:t>
            </a:r>
          </a:p>
          <a:p>
            <a:r>
              <a:rPr lang="en-US" sz="2700" dirty="0"/>
              <a:t>        print('Divide by Zero Exception')</a:t>
            </a:r>
          </a:p>
          <a:p>
            <a:r>
              <a:rPr lang="en-US" sz="2700" dirty="0"/>
              <a:t>main()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F7992-8FE0-49BC-9276-6EFC7CF57E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63" t="68922" r="77890" b="20945"/>
          <a:stretch/>
        </p:blipFill>
        <p:spPr>
          <a:xfrm>
            <a:off x="6449577" y="617842"/>
            <a:ext cx="5507959" cy="1964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08A0C3-BBF2-44BA-AB1A-7F536FF7BD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4" t="69716" r="74626" b="19149"/>
          <a:stretch/>
        </p:blipFill>
        <p:spPr>
          <a:xfrm>
            <a:off x="6449577" y="2884013"/>
            <a:ext cx="5488119" cy="182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19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24D2B2-C722-A0F9-B6E8-BE615E176B21}"/>
              </a:ext>
            </a:extLst>
          </p:cNvPr>
          <p:cNvSpPr txBox="1"/>
          <p:nvPr/>
        </p:nvSpPr>
        <p:spPr>
          <a:xfrm>
            <a:off x="3815255" y="2890391"/>
            <a:ext cx="428822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900" dirty="0"/>
              <a:t>Briefly Inheritance Revision</a:t>
            </a:r>
          </a:p>
        </p:txBody>
      </p:sp>
    </p:spTree>
    <p:extLst>
      <p:ext uri="{BB962C8B-B14F-4D97-AF65-F5344CB8AC3E}">
        <p14:creationId xmlns:p14="http://schemas.microsoft.com/office/powerpoint/2010/main" val="55420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60112" y="108486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Functions 2 input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22352" y="108486"/>
            <a:ext cx="502349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  <a:p>
            <a:r>
              <a:rPr lang="en-US" sz="2700" dirty="0"/>
              <a:t>def main():</a:t>
            </a:r>
          </a:p>
          <a:p>
            <a:r>
              <a:rPr lang="en-US" sz="2700" dirty="0"/>
              <a:t>    val1 =  int(input('Enter Value: '))</a:t>
            </a:r>
          </a:p>
          <a:p>
            <a:r>
              <a:rPr lang="en-US" sz="2700" dirty="0"/>
              <a:t>    val2 =  int(input('Enter Value: '))</a:t>
            </a:r>
          </a:p>
          <a:p>
            <a:r>
              <a:rPr lang="en-US" sz="2700" dirty="0"/>
              <a:t>    result = </a:t>
            </a:r>
            <a:r>
              <a:rPr lang="en-US" sz="2700" dirty="0">
                <a:solidFill>
                  <a:srgbClr val="FF0000"/>
                </a:solidFill>
              </a:rPr>
              <a:t>add(val1, val2)</a:t>
            </a:r>
          </a:p>
          <a:p>
            <a:r>
              <a:rPr lang="en-US" sz="2700" dirty="0"/>
              <a:t>    print('result= {0}'.format(result))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>
                <a:solidFill>
                  <a:srgbClr val="FF0000"/>
                </a:solidFill>
              </a:rPr>
              <a:t>add(</a:t>
            </a:r>
            <a:r>
              <a:rPr lang="en-US" sz="2700" dirty="0" err="1">
                <a:solidFill>
                  <a:srgbClr val="FF0000"/>
                </a:solidFill>
              </a:rPr>
              <a:t>x,y</a:t>
            </a:r>
            <a:r>
              <a:rPr lang="en-US" sz="2700" dirty="0">
                <a:solidFill>
                  <a:srgbClr val="FF0000"/>
                </a:solidFill>
              </a:rPr>
              <a:t>):</a:t>
            </a:r>
          </a:p>
          <a:p>
            <a:r>
              <a:rPr lang="en-US" sz="2700" dirty="0"/>
              <a:t>    res = x + y</a:t>
            </a:r>
          </a:p>
          <a:p>
            <a:r>
              <a:rPr lang="en-US" sz="2700" dirty="0"/>
              <a:t>    return res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  <a:endParaRPr lang="en-IE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6F324-54F8-4D05-86CC-79CECB3BFF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7" t="71960" r="76374" b="13726"/>
          <a:stretch/>
        </p:blipFill>
        <p:spPr>
          <a:xfrm>
            <a:off x="4172242" y="3221501"/>
            <a:ext cx="7817353" cy="330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02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-27469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Classes                             Defining an 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08284" y="829182"/>
            <a:ext cx="117348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class </a:t>
            </a:r>
            <a:r>
              <a:rPr lang="en-US" sz="2600" dirty="0" err="1"/>
              <a:t>MyCounter</a:t>
            </a:r>
            <a:r>
              <a:rPr lang="en-US" sz="2600" dirty="0"/>
              <a:t> (Counter):</a:t>
            </a:r>
          </a:p>
          <a:p>
            <a:r>
              <a:rPr lang="en-US" sz="2600" dirty="0"/>
              <a:t>         </a:t>
            </a:r>
          </a:p>
          <a:p>
            <a:r>
              <a:rPr lang="en-US" sz="2600" dirty="0"/>
              <a:t>    def __</a:t>
            </a:r>
            <a:r>
              <a:rPr lang="en-US" sz="2600" dirty="0" err="1"/>
              <a:t>init</a:t>
            </a:r>
            <a:r>
              <a:rPr lang="en-US" sz="2600" dirty="0"/>
              <a:t>__(self, </a:t>
            </a:r>
            <a:r>
              <a:rPr lang="en-US" sz="2600" dirty="0" err="1"/>
              <a:t>val</a:t>
            </a:r>
            <a:r>
              <a:rPr lang="en-US" sz="2600" dirty="0"/>
              <a:t>, </a:t>
            </a:r>
            <a:r>
              <a:rPr lang="en-US" sz="2600" dirty="0" err="1"/>
              <a:t>lim</a:t>
            </a:r>
            <a:r>
              <a:rPr lang="en-US" sz="2600" dirty="0"/>
              <a:t>):</a:t>
            </a:r>
            <a:endParaRPr lang="en-US" sz="2600" dirty="0">
              <a:solidFill>
                <a:schemeClr val="accent5"/>
              </a:solidFill>
            </a:endParaRPr>
          </a:p>
          <a:p>
            <a:r>
              <a:rPr lang="en-US" sz="2600" dirty="0"/>
              <a:t>        super().__</a:t>
            </a:r>
            <a:r>
              <a:rPr lang="en-US" sz="2600" dirty="0" err="1"/>
              <a:t>init</a:t>
            </a:r>
            <a:r>
              <a:rPr lang="en-US" sz="2600" dirty="0"/>
              <a:t>__(</a:t>
            </a:r>
            <a:r>
              <a:rPr lang="en-US" sz="2600" dirty="0" err="1">
                <a:solidFill>
                  <a:srgbClr val="FF0000"/>
                </a:solidFill>
              </a:rPr>
              <a:t>val</a:t>
            </a:r>
            <a:r>
              <a:rPr lang="en-US" sz="2600" dirty="0"/>
              <a:t>)                </a:t>
            </a:r>
            <a:endParaRPr lang="en-US" sz="2600" dirty="0">
              <a:solidFill>
                <a:schemeClr val="accent5"/>
              </a:solidFill>
            </a:endParaRPr>
          </a:p>
          <a:p>
            <a:r>
              <a:rPr lang="en-US" sz="2600" dirty="0"/>
              <a:t>        </a:t>
            </a:r>
            <a:r>
              <a:rPr lang="en-US" sz="2600" dirty="0" err="1"/>
              <a:t>self.limit</a:t>
            </a:r>
            <a:r>
              <a:rPr lang="en-US" sz="2600" dirty="0"/>
              <a:t> = </a:t>
            </a:r>
            <a:r>
              <a:rPr lang="en-US" sz="2600" dirty="0" err="1"/>
              <a:t>lim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    def increment(self):                     </a:t>
            </a:r>
            <a:endParaRPr lang="en-US" sz="2600" dirty="0">
              <a:solidFill>
                <a:srgbClr val="00B0F0"/>
              </a:solidFill>
            </a:endParaRPr>
          </a:p>
          <a:p>
            <a:r>
              <a:rPr lang="en-US" sz="2600" dirty="0"/>
              <a:t>        if (</a:t>
            </a:r>
            <a:r>
              <a:rPr lang="en-US" sz="2600" dirty="0" err="1">
                <a:solidFill>
                  <a:srgbClr val="FF0000"/>
                </a:solidFill>
              </a:rPr>
              <a:t>self.value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&lt; </a:t>
            </a:r>
            <a:r>
              <a:rPr lang="en-US" sz="2600" dirty="0" err="1"/>
              <a:t>self.limit</a:t>
            </a:r>
            <a:r>
              <a:rPr lang="en-US" sz="2600" dirty="0"/>
              <a:t>):</a:t>
            </a:r>
          </a:p>
          <a:p>
            <a:r>
              <a:rPr lang="en-US" sz="2600" dirty="0"/>
              <a:t>            </a:t>
            </a:r>
            <a:r>
              <a:rPr lang="en-US" sz="2600" dirty="0" err="1"/>
              <a:t>self.value</a:t>
            </a:r>
            <a:r>
              <a:rPr lang="en-US" sz="2600" dirty="0"/>
              <a:t> += 1</a:t>
            </a:r>
          </a:p>
          <a:p>
            <a:r>
              <a:rPr lang="en-US" sz="2600" dirty="0"/>
              <a:t>            return True</a:t>
            </a:r>
          </a:p>
          <a:p>
            <a:r>
              <a:rPr lang="en-US" sz="2600" dirty="0"/>
              <a:t>        else:</a:t>
            </a:r>
          </a:p>
          <a:p>
            <a:r>
              <a:rPr lang="en-US" sz="2600" dirty="0"/>
              <a:t>            return False</a:t>
            </a:r>
          </a:p>
          <a:p>
            <a:endParaRPr lang="en-US" sz="2600" dirty="0"/>
          </a:p>
          <a:p>
            <a:r>
              <a:rPr lang="en-US" sz="2600" dirty="0"/>
              <a:t>    def </a:t>
            </a:r>
            <a:r>
              <a:rPr lang="en-US" sz="2600" dirty="0" err="1"/>
              <a:t>getLimit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</a:t>
            </a:r>
            <a:r>
              <a:rPr lang="en-US" sz="2600" dirty="0" err="1"/>
              <a:t>self.limit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9C0ED-C324-4503-9788-F7DBE4B5854A}"/>
              </a:ext>
            </a:extLst>
          </p:cNvPr>
          <p:cNvSpPr txBox="1"/>
          <p:nvPr/>
        </p:nvSpPr>
        <p:spPr>
          <a:xfrm>
            <a:off x="5812255" y="1129264"/>
            <a:ext cx="6194259" cy="5493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</a:t>
            </a:r>
            <a:r>
              <a:rPr lang="en-US" sz="2700" dirty="0">
                <a:solidFill>
                  <a:srgbClr val="FF0000"/>
                </a:solidFill>
              </a:rPr>
              <a:t>c1</a:t>
            </a:r>
            <a:r>
              <a:rPr lang="en-US" sz="2700" dirty="0"/>
              <a:t>=</a:t>
            </a:r>
            <a:r>
              <a:rPr lang="en-US" sz="2700" dirty="0" err="1"/>
              <a:t>MyCounter</a:t>
            </a:r>
            <a:r>
              <a:rPr lang="en-US" sz="2700" dirty="0"/>
              <a:t>(8,10)   </a:t>
            </a:r>
          </a:p>
          <a:p>
            <a:r>
              <a:rPr lang="en-US" sz="2700" dirty="0"/>
              <a:t>    print('Init Value=', c1.getValue())</a:t>
            </a:r>
          </a:p>
          <a:p>
            <a:r>
              <a:rPr lang="en-US" sz="2700" dirty="0"/>
              <a:t>    c1.decrement()</a:t>
            </a:r>
          </a:p>
          <a:p>
            <a:r>
              <a:rPr lang="en-US" sz="2700" dirty="0"/>
              <a:t>    print('New Value=', c1.getValue())</a:t>
            </a:r>
          </a:p>
          <a:p>
            <a:endParaRPr lang="en-US" sz="2700" dirty="0"/>
          </a:p>
          <a:p>
            <a:r>
              <a:rPr lang="en-US" sz="2700" dirty="0"/>
              <a:t>    c1.increment()</a:t>
            </a:r>
          </a:p>
          <a:p>
            <a:r>
              <a:rPr lang="en-US" sz="2700" dirty="0"/>
              <a:t>    print('New Value=', c1.getValue())</a:t>
            </a:r>
          </a:p>
          <a:p>
            <a:endParaRPr lang="en-US" sz="2700" dirty="0"/>
          </a:p>
          <a:p>
            <a:r>
              <a:rPr lang="en-US" sz="2700" dirty="0"/>
              <a:t>    print(Limit=', c1.getLimit())</a:t>
            </a:r>
          </a:p>
          <a:p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main()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3712F6-F8B8-4498-904C-78374629CE29}"/>
              </a:ext>
            </a:extLst>
          </p:cNvPr>
          <p:cNvCxnSpPr/>
          <p:nvPr/>
        </p:nvCxnSpPr>
        <p:spPr>
          <a:xfrm flipH="1">
            <a:off x="4211053" y="1828800"/>
            <a:ext cx="1884947" cy="26469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8E0FC-D454-4C99-ADE9-10B32C3DCB0A}"/>
              </a:ext>
            </a:extLst>
          </p:cNvPr>
          <p:cNvCxnSpPr>
            <a:cxnSpLocks/>
          </p:cNvCxnSpPr>
          <p:nvPr/>
        </p:nvCxnSpPr>
        <p:spPr>
          <a:xfrm flipH="1" flipV="1">
            <a:off x="4032586" y="3665621"/>
            <a:ext cx="1943098" cy="29988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024B00-D256-48A0-A46E-8739E012B635}"/>
              </a:ext>
            </a:extLst>
          </p:cNvPr>
          <p:cNvCxnSpPr>
            <a:cxnSpLocks/>
          </p:cNvCxnSpPr>
          <p:nvPr/>
        </p:nvCxnSpPr>
        <p:spPr>
          <a:xfrm flipH="1">
            <a:off x="3224463" y="5390147"/>
            <a:ext cx="5386139" cy="114876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342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-27469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Putting Classes in separate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08284" y="829182"/>
            <a:ext cx="117348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class </a:t>
            </a:r>
            <a:r>
              <a:rPr lang="en-US" sz="2600" dirty="0" err="1"/>
              <a:t>MyCounter</a:t>
            </a:r>
            <a:r>
              <a:rPr lang="en-US" sz="2600" dirty="0"/>
              <a:t> (Counter):</a:t>
            </a:r>
          </a:p>
          <a:p>
            <a:r>
              <a:rPr lang="en-US" sz="2600" dirty="0"/>
              <a:t>         </a:t>
            </a:r>
          </a:p>
          <a:p>
            <a:r>
              <a:rPr lang="en-US" sz="2600" dirty="0"/>
              <a:t>    def __</a:t>
            </a:r>
            <a:r>
              <a:rPr lang="en-US" sz="2600" dirty="0" err="1"/>
              <a:t>init</a:t>
            </a:r>
            <a:r>
              <a:rPr lang="en-US" sz="2600" dirty="0"/>
              <a:t>__(self, </a:t>
            </a:r>
            <a:r>
              <a:rPr lang="en-US" sz="2600" dirty="0" err="1"/>
              <a:t>val</a:t>
            </a:r>
            <a:r>
              <a:rPr lang="en-US" sz="2600" dirty="0"/>
              <a:t>, </a:t>
            </a:r>
            <a:r>
              <a:rPr lang="en-US" sz="2600" dirty="0" err="1"/>
              <a:t>lim</a:t>
            </a:r>
            <a:r>
              <a:rPr lang="en-US" sz="2600" dirty="0"/>
              <a:t>):</a:t>
            </a:r>
            <a:endParaRPr lang="en-US" sz="2600" dirty="0">
              <a:solidFill>
                <a:schemeClr val="accent5"/>
              </a:solidFill>
            </a:endParaRPr>
          </a:p>
          <a:p>
            <a:r>
              <a:rPr lang="en-US" sz="2600" dirty="0"/>
              <a:t>        super().__</a:t>
            </a:r>
            <a:r>
              <a:rPr lang="en-US" sz="2600" dirty="0" err="1"/>
              <a:t>init</a:t>
            </a:r>
            <a:r>
              <a:rPr lang="en-US" sz="2600" dirty="0"/>
              <a:t>__(</a:t>
            </a:r>
            <a:r>
              <a:rPr lang="en-US" sz="2600" dirty="0" err="1">
                <a:solidFill>
                  <a:srgbClr val="FF0000"/>
                </a:solidFill>
              </a:rPr>
              <a:t>val</a:t>
            </a:r>
            <a:r>
              <a:rPr lang="en-US" sz="2600" dirty="0"/>
              <a:t>)                </a:t>
            </a:r>
            <a:endParaRPr lang="en-US" sz="2600" dirty="0">
              <a:solidFill>
                <a:schemeClr val="accent5"/>
              </a:solidFill>
            </a:endParaRPr>
          </a:p>
          <a:p>
            <a:r>
              <a:rPr lang="en-US" sz="2600" dirty="0"/>
              <a:t>        </a:t>
            </a:r>
            <a:r>
              <a:rPr lang="en-US" sz="2600" dirty="0" err="1"/>
              <a:t>self.limit</a:t>
            </a:r>
            <a:r>
              <a:rPr lang="en-US" sz="2600" dirty="0"/>
              <a:t> = </a:t>
            </a:r>
            <a:r>
              <a:rPr lang="en-US" sz="2600" dirty="0" err="1"/>
              <a:t>lim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    def increment(self):                     </a:t>
            </a:r>
            <a:endParaRPr lang="en-US" sz="2600" dirty="0">
              <a:solidFill>
                <a:srgbClr val="00B0F0"/>
              </a:solidFill>
            </a:endParaRPr>
          </a:p>
          <a:p>
            <a:r>
              <a:rPr lang="en-US" sz="2600" dirty="0"/>
              <a:t>        if (</a:t>
            </a:r>
            <a:r>
              <a:rPr lang="en-US" sz="2600" dirty="0" err="1">
                <a:solidFill>
                  <a:srgbClr val="FF0000"/>
                </a:solidFill>
              </a:rPr>
              <a:t>self.value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&lt; </a:t>
            </a:r>
            <a:r>
              <a:rPr lang="en-US" sz="2600" dirty="0" err="1"/>
              <a:t>self.limit</a:t>
            </a:r>
            <a:r>
              <a:rPr lang="en-US" sz="2600" dirty="0"/>
              <a:t>):</a:t>
            </a:r>
          </a:p>
          <a:p>
            <a:r>
              <a:rPr lang="en-US" sz="2600" dirty="0"/>
              <a:t>            </a:t>
            </a:r>
            <a:r>
              <a:rPr lang="en-US" sz="2600" dirty="0" err="1"/>
              <a:t>self.value</a:t>
            </a:r>
            <a:r>
              <a:rPr lang="en-US" sz="2600" dirty="0"/>
              <a:t> += 1</a:t>
            </a:r>
          </a:p>
          <a:p>
            <a:r>
              <a:rPr lang="en-US" sz="2600" dirty="0"/>
              <a:t>            return True</a:t>
            </a:r>
          </a:p>
          <a:p>
            <a:r>
              <a:rPr lang="en-US" sz="2600" dirty="0"/>
              <a:t>        else:</a:t>
            </a:r>
          </a:p>
          <a:p>
            <a:r>
              <a:rPr lang="en-US" sz="2600" dirty="0"/>
              <a:t>            return False</a:t>
            </a:r>
          </a:p>
          <a:p>
            <a:endParaRPr lang="en-US" sz="2600" dirty="0"/>
          </a:p>
          <a:p>
            <a:r>
              <a:rPr lang="en-US" sz="2600" dirty="0"/>
              <a:t>    def </a:t>
            </a:r>
            <a:r>
              <a:rPr lang="en-US" sz="2600" dirty="0" err="1"/>
              <a:t>getLimit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</a:t>
            </a:r>
            <a:r>
              <a:rPr lang="en-US" sz="2600" dirty="0" err="1"/>
              <a:t>self.limit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9C0ED-C324-4503-9788-F7DBE4B5854A}"/>
              </a:ext>
            </a:extLst>
          </p:cNvPr>
          <p:cNvSpPr txBox="1"/>
          <p:nvPr/>
        </p:nvSpPr>
        <p:spPr>
          <a:xfrm>
            <a:off x="5812255" y="1129264"/>
            <a:ext cx="6194259" cy="5493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</a:t>
            </a:r>
            <a:r>
              <a:rPr lang="en-US" sz="2700" dirty="0">
                <a:solidFill>
                  <a:srgbClr val="FF0000"/>
                </a:solidFill>
              </a:rPr>
              <a:t>c1</a:t>
            </a:r>
            <a:r>
              <a:rPr lang="en-US" sz="2700" dirty="0"/>
              <a:t>=</a:t>
            </a:r>
            <a:r>
              <a:rPr lang="en-US" sz="2700" dirty="0" err="1"/>
              <a:t>MyCounter</a:t>
            </a:r>
            <a:r>
              <a:rPr lang="en-US" sz="2700" dirty="0"/>
              <a:t>(8,10)   </a:t>
            </a:r>
          </a:p>
          <a:p>
            <a:r>
              <a:rPr lang="en-US" sz="2700" dirty="0"/>
              <a:t>    print('Init Value=', c1.getValue())</a:t>
            </a:r>
          </a:p>
          <a:p>
            <a:r>
              <a:rPr lang="en-US" sz="2700" dirty="0"/>
              <a:t>    c1.decrement()</a:t>
            </a:r>
          </a:p>
          <a:p>
            <a:r>
              <a:rPr lang="en-US" sz="2700" dirty="0"/>
              <a:t>    print('New Value=', c1.getValue())</a:t>
            </a:r>
          </a:p>
          <a:p>
            <a:endParaRPr lang="en-US" sz="2700" dirty="0"/>
          </a:p>
          <a:p>
            <a:r>
              <a:rPr lang="en-US" sz="2700" dirty="0"/>
              <a:t>    c1.increment()</a:t>
            </a:r>
          </a:p>
          <a:p>
            <a:r>
              <a:rPr lang="en-US" sz="2700" dirty="0"/>
              <a:t>    print('New Value=', c1.getValue())</a:t>
            </a:r>
          </a:p>
          <a:p>
            <a:endParaRPr lang="en-US" sz="2700" dirty="0"/>
          </a:p>
          <a:p>
            <a:r>
              <a:rPr lang="en-US" sz="2700" dirty="0"/>
              <a:t>    print(Limit=', c1.getLimit())</a:t>
            </a:r>
          </a:p>
          <a:p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main()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3712F6-F8B8-4498-904C-78374629CE29}"/>
              </a:ext>
            </a:extLst>
          </p:cNvPr>
          <p:cNvCxnSpPr/>
          <p:nvPr/>
        </p:nvCxnSpPr>
        <p:spPr>
          <a:xfrm flipH="1">
            <a:off x="4211053" y="1828800"/>
            <a:ext cx="1884947" cy="26469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8E0FC-D454-4C99-ADE9-10B32C3DCB0A}"/>
              </a:ext>
            </a:extLst>
          </p:cNvPr>
          <p:cNvCxnSpPr>
            <a:cxnSpLocks/>
          </p:cNvCxnSpPr>
          <p:nvPr/>
        </p:nvCxnSpPr>
        <p:spPr>
          <a:xfrm flipH="1" flipV="1">
            <a:off x="4032586" y="3665621"/>
            <a:ext cx="1943098" cy="29988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024B00-D256-48A0-A46E-8739E012B635}"/>
              </a:ext>
            </a:extLst>
          </p:cNvPr>
          <p:cNvCxnSpPr>
            <a:cxnSpLocks/>
          </p:cNvCxnSpPr>
          <p:nvPr/>
        </p:nvCxnSpPr>
        <p:spPr>
          <a:xfrm flipH="1">
            <a:off x="3224463" y="5390147"/>
            <a:ext cx="5386139" cy="114876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76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48112" y="-21310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3 levels of attribute accessibility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860309"/>
            <a:ext cx="11734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class X:</a:t>
            </a:r>
          </a:p>
          <a:p>
            <a:endParaRPr lang="en-US" sz="2600" dirty="0"/>
          </a:p>
          <a:p>
            <a:r>
              <a:rPr lang="en-US" sz="2600" dirty="0"/>
              <a:t>    def __</a:t>
            </a:r>
            <a:r>
              <a:rPr lang="en-US" sz="2600" dirty="0" err="1"/>
              <a:t>init</a:t>
            </a:r>
            <a:r>
              <a:rPr lang="en-US" sz="2600" dirty="0"/>
              <a:t>__(self, val1,val2,val3):</a:t>
            </a:r>
          </a:p>
          <a:p>
            <a:r>
              <a:rPr lang="en-US" sz="2600" dirty="0"/>
              <a:t>        self.value1      = val1                              # </a:t>
            </a:r>
            <a:r>
              <a:rPr lang="en-US" sz="2600" dirty="0">
                <a:solidFill>
                  <a:srgbClr val="FF0000"/>
                </a:solidFill>
              </a:rPr>
              <a:t>public</a:t>
            </a:r>
            <a:r>
              <a:rPr lang="en-US" sz="2600" dirty="0"/>
              <a:t>, fully available</a:t>
            </a:r>
          </a:p>
          <a:p>
            <a:r>
              <a:rPr lang="en-US" sz="2600" dirty="0"/>
              <a:t>        self.__value2 = val2                              # </a:t>
            </a:r>
            <a:r>
              <a:rPr lang="en-US" sz="2600" dirty="0">
                <a:solidFill>
                  <a:srgbClr val="FF0000"/>
                </a:solidFill>
              </a:rPr>
              <a:t>private</a:t>
            </a:r>
            <a:r>
              <a:rPr lang="en-US" sz="2600" dirty="0"/>
              <a:t>, only available within X class</a:t>
            </a:r>
          </a:p>
          <a:p>
            <a:r>
              <a:rPr lang="en-US" sz="2600" dirty="0"/>
              <a:t>        self._value3   = val3                              # </a:t>
            </a:r>
            <a:r>
              <a:rPr lang="en-US" sz="2600" dirty="0">
                <a:solidFill>
                  <a:srgbClr val="FF0000"/>
                </a:solidFill>
              </a:rPr>
              <a:t>protected</a:t>
            </a:r>
            <a:r>
              <a:rPr lang="en-US" sz="2600" dirty="0"/>
              <a:t>, available within X class</a:t>
            </a:r>
          </a:p>
          <a:p>
            <a:r>
              <a:rPr lang="en-US" sz="2600" dirty="0"/>
              <a:t>                                                                         #                     plus any class that inherits 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9C0ED-C324-4503-9788-F7DBE4B5854A}"/>
              </a:ext>
            </a:extLst>
          </p:cNvPr>
          <p:cNvSpPr txBox="1"/>
          <p:nvPr/>
        </p:nvSpPr>
        <p:spPr>
          <a:xfrm>
            <a:off x="5540541" y="3694083"/>
            <a:ext cx="6194259" cy="2662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700" dirty="0"/>
          </a:p>
          <a:p>
            <a:r>
              <a:rPr lang="en-US" sz="2900" dirty="0"/>
              <a:t>    </a:t>
            </a:r>
            <a:r>
              <a:rPr lang="en-US" sz="3200" dirty="0"/>
              <a:t>If value in base class is </a:t>
            </a:r>
            <a:r>
              <a:rPr lang="en-US" sz="3200" u="sng" dirty="0">
                <a:solidFill>
                  <a:srgbClr val="FF0000"/>
                </a:solidFill>
              </a:rPr>
              <a:t>private</a:t>
            </a:r>
          </a:p>
          <a:p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Derived class can’t directly access __value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69547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 dirty="0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79478" y="5693568"/>
            <a:ext cx="12765505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Ex305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2516" y="48789"/>
            <a:ext cx="4186989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dirty="0"/>
              <a:t>Pair</a:t>
            </a:r>
          </a:p>
          <a:p>
            <a:r>
              <a:rPr lang="en-US" sz="2100" dirty="0"/>
              <a:t>------------------------------------</a:t>
            </a:r>
          </a:p>
          <a:p>
            <a:r>
              <a:rPr lang="en-US" sz="2100" dirty="0"/>
              <a:t>value1 (int)     # protected</a:t>
            </a:r>
          </a:p>
          <a:p>
            <a:r>
              <a:rPr lang="en-US" sz="2100" dirty="0"/>
              <a:t>value2 (int)     # protected</a:t>
            </a:r>
          </a:p>
          <a:p>
            <a:r>
              <a:rPr lang="en-US" sz="2100" dirty="0">
                <a:solidFill>
                  <a:srgbClr val="FF0000"/>
                </a:solidFill>
              </a:rPr>
              <a:t>--------------------------------------</a:t>
            </a:r>
          </a:p>
          <a:p>
            <a:r>
              <a:rPr lang="en-US" sz="2100" dirty="0"/>
              <a:t>__</a:t>
            </a:r>
            <a:r>
              <a:rPr lang="en-US" sz="2100" dirty="0" err="1"/>
              <a:t>init</a:t>
            </a:r>
            <a:r>
              <a:rPr lang="en-US" sz="2100" dirty="0"/>
              <a:t>__(int)</a:t>
            </a:r>
          </a:p>
          <a:p>
            <a:r>
              <a:rPr lang="en-US" sz="2100" dirty="0"/>
              <a:t>incrValue1()</a:t>
            </a:r>
          </a:p>
          <a:p>
            <a:r>
              <a:rPr lang="en-US" sz="2100" dirty="0"/>
              <a:t>int  getValue1()</a:t>
            </a:r>
          </a:p>
          <a:p>
            <a:r>
              <a:rPr lang="en-US" sz="2100" dirty="0"/>
              <a:t>incrValue2()</a:t>
            </a:r>
          </a:p>
          <a:p>
            <a:r>
              <a:rPr lang="en-US" sz="2100" dirty="0"/>
              <a:t>int  getValue2()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C98DDD-66DF-4804-9CF8-907212ADA1CC}"/>
              </a:ext>
            </a:extLst>
          </p:cNvPr>
          <p:cNvCxnSpPr>
            <a:cxnSpLocks/>
          </p:cNvCxnSpPr>
          <p:nvPr/>
        </p:nvCxnSpPr>
        <p:spPr>
          <a:xfrm>
            <a:off x="5538562" y="1986455"/>
            <a:ext cx="4686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556136-8CB4-4F78-B3B3-6F4DE171952D}"/>
              </a:ext>
            </a:extLst>
          </p:cNvPr>
          <p:cNvSpPr txBox="1"/>
          <p:nvPr/>
        </p:nvSpPr>
        <p:spPr>
          <a:xfrm>
            <a:off x="0" y="3835785"/>
            <a:ext cx="4186989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dirty="0"/>
              <a:t>Treble</a:t>
            </a:r>
          </a:p>
          <a:p>
            <a:r>
              <a:rPr lang="en-US" sz="2100" dirty="0"/>
              <a:t>-------------------------------------</a:t>
            </a:r>
          </a:p>
          <a:p>
            <a:r>
              <a:rPr lang="en-US" sz="2100" dirty="0"/>
              <a:t>value3 (int)</a:t>
            </a:r>
          </a:p>
          <a:p>
            <a:r>
              <a:rPr lang="en-US" sz="2100" dirty="0">
                <a:solidFill>
                  <a:srgbClr val="FF0000"/>
                </a:solidFill>
              </a:rPr>
              <a:t>--------------------------------------</a:t>
            </a:r>
          </a:p>
          <a:p>
            <a:r>
              <a:rPr lang="en-US" sz="2100" dirty="0"/>
              <a:t>__</a:t>
            </a:r>
            <a:r>
              <a:rPr lang="en-US" sz="2100" dirty="0" err="1"/>
              <a:t>init</a:t>
            </a:r>
            <a:r>
              <a:rPr lang="en-US" sz="2100" dirty="0"/>
              <a:t>__(</a:t>
            </a:r>
            <a:r>
              <a:rPr lang="en-US" sz="2100" dirty="0" err="1"/>
              <a:t>int,int,int</a:t>
            </a:r>
            <a:r>
              <a:rPr lang="en-US" sz="2100" dirty="0"/>
              <a:t>)</a:t>
            </a:r>
          </a:p>
          <a:p>
            <a:r>
              <a:rPr lang="en-US" sz="2100" dirty="0"/>
              <a:t>incrValue3()</a:t>
            </a:r>
          </a:p>
          <a:p>
            <a:r>
              <a:rPr lang="en-US" sz="2100" dirty="0"/>
              <a:t>int getValue3()</a:t>
            </a:r>
          </a:p>
          <a:p>
            <a:r>
              <a:rPr lang="en-US" sz="2100" dirty="0"/>
              <a:t>int add()</a:t>
            </a:r>
            <a:r>
              <a:rPr lang="en-US" sz="2100" dirty="0">
                <a:solidFill>
                  <a:srgbClr val="FF0000"/>
                </a:solidFill>
              </a:rPr>
              <a:t>#</a:t>
            </a:r>
            <a:r>
              <a:rPr lang="en-US" sz="2100" dirty="0"/>
              <a:t> </a:t>
            </a:r>
            <a:r>
              <a:rPr lang="en-US" sz="2100" dirty="0">
                <a:solidFill>
                  <a:srgbClr val="FF0000"/>
                </a:solidFill>
              </a:rPr>
              <a:t>value1+value2+value3</a:t>
            </a:r>
          </a:p>
          <a:p>
            <a:r>
              <a:rPr lang="en-US" sz="2100" dirty="0"/>
              <a:t>int multiply()</a:t>
            </a:r>
            <a:endParaRPr lang="en-US" sz="2100" dirty="0">
              <a:solidFill>
                <a:srgbClr val="FF0000"/>
              </a:solidFill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39740882-8E79-462D-AF6D-071804171156}"/>
              </a:ext>
            </a:extLst>
          </p:cNvPr>
          <p:cNvSpPr/>
          <p:nvPr/>
        </p:nvSpPr>
        <p:spPr>
          <a:xfrm>
            <a:off x="1684625" y="3306284"/>
            <a:ext cx="238768" cy="3828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D29291-A5E4-DE0C-0C38-2E4A293B73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68" r="16106" b="9855"/>
          <a:stretch/>
        </p:blipFill>
        <p:spPr>
          <a:xfrm>
            <a:off x="4268672" y="48789"/>
            <a:ext cx="4179005" cy="311470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71289A-48D6-6B4F-8C5A-B7F356C3C4B8}"/>
              </a:ext>
            </a:extLst>
          </p:cNvPr>
          <p:cNvCxnSpPr>
            <a:cxnSpLocks/>
          </p:cNvCxnSpPr>
          <p:nvPr/>
        </p:nvCxnSpPr>
        <p:spPr>
          <a:xfrm>
            <a:off x="5786502" y="2270234"/>
            <a:ext cx="4414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FDA46A-CFAA-79E4-EC98-17977E6D95FD}"/>
              </a:ext>
            </a:extLst>
          </p:cNvPr>
          <p:cNvCxnSpPr>
            <a:cxnSpLocks/>
          </p:cNvCxnSpPr>
          <p:nvPr/>
        </p:nvCxnSpPr>
        <p:spPr>
          <a:xfrm>
            <a:off x="5786502" y="2737945"/>
            <a:ext cx="4414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52862E3-D006-8766-494C-1DF9F222E8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978" r="20222" b="9269"/>
          <a:stretch/>
        </p:blipFill>
        <p:spPr>
          <a:xfrm>
            <a:off x="8169880" y="-125285"/>
            <a:ext cx="3864831" cy="328877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8E0070-9912-CEF2-B35A-FDCB34002E34}"/>
              </a:ext>
            </a:extLst>
          </p:cNvPr>
          <p:cNvCxnSpPr>
            <a:cxnSpLocks/>
          </p:cNvCxnSpPr>
          <p:nvPr/>
        </p:nvCxnSpPr>
        <p:spPr>
          <a:xfrm flipH="1" flipV="1">
            <a:off x="10582971" y="1216912"/>
            <a:ext cx="531719" cy="4069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5B4C4A46-3992-6198-B8A0-99EBB655C1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79" b="9368"/>
          <a:stretch/>
        </p:blipFill>
        <p:spPr>
          <a:xfrm>
            <a:off x="6095999" y="3386529"/>
            <a:ext cx="4595449" cy="31147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13D4BA-5F0F-8E52-9D98-73BB866300DE}"/>
              </a:ext>
            </a:extLst>
          </p:cNvPr>
          <p:cNvCxnSpPr>
            <a:cxnSpLocks/>
          </p:cNvCxnSpPr>
          <p:nvPr/>
        </p:nvCxnSpPr>
        <p:spPr>
          <a:xfrm>
            <a:off x="7436627" y="5602015"/>
            <a:ext cx="4414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838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480445" y="1102578"/>
            <a:ext cx="465810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Base:</a:t>
            </a:r>
          </a:p>
          <a:p>
            <a:endParaRPr lang="en-US" sz="2000" dirty="0"/>
          </a:p>
          <a:p>
            <a:r>
              <a:rPr lang="en-US" sz="2800" dirty="0"/>
              <a:t>    def </a:t>
            </a:r>
            <a:r>
              <a:rPr lang="en-US" sz="2800" dirty="0">
                <a:solidFill>
                  <a:srgbClr val="FF0000"/>
                </a:solidFill>
              </a:rPr>
              <a:t>myPrint1</a:t>
            </a:r>
            <a:r>
              <a:rPr lang="en-US" sz="2800" dirty="0"/>
              <a:t>(self):</a:t>
            </a:r>
          </a:p>
          <a:p>
            <a:r>
              <a:rPr lang="en-US" sz="2800" dirty="0"/>
              <a:t>        print("Base1")</a:t>
            </a:r>
          </a:p>
          <a:p>
            <a:r>
              <a:rPr lang="en-US" sz="2800" dirty="0"/>
              <a:t>------------------------------------</a:t>
            </a:r>
          </a:p>
          <a:p>
            <a:r>
              <a:rPr lang="en-US" sz="2800" dirty="0"/>
              <a:t>class Derv1(Base):</a:t>
            </a:r>
          </a:p>
          <a:p>
            <a:endParaRPr lang="en-US" sz="2000" dirty="0"/>
          </a:p>
          <a:p>
            <a:r>
              <a:rPr lang="en-US" sz="2800" dirty="0"/>
              <a:t>    def </a:t>
            </a:r>
            <a:r>
              <a:rPr lang="en-US" sz="2800" dirty="0">
                <a:solidFill>
                  <a:srgbClr val="FF0000"/>
                </a:solidFill>
              </a:rPr>
              <a:t>myPrint1</a:t>
            </a:r>
            <a:r>
              <a:rPr lang="en-US" sz="2800" dirty="0"/>
              <a:t>(self):</a:t>
            </a:r>
          </a:p>
          <a:p>
            <a:r>
              <a:rPr lang="en-US" sz="2800" dirty="0"/>
              <a:t>        print("Derv1")</a:t>
            </a:r>
          </a:p>
          <a:p>
            <a:r>
              <a:rPr lang="en-US" sz="2800" dirty="0"/>
              <a:t>-------------------------------------</a:t>
            </a:r>
          </a:p>
          <a:p>
            <a:r>
              <a:rPr lang="en-US" sz="2800" dirty="0"/>
              <a:t>class Derv2(Base):</a:t>
            </a:r>
          </a:p>
          <a:p>
            <a:endParaRPr lang="en-US" sz="2000" dirty="0"/>
          </a:p>
          <a:p>
            <a:r>
              <a:rPr lang="en-US" sz="2800" dirty="0"/>
              <a:t>    def </a:t>
            </a:r>
            <a:r>
              <a:rPr lang="en-US" sz="2800" dirty="0">
                <a:solidFill>
                  <a:srgbClr val="FF0000"/>
                </a:solidFill>
              </a:rPr>
              <a:t>myPrint1</a:t>
            </a:r>
            <a:r>
              <a:rPr lang="en-US" sz="2800" dirty="0"/>
              <a:t>(self):</a:t>
            </a:r>
          </a:p>
          <a:p>
            <a:r>
              <a:rPr lang="en-US" sz="2800" dirty="0"/>
              <a:t>        print("Derv2")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F66782-EEA7-457B-9780-2FCB3C43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B387E-44B3-4F33-8BFE-0C5C4D713910}"/>
              </a:ext>
            </a:extLst>
          </p:cNvPr>
          <p:cNvSpPr txBox="1"/>
          <p:nvPr/>
        </p:nvSpPr>
        <p:spPr>
          <a:xfrm>
            <a:off x="6695697" y="0"/>
            <a:ext cx="4658103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/>
              <a:t>def main():</a:t>
            </a:r>
          </a:p>
          <a:p>
            <a:r>
              <a:rPr lang="en-US" sz="3000" dirty="0"/>
              <a:t>    obj1=Base()</a:t>
            </a:r>
          </a:p>
          <a:p>
            <a:r>
              <a:rPr lang="en-US" sz="3000" dirty="0"/>
              <a:t>    obj2=Derv1()</a:t>
            </a:r>
          </a:p>
          <a:p>
            <a:r>
              <a:rPr lang="en-US" sz="3000" dirty="0"/>
              <a:t>    obj3=Derv2()</a:t>
            </a:r>
          </a:p>
          <a:p>
            <a:r>
              <a:rPr lang="en-US" sz="3000" dirty="0"/>
              <a:t>    list = [obj1,obj2,obj3]</a:t>
            </a:r>
          </a:p>
          <a:p>
            <a:r>
              <a:rPr lang="en-US" sz="3000" dirty="0">
                <a:solidFill>
                  <a:srgbClr val="FF0000"/>
                </a:solidFill>
              </a:rPr>
              <a:t>    for </a:t>
            </a:r>
            <a:r>
              <a:rPr lang="en-US" sz="3000" dirty="0" err="1">
                <a:solidFill>
                  <a:srgbClr val="FF0000"/>
                </a:solidFill>
              </a:rPr>
              <a:t>el</a:t>
            </a:r>
            <a:r>
              <a:rPr lang="en-US" sz="3000" dirty="0">
                <a:solidFill>
                  <a:srgbClr val="FF0000"/>
                </a:solidFill>
              </a:rPr>
              <a:t> in list:</a:t>
            </a:r>
          </a:p>
          <a:p>
            <a:r>
              <a:rPr lang="en-US" sz="3000" dirty="0">
                <a:solidFill>
                  <a:srgbClr val="FF0000"/>
                </a:solidFill>
              </a:rPr>
              <a:t>        el.myPrint1()</a:t>
            </a:r>
          </a:p>
          <a:p>
            <a:r>
              <a:rPr lang="en-US" sz="3000" dirty="0">
                <a:solidFill>
                  <a:srgbClr val="FF0000"/>
                </a:solidFill>
              </a:rPr>
              <a:t>        print()</a:t>
            </a:r>
          </a:p>
          <a:p>
            <a:r>
              <a:rPr lang="en-US" sz="3000" dirty="0"/>
              <a:t>main()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204E6D-88F2-47DB-ADC6-B441CFBAD2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23" t="52147" r="72330" b="26512"/>
          <a:stretch/>
        </p:blipFill>
        <p:spPr>
          <a:xfrm>
            <a:off x="6695696" y="4264570"/>
            <a:ext cx="4242598" cy="33451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C31495-9E97-69D3-285E-9D6A93B8594F}"/>
              </a:ext>
            </a:extLst>
          </p:cNvPr>
          <p:cNvSpPr txBox="1"/>
          <p:nvPr/>
        </p:nvSpPr>
        <p:spPr>
          <a:xfrm>
            <a:off x="2209800" y="136525"/>
            <a:ext cx="228543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sz="2800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033230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7852" y="1512533"/>
            <a:ext cx="11855548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Dictionaries</a:t>
            </a:r>
            <a:br>
              <a:rPr lang="en-CA" dirty="0">
                <a:solidFill>
                  <a:srgbClr val="FF0000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Set of </a:t>
            </a:r>
            <a:r>
              <a:rPr lang="en-CA" dirty="0" err="1">
                <a:solidFill>
                  <a:srgbClr val="FF0000"/>
                </a:solidFill>
              </a:rPr>
              <a:t>maplets</a:t>
            </a:r>
            <a:br>
              <a:rPr lang="en-CA" dirty="0">
                <a:solidFill>
                  <a:srgbClr val="FF0000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r>
              <a:rPr lang="en-CA" dirty="0"/>
              <a:t>key-&gt; value</a:t>
            </a:r>
            <a:br>
              <a:rPr lang="en-CA" dirty="0">
                <a:solidFill>
                  <a:srgbClr val="FF0000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r>
              <a:rPr lang="en-CA" sz="3100" dirty="0" err="1"/>
              <a:t>studentList</a:t>
            </a:r>
            <a:r>
              <a:rPr lang="en-CA" sz="3100" dirty="0"/>
              <a:t>= {'Smith':58, 'Jones':36, 'peters':78, 'Adams':44}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  <a:p>
            <a:endParaRPr lang="en-IE" sz="2700" dirty="0"/>
          </a:p>
        </p:txBody>
      </p:sp>
    </p:spTree>
    <p:extLst>
      <p:ext uri="{BB962C8B-B14F-4D97-AF65-F5344CB8AC3E}">
        <p14:creationId xmlns:p14="http://schemas.microsoft.com/office/powerpoint/2010/main" val="4153044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7852" y="1512533"/>
            <a:ext cx="11855548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CA" sz="3100" dirty="0"/>
              <a:t>def main():</a:t>
            </a:r>
            <a:br>
              <a:rPr lang="en-CA" sz="3100" dirty="0"/>
            </a:br>
            <a:r>
              <a:rPr lang="en-CA" sz="3100" dirty="0"/>
              <a:t>    </a:t>
            </a:r>
            <a:r>
              <a:rPr lang="en-CA" sz="3100" dirty="0" err="1"/>
              <a:t>studentList</a:t>
            </a:r>
            <a:r>
              <a:rPr lang="en-CA" sz="3100" dirty="0"/>
              <a:t>= {'Smith':58, 'Jones':36, 'peters':78, 'Adams':44}</a:t>
            </a:r>
            <a:br>
              <a:rPr lang="en-CA" sz="3100" dirty="0"/>
            </a:br>
            <a:r>
              <a:rPr lang="en-CA" sz="3100" dirty="0"/>
              <a:t>    print(</a:t>
            </a:r>
            <a:r>
              <a:rPr lang="en-CA" sz="3100" dirty="0" err="1"/>
              <a:t>studentList.get</a:t>
            </a:r>
            <a:r>
              <a:rPr lang="en-CA" sz="3100" dirty="0"/>
              <a:t>('Smith'))</a:t>
            </a:r>
            <a:br>
              <a:rPr lang="en-CA" dirty="0">
                <a:solidFill>
                  <a:srgbClr val="FF0000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endParaRPr lang="en-CA" sz="3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  <a:p>
            <a:endParaRPr lang="en-IE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95F7B-CB78-4872-857F-A48E712073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4" t="20712" r="1" b="76585"/>
          <a:stretch/>
        </p:blipFill>
        <p:spPr>
          <a:xfrm>
            <a:off x="2209800" y="3047916"/>
            <a:ext cx="45984773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26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226" y="2103437"/>
            <a:ext cx="11855548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CA" sz="3100" dirty="0"/>
              <a:t>def main():</a:t>
            </a:r>
            <a:br>
              <a:rPr lang="en-CA" sz="3100" dirty="0"/>
            </a:br>
            <a:r>
              <a:rPr lang="en-CA" sz="3100" dirty="0"/>
              <a:t>    </a:t>
            </a:r>
            <a:r>
              <a:rPr lang="en-CA" sz="3100" dirty="0" err="1"/>
              <a:t>studentList</a:t>
            </a:r>
            <a:r>
              <a:rPr lang="en-CA" sz="3100" dirty="0"/>
              <a:t>= {'Smith':58, 'Jones':36, 'peters':78, 'Adams':44}</a:t>
            </a:r>
            <a:br>
              <a:rPr lang="en-CA" sz="3100" dirty="0"/>
            </a:br>
            <a:r>
              <a:rPr lang="en-CA" sz="3100" dirty="0"/>
              <a:t>    </a:t>
            </a:r>
            <a:r>
              <a:rPr lang="en-CA" sz="3100" dirty="0" err="1"/>
              <a:t>printList</a:t>
            </a:r>
            <a:r>
              <a:rPr lang="en-CA" sz="3100" dirty="0"/>
              <a:t>(</a:t>
            </a:r>
            <a:r>
              <a:rPr lang="en-CA" sz="3100" dirty="0" err="1"/>
              <a:t>studentList</a:t>
            </a:r>
            <a:r>
              <a:rPr lang="en-CA" sz="3100" dirty="0"/>
              <a:t>)</a:t>
            </a:r>
            <a:br>
              <a:rPr lang="en-CA" sz="3100" dirty="0"/>
            </a:br>
            <a:br>
              <a:rPr lang="en-CA" sz="3100" dirty="0"/>
            </a:br>
            <a:r>
              <a:rPr lang="en-CA" sz="3100" dirty="0"/>
              <a:t>def </a:t>
            </a:r>
            <a:r>
              <a:rPr lang="en-CA" sz="3100" dirty="0" err="1"/>
              <a:t>printList</a:t>
            </a:r>
            <a:r>
              <a:rPr lang="en-CA" sz="3100" dirty="0"/>
              <a:t>(</a:t>
            </a:r>
            <a:r>
              <a:rPr lang="en-CA" sz="3100" dirty="0" err="1"/>
              <a:t>studentL</a:t>
            </a:r>
            <a:r>
              <a:rPr lang="en-CA" sz="3100" dirty="0"/>
              <a:t>):</a:t>
            </a:r>
            <a:br>
              <a:rPr lang="en-CA" sz="3100" dirty="0"/>
            </a:br>
            <a:r>
              <a:rPr lang="en-CA" sz="3100" dirty="0"/>
              <a:t>    print('{',end='')</a:t>
            </a:r>
            <a:br>
              <a:rPr lang="en-CA" sz="3100" dirty="0"/>
            </a:br>
            <a:r>
              <a:rPr lang="en-CA" sz="3100" dirty="0"/>
              <a:t>    for item in </a:t>
            </a:r>
            <a:r>
              <a:rPr lang="en-CA" sz="3100" dirty="0" err="1"/>
              <a:t>studentL.items</a:t>
            </a:r>
            <a:r>
              <a:rPr lang="en-CA" sz="3100" dirty="0"/>
              <a:t>():</a:t>
            </a:r>
            <a:br>
              <a:rPr lang="en-CA" sz="3100" dirty="0"/>
            </a:br>
            <a:r>
              <a:rPr lang="en-CA" sz="3100" dirty="0"/>
              <a:t>        print(item[0],':',item[1], ', ',end='')</a:t>
            </a:r>
            <a:br>
              <a:rPr lang="en-CA" sz="3100" dirty="0"/>
            </a:br>
            <a:r>
              <a:rPr lang="en-CA" sz="3100" dirty="0"/>
              <a:t>    print('}')</a:t>
            </a:r>
            <a:br>
              <a:rPr lang="en-CA" sz="3100" dirty="0"/>
            </a:br>
            <a:br>
              <a:rPr lang="en-CA" sz="3100" dirty="0"/>
            </a:br>
            <a:r>
              <a:rPr lang="en-CA" sz="3100" dirty="0"/>
              <a:t>main()</a:t>
            </a:r>
            <a:br>
              <a:rPr lang="en-CA" dirty="0">
                <a:solidFill>
                  <a:srgbClr val="FF0000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endParaRPr lang="en-CA" sz="3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  <a:p>
            <a:endParaRPr lang="en-IE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B514A-24FC-4F06-BD22-4EBF6B3A07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" t="30563" r="1557" b="61115"/>
          <a:stretch/>
        </p:blipFill>
        <p:spPr>
          <a:xfrm>
            <a:off x="413331" y="4832008"/>
            <a:ext cx="16990315" cy="154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05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226" y="2103437"/>
            <a:ext cx="11855548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CA" sz="3100" dirty="0"/>
              <a:t>def main():</a:t>
            </a:r>
            <a:br>
              <a:rPr lang="en-CA" sz="3100" dirty="0"/>
            </a:br>
            <a:r>
              <a:rPr lang="en-CA" sz="3100" dirty="0"/>
              <a:t>    </a:t>
            </a:r>
            <a:r>
              <a:rPr lang="en-CA" sz="3100" dirty="0" err="1"/>
              <a:t>studentList</a:t>
            </a:r>
            <a:r>
              <a:rPr lang="en-CA" sz="3100" dirty="0"/>
              <a:t>= {'Smith':58, 'Jones':36, 'peters':78, 'Adams':44}</a:t>
            </a:r>
            <a:br>
              <a:rPr lang="en-CA" sz="3100" dirty="0"/>
            </a:br>
            <a:r>
              <a:rPr lang="en-CA" sz="3100" dirty="0"/>
              <a:t>    </a:t>
            </a:r>
            <a:r>
              <a:rPr lang="en-CA" sz="3100" dirty="0" err="1"/>
              <a:t>printList</a:t>
            </a:r>
            <a:r>
              <a:rPr lang="en-CA" sz="3100" dirty="0"/>
              <a:t>(</a:t>
            </a:r>
            <a:r>
              <a:rPr lang="en-CA" sz="3100" dirty="0" err="1"/>
              <a:t>studentList</a:t>
            </a:r>
            <a:r>
              <a:rPr lang="en-CA" sz="3100" dirty="0"/>
              <a:t>)</a:t>
            </a:r>
            <a:br>
              <a:rPr lang="en-CA" sz="3100" dirty="0"/>
            </a:br>
            <a:br>
              <a:rPr lang="en-CA" sz="3100" dirty="0"/>
            </a:br>
            <a:r>
              <a:rPr lang="en-CA" sz="3100" dirty="0"/>
              <a:t>def </a:t>
            </a:r>
            <a:r>
              <a:rPr lang="en-CA" sz="3100" dirty="0" err="1"/>
              <a:t>printList</a:t>
            </a:r>
            <a:r>
              <a:rPr lang="en-CA" sz="3100" dirty="0"/>
              <a:t>(</a:t>
            </a:r>
            <a:r>
              <a:rPr lang="en-CA" sz="3100" dirty="0" err="1"/>
              <a:t>studentL</a:t>
            </a:r>
            <a:r>
              <a:rPr lang="en-CA" sz="3100" dirty="0"/>
              <a:t>):</a:t>
            </a:r>
            <a:br>
              <a:rPr lang="en-CA" sz="3100" dirty="0"/>
            </a:br>
            <a:r>
              <a:rPr lang="en-CA" sz="3100" dirty="0"/>
              <a:t>    print('{',end=‘’)</a:t>
            </a:r>
            <a:br>
              <a:rPr lang="en-CA" sz="3100" dirty="0"/>
            </a:br>
            <a:r>
              <a:rPr lang="en-US" sz="3100" dirty="0"/>
              <a:t>    for key, value in </a:t>
            </a:r>
            <a:r>
              <a:rPr lang="en-US" sz="3100" dirty="0" err="1"/>
              <a:t>studentL.items</a:t>
            </a:r>
            <a:r>
              <a:rPr lang="en-US" sz="3100" dirty="0"/>
              <a:t>():</a:t>
            </a:r>
            <a:br>
              <a:rPr lang="en-US" sz="3100" dirty="0"/>
            </a:br>
            <a:r>
              <a:rPr lang="en-US" sz="3100" dirty="0"/>
              <a:t>        print(</a:t>
            </a:r>
            <a:r>
              <a:rPr lang="en-US" sz="3100" dirty="0" err="1"/>
              <a:t>key,':',value</a:t>
            </a:r>
            <a:r>
              <a:rPr lang="en-US" sz="3100" dirty="0"/>
              <a:t>, ', ',end='')</a:t>
            </a:r>
            <a:br>
              <a:rPr lang="en-CA" sz="3100" dirty="0"/>
            </a:br>
            <a:r>
              <a:rPr lang="en-CA" sz="3100" dirty="0"/>
              <a:t>    print('}')</a:t>
            </a:r>
            <a:br>
              <a:rPr lang="en-CA" sz="3100" dirty="0"/>
            </a:br>
            <a:br>
              <a:rPr lang="en-CA" sz="3100" dirty="0"/>
            </a:br>
            <a:r>
              <a:rPr lang="en-CA" sz="3100" dirty="0"/>
              <a:t>main()</a:t>
            </a:r>
            <a:br>
              <a:rPr lang="en-CA" dirty="0">
                <a:solidFill>
                  <a:srgbClr val="FF0000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endParaRPr lang="en-CA" sz="3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  <a:p>
            <a:endParaRPr lang="en-IE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B514A-24FC-4F06-BD22-4EBF6B3A07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" t="30563" r="1557" b="61115"/>
          <a:stretch/>
        </p:blipFill>
        <p:spPr>
          <a:xfrm>
            <a:off x="413331" y="4832008"/>
            <a:ext cx="16990315" cy="154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56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226" y="-434330"/>
            <a:ext cx="11855548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Ex306_ Complete method </a:t>
            </a:r>
            <a:r>
              <a:rPr lang="en-CA" dirty="0" err="1">
                <a:solidFill>
                  <a:srgbClr val="FF0000"/>
                </a:solidFill>
              </a:rPr>
              <a:t>lowestMark</a:t>
            </a:r>
            <a:r>
              <a:rPr lang="en-CA" dirty="0">
                <a:solidFill>
                  <a:srgbClr val="FF0000"/>
                </a:solidFill>
              </a:rPr>
              <a:t>  </a:t>
            </a:r>
            <a:r>
              <a:rPr lang="en-CA" sz="3700" dirty="0"/>
              <a:t>Ex306_skel.py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68226" y="609997"/>
            <a:ext cx="9912072" cy="7155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#studentList= {'Smith':58, 'Jones':36, 'peters':78, 'Adams':44}</a:t>
            </a:r>
          </a:p>
          <a:p>
            <a:r>
              <a:rPr lang="en-US" sz="2700" dirty="0"/>
              <a:t>    </a:t>
            </a:r>
            <a:r>
              <a:rPr lang="en-US" sz="2700" dirty="0" err="1"/>
              <a:t>studentList</a:t>
            </a:r>
            <a:r>
              <a:rPr lang="en-US" sz="2700" dirty="0"/>
              <a:t>= {'Smith':58, 'Jones':86, 'peters':78, 'Adams':44}</a:t>
            </a:r>
          </a:p>
          <a:p>
            <a:r>
              <a:rPr lang="en-US" sz="2700" dirty="0"/>
              <a:t>    result= </a:t>
            </a:r>
            <a:r>
              <a:rPr lang="en-US" sz="2700" dirty="0" err="1"/>
              <a:t>lowestMark</a:t>
            </a:r>
            <a:r>
              <a:rPr lang="en-US" sz="2700" dirty="0"/>
              <a:t>(</a:t>
            </a:r>
            <a:r>
              <a:rPr lang="en-US" sz="2700" dirty="0" err="1"/>
              <a:t>studentList</a:t>
            </a:r>
            <a:r>
              <a:rPr lang="en-US" sz="2700" dirty="0"/>
              <a:t>)</a:t>
            </a:r>
          </a:p>
          <a:p>
            <a:r>
              <a:rPr lang="en-US" sz="2700" dirty="0"/>
              <a:t>    print('Student </a:t>
            </a:r>
            <a:r>
              <a:rPr lang="en-US" sz="2700"/>
              <a:t>with lowest </a:t>
            </a:r>
            <a:r>
              <a:rPr lang="en-US" sz="2700" dirty="0"/>
              <a:t>mark={0}'.format(result))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 err="1"/>
              <a:t>lowesttMark</a:t>
            </a:r>
            <a:r>
              <a:rPr lang="en-US" sz="2700" dirty="0"/>
              <a:t>(</a:t>
            </a:r>
            <a:r>
              <a:rPr lang="en-US" sz="2700" dirty="0" err="1"/>
              <a:t>studentL</a:t>
            </a:r>
            <a:r>
              <a:rPr lang="en-US" sz="2700" dirty="0"/>
              <a:t>):</a:t>
            </a:r>
          </a:p>
          <a:p>
            <a:r>
              <a:rPr lang="en-US" sz="2700" dirty="0"/>
              <a:t>    lowest=0</a:t>
            </a:r>
          </a:p>
          <a:p>
            <a:r>
              <a:rPr lang="en-US" sz="2700" dirty="0"/>
              <a:t>    name=‘’</a:t>
            </a:r>
          </a:p>
          <a:p>
            <a:r>
              <a:rPr lang="en-US" sz="2700" dirty="0"/>
              <a:t>   return name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</a:p>
          <a:p>
            <a:r>
              <a:rPr lang="en-US" sz="2700" dirty="0" err="1">
                <a:solidFill>
                  <a:srgbClr val="FF0000"/>
                </a:solidFill>
              </a:rPr>
              <a:t>lowestMark</a:t>
            </a:r>
            <a:r>
              <a:rPr lang="en-US" sz="2700" dirty="0">
                <a:solidFill>
                  <a:srgbClr val="FF0000"/>
                </a:solidFill>
              </a:rPr>
              <a:t>(</a:t>
            </a:r>
            <a:r>
              <a:rPr lang="en-US" sz="2700" dirty="0"/>
              <a:t>{'Smith':58, 'Jones':36, 'peters':78, 'Adams’:44}</a:t>
            </a:r>
            <a:r>
              <a:rPr lang="en-US" sz="2700" dirty="0">
                <a:solidFill>
                  <a:srgbClr val="FF0000"/>
                </a:solidFill>
              </a:rPr>
              <a:t>) = Jones</a:t>
            </a:r>
          </a:p>
          <a:p>
            <a:r>
              <a:rPr lang="en-US" sz="2700" dirty="0" err="1">
                <a:solidFill>
                  <a:srgbClr val="FF0000"/>
                </a:solidFill>
              </a:rPr>
              <a:t>lowestMark</a:t>
            </a:r>
            <a:r>
              <a:rPr lang="en-US" sz="2700" dirty="0">
                <a:solidFill>
                  <a:srgbClr val="FF0000"/>
                </a:solidFill>
              </a:rPr>
              <a:t>(</a:t>
            </a:r>
            <a:r>
              <a:rPr lang="en-US" sz="2700" dirty="0"/>
              <a:t>{'Smith':58, 'Jones’:86, 'peters':78, 'Adams’:44}</a:t>
            </a:r>
            <a:r>
              <a:rPr lang="en-US" sz="2700" dirty="0">
                <a:solidFill>
                  <a:srgbClr val="FF0000"/>
                </a:solidFill>
              </a:rPr>
              <a:t>) = Adams</a:t>
            </a:r>
          </a:p>
          <a:p>
            <a:endParaRPr lang="en-US" sz="2700" dirty="0">
              <a:solidFill>
                <a:srgbClr val="FF0000"/>
              </a:solidFill>
            </a:endParaRPr>
          </a:p>
          <a:p>
            <a:endParaRPr lang="en-US" sz="2700" dirty="0"/>
          </a:p>
          <a:p>
            <a:endParaRPr lang="en-IE" sz="2700" dirty="0"/>
          </a:p>
        </p:txBody>
      </p:sp>
    </p:spTree>
    <p:extLst>
      <p:ext uri="{BB962C8B-B14F-4D97-AF65-F5344CB8AC3E}">
        <p14:creationId xmlns:p14="http://schemas.microsoft.com/office/powerpoint/2010/main" val="47288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68075" y="339430"/>
            <a:ext cx="10515600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Ex301: Complete Max Method</a:t>
            </a:r>
            <a:br>
              <a:rPr lang="en-CA" dirty="0">
                <a:solidFill>
                  <a:srgbClr val="FF0000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Use: Ex301_skel.py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22352" y="108486"/>
            <a:ext cx="5134226" cy="4385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  <a:p>
            <a:r>
              <a:rPr lang="en-US" sz="2800" dirty="0"/>
              <a:t>def main():</a:t>
            </a:r>
          </a:p>
          <a:p>
            <a:r>
              <a:rPr lang="en-US" sz="2800" dirty="0"/>
              <a:t>    val1 =  int(input('Enter Value: '))</a:t>
            </a:r>
          </a:p>
          <a:p>
            <a:r>
              <a:rPr lang="en-US" sz="2800" dirty="0"/>
              <a:t>    val2 =  int(input('Enter Value: ‘))</a:t>
            </a:r>
          </a:p>
          <a:p>
            <a:r>
              <a:rPr lang="en-US" sz="2800" dirty="0"/>
              <a:t>    val3 =  int(input('Enter Value: '))</a:t>
            </a:r>
          </a:p>
          <a:p>
            <a:r>
              <a:rPr lang="en-US" sz="2800" dirty="0"/>
              <a:t>    result = </a:t>
            </a:r>
            <a:r>
              <a:rPr lang="en-US" sz="2800" dirty="0">
                <a:solidFill>
                  <a:srgbClr val="FF0000"/>
                </a:solidFill>
              </a:rPr>
              <a:t>max(val1, val2,val3)</a:t>
            </a:r>
          </a:p>
          <a:p>
            <a:r>
              <a:rPr lang="en-US" sz="2800" dirty="0"/>
              <a:t>    print('Max= {0}'.format(result))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main()</a:t>
            </a:r>
            <a:endParaRPr lang="en-IE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4049A6-B236-BE30-337E-74BA4B811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4" t="66687" r="81223" b="17877"/>
          <a:stretch/>
        </p:blipFill>
        <p:spPr>
          <a:xfrm>
            <a:off x="5646008" y="2927349"/>
            <a:ext cx="6423639" cy="43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9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58311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list1= [2, 5, 2, 8, 7]</a:t>
            </a:r>
          </a:p>
          <a:p>
            <a:r>
              <a:rPr lang="en-US" sz="2700" dirty="0"/>
              <a:t>    result =  </a:t>
            </a:r>
            <a:r>
              <a:rPr lang="en-US" sz="2700" dirty="0" err="1">
                <a:solidFill>
                  <a:srgbClr val="FF0000"/>
                </a:solidFill>
              </a:rPr>
              <a:t>myAdd</a:t>
            </a:r>
            <a:r>
              <a:rPr lang="en-US" sz="2700" dirty="0"/>
              <a:t>(list1)</a:t>
            </a:r>
          </a:p>
          <a:p>
            <a:r>
              <a:rPr lang="en-US" sz="2700" dirty="0"/>
              <a:t>    print('Sum of </a:t>
            </a:r>
            <a:r>
              <a:rPr lang="en-US" sz="2700" dirty="0" err="1"/>
              <a:t>els</a:t>
            </a:r>
            <a:r>
              <a:rPr lang="en-US" sz="2700" dirty="0"/>
              <a:t> = {0}'.format( result))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 err="1">
                <a:solidFill>
                  <a:srgbClr val="FF0000"/>
                </a:solidFill>
              </a:rPr>
              <a:t>myAdd</a:t>
            </a:r>
            <a:r>
              <a:rPr lang="en-US" sz="2700" dirty="0"/>
              <a:t>(</a:t>
            </a:r>
            <a:r>
              <a:rPr lang="en-US" sz="2700" dirty="0" err="1"/>
              <a:t>listp</a:t>
            </a:r>
            <a:r>
              <a:rPr lang="en-US" sz="2700" dirty="0"/>
              <a:t>):</a:t>
            </a:r>
          </a:p>
          <a:p>
            <a:r>
              <a:rPr lang="en-US" sz="2700" dirty="0"/>
              <a:t>    result = 0</a:t>
            </a:r>
          </a:p>
          <a:p>
            <a:r>
              <a:rPr lang="en-US" sz="2700" dirty="0"/>
              <a:t>    for </a:t>
            </a:r>
            <a:r>
              <a:rPr lang="en-US" sz="2700" dirty="0" err="1"/>
              <a:t>el</a:t>
            </a:r>
            <a:r>
              <a:rPr lang="en-US" sz="2700" dirty="0"/>
              <a:t> in </a:t>
            </a:r>
            <a:r>
              <a:rPr lang="en-US" sz="2700" dirty="0" err="1"/>
              <a:t>listp</a:t>
            </a:r>
            <a:r>
              <a:rPr lang="en-US" sz="2700" dirty="0"/>
              <a:t>:</a:t>
            </a:r>
          </a:p>
          <a:p>
            <a:r>
              <a:rPr lang="en-US" sz="2700" dirty="0"/>
              <a:t>        result = result + </a:t>
            </a:r>
            <a:r>
              <a:rPr lang="en-US" sz="2700" dirty="0" err="1"/>
              <a:t>el</a:t>
            </a:r>
            <a:endParaRPr lang="en-US" sz="2700" dirty="0"/>
          </a:p>
          <a:p>
            <a:r>
              <a:rPr lang="en-US" sz="2700" dirty="0"/>
              <a:t>    return result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  <a:endParaRPr lang="en-IE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FB93EE-CBE1-4EF4-8B2E-CBC84B95C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91" t="69357" r="78113" b="22402"/>
          <a:stretch/>
        </p:blipFill>
        <p:spPr>
          <a:xfrm>
            <a:off x="6420641" y="4388486"/>
            <a:ext cx="7674317" cy="23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1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List (Alternative Implementation)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58311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list1= [2, 5, 2, 8, 7]</a:t>
            </a:r>
          </a:p>
          <a:p>
            <a:r>
              <a:rPr lang="en-US" sz="2700" dirty="0"/>
              <a:t>    result = myAdd2(list1)</a:t>
            </a:r>
          </a:p>
          <a:p>
            <a:r>
              <a:rPr lang="en-US" sz="2700" dirty="0"/>
              <a:t>    print('Sum of </a:t>
            </a:r>
            <a:r>
              <a:rPr lang="en-US" sz="2700" dirty="0" err="1"/>
              <a:t>els</a:t>
            </a:r>
            <a:r>
              <a:rPr lang="en-US" sz="2700" dirty="0"/>
              <a:t> = {0}'.format( result))</a:t>
            </a:r>
          </a:p>
          <a:p>
            <a:endParaRPr lang="en-US" sz="2700" dirty="0"/>
          </a:p>
          <a:p>
            <a:r>
              <a:rPr lang="en-US" sz="2700" dirty="0"/>
              <a:t>def myAdd2(</a:t>
            </a:r>
            <a:r>
              <a:rPr lang="en-US" sz="2700" dirty="0" err="1"/>
              <a:t>listp</a:t>
            </a:r>
            <a:r>
              <a:rPr lang="en-US" sz="2700" dirty="0"/>
              <a:t>):</a:t>
            </a:r>
          </a:p>
          <a:p>
            <a:r>
              <a:rPr lang="en-US" sz="2700" dirty="0"/>
              <a:t>    result = 0</a:t>
            </a:r>
          </a:p>
          <a:p>
            <a:r>
              <a:rPr lang="en-US" sz="2700" dirty="0"/>
              <a:t>    for </a:t>
            </a:r>
            <a:r>
              <a:rPr lang="en-US" sz="2700" dirty="0">
                <a:solidFill>
                  <a:srgbClr val="FF0000"/>
                </a:solidFill>
              </a:rPr>
              <a:t>index</a:t>
            </a:r>
            <a:r>
              <a:rPr lang="en-US" sz="2700" dirty="0"/>
              <a:t> in range(0, </a:t>
            </a:r>
            <a:r>
              <a:rPr lang="en-US" sz="2700" dirty="0" err="1">
                <a:solidFill>
                  <a:srgbClr val="FF0000"/>
                </a:solidFill>
              </a:rPr>
              <a:t>len</a:t>
            </a:r>
            <a:r>
              <a:rPr lang="en-US" sz="2700" dirty="0"/>
              <a:t>(</a:t>
            </a:r>
            <a:r>
              <a:rPr lang="en-US" sz="2700" dirty="0" err="1"/>
              <a:t>listp</a:t>
            </a:r>
            <a:r>
              <a:rPr lang="en-US" sz="2700" dirty="0"/>
              <a:t>)):</a:t>
            </a:r>
          </a:p>
          <a:p>
            <a:r>
              <a:rPr lang="en-US" sz="2700" dirty="0"/>
              <a:t>        result = result +    </a:t>
            </a:r>
            <a:r>
              <a:rPr lang="en-US" sz="2700" dirty="0" err="1">
                <a:solidFill>
                  <a:srgbClr val="FF0000"/>
                </a:solidFill>
              </a:rPr>
              <a:t>listp</a:t>
            </a:r>
            <a:r>
              <a:rPr lang="en-US" sz="2700" dirty="0"/>
              <a:t>[</a:t>
            </a:r>
            <a:r>
              <a:rPr lang="en-US" sz="2700" dirty="0">
                <a:solidFill>
                  <a:srgbClr val="FF0000"/>
                </a:solidFill>
              </a:rPr>
              <a:t>index</a:t>
            </a:r>
            <a:r>
              <a:rPr lang="en-US" sz="2700" dirty="0"/>
              <a:t>]</a:t>
            </a:r>
          </a:p>
          <a:p>
            <a:r>
              <a:rPr lang="en-US" sz="2700" dirty="0"/>
              <a:t>    return result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  <a:endParaRPr lang="en-IE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FB93EE-CBE1-4EF4-8B2E-CBC84B95C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91" t="69357" r="78113" b="22402"/>
          <a:stretch/>
        </p:blipFill>
        <p:spPr>
          <a:xfrm>
            <a:off x="6420641" y="4388486"/>
            <a:ext cx="7674317" cy="23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8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List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866762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list1= [2, 5, 2, 8, 7]</a:t>
            </a:r>
          </a:p>
          <a:p>
            <a:r>
              <a:rPr lang="en-US" sz="2700" dirty="0"/>
              <a:t>    target = int(input('Enter Target: '))</a:t>
            </a:r>
          </a:p>
          <a:p>
            <a:r>
              <a:rPr lang="en-US" sz="2700" dirty="0"/>
              <a:t>    result = </a:t>
            </a:r>
            <a:r>
              <a:rPr lang="en-US" sz="2700" dirty="0" err="1"/>
              <a:t>mySearch</a:t>
            </a:r>
            <a:r>
              <a:rPr lang="en-US" sz="2700" dirty="0"/>
              <a:t>(list1, target)</a:t>
            </a:r>
          </a:p>
          <a:p>
            <a:r>
              <a:rPr lang="en-US" sz="2700" dirty="0"/>
              <a:t>    print('Element {0} found in list = {1}'.format(target, result))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 err="1"/>
              <a:t>mySearch</a:t>
            </a:r>
            <a:r>
              <a:rPr lang="en-US" sz="2700" dirty="0"/>
              <a:t>(</a:t>
            </a:r>
            <a:r>
              <a:rPr lang="en-US" sz="2700" dirty="0" err="1"/>
              <a:t>listp</a:t>
            </a:r>
            <a:r>
              <a:rPr lang="en-US" sz="2700" dirty="0"/>
              <a:t>, tar):</a:t>
            </a:r>
          </a:p>
          <a:p>
            <a:r>
              <a:rPr lang="en-US" sz="2700" dirty="0"/>
              <a:t>    result = False</a:t>
            </a:r>
          </a:p>
          <a:p>
            <a:r>
              <a:rPr lang="en-US" sz="2700" dirty="0"/>
              <a:t>    for </a:t>
            </a:r>
            <a:r>
              <a:rPr lang="en-US" sz="2700" dirty="0" err="1"/>
              <a:t>el</a:t>
            </a:r>
            <a:r>
              <a:rPr lang="en-US" sz="2700" dirty="0"/>
              <a:t> in </a:t>
            </a:r>
            <a:r>
              <a:rPr lang="en-US" sz="2700" dirty="0" err="1"/>
              <a:t>listp</a:t>
            </a:r>
            <a:r>
              <a:rPr lang="en-US" sz="2700" dirty="0"/>
              <a:t>:</a:t>
            </a:r>
          </a:p>
          <a:p>
            <a:r>
              <a:rPr lang="en-US" sz="2700" dirty="0"/>
              <a:t>        if (</a:t>
            </a:r>
            <a:r>
              <a:rPr lang="en-US" sz="2700" dirty="0" err="1"/>
              <a:t>el</a:t>
            </a:r>
            <a:r>
              <a:rPr lang="en-US" sz="2700" dirty="0"/>
              <a:t>==tar):</a:t>
            </a:r>
          </a:p>
          <a:p>
            <a:r>
              <a:rPr lang="en-US" sz="2700" dirty="0"/>
              <a:t>           result = True</a:t>
            </a:r>
          </a:p>
          <a:p>
            <a:r>
              <a:rPr lang="en-US" sz="2700" dirty="0"/>
              <a:t>    return result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  <a:endParaRPr lang="en-IE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324A5-76F1-42F9-90F8-C3A7BFA12C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8" t="69790" r="69873" b="20668"/>
          <a:stretch/>
        </p:blipFill>
        <p:spPr>
          <a:xfrm>
            <a:off x="5613009" y="3639949"/>
            <a:ext cx="6815055" cy="1537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A79FB6-9D74-432E-BD87-AC0D787B99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90" t="70441" r="70001" b="20668"/>
          <a:stretch/>
        </p:blipFill>
        <p:spPr>
          <a:xfrm>
            <a:off x="5613009" y="5352487"/>
            <a:ext cx="6815055" cy="143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8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1855548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Ex302_ Complete method </a:t>
            </a:r>
            <a:r>
              <a:rPr lang="en-CA" dirty="0" err="1">
                <a:solidFill>
                  <a:srgbClr val="FF0000"/>
                </a:solidFill>
              </a:rPr>
              <a:t>countTarget</a:t>
            </a:r>
            <a:r>
              <a:rPr lang="en-CA" dirty="0">
                <a:solidFill>
                  <a:srgbClr val="FF0000"/>
                </a:solidFill>
              </a:rPr>
              <a:t>  </a:t>
            </a:r>
            <a:r>
              <a:rPr lang="en-CA" sz="3700" dirty="0"/>
              <a:t>Ex302_skel.py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9578135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list1= [2, 5, 8, 2, 8, 7, 2]</a:t>
            </a:r>
          </a:p>
          <a:p>
            <a:r>
              <a:rPr lang="en-US" sz="2700" dirty="0"/>
              <a:t>    target = int(input('Enter Target: '))</a:t>
            </a:r>
          </a:p>
          <a:p>
            <a:r>
              <a:rPr lang="en-US" sz="2700" dirty="0"/>
              <a:t>    result = </a:t>
            </a:r>
            <a:r>
              <a:rPr lang="en-US" sz="2700" dirty="0" err="1"/>
              <a:t>countTarget</a:t>
            </a:r>
            <a:r>
              <a:rPr lang="en-US" sz="2700" dirty="0"/>
              <a:t>(list1, target)</a:t>
            </a:r>
          </a:p>
          <a:p>
            <a:r>
              <a:rPr lang="en-US" sz="2700" dirty="0"/>
              <a:t>    print('Element {0} found in list = {1} </a:t>
            </a:r>
            <a:r>
              <a:rPr lang="en-US" sz="2700" dirty="0" err="1"/>
              <a:t>Times'.format</a:t>
            </a:r>
            <a:r>
              <a:rPr lang="en-US" sz="2700" dirty="0"/>
              <a:t>(target, result))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 err="1"/>
              <a:t>countTarget</a:t>
            </a:r>
            <a:r>
              <a:rPr lang="en-US" sz="2700" dirty="0"/>
              <a:t>(</a:t>
            </a:r>
            <a:r>
              <a:rPr lang="en-US" sz="2700" dirty="0" err="1"/>
              <a:t>listp</a:t>
            </a:r>
            <a:r>
              <a:rPr lang="en-US" sz="2700" dirty="0"/>
              <a:t>, tar):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  <a:endParaRPr lang="en-IE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2DA3F-A8E5-DA13-4F79-32014087C2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47" t="65427" r="70128" b="26932"/>
          <a:stretch/>
        </p:blipFill>
        <p:spPr>
          <a:xfrm>
            <a:off x="4784774" y="3400713"/>
            <a:ext cx="7178626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96D158-705C-9022-E6AC-9E892612A5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21" t="65426" r="70555" b="26079"/>
          <a:stretch/>
        </p:blipFill>
        <p:spPr>
          <a:xfrm>
            <a:off x="4784774" y="5070300"/>
            <a:ext cx="7178625" cy="147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2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-321326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Grid layout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60371" y="622177"/>
            <a:ext cx="8256491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from </a:t>
            </a:r>
            <a:r>
              <a:rPr lang="en-US" sz="2600" dirty="0" err="1"/>
              <a:t>tkinter</a:t>
            </a:r>
            <a:r>
              <a:rPr lang="en-US" sz="2600" dirty="0"/>
              <a:t> import *</a:t>
            </a:r>
          </a:p>
          <a:p>
            <a:r>
              <a:rPr lang="en-US" sz="2600" dirty="0"/>
              <a:t>window = Tk()</a:t>
            </a:r>
          </a:p>
          <a:p>
            <a:r>
              <a:rPr lang="en-US" sz="2600" dirty="0" err="1"/>
              <a:t>window.geometry</a:t>
            </a:r>
            <a:r>
              <a:rPr lang="en-US" sz="2600" dirty="0"/>
              <a:t>("300x300")</a:t>
            </a:r>
          </a:p>
          <a:p>
            <a:r>
              <a:rPr lang="en-US" sz="2600" dirty="0" err="1"/>
              <a:t>window.title</a:t>
            </a:r>
            <a:r>
              <a:rPr lang="en-US" sz="2600" dirty="0"/>
              <a:t>("Welcome")</a:t>
            </a:r>
          </a:p>
          <a:p>
            <a:endParaRPr lang="en-US" sz="2600" dirty="0"/>
          </a:p>
          <a:p>
            <a:r>
              <a:rPr lang="en-US" sz="2600" dirty="0"/>
              <a:t>def step():</a:t>
            </a:r>
          </a:p>
          <a:p>
            <a:r>
              <a:rPr lang="en-US" sz="2600" dirty="0"/>
              <a:t>    value1 = int(entry2.get())</a:t>
            </a:r>
          </a:p>
          <a:p>
            <a:r>
              <a:rPr lang="en-US" sz="2600" dirty="0"/>
              <a:t>    value2 = int(entry3.get())</a:t>
            </a:r>
          </a:p>
          <a:p>
            <a:r>
              <a:rPr lang="en-US" sz="2600" dirty="0"/>
              <a:t>    value1 = value1 + value2</a:t>
            </a:r>
          </a:p>
          <a:p>
            <a:r>
              <a:rPr lang="en-US" sz="2600" dirty="0"/>
              <a:t>    entry2.delete(0, END)</a:t>
            </a:r>
          </a:p>
          <a:p>
            <a:r>
              <a:rPr lang="en-US" sz="2600" dirty="0"/>
              <a:t>    entry2.insert(END, value1)</a:t>
            </a:r>
          </a:p>
          <a:p>
            <a:r>
              <a:rPr lang="en-US" sz="2600" dirty="0"/>
              <a:t>:</a:t>
            </a:r>
          </a:p>
          <a:p>
            <a:r>
              <a:rPr lang="en-US" sz="2600" dirty="0"/>
              <a:t>button1 = Button(window, text="Step", </a:t>
            </a:r>
            <a:r>
              <a:rPr lang="en-US" sz="2600" dirty="0" err="1"/>
              <a:t>fg</a:t>
            </a:r>
            <a:r>
              <a:rPr lang="en-US" sz="2600" dirty="0"/>
              <a:t>="black",</a:t>
            </a:r>
          </a:p>
          <a:p>
            <a:r>
              <a:rPr lang="en-US" sz="2600" dirty="0"/>
              <a:t>                                font=("arial", 12, "bold"), </a:t>
            </a:r>
            <a:r>
              <a:rPr lang="en-US" sz="2600" dirty="0">
                <a:solidFill>
                  <a:srgbClr val="FF0000"/>
                </a:solidFill>
              </a:rPr>
              <a:t>command=step</a:t>
            </a:r>
            <a:r>
              <a:rPr lang="en-US" sz="2600" dirty="0"/>
              <a:t>)</a:t>
            </a:r>
          </a:p>
          <a:p>
            <a:r>
              <a:rPr lang="en-US" sz="2600" dirty="0"/>
              <a:t>button1.place(x=40, y=110)</a:t>
            </a:r>
            <a:endParaRPr lang="en-IE" sz="26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E6FBC-5223-4C8E-9D02-F6B5BBCFFE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566"/>
          <a:stretch/>
        </p:blipFill>
        <p:spPr>
          <a:xfrm>
            <a:off x="7219623" y="801858"/>
            <a:ext cx="4972377" cy="1489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8B87E5-B021-43D5-A4B3-CD7ED316C0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358"/>
          <a:stretch/>
        </p:blipFill>
        <p:spPr>
          <a:xfrm>
            <a:off x="7219622" y="3234857"/>
            <a:ext cx="5162545" cy="152166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C0B187-0786-4202-84EA-A692E0AD8735}"/>
              </a:ext>
            </a:extLst>
          </p:cNvPr>
          <p:cNvCxnSpPr>
            <a:cxnSpLocks/>
          </p:cNvCxnSpPr>
          <p:nvPr/>
        </p:nvCxnSpPr>
        <p:spPr>
          <a:xfrm>
            <a:off x="8102991" y="2115733"/>
            <a:ext cx="759655" cy="149511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7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-321326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Grid layout (</a:t>
            </a:r>
            <a:r>
              <a:rPr lang="en-CA" sz="2400" b="1" dirty="0"/>
              <a:t>instead of place</a:t>
            </a:r>
            <a:r>
              <a:rPr lang="en-CA" dirty="0">
                <a:solidFill>
                  <a:srgbClr val="FF0000"/>
                </a:solidFill>
              </a:rPr>
              <a:t>)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391261"/>
            <a:ext cx="12746823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label2 = Label(window, text="Value", </a:t>
            </a:r>
            <a:r>
              <a:rPr lang="en-US" sz="2600" dirty="0" err="1"/>
              <a:t>fg</a:t>
            </a:r>
            <a:r>
              <a:rPr lang="en-US" sz="2600" dirty="0"/>
              <a:t>="</a:t>
            </a:r>
            <a:r>
              <a:rPr lang="en-US" sz="2600" dirty="0" err="1"/>
              <a:t>blue",width</a:t>
            </a:r>
            <a:r>
              <a:rPr lang="en-US" sz="2600" dirty="0"/>
              <a:t>=15, font=("arial", 10, "bold"))   #</a:t>
            </a:r>
          </a:p>
          <a:p>
            <a:r>
              <a:rPr lang="en-US" sz="2600" dirty="0">
                <a:solidFill>
                  <a:srgbClr val="FF0000"/>
                </a:solidFill>
              </a:rPr>
              <a:t>label2.grid(row=0, column=0, sticky=W+E)</a:t>
            </a:r>
          </a:p>
          <a:p>
            <a:endParaRPr lang="en-US" sz="2600" dirty="0"/>
          </a:p>
          <a:p>
            <a:r>
              <a:rPr lang="en-US" sz="2600" dirty="0"/>
              <a:t>entry2 = Entry(window)</a:t>
            </a:r>
          </a:p>
          <a:p>
            <a:r>
              <a:rPr lang="en-US" sz="2600" dirty="0"/>
              <a:t>entry2.insert(END, '1')</a:t>
            </a:r>
          </a:p>
          <a:p>
            <a:r>
              <a:rPr lang="en-US" sz="2600" dirty="0">
                <a:solidFill>
                  <a:srgbClr val="FF0000"/>
                </a:solidFill>
              </a:rPr>
              <a:t>entry2.grid(row=0, column=1, sticky=W+E)</a:t>
            </a:r>
          </a:p>
          <a:p>
            <a:endParaRPr lang="en-US" sz="2600" dirty="0"/>
          </a:p>
          <a:p>
            <a:r>
              <a:rPr lang="en-US" sz="2600" dirty="0"/>
              <a:t>button1 = Button(window, text="Step", </a:t>
            </a:r>
            <a:r>
              <a:rPr lang="en-US" sz="2600" dirty="0" err="1"/>
              <a:t>fg</a:t>
            </a:r>
            <a:r>
              <a:rPr lang="en-US" sz="2600" dirty="0"/>
              <a:t>="black", font=("arial", 10, "bold"), command=step)</a:t>
            </a:r>
          </a:p>
          <a:p>
            <a:r>
              <a:rPr lang="en-US" sz="2600" dirty="0">
                <a:solidFill>
                  <a:srgbClr val="FF0000"/>
                </a:solidFill>
              </a:rPr>
              <a:t>button1.grid(row=1, column=0, sticky=W+E)</a:t>
            </a:r>
          </a:p>
          <a:p>
            <a:endParaRPr lang="en-US" sz="2600" dirty="0"/>
          </a:p>
          <a:p>
            <a:r>
              <a:rPr lang="en-US" sz="2600" dirty="0"/>
              <a:t>entry3 = Entry(window)</a:t>
            </a:r>
          </a:p>
          <a:p>
            <a:r>
              <a:rPr lang="en-US" sz="2600" dirty="0"/>
              <a:t>entry3.insert(END, '1')</a:t>
            </a:r>
          </a:p>
          <a:p>
            <a:r>
              <a:rPr lang="en-US" sz="2600" dirty="0">
                <a:solidFill>
                  <a:srgbClr val="FF0000"/>
                </a:solidFill>
              </a:rPr>
              <a:t>entry3.grid(row=1,column=1, sticky=W+E)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C0B187-0786-4202-84EA-A692E0AD8735}"/>
              </a:ext>
            </a:extLst>
          </p:cNvPr>
          <p:cNvCxnSpPr>
            <a:cxnSpLocks/>
          </p:cNvCxnSpPr>
          <p:nvPr/>
        </p:nvCxnSpPr>
        <p:spPr>
          <a:xfrm flipV="1">
            <a:off x="3362178" y="331218"/>
            <a:ext cx="3938954" cy="156792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658367D-3ADA-4C82-9D94-74FC765C0F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72" b="71686"/>
          <a:stretch/>
        </p:blipFill>
        <p:spPr>
          <a:xfrm>
            <a:off x="7424370" y="65698"/>
            <a:ext cx="5309593" cy="115819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8CB3B6-1DC8-4370-8627-DB23F7337C1B}"/>
              </a:ext>
            </a:extLst>
          </p:cNvPr>
          <p:cNvCxnSpPr>
            <a:cxnSpLocks/>
          </p:cNvCxnSpPr>
          <p:nvPr/>
        </p:nvCxnSpPr>
        <p:spPr>
          <a:xfrm flipV="1">
            <a:off x="6096000" y="829994"/>
            <a:ext cx="4648200" cy="545421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415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7744</TotalTime>
  <Words>2472</Words>
  <Application>Microsoft Office PowerPoint</Application>
  <PresentationFormat>Widescreen</PresentationFormat>
  <Paragraphs>435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Software Design for Cloud 3</vt:lpstr>
      <vt:lpstr>Functions 2 input parameters</vt:lpstr>
      <vt:lpstr>Ex301: Complete Max Method  Use: Ex301_skel.py</vt:lpstr>
      <vt:lpstr>List</vt:lpstr>
      <vt:lpstr>List (Alternative Implementation)  </vt:lpstr>
      <vt:lpstr>List  </vt:lpstr>
      <vt:lpstr>Ex302_ Complete method countTarget  Ex302_skel.py</vt:lpstr>
      <vt:lpstr>Grid layout</vt:lpstr>
      <vt:lpstr>Grid layout (instead of place)</vt:lpstr>
      <vt:lpstr>Grid layout (put in an internal frame)</vt:lpstr>
      <vt:lpstr>PowerPoint Presentation</vt:lpstr>
      <vt:lpstr>Defining Classes     A new Type </vt:lpstr>
      <vt:lpstr>Classes                             Defining an Object</vt:lpstr>
      <vt:lpstr>Defining Classes</vt:lpstr>
      <vt:lpstr>Classes                         Attributes are normally “public”</vt:lpstr>
      <vt:lpstr>Classes                   “private” (Double Underscore)</vt:lpstr>
      <vt:lpstr>Ex304  OOP</vt:lpstr>
      <vt:lpstr>ExceptionHandling</vt:lpstr>
      <vt:lpstr>PowerPoint Presentation</vt:lpstr>
      <vt:lpstr>Classes                             Defining an Object</vt:lpstr>
      <vt:lpstr>Putting Classes in separate File</vt:lpstr>
      <vt:lpstr>3 levels of attribute accessibility</vt:lpstr>
      <vt:lpstr>Ex305</vt:lpstr>
      <vt:lpstr>PowerPoint Presentation</vt:lpstr>
      <vt:lpstr>Dictionaries  Set of maplets  key-&gt; value   studentList= {'Smith':58, 'Jones':36, 'peters':78, 'Adams':44}</vt:lpstr>
      <vt:lpstr>def main():     studentList= {'Smith':58, 'Jones':36, 'peters':78, 'Adams':44}     print(studentList.get('Smith'))  </vt:lpstr>
      <vt:lpstr>def main():     studentList= {'Smith':58, 'Jones':36, 'peters':78, 'Adams':44}     printList(studentList)  def printList(studentL):     print('{',end='')     for item in studentL.items():         print(item[0],':',item[1], ', ',end='')     print('}')  main()  </vt:lpstr>
      <vt:lpstr>def main():     studentList= {'Smith':58, 'Jones':36, 'peters':78, 'Adams':44}     printList(studentList)  def printList(studentL):     print('{',end=‘’)     for key, value in studentL.items():         print(key,':',value, ', ',end='')     print('}')  main()  </vt:lpstr>
      <vt:lpstr>Ex306_ Complete method lowestMark  Ex306_skel.py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for Cloud 2</dc:title>
  <dc:creator>Declan Byrne</dc:creator>
  <cp:lastModifiedBy>Declan Byrne</cp:lastModifiedBy>
  <cp:revision>90</cp:revision>
  <dcterms:created xsi:type="dcterms:W3CDTF">2021-06-03T10:50:00Z</dcterms:created>
  <dcterms:modified xsi:type="dcterms:W3CDTF">2022-09-19T08:29:37Z</dcterms:modified>
</cp:coreProperties>
</file>