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8" r:id="rId11"/>
    <p:sldId id="259" r:id="rId12"/>
    <p:sldId id="263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6522" autoAdjust="0"/>
  </p:normalViewPr>
  <p:slideViewPr>
    <p:cSldViewPr snapToGrid="0">
      <p:cViewPr varScale="1">
        <p:scale>
          <a:sx n="64" d="100"/>
          <a:sy n="64" d="100"/>
        </p:scale>
        <p:origin x="9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1C1F1-EEE7-4F71-97CE-7BE0AF1FC4B7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F0C76-690F-4C13-8656-281D1EC89A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584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 err="1"/>
              <a:t>eval</a:t>
            </a:r>
            <a:r>
              <a:rPr lang="en-IE" dirty="0"/>
              <a:t>()</a:t>
            </a:r>
            <a:r>
              <a:rPr lang="en-IE" baseline="0" dirty="0"/>
              <a:t> is a function property of the global object.</a:t>
            </a:r>
          </a:p>
          <a:p>
            <a:endParaRPr lang="en-IE" baseline="0" dirty="0"/>
          </a:p>
          <a:p>
            <a:r>
              <a:rPr lang="en-IE" baseline="0" dirty="0"/>
              <a:t>The argument of the </a:t>
            </a:r>
            <a:r>
              <a:rPr lang="en-IE" b="1" baseline="0" dirty="0" err="1"/>
              <a:t>eval</a:t>
            </a:r>
            <a:r>
              <a:rPr lang="en-IE" b="1" baseline="0" dirty="0"/>
              <a:t>() </a:t>
            </a:r>
            <a:r>
              <a:rPr lang="en-IE" baseline="0" dirty="0"/>
              <a:t>function is a string.  </a:t>
            </a:r>
          </a:p>
          <a:p>
            <a:r>
              <a:rPr lang="en-IE" baseline="0" dirty="0"/>
              <a:t>If the string represents an expression, </a:t>
            </a:r>
            <a:r>
              <a:rPr lang="en-IE" b="1" baseline="0" dirty="0" err="1"/>
              <a:t>eval</a:t>
            </a:r>
            <a:r>
              <a:rPr lang="en-IE" b="1" baseline="0" dirty="0"/>
              <a:t>() </a:t>
            </a:r>
            <a:r>
              <a:rPr lang="en-IE" baseline="0" dirty="0"/>
              <a:t>evaluates the expression….</a:t>
            </a:r>
          </a:p>
          <a:p>
            <a:r>
              <a:rPr lang="en-IE" baseline="0" dirty="0"/>
              <a:t>Do not call </a:t>
            </a:r>
            <a:r>
              <a:rPr lang="en-IE" b="1" baseline="0" dirty="0" err="1"/>
              <a:t>eval</a:t>
            </a:r>
            <a:r>
              <a:rPr lang="en-IE" b="1" baseline="0" dirty="0"/>
              <a:t>()</a:t>
            </a:r>
            <a:r>
              <a:rPr lang="en-IE" baseline="0" dirty="0"/>
              <a:t> to </a:t>
            </a:r>
            <a:r>
              <a:rPr lang="en-IE" b="1" baseline="0" dirty="0"/>
              <a:t>evaluate</a:t>
            </a:r>
            <a:r>
              <a:rPr lang="en-IE" baseline="0" dirty="0"/>
              <a:t> an arithmetic expression; </a:t>
            </a:r>
            <a:r>
              <a:rPr lang="en-IE" b="1" baseline="0" dirty="0"/>
              <a:t>JavaScript</a:t>
            </a:r>
            <a:r>
              <a:rPr lang="en-IE" baseline="0" dirty="0"/>
              <a:t> evaluates arithmetic expressions automatically.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F0C76-690F-4C13-8656-281D1EC89ABC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681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F0C76-690F-4C13-8656-281D1EC89ABC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777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33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9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046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5719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472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2819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7207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146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65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687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367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225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432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321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131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200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F32B-5CA5-42FB-8853-8637F44EE913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31D2C5-C594-4423-B610-A6F2323AFC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830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ckie.stewart@tus.ie" TargetMode="External"/><Relationship Id="rId2" Type="http://schemas.openxmlformats.org/officeDocument/2006/relationships/hyperlink" Target="mailto:jackiestewart@a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intro.asp" TargetMode="External"/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7880" y="928599"/>
            <a:ext cx="7147559" cy="1646302"/>
          </a:xfrm>
        </p:spPr>
        <p:txBody>
          <a:bodyPr/>
          <a:lstStyle/>
          <a:p>
            <a:pPr algn="ctr"/>
            <a:r>
              <a:rPr lang="en-IE" dirty="0"/>
              <a:t>JSON</a:t>
            </a:r>
            <a:br>
              <a:rPr lang="en-IE" dirty="0"/>
            </a:br>
            <a:r>
              <a:rPr lang="en-IE" sz="3600" dirty="0"/>
              <a:t>JavaScript Object Notation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027408"/>
            <a:ext cx="5943600" cy="206379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introduction to JSON</a:t>
            </a:r>
          </a:p>
          <a:p>
            <a:pPr algn="ctr"/>
            <a:endParaRPr lang="en-I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Jackie Stewart</a:t>
            </a:r>
          </a:p>
          <a:p>
            <a:pPr algn="ctr"/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:  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jackiestewart@ait.ie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jackie.stewart@tus.ie</a:t>
            </a:r>
            <a:endParaRPr lang="en-GB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9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JSON: Object, Array, Number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435" y="1430436"/>
            <a:ext cx="7202658" cy="54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5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0446" y="1257923"/>
            <a:ext cx="3571108" cy="1384793"/>
          </a:xfrm>
        </p:spPr>
        <p:txBody>
          <a:bodyPr/>
          <a:lstStyle/>
          <a:p>
            <a:r>
              <a:rPr lang="en-IE" dirty="0"/>
              <a:t>XML vs JSON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446584" y="3429000"/>
            <a:ext cx="5406013" cy="860400"/>
          </a:xfrm>
        </p:spPr>
        <p:txBody>
          <a:bodyPr>
            <a:noAutofit/>
          </a:bodyPr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Comparing and Contrasting</a:t>
            </a:r>
          </a:p>
        </p:txBody>
      </p:sp>
    </p:spTree>
    <p:extLst>
      <p:ext uri="{BB962C8B-B14F-4D97-AF65-F5344CB8AC3E}">
        <p14:creationId xmlns:p14="http://schemas.microsoft.com/office/powerpoint/2010/main" val="38199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827" y="154110"/>
            <a:ext cx="4803183" cy="1325563"/>
          </a:xfrm>
        </p:spPr>
        <p:txBody>
          <a:bodyPr>
            <a:normAutofit/>
          </a:bodyPr>
          <a:lstStyle/>
          <a:p>
            <a:r>
              <a:rPr lang="en-IE" dirty="0"/>
              <a:t>Representing XML in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629" y="1594966"/>
            <a:ext cx="7315200" cy="4007200"/>
          </a:xfrm>
        </p:spPr>
        <p:txBody>
          <a:bodyPr>
            <a:normAutofit lnSpcReduction="10000"/>
          </a:bodyPr>
          <a:lstStyle/>
          <a:p>
            <a:r>
              <a:rPr lang="en-GB" sz="2400" b="1" dirty="0"/>
              <a:t>JSON</a:t>
            </a:r>
            <a:endParaRPr lang="en-IE" sz="2400" dirty="0"/>
          </a:p>
          <a:p>
            <a:r>
              <a:rPr lang="en-GB" sz="2400" dirty="0"/>
              <a:t>The following JSON example defines an employees object, with an array of 3 employee records: </a:t>
            </a:r>
            <a:endParaRPr lang="en-IE" sz="2400" dirty="0"/>
          </a:p>
          <a:p>
            <a:r>
              <a:rPr lang="en-GB" sz="2400" dirty="0"/>
              <a:t> </a:t>
            </a:r>
            <a:endParaRPr lang="en-IE" sz="2400" dirty="0"/>
          </a:p>
          <a:p>
            <a:r>
              <a:rPr lang="en-GB" sz="2400" dirty="0"/>
              <a:t>{"employees":</a:t>
            </a:r>
            <a:r>
              <a:rPr lang="en-GB" sz="2400" dirty="0">
                <a:solidFill>
                  <a:srgbClr val="FF0000"/>
                </a:solidFill>
              </a:rPr>
              <a:t>[</a:t>
            </a:r>
            <a:br>
              <a:rPr lang="en-GB" sz="2400" dirty="0"/>
            </a:br>
            <a:r>
              <a:rPr lang="en-GB" sz="2400" dirty="0"/>
              <a:t>    {"</a:t>
            </a:r>
            <a:r>
              <a:rPr lang="en-GB" sz="2400" dirty="0" err="1"/>
              <a:t>firstName</a:t>
            </a:r>
            <a:r>
              <a:rPr lang="en-GB" sz="2400" dirty="0"/>
              <a:t>":"John", "</a:t>
            </a:r>
            <a:r>
              <a:rPr lang="en-GB" sz="2400" dirty="0" err="1"/>
              <a:t>lastName</a:t>
            </a:r>
            <a:r>
              <a:rPr lang="en-GB" sz="2400" dirty="0"/>
              <a:t>":"Doe"},</a:t>
            </a:r>
            <a:br>
              <a:rPr lang="en-GB" sz="2400" dirty="0"/>
            </a:br>
            <a:r>
              <a:rPr lang="en-GB" sz="2400" dirty="0"/>
              <a:t>    {"</a:t>
            </a:r>
            <a:r>
              <a:rPr lang="en-GB" sz="2400" dirty="0" err="1"/>
              <a:t>firstName</a:t>
            </a:r>
            <a:r>
              <a:rPr lang="en-GB" sz="2400" dirty="0"/>
              <a:t>":"Anna", "</a:t>
            </a:r>
            <a:r>
              <a:rPr lang="en-GB" sz="2400" dirty="0" err="1"/>
              <a:t>lastName</a:t>
            </a:r>
            <a:r>
              <a:rPr lang="en-GB" sz="2400" dirty="0"/>
              <a:t>":"Smith"},</a:t>
            </a:r>
            <a:br>
              <a:rPr lang="en-GB" sz="2400" dirty="0"/>
            </a:br>
            <a:r>
              <a:rPr lang="en-GB" sz="2400" dirty="0"/>
              <a:t>    {"</a:t>
            </a:r>
            <a:r>
              <a:rPr lang="en-GB" sz="2400" dirty="0" err="1"/>
              <a:t>firstName</a:t>
            </a:r>
            <a:r>
              <a:rPr lang="en-GB" sz="2400" dirty="0"/>
              <a:t>":"Peter", "</a:t>
            </a:r>
            <a:r>
              <a:rPr lang="en-GB" sz="2400" dirty="0" err="1"/>
              <a:t>lastName</a:t>
            </a:r>
            <a:r>
              <a:rPr lang="en-GB" sz="2400" dirty="0"/>
              <a:t>":"Jones"}</a:t>
            </a:r>
            <a:br>
              <a:rPr lang="en-GB" sz="2400" dirty="0"/>
            </a:br>
            <a:r>
              <a:rPr lang="en-GB" sz="2400" dirty="0">
                <a:solidFill>
                  <a:srgbClr val="FF0000"/>
                </a:solidFill>
              </a:rPr>
              <a:t>]</a:t>
            </a:r>
            <a:r>
              <a:rPr lang="en-GB" sz="2400" dirty="0"/>
              <a:t>}</a:t>
            </a:r>
            <a:endParaRPr lang="en-IE" sz="2400" dirty="0"/>
          </a:p>
          <a:p>
            <a:endParaRPr lang="en-I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405637" y="1594966"/>
            <a:ext cx="4631664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&lt;employees&gt;</a:t>
            </a:r>
            <a:endParaRPr lang="en-IE" dirty="0"/>
          </a:p>
          <a:p>
            <a:pPr lvl="1"/>
            <a:r>
              <a:rPr lang="en-GB" dirty="0"/>
              <a:t>&lt;employee&gt;</a:t>
            </a:r>
            <a:endParaRPr lang="en-IE" dirty="0"/>
          </a:p>
          <a:p>
            <a:pPr lvl="2"/>
            <a:r>
              <a:rPr lang="en-GB" dirty="0"/>
              <a:t>&lt;</a:t>
            </a:r>
            <a:r>
              <a:rPr lang="en-GB" dirty="0" err="1"/>
              <a:t>firstName</a:t>
            </a:r>
            <a:r>
              <a:rPr lang="en-GB" dirty="0"/>
              <a:t>&gt;John&lt;/</a:t>
            </a:r>
            <a:r>
              <a:rPr lang="en-GB" dirty="0" err="1"/>
              <a:t>firstName</a:t>
            </a:r>
            <a:r>
              <a:rPr lang="en-GB" dirty="0"/>
              <a:t>&gt;</a:t>
            </a:r>
            <a:endParaRPr lang="en-IE" dirty="0"/>
          </a:p>
          <a:p>
            <a:pPr lvl="2"/>
            <a:r>
              <a:rPr lang="en-GB" dirty="0"/>
              <a:t>&lt;</a:t>
            </a:r>
            <a:r>
              <a:rPr lang="en-GB" dirty="0" err="1"/>
              <a:t>lastName</a:t>
            </a:r>
            <a:r>
              <a:rPr lang="en-GB" dirty="0"/>
              <a:t>&gt;Doe&lt;/</a:t>
            </a:r>
            <a:r>
              <a:rPr lang="en-GB" dirty="0" err="1"/>
              <a:t>lastName</a:t>
            </a:r>
            <a:r>
              <a:rPr lang="en-GB" dirty="0"/>
              <a:t>&gt;</a:t>
            </a:r>
            <a:endParaRPr lang="en-IE" dirty="0"/>
          </a:p>
          <a:p>
            <a:pPr lvl="1"/>
            <a:r>
              <a:rPr lang="en-GB" dirty="0"/>
              <a:t>&lt;/employee&gt;</a:t>
            </a:r>
            <a:br>
              <a:rPr lang="en-GB" dirty="0"/>
            </a:br>
            <a:r>
              <a:rPr lang="en-GB" dirty="0"/>
              <a:t>&lt;employee&gt;</a:t>
            </a:r>
            <a:endParaRPr lang="en-IE" dirty="0"/>
          </a:p>
          <a:p>
            <a:pPr lvl="2"/>
            <a:r>
              <a:rPr lang="en-GB" dirty="0"/>
              <a:t>&lt;</a:t>
            </a:r>
            <a:r>
              <a:rPr lang="en-GB" dirty="0" err="1"/>
              <a:t>firstName</a:t>
            </a:r>
            <a:r>
              <a:rPr lang="en-GB" dirty="0"/>
              <a:t>&gt;Anna&lt;/</a:t>
            </a:r>
            <a:r>
              <a:rPr lang="en-GB" dirty="0" err="1"/>
              <a:t>firstName</a:t>
            </a:r>
            <a:r>
              <a:rPr lang="en-GB" dirty="0"/>
              <a:t>&gt;</a:t>
            </a:r>
            <a:endParaRPr lang="en-IE" dirty="0"/>
          </a:p>
          <a:p>
            <a:pPr lvl="2"/>
            <a:r>
              <a:rPr lang="en-GB" dirty="0"/>
              <a:t>&lt;</a:t>
            </a:r>
            <a:r>
              <a:rPr lang="en-GB" dirty="0" err="1"/>
              <a:t>lastName</a:t>
            </a:r>
            <a:r>
              <a:rPr lang="en-GB" dirty="0"/>
              <a:t>&gt;Smith&lt;/</a:t>
            </a:r>
            <a:r>
              <a:rPr lang="en-GB" dirty="0" err="1"/>
              <a:t>lastName</a:t>
            </a:r>
            <a:r>
              <a:rPr lang="en-GB" dirty="0"/>
              <a:t>&gt;</a:t>
            </a:r>
            <a:endParaRPr lang="en-IE" dirty="0"/>
          </a:p>
          <a:p>
            <a:pPr lvl="1"/>
            <a:r>
              <a:rPr lang="en-GB" dirty="0"/>
              <a:t>&lt;/employee&gt;</a:t>
            </a:r>
            <a:endParaRPr lang="en-IE" dirty="0"/>
          </a:p>
          <a:p>
            <a:pPr lvl="1"/>
            <a:r>
              <a:rPr lang="en-GB" dirty="0"/>
              <a:t>&lt;employee&gt;</a:t>
            </a:r>
            <a:endParaRPr lang="en-IE" dirty="0"/>
          </a:p>
          <a:p>
            <a:pPr lvl="2"/>
            <a:r>
              <a:rPr lang="en-GB" dirty="0"/>
              <a:t>&lt;</a:t>
            </a:r>
            <a:r>
              <a:rPr lang="en-GB" dirty="0" err="1"/>
              <a:t>firstName</a:t>
            </a:r>
            <a:r>
              <a:rPr lang="en-GB" dirty="0"/>
              <a:t>&gt;Peter&lt;/</a:t>
            </a:r>
            <a:r>
              <a:rPr lang="en-GB" dirty="0" err="1"/>
              <a:t>firstName</a:t>
            </a:r>
            <a:r>
              <a:rPr lang="en-GB" dirty="0"/>
              <a:t>&gt;</a:t>
            </a:r>
            <a:endParaRPr lang="en-IE" dirty="0"/>
          </a:p>
          <a:p>
            <a:pPr lvl="2"/>
            <a:r>
              <a:rPr lang="en-GB" dirty="0"/>
              <a:t>&lt;</a:t>
            </a:r>
            <a:r>
              <a:rPr lang="en-GB" dirty="0" err="1"/>
              <a:t>lastName</a:t>
            </a:r>
            <a:r>
              <a:rPr lang="en-GB" dirty="0"/>
              <a:t>&gt;Jones&lt;/</a:t>
            </a:r>
            <a:r>
              <a:rPr lang="en-GB" dirty="0" err="1"/>
              <a:t>lastName</a:t>
            </a:r>
            <a:r>
              <a:rPr lang="en-GB" dirty="0"/>
              <a:t>&gt;</a:t>
            </a:r>
            <a:endParaRPr lang="en-IE" dirty="0"/>
          </a:p>
          <a:p>
            <a:pPr lvl="1"/>
            <a:r>
              <a:rPr lang="en-GB" dirty="0"/>
              <a:t>&lt;/employee&gt;</a:t>
            </a:r>
            <a:endParaRPr lang="en-IE" dirty="0"/>
          </a:p>
          <a:p>
            <a:r>
              <a:rPr lang="en-GB" dirty="0"/>
              <a:t>&lt;/employees&gt;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125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846" y="342757"/>
            <a:ext cx="8911687" cy="1280890"/>
          </a:xfrm>
        </p:spPr>
        <p:txBody>
          <a:bodyPr/>
          <a:lstStyle/>
          <a:p>
            <a:r>
              <a:rPr lang="en-IE" dirty="0"/>
              <a:t>XML is much like JSON because…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3105" y="1449164"/>
            <a:ext cx="8285790" cy="5066079"/>
          </a:xfrm>
        </p:spPr>
        <p:txBody>
          <a:bodyPr>
            <a:no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Both JSON and XML is "self describing" (human readable)</a:t>
            </a:r>
          </a:p>
          <a:p>
            <a:pPr marL="0" indent="0">
              <a:buNone/>
            </a:pP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Both JSON and XML is hierarchical (values within values)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Both JSON and XML can be parsed and used by lots of programming languages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Both JSON and XML can be fetched with an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28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XML is </a:t>
            </a:r>
            <a:r>
              <a:rPr lang="en-IE" u="sng" dirty="0"/>
              <a:t>unlike</a:t>
            </a:r>
            <a:r>
              <a:rPr lang="en-IE" dirty="0"/>
              <a:t> JSON because….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37" y="1513474"/>
            <a:ext cx="8596668" cy="4718513"/>
          </a:xfrm>
        </p:spPr>
        <p:txBody>
          <a:bodyPr>
            <a:normAutofit fontScale="92500" lnSpcReduction="10000"/>
          </a:bodyPr>
          <a:lstStyle/>
          <a:p>
            <a:r>
              <a:rPr lang="en-IE" sz="2400" dirty="0">
                <a:solidFill>
                  <a:srgbClr val="FF0000"/>
                </a:solidFill>
              </a:rPr>
              <a:t>The biggest difference is:   </a:t>
            </a:r>
          </a:p>
          <a:p>
            <a:pPr lvl="1"/>
            <a:r>
              <a:rPr lang="en-IE" sz="2200" b="1" dirty="0"/>
              <a:t>XML can only be parsed with an XML parser, </a:t>
            </a:r>
          </a:p>
          <a:p>
            <a:pPr lvl="1"/>
            <a:r>
              <a:rPr lang="en-IE" sz="2200" b="1" dirty="0"/>
              <a:t>JSON can be parsed by a standard JavaScript function.</a:t>
            </a:r>
          </a:p>
          <a:p>
            <a:endParaRPr lang="en-IE" sz="2400" dirty="0"/>
          </a:p>
          <a:p>
            <a:r>
              <a:rPr lang="en-IE" sz="2400" dirty="0"/>
              <a:t>JSON doesn't use an end tag</a:t>
            </a:r>
          </a:p>
          <a:p>
            <a:endParaRPr lang="en-IE" sz="2400" dirty="0"/>
          </a:p>
          <a:p>
            <a:r>
              <a:rPr lang="en-IE" sz="2400" dirty="0"/>
              <a:t>JSON is shorter</a:t>
            </a:r>
          </a:p>
          <a:p>
            <a:endParaRPr lang="en-IE" sz="2400" dirty="0"/>
          </a:p>
          <a:p>
            <a:r>
              <a:rPr lang="en-IE" sz="2400" dirty="0"/>
              <a:t>JSON is quicker to read and write</a:t>
            </a:r>
          </a:p>
          <a:p>
            <a:endParaRPr lang="en-IE" sz="2400" dirty="0"/>
          </a:p>
          <a:p>
            <a:r>
              <a:rPr lang="en-IE" sz="2400" dirty="0"/>
              <a:t>JSON can use arrays</a:t>
            </a:r>
          </a:p>
          <a:p>
            <a:endParaRPr lang="en-IE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15741AD8-0B6D-4775-842A-288BF0ADABB5}"/>
              </a:ext>
            </a:extLst>
          </p:cNvPr>
          <p:cNvSpPr/>
          <p:nvPr/>
        </p:nvSpPr>
        <p:spPr>
          <a:xfrm>
            <a:off x="10135505" y="207665"/>
            <a:ext cx="1876614" cy="2040860"/>
          </a:xfrm>
          <a:prstGeom prst="wedgeEllipseCallout">
            <a:avLst>
              <a:gd name="adj1" fmla="val -342962"/>
              <a:gd name="adj2" fmla="val 23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is the meaning of parsed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5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102" y="881880"/>
            <a:ext cx="3446134" cy="1280890"/>
          </a:xfrm>
        </p:spPr>
        <p:txBody>
          <a:bodyPr/>
          <a:lstStyle/>
          <a:p>
            <a:r>
              <a:rPr lang="en-IE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278" y="2766647"/>
            <a:ext cx="8915400" cy="2569028"/>
          </a:xfrm>
        </p:spPr>
        <p:txBody>
          <a:bodyPr>
            <a:normAutofit/>
          </a:bodyPr>
          <a:lstStyle/>
          <a:p>
            <a:r>
              <a:rPr lang="en-IE" sz="2400" dirty="0"/>
              <a:t>JSON.org: </a:t>
            </a:r>
            <a:r>
              <a:rPr lang="en-IE" sz="2400" dirty="0">
                <a:hlinkClick r:id="rId2"/>
              </a:rPr>
              <a:t>http://www.json.org/</a:t>
            </a:r>
            <a:endParaRPr lang="en-IE" sz="2400" dirty="0"/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/>
              <a:t>J</a:t>
            </a:r>
            <a:r>
              <a:rPr lang="en-IE" sz="2400" dirty="0"/>
              <a:t>SON – Introduction  </a:t>
            </a:r>
            <a:r>
              <a:rPr lang="en-IE" sz="2400" dirty="0">
                <a:hlinkClick r:id="rId3"/>
              </a:rPr>
              <a:t>JSON Introduction (w3schools.com)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29082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666" y="1316643"/>
            <a:ext cx="8596668" cy="4224713"/>
          </a:xfrm>
        </p:spPr>
        <p:txBody>
          <a:bodyPr>
            <a:no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JSON (JavaScript Object Notation) is a lightweight data-interchange format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JSON code is valid JavaScript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JSON is a text format that is completely language independent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JSON is built on two structures:</a:t>
            </a: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A collection of name/value pairs</a:t>
            </a: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An ordered list of values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JSON file extension: *.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3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JSON is….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376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A lightweight text based data-interchange format</a:t>
            </a:r>
            <a:b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Completely language independent</a:t>
            </a:r>
            <a:b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Based on a subset of the JavaScript Programming Language</a:t>
            </a:r>
            <a:b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Easy to understand, manipulate and generate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JSON </a:t>
            </a:r>
            <a:r>
              <a:rPr lang="en-IE" b="1" dirty="0"/>
              <a:t>is NOT</a:t>
            </a:r>
            <a:r>
              <a:rPr lang="en-IE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382" y="1814925"/>
            <a:ext cx="8596668" cy="3880773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Overly Complex</a:t>
            </a:r>
            <a:b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A “document” format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language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A programming language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6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Why use JSON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666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Straightforward syntax</a:t>
            </a:r>
            <a:b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Easy to create and manipulate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Can be natively parsed in JavaScript using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eval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Supported by all major JavaScript frameworks</a:t>
            </a:r>
            <a:b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Supported by most backend technologies</a:t>
            </a:r>
          </a:p>
          <a:p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JSON Object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218" y="1535582"/>
            <a:ext cx="8596668" cy="4774783"/>
          </a:xfrm>
        </p:spPr>
        <p:txBody>
          <a:bodyPr>
            <a:no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Unordered sets of name/value pairs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Begins with </a:t>
            </a:r>
            <a:r>
              <a:rPr lang="en-IE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 (left brace) 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Ends with </a:t>
            </a:r>
            <a:r>
              <a:rPr lang="en-IE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 (right brace) 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Each name is followed by </a:t>
            </a:r>
            <a:r>
              <a:rPr lang="en-IE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 (colon) 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Name/value pairs are separated by </a:t>
            </a:r>
            <a:r>
              <a:rPr lang="en-IE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 (comma) 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Simple JSON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400" dirty="0" err="1"/>
              <a:t>var</a:t>
            </a:r>
            <a:r>
              <a:rPr lang="en-IE" sz="2400" dirty="0"/>
              <a:t> </a:t>
            </a:r>
            <a:r>
              <a:rPr lang="en-IE" sz="2400" dirty="0" err="1">
                <a:solidFill>
                  <a:srgbClr val="FF0000"/>
                </a:solidFill>
              </a:rPr>
              <a:t>employeeData</a:t>
            </a:r>
            <a:r>
              <a:rPr lang="en-IE" sz="2400" dirty="0"/>
              <a:t> = {    </a:t>
            </a:r>
          </a:p>
          <a:p>
            <a:pPr marL="0" indent="0">
              <a:buNone/>
            </a:pPr>
            <a:r>
              <a:rPr lang="en-IE" sz="2400" dirty="0"/>
              <a:t>	"</a:t>
            </a:r>
            <a:r>
              <a:rPr lang="en-IE" sz="2400" dirty="0" err="1"/>
              <a:t>employee_id</a:t>
            </a:r>
            <a:r>
              <a:rPr lang="en-IE" sz="2400" dirty="0"/>
              <a:t>": 1234567,    </a:t>
            </a:r>
          </a:p>
          <a:p>
            <a:pPr marL="0" indent="0">
              <a:buNone/>
            </a:pPr>
            <a:r>
              <a:rPr lang="en-IE" sz="2400" dirty="0"/>
              <a:t>	"name": "Jeff Fox",    </a:t>
            </a:r>
          </a:p>
          <a:p>
            <a:pPr marL="0" indent="0">
              <a:buNone/>
            </a:pPr>
            <a:r>
              <a:rPr lang="en-IE" sz="2400" dirty="0"/>
              <a:t>	"</a:t>
            </a:r>
            <a:r>
              <a:rPr lang="en-IE" sz="2400" dirty="0" err="1"/>
              <a:t>hire_date</a:t>
            </a:r>
            <a:r>
              <a:rPr lang="en-IE" sz="2400" dirty="0"/>
              <a:t>": "1/1/2013",    </a:t>
            </a:r>
          </a:p>
          <a:p>
            <a:pPr marL="0" indent="0">
              <a:buNone/>
            </a:pPr>
            <a:r>
              <a:rPr lang="en-IE" sz="2400" dirty="0"/>
              <a:t>	"location": "Norwalk, CT",</a:t>
            </a:r>
          </a:p>
          <a:p>
            <a:pPr marL="0" indent="0">
              <a:buNone/>
            </a:pPr>
            <a:r>
              <a:rPr lang="en-IE" sz="2400" dirty="0"/>
              <a:t>	"consultant": false</a:t>
            </a:r>
          </a:p>
          <a:p>
            <a:pPr marL="0" indent="0">
              <a:buNone/>
            </a:pPr>
            <a:r>
              <a:rPr lang="en-IE" sz="2400" dirty="0"/>
              <a:t>};</a:t>
            </a:r>
          </a:p>
          <a:p>
            <a:endParaRPr lang="en-IE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8159262" y="1147103"/>
            <a:ext cx="3910818" cy="1744395"/>
          </a:xfrm>
          <a:prstGeom prst="wedgeRoundRectCallout">
            <a:avLst>
              <a:gd name="adj1" fmla="val -99747"/>
              <a:gd name="adj2" fmla="val 76486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/>
              <a:t>Each name is followed by </a:t>
            </a:r>
            <a:r>
              <a:rPr lang="en-IE" sz="2000" b="1" dirty="0">
                <a:solidFill>
                  <a:schemeClr val="tx1"/>
                </a:solidFill>
              </a:rPr>
              <a:t>:</a:t>
            </a:r>
            <a:r>
              <a:rPr lang="en-IE" sz="2000" dirty="0"/>
              <a:t>  (colon)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/>
              <a:t>Each Name/value pairs are separated by </a:t>
            </a:r>
            <a:r>
              <a:rPr lang="en-IE" sz="2000" b="1" dirty="0">
                <a:solidFill>
                  <a:schemeClr val="tx1"/>
                </a:solidFill>
              </a:rPr>
              <a:t>,</a:t>
            </a:r>
            <a:r>
              <a:rPr lang="en-IE" sz="2000" dirty="0">
                <a:solidFill>
                  <a:schemeClr val="tx1"/>
                </a:solidFill>
              </a:rPr>
              <a:t> </a:t>
            </a:r>
            <a:r>
              <a:rPr lang="en-IE" sz="2000" dirty="0"/>
              <a:t> (comma) </a:t>
            </a:r>
          </a:p>
          <a:p>
            <a:pPr algn="ctr"/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08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Arrays in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765" y="1782772"/>
            <a:ext cx="8596668" cy="3880773"/>
          </a:xfrm>
        </p:spPr>
        <p:txBody>
          <a:bodyPr>
            <a:no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An ordered collection of values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Begins with </a:t>
            </a:r>
            <a:r>
              <a:rPr lang="en-IE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 (left bracket) 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Ends with </a:t>
            </a:r>
            <a:r>
              <a:rPr lang="en-IE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 (right bracket) 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Name/value pairs are separated by </a:t>
            </a:r>
            <a:r>
              <a:rPr lang="en-IE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 (comma) 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DC2EA3B-7F53-4138-81CA-9194A9E70D70}"/>
              </a:ext>
            </a:extLst>
          </p:cNvPr>
          <p:cNvSpPr/>
          <p:nvPr/>
        </p:nvSpPr>
        <p:spPr>
          <a:xfrm>
            <a:off x="9083710" y="443984"/>
            <a:ext cx="2210010" cy="991632"/>
          </a:xfrm>
          <a:prstGeom prst="wedgeEllipseCallout">
            <a:avLst>
              <a:gd name="adj1" fmla="val -152701"/>
              <a:gd name="adj2" fmla="val 152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What is an Array?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JSON Object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736" y="1780516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dirty="0" err="1"/>
              <a:t>var</a:t>
            </a:r>
            <a:r>
              <a:rPr lang="en-IE" sz="2400" dirty="0"/>
              <a:t> </a:t>
            </a:r>
            <a:r>
              <a:rPr lang="en-IE" sz="2400" dirty="0" err="1"/>
              <a:t>employeeData</a:t>
            </a:r>
            <a:r>
              <a:rPr lang="en-IE" sz="2400" dirty="0"/>
              <a:t> = {    </a:t>
            </a:r>
          </a:p>
          <a:p>
            <a:pPr marL="0" indent="0">
              <a:buNone/>
            </a:pPr>
            <a:r>
              <a:rPr lang="en-IE" sz="2400" dirty="0"/>
              <a:t>	"</a:t>
            </a:r>
            <a:r>
              <a:rPr lang="en-IE" sz="2400" dirty="0" err="1"/>
              <a:t>employee_id</a:t>
            </a:r>
            <a:r>
              <a:rPr lang="en-IE" sz="2400" dirty="0"/>
              <a:t>": 1236937,    </a:t>
            </a:r>
          </a:p>
          <a:p>
            <a:pPr marL="0" indent="0">
              <a:buNone/>
            </a:pPr>
            <a:r>
              <a:rPr lang="en-IE" sz="2400" dirty="0"/>
              <a:t>	"name": "Jeff Fox",    </a:t>
            </a:r>
          </a:p>
          <a:p>
            <a:pPr marL="0" indent="0">
              <a:buNone/>
            </a:pPr>
            <a:r>
              <a:rPr lang="en-IE" sz="2400" dirty="0"/>
              <a:t>	"</a:t>
            </a:r>
            <a:r>
              <a:rPr lang="en-IE" sz="2400" dirty="0" err="1"/>
              <a:t>hire_date</a:t>
            </a:r>
            <a:r>
              <a:rPr lang="en-IE" sz="2400" dirty="0"/>
              <a:t>": "1/1/2013",    </a:t>
            </a:r>
          </a:p>
          <a:p>
            <a:pPr marL="0" indent="0">
              <a:buNone/>
            </a:pPr>
            <a:r>
              <a:rPr lang="en-IE" sz="2400" dirty="0"/>
              <a:t>	"location": "Norwalk, CT",</a:t>
            </a:r>
          </a:p>
          <a:p>
            <a:pPr marL="0" indent="0">
              <a:buNone/>
            </a:pPr>
            <a:r>
              <a:rPr lang="en-IE" sz="2400" dirty="0"/>
              <a:t>	"consultant": false,</a:t>
            </a:r>
          </a:p>
          <a:p>
            <a:pPr marL="0" indent="0">
              <a:buNone/>
            </a:pPr>
            <a:r>
              <a:rPr lang="en-IE" sz="2400" dirty="0"/>
              <a:t>  "</a:t>
            </a:r>
            <a:r>
              <a:rPr lang="en-IE" sz="2400" dirty="0" err="1"/>
              <a:t>random_nums</a:t>
            </a:r>
            <a:r>
              <a:rPr lang="en-IE" sz="2400" dirty="0"/>
              <a:t>": </a:t>
            </a:r>
            <a:r>
              <a:rPr lang="en-IE" sz="2400" dirty="0">
                <a:solidFill>
                  <a:srgbClr val="FF0000"/>
                </a:solidFill>
              </a:rPr>
              <a:t>[</a:t>
            </a:r>
            <a:r>
              <a:rPr lang="en-IE" sz="2400" dirty="0"/>
              <a:t> 24,65,12,94 </a:t>
            </a:r>
            <a:r>
              <a:rPr lang="en-IE" sz="2400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IE" sz="2400" dirty="0"/>
              <a:t>};</a:t>
            </a:r>
          </a:p>
          <a:p>
            <a:endParaRPr lang="en-IE" sz="24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8141174" y="2919825"/>
            <a:ext cx="3545058" cy="1320799"/>
          </a:xfrm>
          <a:prstGeom prst="wedgeRoundRectCallout">
            <a:avLst>
              <a:gd name="adj1" fmla="val -81493"/>
              <a:gd name="adj2" fmla="val 1079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/>
              <a:t>An ordered collection of values within a JSON representation</a:t>
            </a:r>
          </a:p>
          <a:p>
            <a:pPr algn="ctr"/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405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725</Words>
  <Application>Microsoft Office PowerPoint</Application>
  <PresentationFormat>Widescreen</PresentationFormat>
  <Paragraphs>130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JSON JavaScript Object Notation</vt:lpstr>
      <vt:lpstr>JSON</vt:lpstr>
      <vt:lpstr>JSON is….</vt:lpstr>
      <vt:lpstr>JSON is NOT….</vt:lpstr>
      <vt:lpstr>Why use JSON ?</vt:lpstr>
      <vt:lpstr>JSON Object Syntax</vt:lpstr>
      <vt:lpstr>Simple JSON Example</vt:lpstr>
      <vt:lpstr>Arrays in JSON</vt:lpstr>
      <vt:lpstr>JSON Object Syntax</vt:lpstr>
      <vt:lpstr>JSON: Object, Array, Number</vt:lpstr>
      <vt:lpstr>XML vs JSON</vt:lpstr>
      <vt:lpstr>Representing XML in JSON</vt:lpstr>
      <vt:lpstr>XML is much like JSON because…</vt:lpstr>
      <vt:lpstr>XML is unlike JSON because….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Earl Gaylard</dc:creator>
  <cp:lastModifiedBy>Natalia Palej</cp:lastModifiedBy>
  <cp:revision>38</cp:revision>
  <dcterms:created xsi:type="dcterms:W3CDTF">2017-02-06T09:51:42Z</dcterms:created>
  <dcterms:modified xsi:type="dcterms:W3CDTF">2023-02-20T13:42:56Z</dcterms:modified>
</cp:coreProperties>
</file>